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8"/>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190" autoAdjust="0"/>
  </p:normalViewPr>
  <p:slideViewPr>
    <p:cSldViewPr snapToGrid="0">
      <p:cViewPr varScale="1">
        <p:scale>
          <a:sx n="110" d="100"/>
          <a:sy n="110" d="100"/>
        </p:scale>
        <p:origin x="610"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ommons.wikimedia.org/wiki/File:Shigeru_Miyamoto_GDC_2007.jpg#/media/File:Shigeru_Miyamoto_GDC_2007.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Walt Disney Snow White 1937 Trailer Screenshot [Digital image]. (1937). Retrieved April 28, 2015, from https://commons.wikimedia.org/wiki/Walt_Disney#/media/File:Walt_Disney_Snow_white_1937_trailer_screenshot_%2812%29.jpg </a:t>
            </a:r>
          </a:p>
          <a:p>
            <a:r>
              <a:rPr lang="en-US" dirty="0"/>
              <a:t>Walt Disney. (</a:t>
            </a:r>
            <a:r>
              <a:rPr lang="en-US" dirty="0" err="1"/>
              <a:t>n.d.</a:t>
            </a:r>
            <a:r>
              <a:rPr lang="en-US" dirty="0"/>
              <a:t>). In Wikipedia. Retrieved April 28, 2015, from http://en.wikipedia.org/wiki/Walt_Disney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45459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Walt Disney Snow White 1937 Trailer Screenshot [Digital image]. (1937). Retrieved April 28, 2015, from https://commons.wikimedia.org/wiki/Walt_Disney#/media/File:Walt_Disney_Snow_white_1937_trailer_screenshot_%2812%29.jpg </a:t>
            </a:r>
          </a:p>
          <a:p>
            <a:r>
              <a:rPr lang="en-US" dirty="0"/>
              <a:t>Walt Disney. (</a:t>
            </a:r>
            <a:r>
              <a:rPr lang="en-US" dirty="0" err="1"/>
              <a:t>n.d.</a:t>
            </a:r>
            <a:r>
              <a:rPr lang="en-US" dirty="0"/>
              <a:t>). In Wikipedia. Retrieved April 28, 2015, from http://en.wikipedia.org/wiki/Walt_Disney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2475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 Spielberg 1999 3 [Digital image]. (1999). Retrieved April 28, 2015, from http://commons.wikimedia.org/wiki/File:Steven_Spielberg_1999_3.jpg#/media/File:Steven_Spielberg_1999_3.jpg</a:t>
            </a:r>
          </a:p>
          <a:p>
            <a:r>
              <a:rPr lang="en-US" dirty="0"/>
              <a:t>Steven Spielberg. (</a:t>
            </a:r>
            <a:r>
              <a:rPr lang="en-US" dirty="0" err="1"/>
              <a:t>n.d.</a:t>
            </a:r>
            <a:r>
              <a:rPr lang="en-US" dirty="0"/>
              <a:t>). In Wikipedia. Retrieved April 28, 2015, from http://en.wikipedia.org/wiki/Steven_Spielberg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2019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Milton Glaser [Digital image]. (2003). Retrieved April 28, 2015, from http://commons.wikimedia.org/wiki/File:Milton_glaser.jpg#/media/File:Milton_glaser.jpg</a:t>
            </a:r>
          </a:p>
          <a:p>
            <a:r>
              <a:rPr lang="en-US" dirty="0"/>
              <a:t>Milton Glaser. (</a:t>
            </a:r>
            <a:r>
              <a:rPr lang="en-US" dirty="0" err="1"/>
              <a:t>n.d.</a:t>
            </a:r>
            <a:r>
              <a:rPr lang="en-US" dirty="0"/>
              <a:t>). In </a:t>
            </a:r>
            <a:r>
              <a:rPr lang="en-US" dirty="0" err="1"/>
              <a:t>Brittanica</a:t>
            </a:r>
            <a:r>
              <a:rPr lang="en-US" dirty="0"/>
              <a:t>. Retrieved April 28, 2015, from http://www.britannica.com/EBchecked/topic/1079800/Milton-Glaser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50142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Ansel Adams and Camera [Digital image]. (1947). Retrieved April 28, 2015, from http://commons.wikimedia.org/wiki/File:Ansel_Adams_and_camera.jpg#/media/File:Ansel_Adams_and_camera.jpg</a:t>
            </a:r>
          </a:p>
          <a:p>
            <a:r>
              <a:rPr lang="en-US" dirty="0"/>
              <a:t>Ansel Adams. (</a:t>
            </a:r>
            <a:r>
              <a:rPr lang="en-US" dirty="0" err="1"/>
              <a:t>n.d.</a:t>
            </a:r>
            <a:r>
              <a:rPr lang="en-US" dirty="0"/>
              <a:t>). In Biography. Retrieved April 28, 2015, from http://www.biography.com/people/ansel-adams-9175697</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05769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Walter Cronkite [Digital image]. (1985). Retrieved April 28, 2015, from http://commons.wikimedia.org/wiki/File:Walter_Cronkite_(1985).jpg#/media/File:Walter_Cronkite_(1985).jpg</a:t>
            </a:r>
          </a:p>
          <a:p>
            <a:r>
              <a:rPr lang="en-US" dirty="0"/>
              <a:t>Walter Cronkite. (</a:t>
            </a:r>
            <a:r>
              <a:rPr lang="en-US" dirty="0" err="1"/>
              <a:t>n.d.</a:t>
            </a:r>
            <a:r>
              <a:rPr lang="en-US" dirty="0"/>
              <a:t>). In Notable Biographies. Retrieved April 28, 2015, from http://www.notablebiographies.com/Co-Da/Cronkite-Walter.html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36095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Walter Cronkite [Digital image]. (1985). Retrieved April 28, 2015, from http://commons.wikimedia.org/wiki/File:Walter_Cronkite_(1985).jpg#/media/File:Walter_Cronkite_(1985).jpg</a:t>
            </a:r>
          </a:p>
          <a:p>
            <a:r>
              <a:rPr lang="en-US" dirty="0"/>
              <a:t>Walter Cronkite. (</a:t>
            </a:r>
            <a:r>
              <a:rPr lang="en-US" dirty="0" err="1"/>
              <a:t>n.d.</a:t>
            </a:r>
            <a:r>
              <a:rPr lang="en-US" dirty="0"/>
              <a:t>). In Notable Biographies. Retrieved April 28, 2015, from http://www.notablebiographies.com/Co-Da/Cronkite-Walter.html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196211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Shigeru Miyamoto GDC 2007 [Digital image]. (2007). Retrieved April 28, 2015, from http://commons.wikimedia.org/wiki/File:Shigeru_Miyamoto_GDC_2007.jpg#/media/File:Shigeru_Miyamoto_GDC_2007.jpg</a:t>
            </a:r>
          </a:p>
          <a:p>
            <a:r>
              <a:rPr lang="en-US" dirty="0"/>
              <a:t>Shigeru Miyamoto. (</a:t>
            </a:r>
            <a:r>
              <a:rPr lang="en-US" dirty="0" err="1"/>
              <a:t>n.d.</a:t>
            </a:r>
            <a:r>
              <a:rPr lang="en-US" dirty="0"/>
              <a:t>). In Wikipedia. Retrieved April 28, 2015, from http://en.wikipedia.org/wiki/Shigeru_Miyamoto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089101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prstClr val="black"/>
                </a:solidFill>
                <a:effectLst/>
                <a:uLnTx/>
                <a:uFillTx/>
                <a:latin typeface="+mn-lt"/>
                <a:ea typeface="MS PGothic" panose="020B0600070205080204" pitchFamily="34" charset="-128"/>
                <a:cs typeface="+mn-cs"/>
              </a:rPr>
              <a:t>Shigeru Miyamoto GDC 2007 </a:t>
            </a: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mn-cs"/>
              </a:rPr>
              <a:t>[Digital image]. (2007). Retrieved April 28, 2015, from </a:t>
            </a:r>
            <a:r>
              <a:rPr kumimoji="0" lang="en-US" altLang="en-US" sz="1200" b="0" i="0" u="sng" strike="noStrike" kern="1200" cap="none" spc="0" normalizeH="0" baseline="0" noProof="0" dirty="0">
                <a:ln>
                  <a:noFill/>
                </a:ln>
                <a:solidFill>
                  <a:prstClr val="black"/>
                </a:solidFill>
                <a:effectLst/>
                <a:uLnTx/>
                <a:uFillTx/>
                <a:latin typeface="+mn-lt"/>
                <a:ea typeface="MS PGothic" panose="020B0600070205080204" pitchFamily="34" charset="-128"/>
                <a:cs typeface="+mn-cs"/>
                <a:hlinkClick r:id="rId3"/>
              </a:rPr>
              <a:t>http://commons.wikimedia.org/wiki/File:Shigeru_Miyamoto_GDC_2007.jpg#/media/File:Shigeru_Miyamoto_GDC_2007.jpg</a:t>
            </a:r>
            <a:endPar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mn-cs"/>
              </a:rPr>
              <a:t>Shigeru Miyamoto. (</a:t>
            </a:r>
            <a:r>
              <a:rPr kumimoji="0" lang="en-US" altLang="en-US" sz="1200" b="0" i="0" u="none" strike="noStrike" kern="1200" cap="none" spc="0" normalizeH="0" baseline="0" noProof="0" dirty="0" err="1">
                <a:ln>
                  <a:noFill/>
                </a:ln>
                <a:solidFill>
                  <a:prstClr val="black"/>
                </a:solidFill>
                <a:effectLst/>
                <a:uLnTx/>
                <a:uFillTx/>
                <a:latin typeface="+mn-lt"/>
                <a:ea typeface="MS PGothic" panose="020B0600070205080204" pitchFamily="34" charset="-128"/>
                <a:cs typeface="+mn-cs"/>
              </a:rPr>
              <a:t>n.d.</a:t>
            </a: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mn-cs"/>
              </a:rPr>
              <a:t>). In </a:t>
            </a:r>
            <a:r>
              <a:rPr kumimoji="0" lang="en-US" altLang="en-US" sz="1200" b="0" i="1" u="none" strike="noStrike" kern="1200" cap="none" spc="0" normalizeH="0" baseline="0" noProof="0" dirty="0">
                <a:ln>
                  <a:noFill/>
                </a:ln>
                <a:solidFill>
                  <a:prstClr val="black"/>
                </a:solidFill>
                <a:effectLst/>
                <a:uLnTx/>
                <a:uFillTx/>
                <a:latin typeface="+mn-lt"/>
                <a:ea typeface="MS PGothic" panose="020B0600070205080204" pitchFamily="34" charset="-128"/>
                <a:cs typeface="+mn-cs"/>
              </a:rPr>
              <a:t>Wikipedia</a:t>
            </a:r>
            <a:r>
              <a:rPr kumimoji="0" lang="en-US" altLang="en-US" sz="12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mn-cs"/>
              </a:rPr>
              <a:t>. Retrieved April 28, 2015, from http://en.wikipedia.org/wiki/Shigeru_Miyamoto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955159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 Career Journey</a:t>
            </a:r>
          </a:p>
          <a:p>
            <a:pPr lvl="1"/>
            <a:r>
              <a:rPr lang="en-US" dirty="0"/>
              <a:t>Famous Careers in Arts, AV Technology and Communications</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 Career Journey:  Shigeru Miyamoto</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Video Game Designer</a:t>
            </a:r>
          </a:p>
          <a:p>
            <a:pPr lvl="2"/>
            <a:r>
              <a:rPr lang="en-US" sz="2400" dirty="0"/>
              <a:t>Works for the largest video game company (by revenue)</a:t>
            </a:r>
          </a:p>
          <a:p>
            <a:pPr lvl="2"/>
            <a:r>
              <a:rPr lang="en-US" sz="2400" dirty="0"/>
              <a:t>He has been called “the Spielberg of video games” and “the father of modern video games”.</a:t>
            </a:r>
          </a:p>
          <a:p>
            <a:pPr lvl="1"/>
            <a:endParaRPr lang="en-US" dirty="0"/>
          </a:p>
        </p:txBody>
      </p:sp>
      <p:pic>
        <p:nvPicPr>
          <p:cNvPr id="4" name="Picture 3">
            <a:extLst>
              <a:ext uri="{FF2B5EF4-FFF2-40B4-BE49-F238E27FC236}">
                <a16:creationId xmlns:a16="http://schemas.microsoft.com/office/drawing/2014/main" id="{454F4B4E-46D9-4DF4-BBC8-0D58219F16AD}"/>
              </a:ext>
            </a:extLst>
          </p:cNvPr>
          <p:cNvPicPr>
            <a:picLocks noChangeAspect="1"/>
          </p:cNvPicPr>
          <p:nvPr/>
        </p:nvPicPr>
        <p:blipFill>
          <a:blip r:embed="rId3"/>
          <a:stretch>
            <a:fillRect/>
          </a:stretch>
        </p:blipFill>
        <p:spPr>
          <a:xfrm>
            <a:off x="4541612" y="3401040"/>
            <a:ext cx="3056633" cy="3106133"/>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 Career Journey:  Shigeru Miyamoto</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Video Game Designer</a:t>
            </a:r>
          </a:p>
          <a:p>
            <a:pPr lvl="2"/>
            <a:r>
              <a:rPr lang="en-US" sz="2400" dirty="0"/>
              <a:t>He has created multiple video games, which are extremely popular.</a:t>
            </a:r>
          </a:p>
          <a:p>
            <a:pPr lvl="2"/>
            <a:r>
              <a:rPr lang="en-US" sz="2400" dirty="0"/>
              <a:t>His philosophy for designing games: Create something you yourself would like to play.</a:t>
            </a:r>
          </a:p>
          <a:p>
            <a:pPr lvl="1"/>
            <a:endParaRPr lang="en-US" dirty="0"/>
          </a:p>
        </p:txBody>
      </p:sp>
      <p:pic>
        <p:nvPicPr>
          <p:cNvPr id="4" name="Picture 3">
            <a:extLst>
              <a:ext uri="{FF2B5EF4-FFF2-40B4-BE49-F238E27FC236}">
                <a16:creationId xmlns:a16="http://schemas.microsoft.com/office/drawing/2014/main" id="{95752C21-04FE-4927-B5A0-833301B9014B}"/>
              </a:ext>
            </a:extLst>
          </p:cNvPr>
          <p:cNvPicPr>
            <a:picLocks noChangeAspect="1"/>
          </p:cNvPicPr>
          <p:nvPr/>
        </p:nvPicPr>
        <p:blipFill>
          <a:blip r:embed="rId3"/>
          <a:stretch>
            <a:fillRect/>
          </a:stretch>
        </p:blipFill>
        <p:spPr>
          <a:xfrm>
            <a:off x="4668671" y="3264458"/>
            <a:ext cx="2778269" cy="2823261"/>
          </a:xfrm>
          <a:prstGeom prst="rect">
            <a:avLst/>
          </a:prstGeom>
        </p:spPr>
      </p:pic>
    </p:spTree>
    <p:extLst>
      <p:ext uri="{BB962C8B-B14F-4D97-AF65-F5344CB8AC3E}">
        <p14:creationId xmlns:p14="http://schemas.microsoft.com/office/powerpoint/2010/main" val="4176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Causes Occupational Changes?</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Possible Factors:</a:t>
            </a:r>
          </a:p>
          <a:p>
            <a:pPr lvl="2"/>
            <a:r>
              <a:rPr lang="en-US" sz="2400" dirty="0"/>
              <a:t>Changes in occupational interest</a:t>
            </a:r>
          </a:p>
          <a:p>
            <a:pPr lvl="2"/>
            <a:r>
              <a:rPr lang="en-US" sz="2400" dirty="0"/>
              <a:t>Changes in demand</a:t>
            </a:r>
          </a:p>
          <a:p>
            <a:pPr lvl="2"/>
            <a:r>
              <a:rPr lang="en-US" sz="2400" dirty="0"/>
              <a:t>Changes in skills</a:t>
            </a:r>
          </a:p>
          <a:p>
            <a:pPr lvl="2"/>
            <a:r>
              <a:rPr lang="en-US" sz="2400" dirty="0"/>
              <a:t>Other?</a:t>
            </a:r>
          </a:p>
          <a:p>
            <a:pPr lvl="1"/>
            <a:endParaRPr lang="en-US" dirty="0"/>
          </a:p>
        </p:txBody>
      </p:sp>
    </p:spTree>
    <p:extLst>
      <p:ext uri="{BB962C8B-B14F-4D97-AF65-F5344CB8AC3E}">
        <p14:creationId xmlns:p14="http://schemas.microsoft.com/office/powerpoint/2010/main" val="2292124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 Career Journey: Walt Disney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Film Producer and Animator</a:t>
            </a:r>
          </a:p>
          <a:p>
            <a:pPr lvl="2"/>
            <a:r>
              <a:rPr lang="en-US" sz="2400" dirty="0"/>
              <a:t>Created a variety of popular fictional cartoon characters</a:t>
            </a:r>
          </a:p>
          <a:p>
            <a:pPr lvl="2"/>
            <a:r>
              <a:rPr lang="en-US" sz="2400" dirty="0"/>
              <a:t>Produced the first feature-length animated film in Technicolor</a:t>
            </a:r>
          </a:p>
          <a:p>
            <a:pPr lvl="2"/>
            <a:r>
              <a:rPr lang="en-US" sz="2400" dirty="0"/>
              <a:t>Oversaw the growth of his movie studio into one of the most lucrative entertainment companies in the world</a:t>
            </a:r>
          </a:p>
          <a:p>
            <a:pPr lvl="1"/>
            <a:endParaRPr lang="en-US" dirty="0"/>
          </a:p>
        </p:txBody>
      </p:sp>
      <p:pic>
        <p:nvPicPr>
          <p:cNvPr id="4" name="Picture 3">
            <a:extLst>
              <a:ext uri="{FF2B5EF4-FFF2-40B4-BE49-F238E27FC236}">
                <a16:creationId xmlns:a16="http://schemas.microsoft.com/office/drawing/2014/main" id="{DF0112DA-3F50-4F57-8A37-5F2D2CA8DCB4}"/>
              </a:ext>
            </a:extLst>
          </p:cNvPr>
          <p:cNvPicPr>
            <a:picLocks noChangeAspect="1"/>
          </p:cNvPicPr>
          <p:nvPr/>
        </p:nvPicPr>
        <p:blipFill>
          <a:blip r:embed="rId3"/>
          <a:stretch>
            <a:fillRect/>
          </a:stretch>
        </p:blipFill>
        <p:spPr>
          <a:xfrm>
            <a:off x="4860537" y="3631286"/>
            <a:ext cx="2816004" cy="2800802"/>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 Career Journey: Walt Disney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Film Producer and Animator</a:t>
            </a:r>
          </a:p>
          <a:p>
            <a:pPr lvl="2"/>
            <a:r>
              <a:rPr lang="en-US" sz="2400" dirty="0"/>
              <a:t>His first two studios went bankrupt, but he had wild success with the third studio.</a:t>
            </a:r>
          </a:p>
          <a:p>
            <a:pPr lvl="2"/>
            <a:r>
              <a:rPr lang="en-US" sz="2400" dirty="0"/>
              <a:t>He designed several amusement parks based on many of the cartoon characters he created.</a:t>
            </a:r>
          </a:p>
          <a:p>
            <a:pPr lvl="1"/>
            <a:endParaRPr lang="en-US" dirty="0"/>
          </a:p>
        </p:txBody>
      </p:sp>
      <p:pic>
        <p:nvPicPr>
          <p:cNvPr id="4" name="Picture 3">
            <a:extLst>
              <a:ext uri="{FF2B5EF4-FFF2-40B4-BE49-F238E27FC236}">
                <a16:creationId xmlns:a16="http://schemas.microsoft.com/office/drawing/2014/main" id="{0DA27F35-1DBA-4685-B1EF-9A55A007AB64}"/>
              </a:ext>
            </a:extLst>
          </p:cNvPr>
          <p:cNvPicPr>
            <a:picLocks noChangeAspect="1"/>
          </p:cNvPicPr>
          <p:nvPr/>
        </p:nvPicPr>
        <p:blipFill>
          <a:blip r:embed="rId3"/>
          <a:stretch>
            <a:fillRect/>
          </a:stretch>
        </p:blipFill>
        <p:spPr>
          <a:xfrm>
            <a:off x="4745548" y="3553853"/>
            <a:ext cx="3045981" cy="3029538"/>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 Career Journey: Steven Spielberg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Filmmaker, Producer, and Director</a:t>
            </a:r>
          </a:p>
          <a:p>
            <a:pPr lvl="2"/>
            <a:r>
              <a:rPr lang="en-US" sz="2400" dirty="0"/>
              <a:t>One of the most popular and influential filmmakers in history</a:t>
            </a:r>
          </a:p>
          <a:p>
            <a:pPr lvl="2"/>
            <a:r>
              <a:rPr lang="en-US" sz="2400" dirty="0"/>
              <a:t>A pioneer in the creation of what are now known as “blockbuster” films</a:t>
            </a:r>
          </a:p>
          <a:p>
            <a:pPr lvl="1"/>
            <a:endParaRPr lang="en-US" dirty="0"/>
          </a:p>
        </p:txBody>
      </p:sp>
      <p:pic>
        <p:nvPicPr>
          <p:cNvPr id="4" name="Picture 3">
            <a:extLst>
              <a:ext uri="{FF2B5EF4-FFF2-40B4-BE49-F238E27FC236}">
                <a16:creationId xmlns:a16="http://schemas.microsoft.com/office/drawing/2014/main" id="{0AB31C0D-6722-40F3-BE26-89F195D4805A}"/>
              </a:ext>
            </a:extLst>
          </p:cNvPr>
          <p:cNvPicPr>
            <a:picLocks noChangeAspect="1"/>
          </p:cNvPicPr>
          <p:nvPr/>
        </p:nvPicPr>
        <p:blipFill>
          <a:blip r:embed="rId3"/>
          <a:stretch>
            <a:fillRect/>
          </a:stretch>
        </p:blipFill>
        <p:spPr>
          <a:xfrm>
            <a:off x="4368068" y="2993258"/>
            <a:ext cx="3423999" cy="3396312"/>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 Career Journey: Milton Glaser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Graphic Designer and Illustrator</a:t>
            </a:r>
          </a:p>
          <a:p>
            <a:pPr lvl="2"/>
            <a:r>
              <a:rPr lang="en-US" sz="2400" dirty="0"/>
              <a:t>Created simplified images (signs and symbols) to convey messages</a:t>
            </a:r>
          </a:p>
          <a:p>
            <a:pPr lvl="2"/>
            <a:r>
              <a:rPr lang="en-US" sz="2400" dirty="0"/>
              <a:t>He was an innovator in the use of typography in graphic design.</a:t>
            </a:r>
          </a:p>
          <a:p>
            <a:pPr lvl="1"/>
            <a:endParaRPr lang="en-US" dirty="0"/>
          </a:p>
        </p:txBody>
      </p:sp>
      <p:pic>
        <p:nvPicPr>
          <p:cNvPr id="5" name="Picture 4">
            <a:extLst>
              <a:ext uri="{FF2B5EF4-FFF2-40B4-BE49-F238E27FC236}">
                <a16:creationId xmlns:a16="http://schemas.microsoft.com/office/drawing/2014/main" id="{32439E21-3ED8-4902-9CAE-0B92C8BF0781}"/>
              </a:ext>
            </a:extLst>
          </p:cNvPr>
          <p:cNvPicPr>
            <a:picLocks noChangeAspect="1"/>
          </p:cNvPicPr>
          <p:nvPr/>
        </p:nvPicPr>
        <p:blipFill>
          <a:blip r:embed="rId3"/>
          <a:stretch>
            <a:fillRect/>
          </a:stretch>
        </p:blipFill>
        <p:spPr>
          <a:xfrm>
            <a:off x="4144403" y="3046682"/>
            <a:ext cx="3486735" cy="3364393"/>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 Career Journey: Ansel Adams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Photographer</a:t>
            </a:r>
          </a:p>
          <a:p>
            <a:pPr lvl="2"/>
            <a:r>
              <a:rPr lang="en-US" sz="2400" dirty="0"/>
              <a:t>Best known for his iconic images of the American West (usually in black and white)</a:t>
            </a:r>
          </a:p>
          <a:p>
            <a:pPr lvl="2"/>
            <a:r>
              <a:rPr lang="en-US" sz="2400" dirty="0"/>
              <a:t>Published essays and instructional books on photography</a:t>
            </a:r>
          </a:p>
          <a:p>
            <a:pPr lvl="1"/>
            <a:endParaRPr lang="en-US" dirty="0"/>
          </a:p>
        </p:txBody>
      </p:sp>
      <p:pic>
        <p:nvPicPr>
          <p:cNvPr id="4" name="Picture 3">
            <a:extLst>
              <a:ext uri="{FF2B5EF4-FFF2-40B4-BE49-F238E27FC236}">
                <a16:creationId xmlns:a16="http://schemas.microsoft.com/office/drawing/2014/main" id="{E02CCCE4-7594-41B9-ADDB-8E2AF217D269}"/>
              </a:ext>
            </a:extLst>
          </p:cNvPr>
          <p:cNvPicPr>
            <a:picLocks noChangeAspect="1"/>
          </p:cNvPicPr>
          <p:nvPr/>
        </p:nvPicPr>
        <p:blipFill>
          <a:blip r:embed="rId3"/>
          <a:stretch>
            <a:fillRect/>
          </a:stretch>
        </p:blipFill>
        <p:spPr>
          <a:xfrm>
            <a:off x="4615745" y="3462529"/>
            <a:ext cx="2805628" cy="2983343"/>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 Career Journey: Walter Cronkite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Journalist and Broadcaster</a:t>
            </a:r>
          </a:p>
          <a:p>
            <a:pPr lvl="2"/>
            <a:r>
              <a:rPr lang="en-US" sz="2400" dirty="0"/>
              <a:t>Studied journalism in college</a:t>
            </a:r>
          </a:p>
          <a:p>
            <a:pPr lvl="2"/>
            <a:r>
              <a:rPr lang="en-US" sz="2400" dirty="0"/>
              <a:t>Reported for various agencies until becoming the anchor for the evening news at a large television network (in 1962)</a:t>
            </a:r>
          </a:p>
          <a:p>
            <a:pPr lvl="1"/>
            <a:endParaRPr lang="en-US" dirty="0"/>
          </a:p>
        </p:txBody>
      </p:sp>
      <p:pic>
        <p:nvPicPr>
          <p:cNvPr id="4" name="Picture 3">
            <a:extLst>
              <a:ext uri="{FF2B5EF4-FFF2-40B4-BE49-F238E27FC236}">
                <a16:creationId xmlns:a16="http://schemas.microsoft.com/office/drawing/2014/main" id="{29F2E628-EFBF-44C8-9768-6BDD0A4384CA}"/>
              </a:ext>
            </a:extLst>
          </p:cNvPr>
          <p:cNvPicPr>
            <a:picLocks noChangeAspect="1"/>
          </p:cNvPicPr>
          <p:nvPr/>
        </p:nvPicPr>
        <p:blipFill>
          <a:blip r:embed="rId3"/>
          <a:stretch>
            <a:fillRect/>
          </a:stretch>
        </p:blipFill>
        <p:spPr>
          <a:xfrm>
            <a:off x="4571998" y="3432385"/>
            <a:ext cx="2940727" cy="2992318"/>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 Career Journey: Walter Cronkite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Journalist and Broadcaster</a:t>
            </a:r>
          </a:p>
          <a:p>
            <a:pPr lvl="2"/>
            <a:r>
              <a:rPr lang="en-US" sz="2400" dirty="0"/>
              <a:t>His evening news program consistently led the ratings until his retirement in 1981</a:t>
            </a:r>
          </a:p>
          <a:p>
            <a:pPr lvl="2"/>
            <a:r>
              <a:rPr lang="en-US" sz="2400" dirty="0"/>
              <a:t>Best known for honest and straightforward reporting</a:t>
            </a:r>
          </a:p>
          <a:p>
            <a:pPr lvl="1"/>
            <a:endParaRPr lang="en-US" dirty="0"/>
          </a:p>
        </p:txBody>
      </p:sp>
      <p:pic>
        <p:nvPicPr>
          <p:cNvPr id="4" name="Picture 3">
            <a:extLst>
              <a:ext uri="{FF2B5EF4-FFF2-40B4-BE49-F238E27FC236}">
                <a16:creationId xmlns:a16="http://schemas.microsoft.com/office/drawing/2014/main" id="{F3B72626-64B2-4742-A964-96E965F29A73}"/>
              </a:ext>
            </a:extLst>
          </p:cNvPr>
          <p:cNvPicPr>
            <a:picLocks noChangeAspect="1"/>
          </p:cNvPicPr>
          <p:nvPr/>
        </p:nvPicPr>
        <p:blipFill>
          <a:blip r:embed="rId3"/>
          <a:stretch>
            <a:fillRect/>
          </a:stretch>
        </p:blipFill>
        <p:spPr>
          <a:xfrm>
            <a:off x="4676475" y="3584265"/>
            <a:ext cx="2907835" cy="2958849"/>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purl.org/dc/elements/1.1/"/>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56ea17bb-c96d-4826-b465-01eec0dd23dd"/>
    <ds:schemaRef ds:uri="http://schemas.openxmlformats.org/package/2006/metadata/core-properties"/>
    <ds:schemaRef ds:uri="05d88611-e516-4d1a-b12e-39107e78b3d0"/>
    <ds:schemaRef ds:uri="http://schemas.microsoft.com/sharepoint/v3"/>
    <ds:schemaRef ds:uri="http://www.w3.org/XML/1998/namespace"/>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154</TotalTime>
  <Words>1106</Words>
  <Application>Microsoft Office PowerPoint</Application>
  <PresentationFormat>Widescreen</PresentationFormat>
  <Paragraphs>72</Paragraphs>
  <Slides>12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MS PGothic</vt:lpstr>
      <vt:lpstr>.AppleSystemUIFont</vt:lpstr>
      <vt:lpstr>Arial</vt:lpstr>
      <vt:lpstr>Calibri</vt:lpstr>
      <vt:lpstr>Open Sans</vt:lpstr>
      <vt:lpstr>Open Sans SemiBold</vt:lpstr>
      <vt:lpstr>2_Office Theme</vt:lpstr>
      <vt:lpstr>3_Office Theme</vt:lpstr>
      <vt:lpstr>PowerPoint Presentation</vt:lpstr>
      <vt:lpstr>PowerPoint Presentation</vt:lpstr>
      <vt:lpstr>A Career Journey: Walt Disney</vt:lpstr>
      <vt:lpstr>A Career Journey: Walt Disney</vt:lpstr>
      <vt:lpstr>A Career Journey: Steven Spielberg</vt:lpstr>
      <vt:lpstr>A Career Journey: Milton Glaser</vt:lpstr>
      <vt:lpstr>A Career Journey: Ansel Adams</vt:lpstr>
      <vt:lpstr>A Career Journey: Walter Cronkite</vt:lpstr>
      <vt:lpstr>A Career Journey: Walter Cronkite</vt:lpstr>
      <vt:lpstr>A Career Journey:  Shigeru Miyamoto</vt:lpstr>
      <vt:lpstr>A Career Journey:  Shigeru Miyamoto</vt:lpstr>
      <vt:lpstr>What Causes Occupational Changes?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6</cp:revision>
  <cp:lastPrinted>2017-07-07T16:17:37Z</cp:lastPrinted>
  <dcterms:created xsi:type="dcterms:W3CDTF">2017-07-11T23:58:30Z</dcterms:created>
  <dcterms:modified xsi:type="dcterms:W3CDTF">2017-07-21T21:47:51Z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