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5"/>
  </p:notesMasterIdLst>
  <p:sldIdLst>
    <p:sldId id="321" r:id="rId6"/>
    <p:sldId id="342" r:id="rId7"/>
    <p:sldId id="325" r:id="rId8"/>
    <p:sldId id="326" r:id="rId9"/>
    <p:sldId id="327" r:id="rId10"/>
    <p:sldId id="328" r:id="rId11"/>
    <p:sldId id="329" r:id="rId12"/>
    <p:sldId id="330" r:id="rId13"/>
    <p:sldId id="331" r:id="rId14"/>
    <p:sldId id="332" r:id="rId15"/>
    <p:sldId id="333" r:id="rId16"/>
    <p:sldId id="334" r:id="rId17"/>
    <p:sldId id="335" r:id="rId18"/>
    <p:sldId id="336" r:id="rId19"/>
    <p:sldId id="337" r:id="rId20"/>
    <p:sldId id="338" r:id="rId21"/>
    <p:sldId id="339" r:id="rId22"/>
    <p:sldId id="340" r:id="rId23"/>
    <p:sldId id="341" r:id="rId24"/>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Chris Cambron" initials="" lastIdx="1" clrIdx="1"/>
  <p:cmAuthor id="3" name="Chris Cambron"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5190" autoAdjust="0"/>
  </p:normalViewPr>
  <p:slideViewPr>
    <p:cSldViewPr snapToGrid="0">
      <p:cViewPr varScale="1">
        <p:scale>
          <a:sx n="110" d="100"/>
          <a:sy n="110" d="100"/>
        </p:scale>
        <p:origin x="610" y="6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45C48EB-FF10-4798-B977-1F7ABA0D87B4}"/>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616374F6-2898-4143-A581-95ED2104D44D}"/>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a:latin typeface="+mn-lt"/>
              </a:defRPr>
            </a:lvl1pPr>
          </a:lstStyle>
          <a:p>
            <a:pPr>
              <a:defRPr/>
            </a:pPr>
            <a:fld id="{AEB1A4B3-360D-45D5-AEB5-51B67059520C}" type="datetimeFigureOut">
              <a:rPr lang="en-US"/>
              <a:pPr>
                <a:defRPr/>
              </a:pPr>
              <a:t>7/27/2017</a:t>
            </a:fld>
            <a:endParaRPr lang="en-US"/>
          </a:p>
        </p:txBody>
      </p:sp>
      <p:sp>
        <p:nvSpPr>
          <p:cNvPr id="4" name="Slide Image Placeholder 3">
            <a:extLst>
              <a:ext uri="{FF2B5EF4-FFF2-40B4-BE49-F238E27FC236}">
                <a16:creationId xmlns:a16="http://schemas.microsoft.com/office/drawing/2014/main" id="{96F6207F-CD0D-41CA-B7B3-33CE059AF219}"/>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A074EABB-52A0-440D-B318-2E9C1C1F935D}"/>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8F615F7-436D-41CD-919F-7E1FB64F5977}"/>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817F0A81-3AE8-475C-9601-CF42CA17E5D7}"/>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a:latin typeface="+mn-lt"/>
              </a:defRPr>
            </a:lvl1pPr>
          </a:lstStyle>
          <a:p>
            <a:pPr>
              <a:defRPr/>
            </a:pPr>
            <a:fld id="{C548B472-4375-4076-BA38-11699A6DA02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cse.lehigh.edu/~gtan/bug/softwarebug.html"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12052140-50FD-48CE-8199-718217EA52D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E128972C-69AD-4ECF-8E21-B9B1FF81CB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292" name="Footer Placeholder 3">
            <a:extLst>
              <a:ext uri="{FF2B5EF4-FFF2-40B4-BE49-F238E27FC236}">
                <a16:creationId xmlns:a16="http://schemas.microsoft.com/office/drawing/2014/main" id="{F0377CEE-B985-40BC-ABB3-342EB95D3E77}"/>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12293" name="Slide Number Placeholder 4">
            <a:extLst>
              <a:ext uri="{FF2B5EF4-FFF2-40B4-BE49-F238E27FC236}">
                <a16:creationId xmlns:a16="http://schemas.microsoft.com/office/drawing/2014/main" id="{01022ECF-4821-45D4-B72D-26F1AF897D7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A2C7D1AB-2E86-4042-89C3-F4FC66CF8FC4}" type="slidenum">
              <a:rPr lang="en-US" altLang="en-US" smtClean="0">
                <a:latin typeface="Times New Roman" panose="02020603050405020304" pitchFamily="18" charset="0"/>
              </a:rPr>
              <a:pPr eaLnBrk="0" fontAlgn="base" hangingPunct="0">
                <a:spcBef>
                  <a:spcPct val="0"/>
                </a:spcBef>
                <a:spcAft>
                  <a:spcPct val="0"/>
                </a:spcAft>
              </a:pPr>
              <a:t>3</a:t>
            </a:fld>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459C34E4-C219-4063-95C6-350A6EBC937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858A7ABF-ECF7-4C09-9E27-4E153857CC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eaLnBrk="1" hangingPunct="1">
              <a:spcBef>
                <a:spcPct val="0"/>
              </a:spcBef>
            </a:pPr>
            <a:r>
              <a:rPr lang="en-US" altLang="en-US"/>
              <a:t>Have the students look up CASE tools and explain what they do and how they work.</a:t>
            </a:r>
          </a:p>
        </p:txBody>
      </p:sp>
      <p:sp>
        <p:nvSpPr>
          <p:cNvPr id="30724" name="Footer Placeholder 3">
            <a:extLst>
              <a:ext uri="{FF2B5EF4-FFF2-40B4-BE49-F238E27FC236}">
                <a16:creationId xmlns:a16="http://schemas.microsoft.com/office/drawing/2014/main" id="{007F834A-DC7C-4925-9B70-CA5734FB2B85}"/>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0725" name="Slide Number Placeholder 4">
            <a:extLst>
              <a:ext uri="{FF2B5EF4-FFF2-40B4-BE49-F238E27FC236}">
                <a16:creationId xmlns:a16="http://schemas.microsoft.com/office/drawing/2014/main" id="{7F4163CA-DC52-4357-BDA2-90E266A1461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68552692-D806-4AAA-A3B9-1D35E4F645FE}" type="slidenum">
              <a:rPr lang="en-US" altLang="en-US" smtClean="0">
                <a:latin typeface="Times New Roman" panose="02020603050405020304" pitchFamily="18" charset="0"/>
              </a:rPr>
              <a:pPr eaLnBrk="0" fontAlgn="base" hangingPunct="0">
                <a:spcBef>
                  <a:spcPct val="0"/>
                </a:spcBef>
                <a:spcAft>
                  <a:spcPct val="0"/>
                </a:spcAft>
              </a:pPr>
              <a:t>12</a:t>
            </a:fld>
            <a:endParaRPr lang="en-US" altLang="en-US">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E85C8EE-94F8-45C7-BE94-6C352763692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17F406A7-87F8-46D3-B7C9-AF9D2E60200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eaLnBrk="1" hangingPunct="1">
              <a:spcBef>
                <a:spcPct val="0"/>
              </a:spcBef>
            </a:pPr>
            <a:r>
              <a:rPr lang="en-US" altLang="en-US"/>
              <a:t>Have the students discuss how they would answer the question posed.</a:t>
            </a:r>
          </a:p>
          <a:p>
            <a:pPr eaLnBrk="1" hangingPunct="1">
              <a:spcBef>
                <a:spcPct val="0"/>
              </a:spcBef>
            </a:pPr>
            <a:endParaRPr lang="en-US" altLang="en-US"/>
          </a:p>
          <a:p>
            <a:pPr eaLnBrk="1" hangingPunct="1">
              <a:spcBef>
                <a:spcPct val="0"/>
              </a:spcBef>
            </a:pPr>
            <a:r>
              <a:rPr lang="en-US" altLang="en-US"/>
              <a:t>Without knowing up front what it would take, how do you give an accurate estimate of how long it takes to create a program?</a:t>
            </a:r>
          </a:p>
          <a:p>
            <a:pPr eaLnBrk="1" hangingPunct="1">
              <a:spcBef>
                <a:spcPct val="0"/>
              </a:spcBef>
            </a:pPr>
            <a:endParaRPr lang="en-US" altLang="en-US"/>
          </a:p>
          <a:p>
            <a:pPr eaLnBrk="1" hangingPunct="1">
              <a:spcBef>
                <a:spcPct val="0"/>
              </a:spcBef>
            </a:pPr>
            <a:r>
              <a:rPr lang="en-US" altLang="en-US"/>
              <a:t>Have the class work through how to estimate the time to create a Chess Program . . . (a good programmer can do a two player version without an AI in about 4-8 hours; a decent AI can take anywhere from a week to years to implement)</a:t>
            </a:r>
          </a:p>
          <a:p>
            <a:pPr eaLnBrk="1" hangingPunct="1">
              <a:spcBef>
                <a:spcPct val="0"/>
              </a:spcBef>
            </a:pPr>
            <a:endParaRPr lang="en-US" altLang="en-US"/>
          </a:p>
          <a:p>
            <a:pPr eaLnBrk="1" hangingPunct="1">
              <a:spcBef>
                <a:spcPct val="0"/>
              </a:spcBef>
            </a:pPr>
            <a:r>
              <a:rPr lang="en-US" altLang="en-US"/>
              <a:t>Some things to consider: </a:t>
            </a:r>
          </a:p>
          <a:p>
            <a:pPr eaLnBrk="1" hangingPunct="1">
              <a:spcBef>
                <a:spcPct val="0"/>
              </a:spcBef>
            </a:pPr>
            <a:r>
              <a:rPr lang="en-US" altLang="en-US"/>
              <a:t>Break it up into chunks and determine how long the chunks would take to make.</a:t>
            </a:r>
          </a:p>
          <a:p>
            <a:pPr eaLnBrk="1" hangingPunct="1">
              <a:spcBef>
                <a:spcPct val="0"/>
              </a:spcBef>
            </a:pPr>
            <a:r>
              <a:rPr lang="en-US" altLang="en-US"/>
              <a:t>How long to program a board representation?</a:t>
            </a:r>
          </a:p>
          <a:p>
            <a:pPr eaLnBrk="1" hangingPunct="1">
              <a:spcBef>
                <a:spcPct val="0"/>
              </a:spcBef>
            </a:pPr>
            <a:r>
              <a:rPr lang="en-US" altLang="en-US"/>
              <a:t>How long to implement the movement rules for a piece ( x 8?  Or are some pieces that much harder to do?)</a:t>
            </a:r>
          </a:p>
        </p:txBody>
      </p:sp>
      <p:sp>
        <p:nvSpPr>
          <p:cNvPr id="32772" name="Footer Placeholder 3">
            <a:extLst>
              <a:ext uri="{FF2B5EF4-FFF2-40B4-BE49-F238E27FC236}">
                <a16:creationId xmlns:a16="http://schemas.microsoft.com/office/drawing/2014/main" id="{37D0717D-99D4-4BAF-B968-376C53603E23}"/>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2773" name="Slide Number Placeholder 4">
            <a:extLst>
              <a:ext uri="{FF2B5EF4-FFF2-40B4-BE49-F238E27FC236}">
                <a16:creationId xmlns:a16="http://schemas.microsoft.com/office/drawing/2014/main" id="{DB335DFE-3270-4DAE-B895-4E6C58F85B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44F52B2B-6F91-4C0B-B0D8-947C293FACDF}" type="slidenum">
              <a:rPr lang="en-US" altLang="en-US" smtClean="0">
                <a:latin typeface="Times New Roman" panose="02020603050405020304" pitchFamily="18" charset="0"/>
              </a:rPr>
              <a:pPr eaLnBrk="0" fontAlgn="base" hangingPunct="0">
                <a:spcBef>
                  <a:spcPct val="0"/>
                </a:spcBef>
                <a:spcAft>
                  <a:spcPct val="0"/>
                </a:spcAft>
              </a:pPr>
              <a:t>13</a:t>
            </a:fld>
            <a:endParaRPr lang="en-US" altLang="en-US">
              <a:latin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F3EE70FE-A469-4152-96F1-B906EF92C0B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13EE51F6-503C-41B1-86D4-70268ACD83E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eaLnBrk="1" hangingPunct="1">
              <a:spcBef>
                <a:spcPct val="0"/>
              </a:spcBef>
            </a:pPr>
            <a:r>
              <a:rPr lang="en-US" altLang="en-US"/>
              <a:t>All businesses have to deal with scheduling.</a:t>
            </a:r>
          </a:p>
          <a:p>
            <a:pPr eaLnBrk="1" hangingPunct="1">
              <a:spcBef>
                <a:spcPct val="0"/>
              </a:spcBef>
            </a:pPr>
            <a:endParaRPr lang="en-US" altLang="en-US"/>
          </a:p>
          <a:p>
            <a:pPr eaLnBrk="1" hangingPunct="1">
              <a:spcBef>
                <a:spcPct val="0"/>
              </a:spcBef>
            </a:pPr>
            <a:r>
              <a:rPr lang="en-US" altLang="en-US"/>
              <a:t>From vacations to sick days, there are a lot of things to consider when putting a schedule together.</a:t>
            </a:r>
          </a:p>
          <a:p>
            <a:pPr eaLnBrk="1" hangingPunct="1">
              <a:spcBef>
                <a:spcPct val="0"/>
              </a:spcBef>
            </a:pPr>
            <a:endParaRPr lang="en-US" altLang="en-US"/>
          </a:p>
          <a:p>
            <a:pPr eaLnBrk="1" hangingPunct="1">
              <a:spcBef>
                <a:spcPct val="0"/>
              </a:spcBef>
            </a:pPr>
            <a:r>
              <a:rPr lang="en-US" altLang="en-US"/>
              <a:t>Have the students discuss some of the things they would consider if they had to schedule time for their classmates to create a project.</a:t>
            </a:r>
          </a:p>
        </p:txBody>
      </p:sp>
      <p:sp>
        <p:nvSpPr>
          <p:cNvPr id="34820" name="Footer Placeholder 3">
            <a:extLst>
              <a:ext uri="{FF2B5EF4-FFF2-40B4-BE49-F238E27FC236}">
                <a16:creationId xmlns:a16="http://schemas.microsoft.com/office/drawing/2014/main" id="{5E1C717D-EFD3-4043-A307-6FA047CD0E68}"/>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4821" name="Slide Number Placeholder 4">
            <a:extLst>
              <a:ext uri="{FF2B5EF4-FFF2-40B4-BE49-F238E27FC236}">
                <a16:creationId xmlns:a16="http://schemas.microsoft.com/office/drawing/2014/main" id="{92DAC94E-03D7-498C-9DD4-904807DC388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0B32A9F4-902E-49C1-9D65-6BD8528AAECF}" type="slidenum">
              <a:rPr lang="en-US" altLang="en-US" smtClean="0">
                <a:latin typeface="Times New Roman" panose="02020603050405020304" pitchFamily="18" charset="0"/>
              </a:rPr>
              <a:pPr eaLnBrk="0" fontAlgn="base" hangingPunct="0">
                <a:spcBef>
                  <a:spcPct val="0"/>
                </a:spcBef>
                <a:spcAft>
                  <a:spcPct val="0"/>
                </a:spcAft>
              </a:pPr>
              <a:t>14</a:t>
            </a:fld>
            <a:endParaRPr lang="en-US" altLang="en-US">
              <a:latin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90BA5A12-1D2B-4690-B213-617C8B6616B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8FD56DC4-A252-40E5-B379-4EB6BC69D91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eaLnBrk="1" hangingPunct="1">
              <a:spcBef>
                <a:spcPct val="0"/>
              </a:spcBef>
            </a:pPr>
            <a:r>
              <a:rPr lang="en-US" altLang="en-US"/>
              <a:t>If your students have not been exposed to UML, it would be a very good idea to do a lesson on it.  There is a lot to UML, but even something as simple as a basic UML diagram of a class is enough to get them more comfortable with working with UML.</a:t>
            </a:r>
          </a:p>
          <a:p>
            <a:pPr eaLnBrk="1" hangingPunct="1">
              <a:spcBef>
                <a:spcPct val="0"/>
              </a:spcBef>
            </a:pPr>
            <a:endParaRPr lang="en-US" altLang="en-US"/>
          </a:p>
          <a:p>
            <a:pPr eaLnBrk="1" hangingPunct="1">
              <a:spcBef>
                <a:spcPct val="0"/>
              </a:spcBef>
            </a:pPr>
            <a:r>
              <a:rPr lang="en-US" altLang="en-US"/>
              <a:t>UML has pretty much become the standard communication tool among software developers and designers.</a:t>
            </a:r>
          </a:p>
        </p:txBody>
      </p:sp>
      <p:sp>
        <p:nvSpPr>
          <p:cNvPr id="36868" name="Footer Placeholder 3">
            <a:extLst>
              <a:ext uri="{FF2B5EF4-FFF2-40B4-BE49-F238E27FC236}">
                <a16:creationId xmlns:a16="http://schemas.microsoft.com/office/drawing/2014/main" id="{B395A445-1432-4F7D-959B-2244A39413D4}"/>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6869" name="Slide Number Placeholder 4">
            <a:extLst>
              <a:ext uri="{FF2B5EF4-FFF2-40B4-BE49-F238E27FC236}">
                <a16:creationId xmlns:a16="http://schemas.microsoft.com/office/drawing/2014/main" id="{0762391C-A623-49EE-B0FB-367F956813B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7DBE6BB6-0CDB-4253-8A9E-2412896C31FB}" type="slidenum">
              <a:rPr lang="en-US" altLang="en-US" smtClean="0">
                <a:latin typeface="Times New Roman" panose="02020603050405020304" pitchFamily="18" charset="0"/>
              </a:rPr>
              <a:pPr eaLnBrk="0" fontAlgn="base" hangingPunct="0">
                <a:spcBef>
                  <a:spcPct val="0"/>
                </a:spcBef>
                <a:spcAft>
                  <a:spcPct val="0"/>
                </a:spcAft>
              </a:pPr>
              <a:t>15</a:t>
            </a:fld>
            <a:endParaRPr lang="en-US" altLang="en-US">
              <a:latin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156A0963-E97C-4EFE-91D8-A952DF2BD7A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203FCE0E-137F-4657-8A62-2CFBD07AF2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8916" name="Footer Placeholder 3">
            <a:extLst>
              <a:ext uri="{FF2B5EF4-FFF2-40B4-BE49-F238E27FC236}">
                <a16:creationId xmlns:a16="http://schemas.microsoft.com/office/drawing/2014/main" id="{034BBE7D-3D3C-404A-BE2F-17CBE7F6EEDF}"/>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8917" name="Slide Number Placeholder 4">
            <a:extLst>
              <a:ext uri="{FF2B5EF4-FFF2-40B4-BE49-F238E27FC236}">
                <a16:creationId xmlns:a16="http://schemas.microsoft.com/office/drawing/2014/main" id="{BEE3F4AA-6C74-4B01-A48B-92F3EB7874D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2D0207BD-6519-43E3-AD67-5604A9BE2394}" type="slidenum">
              <a:rPr lang="en-US" altLang="en-US" smtClean="0">
                <a:latin typeface="Times New Roman" panose="02020603050405020304" pitchFamily="18" charset="0"/>
              </a:rPr>
              <a:pPr eaLnBrk="0" fontAlgn="base" hangingPunct="0">
                <a:spcBef>
                  <a:spcPct val="0"/>
                </a:spcBef>
                <a:spcAft>
                  <a:spcPct val="0"/>
                </a:spcAft>
              </a:pPr>
              <a:t>16</a:t>
            </a:fld>
            <a:endParaRPr lang="en-US" altLang="en-US">
              <a:latin typeface="Times New Roman" panose="02020603050405020304"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537AC25D-A93C-47D5-925E-7C7686BCBB3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4942BFCA-57DF-44E3-9C92-037BF3FD9CB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0964" name="Footer Placeholder 3">
            <a:extLst>
              <a:ext uri="{FF2B5EF4-FFF2-40B4-BE49-F238E27FC236}">
                <a16:creationId xmlns:a16="http://schemas.microsoft.com/office/drawing/2014/main" id="{19D9F430-018C-463D-A2B5-60F331ACCCFF}"/>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40965" name="Slide Number Placeholder 4">
            <a:extLst>
              <a:ext uri="{FF2B5EF4-FFF2-40B4-BE49-F238E27FC236}">
                <a16:creationId xmlns:a16="http://schemas.microsoft.com/office/drawing/2014/main" id="{CF170E84-105D-4919-A058-E6C00EB9608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43D50FB3-8FD7-405A-98D2-BB50B3F8EA81}" type="slidenum">
              <a:rPr lang="en-US" altLang="en-US" smtClean="0">
                <a:latin typeface="Times New Roman" panose="02020603050405020304" pitchFamily="18" charset="0"/>
              </a:rPr>
              <a:pPr eaLnBrk="0" fontAlgn="base" hangingPunct="0">
                <a:spcBef>
                  <a:spcPct val="0"/>
                </a:spcBef>
                <a:spcAft>
                  <a:spcPct val="0"/>
                </a:spcAft>
              </a:pPr>
              <a:t>17</a:t>
            </a:fld>
            <a:endParaRPr lang="en-US" altLang="en-US">
              <a:latin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4FCF4FD9-A0DF-4770-BD5E-4DE7DDA898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EA67B88C-B3C9-4AFB-9E18-44B5C4D4DD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eaLnBrk="1" hangingPunct="1">
              <a:spcBef>
                <a:spcPct val="0"/>
              </a:spcBef>
            </a:pPr>
            <a:r>
              <a:rPr lang="en-US" altLang="en-US"/>
              <a:t>Defects in software development are often called “bugs”.</a:t>
            </a:r>
          </a:p>
          <a:p>
            <a:pPr eaLnBrk="1" hangingPunct="1">
              <a:spcBef>
                <a:spcPct val="0"/>
              </a:spcBef>
            </a:pPr>
            <a:r>
              <a:rPr lang="en-US" altLang="en-US"/>
              <a:t>Students may point this out, what is the difference between using the term “bug” and defect?</a:t>
            </a:r>
          </a:p>
        </p:txBody>
      </p:sp>
      <p:sp>
        <p:nvSpPr>
          <p:cNvPr id="43012" name="Footer Placeholder 3">
            <a:extLst>
              <a:ext uri="{FF2B5EF4-FFF2-40B4-BE49-F238E27FC236}">
                <a16:creationId xmlns:a16="http://schemas.microsoft.com/office/drawing/2014/main" id="{E7D8345B-D1CD-4737-A7BE-C265C581B4E2}"/>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43013" name="Slide Number Placeholder 4">
            <a:extLst>
              <a:ext uri="{FF2B5EF4-FFF2-40B4-BE49-F238E27FC236}">
                <a16:creationId xmlns:a16="http://schemas.microsoft.com/office/drawing/2014/main" id="{77072B97-6F5B-4C82-A54C-244E4C3256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171FF13D-F998-4C76-BB26-BEAFC338DA8C}" type="slidenum">
              <a:rPr lang="en-US" altLang="en-US" smtClean="0">
                <a:latin typeface="Times New Roman" panose="02020603050405020304" pitchFamily="18" charset="0"/>
              </a:rPr>
              <a:pPr eaLnBrk="0" fontAlgn="base" hangingPunct="0">
                <a:spcBef>
                  <a:spcPct val="0"/>
                </a:spcBef>
                <a:spcAft>
                  <a:spcPct val="0"/>
                </a:spcAft>
              </a:pPr>
              <a:t>18</a:t>
            </a:fld>
            <a:endParaRPr lang="en-US" altLang="en-US">
              <a:latin typeface="Times New Roman" panose="02020603050405020304"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6F3AAAEE-15C3-4A93-A0B4-20101D2D215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3BBE41BD-CC28-4525-8190-F3320FE1A9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5060" name="Footer Placeholder 3">
            <a:extLst>
              <a:ext uri="{FF2B5EF4-FFF2-40B4-BE49-F238E27FC236}">
                <a16:creationId xmlns:a16="http://schemas.microsoft.com/office/drawing/2014/main" id="{0ABDE4D7-2199-410B-8DE5-8D6B838DA2BE}"/>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45061" name="Slide Number Placeholder 4">
            <a:extLst>
              <a:ext uri="{FF2B5EF4-FFF2-40B4-BE49-F238E27FC236}">
                <a16:creationId xmlns:a16="http://schemas.microsoft.com/office/drawing/2014/main" id="{AF1DD457-F694-4FEF-9A5C-6709872C01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D17CD89F-EAB4-4D39-8126-439F3CC03AD4}" type="slidenum">
              <a:rPr lang="en-US" altLang="en-US" smtClean="0">
                <a:latin typeface="Times New Roman" panose="02020603050405020304" pitchFamily="18" charset="0"/>
              </a:rPr>
              <a:pPr eaLnBrk="0" fontAlgn="base" hangingPunct="0">
                <a:spcBef>
                  <a:spcPct val="0"/>
                </a:spcBef>
                <a:spcAft>
                  <a:spcPct val="0"/>
                </a:spcAft>
              </a:pPr>
              <a:t>19</a:t>
            </a:fld>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8FB892FC-C031-4549-8783-9B476FC9393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68366051-89E9-44A3-9CC0-ADB3090F7B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340" name="Footer Placeholder 3">
            <a:extLst>
              <a:ext uri="{FF2B5EF4-FFF2-40B4-BE49-F238E27FC236}">
                <a16:creationId xmlns:a16="http://schemas.microsoft.com/office/drawing/2014/main" id="{AF500C5F-8240-4784-A9F9-E17E40C468D7}"/>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14341" name="Slide Number Placeholder 4">
            <a:extLst>
              <a:ext uri="{FF2B5EF4-FFF2-40B4-BE49-F238E27FC236}">
                <a16:creationId xmlns:a16="http://schemas.microsoft.com/office/drawing/2014/main" id="{38153E64-2DC3-401C-BF15-71ACCCD98D3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B24404F0-7B50-4E7F-989D-8AB14B8F535F}" type="slidenum">
              <a:rPr lang="en-US" altLang="en-US" smtClean="0">
                <a:latin typeface="Times New Roman" panose="02020603050405020304" pitchFamily="18" charset="0"/>
              </a:rPr>
              <a:pPr eaLnBrk="0" fontAlgn="base" hangingPunct="0">
                <a:spcBef>
                  <a:spcPct val="0"/>
                </a:spcBef>
                <a:spcAft>
                  <a:spcPct val="0"/>
                </a:spcAft>
              </a:pPr>
              <a:t>4</a:t>
            </a:fld>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781E7FB9-7A84-4224-83A6-42ACFFA13F2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9F2F1C8D-F98E-442F-85E5-CD78974895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6388" name="Footer Placeholder 3">
            <a:extLst>
              <a:ext uri="{FF2B5EF4-FFF2-40B4-BE49-F238E27FC236}">
                <a16:creationId xmlns:a16="http://schemas.microsoft.com/office/drawing/2014/main" id="{2226D319-046B-4C52-884F-3AD715DD6735}"/>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16389" name="Slide Number Placeholder 4">
            <a:extLst>
              <a:ext uri="{FF2B5EF4-FFF2-40B4-BE49-F238E27FC236}">
                <a16:creationId xmlns:a16="http://schemas.microsoft.com/office/drawing/2014/main" id="{6A6AAE2B-C608-4355-933E-740A949A66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210ED697-8D94-4F92-9F82-731D871DAF81}" type="slidenum">
              <a:rPr lang="en-US" altLang="en-US" smtClean="0">
                <a:latin typeface="Times New Roman" panose="02020603050405020304" pitchFamily="18" charset="0"/>
              </a:rPr>
              <a:pPr eaLnBrk="0" fontAlgn="base" hangingPunct="0">
                <a:spcBef>
                  <a:spcPct val="0"/>
                </a:spcBef>
                <a:spcAft>
                  <a:spcPct val="0"/>
                </a:spcAft>
              </a:pPr>
              <a:t>5</a:t>
            </a:fld>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899A3D68-E6A6-4E47-88FD-58ED1D9AEF7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E49CC77C-9247-42F7-874B-1EFDC078747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436" name="Footer Placeholder 3">
            <a:extLst>
              <a:ext uri="{FF2B5EF4-FFF2-40B4-BE49-F238E27FC236}">
                <a16:creationId xmlns:a16="http://schemas.microsoft.com/office/drawing/2014/main" id="{8453C006-D725-4EE2-A6A5-E67634321238}"/>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18437" name="Slide Number Placeholder 4">
            <a:extLst>
              <a:ext uri="{FF2B5EF4-FFF2-40B4-BE49-F238E27FC236}">
                <a16:creationId xmlns:a16="http://schemas.microsoft.com/office/drawing/2014/main" id="{068ECF80-037E-48B6-8B5A-CAE94443A5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D2E69033-40E4-4F82-B68C-B0A9F91C2979}" type="slidenum">
              <a:rPr lang="en-US" altLang="en-US" smtClean="0">
                <a:latin typeface="Times New Roman" panose="02020603050405020304" pitchFamily="18" charset="0"/>
              </a:rPr>
              <a:pPr eaLnBrk="0" fontAlgn="base" hangingPunct="0">
                <a:spcBef>
                  <a:spcPct val="0"/>
                </a:spcBef>
                <a:spcAft>
                  <a:spcPct val="0"/>
                </a:spcAft>
              </a:pPr>
              <a:t>6</a:t>
            </a:fld>
            <a:endParaRPr lang="en-US" altLang="en-US">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F5DE3657-CB31-4E06-BD20-C44A698AF44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95142B28-8401-4FE3-8BD1-396C9107CE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Footer Placeholder 3">
            <a:extLst>
              <a:ext uri="{FF2B5EF4-FFF2-40B4-BE49-F238E27FC236}">
                <a16:creationId xmlns:a16="http://schemas.microsoft.com/office/drawing/2014/main" id="{8A7AC1CA-3474-4C03-9B1B-9B89874EF0F1}"/>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0485" name="Slide Number Placeholder 4">
            <a:extLst>
              <a:ext uri="{FF2B5EF4-FFF2-40B4-BE49-F238E27FC236}">
                <a16:creationId xmlns:a16="http://schemas.microsoft.com/office/drawing/2014/main" id="{6E237166-9329-4A3E-9EAD-BB9971BB19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C3B25BFB-6592-4343-96D4-DE4F46BB73E9}" type="slidenum">
              <a:rPr lang="en-US" altLang="en-US" smtClean="0">
                <a:latin typeface="Times New Roman" panose="02020603050405020304" pitchFamily="18" charset="0"/>
              </a:rPr>
              <a:pPr eaLnBrk="0" fontAlgn="base" hangingPunct="0">
                <a:spcBef>
                  <a:spcPct val="0"/>
                </a:spcBef>
                <a:spcAft>
                  <a:spcPct val="0"/>
                </a:spcAft>
              </a:pPr>
              <a:t>7</a:t>
            </a:fld>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B2EB9454-3BE5-469E-B759-D26E0A30376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88F57048-56A6-45DB-A7D5-1F94C6508C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2532" name="Footer Placeholder 3">
            <a:extLst>
              <a:ext uri="{FF2B5EF4-FFF2-40B4-BE49-F238E27FC236}">
                <a16:creationId xmlns:a16="http://schemas.microsoft.com/office/drawing/2014/main" id="{894A5363-486C-47F4-B9B6-0BCAF548855B}"/>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2533" name="Slide Number Placeholder 4">
            <a:extLst>
              <a:ext uri="{FF2B5EF4-FFF2-40B4-BE49-F238E27FC236}">
                <a16:creationId xmlns:a16="http://schemas.microsoft.com/office/drawing/2014/main" id="{B3701A7E-0659-4141-A8F0-CB9DD42D6A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A34B83B1-B22B-425B-9924-EC80A5C3F089}" type="slidenum">
              <a:rPr lang="en-US" altLang="en-US" smtClean="0">
                <a:latin typeface="Times New Roman" panose="02020603050405020304" pitchFamily="18" charset="0"/>
              </a:rPr>
              <a:pPr eaLnBrk="0" fontAlgn="base" hangingPunct="0">
                <a:spcBef>
                  <a:spcPct val="0"/>
                </a:spcBef>
                <a:spcAft>
                  <a:spcPct val="0"/>
                </a:spcAft>
              </a:pPr>
              <a:t>8</a:t>
            </a:fld>
            <a:endParaRPr lang="en-US" altLang="en-US">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A8BE099C-C5E1-4743-926C-B75742B869C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32AF7F44-9DBA-4EAF-9A36-9A6BB9CF1C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4580" name="Footer Placeholder 3">
            <a:extLst>
              <a:ext uri="{FF2B5EF4-FFF2-40B4-BE49-F238E27FC236}">
                <a16:creationId xmlns:a16="http://schemas.microsoft.com/office/drawing/2014/main" id="{9E8CCFA0-887B-43CC-9187-D1B3D2A2829A}"/>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4581" name="Slide Number Placeholder 4">
            <a:extLst>
              <a:ext uri="{FF2B5EF4-FFF2-40B4-BE49-F238E27FC236}">
                <a16:creationId xmlns:a16="http://schemas.microsoft.com/office/drawing/2014/main" id="{F3BA93F9-D84C-4FAF-8ADD-3AF386534E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00C7B551-BFFE-4B57-B3AC-ADC3195FA989}" type="slidenum">
              <a:rPr lang="en-US" altLang="en-US" smtClean="0">
                <a:latin typeface="Times New Roman" panose="02020603050405020304" pitchFamily="18" charset="0"/>
              </a:rPr>
              <a:pPr eaLnBrk="0" fontAlgn="base" hangingPunct="0">
                <a:spcBef>
                  <a:spcPct val="0"/>
                </a:spcBef>
                <a:spcAft>
                  <a:spcPct val="0"/>
                </a:spcAft>
              </a:pPr>
              <a:t>9</a:t>
            </a:fld>
            <a:endParaRPr lang="en-US"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1F714084-724E-44DA-9CFD-16282D1EBBA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286F19B1-FBE8-4B94-86A9-64FCBD33944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eaLnBrk="1" hangingPunct="1">
              <a:spcBef>
                <a:spcPct val="0"/>
              </a:spcBef>
            </a:pPr>
            <a:r>
              <a:rPr lang="en-US" altLang="en-US"/>
              <a:t>Have the students consider simple risks that can be easily managed.</a:t>
            </a:r>
          </a:p>
          <a:p>
            <a:pPr eaLnBrk="1" hangingPunct="1">
              <a:spcBef>
                <a:spcPct val="0"/>
              </a:spcBef>
            </a:pPr>
            <a:endParaRPr lang="en-US" altLang="en-US"/>
          </a:p>
          <a:p>
            <a:pPr eaLnBrk="1" hangingPunct="1">
              <a:spcBef>
                <a:spcPct val="0"/>
              </a:spcBef>
            </a:pPr>
            <a:r>
              <a:rPr lang="en-US" altLang="en-US"/>
              <a:t>In the examples here, these are easily solved by hiring more employees, buying extra equipment, getting a good service plan on their equipment and developing solutions “in house.”</a:t>
            </a:r>
          </a:p>
          <a:p>
            <a:pPr eaLnBrk="1" hangingPunct="1">
              <a:spcBef>
                <a:spcPct val="0"/>
              </a:spcBef>
            </a:pPr>
            <a:endParaRPr lang="en-US" altLang="en-US"/>
          </a:p>
          <a:p>
            <a:pPr eaLnBrk="1" hangingPunct="1">
              <a:spcBef>
                <a:spcPct val="0"/>
              </a:spcBef>
            </a:pPr>
            <a:r>
              <a:rPr lang="en-US" altLang="en-US"/>
              <a:t>Have students discuss some simple risks and how they might be resolved.</a:t>
            </a:r>
          </a:p>
        </p:txBody>
      </p:sp>
      <p:sp>
        <p:nvSpPr>
          <p:cNvPr id="26628" name="Footer Placeholder 3">
            <a:extLst>
              <a:ext uri="{FF2B5EF4-FFF2-40B4-BE49-F238E27FC236}">
                <a16:creationId xmlns:a16="http://schemas.microsoft.com/office/drawing/2014/main" id="{D14F9A0B-B0CC-467A-9CE7-37570B98276E}"/>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6629" name="Slide Number Placeholder 4">
            <a:extLst>
              <a:ext uri="{FF2B5EF4-FFF2-40B4-BE49-F238E27FC236}">
                <a16:creationId xmlns:a16="http://schemas.microsoft.com/office/drawing/2014/main" id="{50E32EDE-ECF9-4578-99DF-19249A9E56C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8D247324-FB1E-4C74-A05D-9C8BD184C697}" type="slidenum">
              <a:rPr lang="en-US" altLang="en-US" smtClean="0">
                <a:latin typeface="Times New Roman" panose="02020603050405020304" pitchFamily="18" charset="0"/>
              </a:rPr>
              <a:pPr eaLnBrk="0" fontAlgn="base" hangingPunct="0">
                <a:spcBef>
                  <a:spcPct val="0"/>
                </a:spcBef>
                <a:spcAft>
                  <a:spcPct val="0"/>
                </a:spcAft>
              </a:pPr>
              <a:t>10</a:t>
            </a:fld>
            <a:endParaRPr lang="en-US" altLang="en-US">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67DC9495-F502-41CA-B3F1-E3050AFC9D6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606D0DF9-3A41-40C3-82C5-C49E8121A4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eaLnBrk="1" hangingPunct="1">
              <a:spcBef>
                <a:spcPct val="0"/>
              </a:spcBef>
            </a:pPr>
            <a:r>
              <a:rPr lang="en-US" altLang="en-US">
                <a:solidFill>
                  <a:srgbClr val="002060"/>
                </a:solidFill>
                <a:hlinkClick r:id="rId3"/>
              </a:rPr>
              <a:t>http://www.cse.lehigh.edu/~gtan/bug/softwarebug.html</a:t>
            </a:r>
            <a:endParaRPr lang="en-US" altLang="en-US">
              <a:solidFill>
                <a:srgbClr val="002060"/>
              </a:solidFill>
            </a:endParaRPr>
          </a:p>
          <a:p>
            <a:pPr eaLnBrk="1" hangingPunct="1">
              <a:spcBef>
                <a:spcPct val="0"/>
              </a:spcBef>
            </a:pPr>
            <a:r>
              <a:rPr lang="en-US" altLang="en-US"/>
              <a:t>Contains some of the more well known software failures.</a:t>
            </a:r>
          </a:p>
          <a:p>
            <a:pPr eaLnBrk="1" hangingPunct="1">
              <a:spcBef>
                <a:spcPct val="0"/>
              </a:spcBef>
            </a:pPr>
            <a:endParaRPr lang="en-US" altLang="en-US"/>
          </a:p>
          <a:p>
            <a:pPr eaLnBrk="1" hangingPunct="1">
              <a:spcBef>
                <a:spcPct val="0"/>
              </a:spcBef>
            </a:pPr>
            <a:r>
              <a:rPr lang="en-US" altLang="en-US"/>
              <a:t>Have the students consider possible types of software that might have large financial risk (potential loss of millions or even billions of dollars) or risk of loss of life.</a:t>
            </a:r>
          </a:p>
          <a:p>
            <a:pPr eaLnBrk="1" hangingPunct="1">
              <a:spcBef>
                <a:spcPct val="0"/>
              </a:spcBef>
            </a:pPr>
            <a:endParaRPr lang="en-US" altLang="en-US"/>
          </a:p>
          <a:p>
            <a:pPr eaLnBrk="1" hangingPunct="1">
              <a:spcBef>
                <a:spcPct val="0"/>
              </a:spcBef>
            </a:pPr>
            <a:r>
              <a:rPr lang="en-US" altLang="en-US"/>
              <a:t>Have students share their ideas.</a:t>
            </a:r>
          </a:p>
          <a:p>
            <a:pPr eaLnBrk="1" hangingPunct="1">
              <a:spcBef>
                <a:spcPct val="0"/>
              </a:spcBef>
            </a:pPr>
            <a:endParaRPr lang="en-US" altLang="en-US"/>
          </a:p>
          <a:p>
            <a:pPr eaLnBrk="1" hangingPunct="1">
              <a:spcBef>
                <a:spcPct val="0"/>
              </a:spcBef>
            </a:pPr>
            <a:r>
              <a:rPr lang="en-US" altLang="en-US"/>
              <a:t>How do these risks differ from the simpler risks previously discussed?</a:t>
            </a:r>
          </a:p>
        </p:txBody>
      </p:sp>
      <p:sp>
        <p:nvSpPr>
          <p:cNvPr id="28676" name="Footer Placeholder 3">
            <a:extLst>
              <a:ext uri="{FF2B5EF4-FFF2-40B4-BE49-F238E27FC236}">
                <a16:creationId xmlns:a16="http://schemas.microsoft.com/office/drawing/2014/main" id="{25C8A606-8B5F-47C7-8990-5480E2AE5542}"/>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8677" name="Slide Number Placeholder 4">
            <a:extLst>
              <a:ext uri="{FF2B5EF4-FFF2-40B4-BE49-F238E27FC236}">
                <a16:creationId xmlns:a16="http://schemas.microsoft.com/office/drawing/2014/main" id="{7BF16469-F1AF-471F-970D-C5962BB953B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eaLnBrk="0" fontAlgn="base" hangingPunct="0">
              <a:spcBef>
                <a:spcPct val="0"/>
              </a:spcBef>
              <a:spcAft>
                <a:spcPct val="0"/>
              </a:spcAft>
              <a:defRPr>
                <a:solidFill>
                  <a:schemeClr val="tx1"/>
                </a:solidFill>
                <a:latin typeface="Calibri" panose="020F0502020204030204" pitchFamily="34" charset="0"/>
              </a:defRPr>
            </a:lvl6pPr>
            <a:lvl7pPr marL="2971800" indent="-228600" defTabSz="966788" eaLnBrk="0" fontAlgn="base" hangingPunct="0">
              <a:spcBef>
                <a:spcPct val="0"/>
              </a:spcBef>
              <a:spcAft>
                <a:spcPct val="0"/>
              </a:spcAft>
              <a:defRPr>
                <a:solidFill>
                  <a:schemeClr val="tx1"/>
                </a:solidFill>
                <a:latin typeface="Calibri" panose="020F0502020204030204" pitchFamily="34" charset="0"/>
              </a:defRPr>
            </a:lvl7pPr>
            <a:lvl8pPr marL="3429000" indent="-228600" defTabSz="966788" eaLnBrk="0" fontAlgn="base" hangingPunct="0">
              <a:spcBef>
                <a:spcPct val="0"/>
              </a:spcBef>
              <a:spcAft>
                <a:spcPct val="0"/>
              </a:spcAft>
              <a:defRPr>
                <a:solidFill>
                  <a:schemeClr val="tx1"/>
                </a:solidFill>
                <a:latin typeface="Calibri" panose="020F0502020204030204" pitchFamily="34" charset="0"/>
              </a:defRPr>
            </a:lvl8pPr>
            <a:lvl9pPr marL="3886200" indent="-228600" defTabSz="966788" eaLnBrk="0" fontAlgn="base" hangingPunct="0">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DFEEABF6-5812-4009-9C78-779A471011DD}" type="slidenum">
              <a:rPr lang="en-US" altLang="en-US" smtClean="0">
                <a:latin typeface="Times New Roman" panose="02020603050405020304" pitchFamily="18" charset="0"/>
              </a:rPr>
              <a:pPr eaLnBrk="0" fontAlgn="base" hangingPunct="0">
                <a:spcBef>
                  <a:spcPct val="0"/>
                </a:spcBef>
                <a:spcAft>
                  <a:spcPct val="0"/>
                </a:spcAft>
              </a:pPr>
              <a:t>11</a:t>
            </a:fld>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D868417-38C0-4B57-A0FB-6386626BAB15}"/>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F8A492AB-1F53-4155-9A0A-ED86AC9ACED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655A28BC-1C33-45B0-A3C3-591F0DA14C5B}"/>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474F27E6-4373-4EA8-885B-094E0E0A8FA0}"/>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153820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FAE9AEFA-29CF-467B-B30A-BA09898F9402}"/>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26A287A7-295C-406C-B674-0CF2776F2C29}"/>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D3D644B7-ACEA-40AE-BD55-C9A682574D6F}"/>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174613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6AA3096-4D92-4DBB-BB6D-D441F19B833E}"/>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ltLang="en-US"/>
              <a:t>Copyright © Texas Education Agency, 2013</a:t>
            </a:r>
          </a:p>
        </p:txBody>
      </p:sp>
      <p:sp>
        <p:nvSpPr>
          <p:cNvPr id="5" name="Footer Placeholder 4">
            <a:extLst>
              <a:ext uri="{FF2B5EF4-FFF2-40B4-BE49-F238E27FC236}">
                <a16:creationId xmlns:a16="http://schemas.microsoft.com/office/drawing/2014/main" id="{219A1F86-4879-4AA1-AEF9-BA57075FE09B}"/>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22F3E3FF-B2E3-45D2-855B-DF261630D28F}"/>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41C01C1B-3DE1-4D0E-8726-4CE98A929DC4}" type="slidenum">
              <a:rPr lang="en-US" altLang="en-US"/>
              <a:pPr>
                <a:defRPr/>
              </a:pPr>
              <a:t>‹#›</a:t>
            </a:fld>
            <a:endParaRPr lang="en-US" altLang="en-US" dirty="0"/>
          </a:p>
        </p:txBody>
      </p:sp>
    </p:spTree>
    <p:extLst>
      <p:ext uri="{BB962C8B-B14F-4D97-AF65-F5344CB8AC3E}">
        <p14:creationId xmlns:p14="http://schemas.microsoft.com/office/powerpoint/2010/main" val="83391864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A0166EB-51C5-4692-B202-669D94EAF1B2}"/>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758B754C-0C44-49B1-BD48-F908F7078ECC}"/>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538C971B-40B1-4336-A498-F0F2FE9BB6B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2557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62582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76703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51940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1292707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98044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B2FBD5F0-314A-4A4D-BD8A-70A9EB55D29B}"/>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019888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E375FA24-F4C5-4A00-BB5C-F8BE70E15204}"/>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C70D4A00-6070-4870-8428-8C77186D9F84}"/>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9884FC6F-C6F1-4820-8077-9477621A937D}"/>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95238439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37C9A6A-D4FE-4007-B048-796A0E7F999B}"/>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CB3818B8-03F5-4048-8964-27E7A66D770D}"/>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27" r:id="rId1"/>
  </p:sldLayoutIdLst>
  <p:txStyles>
    <p:titleStyle>
      <a:lvl1pPr algn="l" rtl="0" eaLnBrk="0" fontAlgn="base" hangingPunct="0">
        <a:lnSpc>
          <a:spcPct val="90000"/>
        </a:lnSpc>
        <a:spcBef>
          <a:spcPct val="0"/>
        </a:spcBef>
        <a:spcAft>
          <a:spcPct val="0"/>
        </a:spcAft>
        <a:defRPr sz="4400" kern="1200">
          <a:solidFill>
            <a:schemeClr val="tx1"/>
          </a:solidFill>
          <a:latin typeface="Open Sans"/>
          <a:ea typeface="+mj-ea"/>
          <a:cs typeface="+mj-cs"/>
        </a:defRPr>
      </a:lvl1pPr>
      <a:lvl2pPr algn="l" rtl="0" eaLnBrk="0" fontAlgn="base" hangingPunct="0">
        <a:lnSpc>
          <a:spcPct val="90000"/>
        </a:lnSpc>
        <a:spcBef>
          <a:spcPct val="0"/>
        </a:spcBef>
        <a:spcAft>
          <a:spcPct val="0"/>
        </a:spcAft>
        <a:defRPr sz="4400">
          <a:solidFill>
            <a:schemeClr val="tx1"/>
          </a:solidFill>
          <a:latin typeface="Open Sans"/>
        </a:defRPr>
      </a:lvl2pPr>
      <a:lvl3pPr algn="l" rtl="0" eaLnBrk="0" fontAlgn="base" hangingPunct="0">
        <a:lnSpc>
          <a:spcPct val="90000"/>
        </a:lnSpc>
        <a:spcBef>
          <a:spcPct val="0"/>
        </a:spcBef>
        <a:spcAft>
          <a:spcPct val="0"/>
        </a:spcAft>
        <a:defRPr sz="4400">
          <a:solidFill>
            <a:schemeClr val="tx1"/>
          </a:solidFill>
          <a:latin typeface="Open Sans"/>
        </a:defRPr>
      </a:lvl3pPr>
      <a:lvl4pPr algn="l" rtl="0" eaLnBrk="0" fontAlgn="base" hangingPunct="0">
        <a:lnSpc>
          <a:spcPct val="90000"/>
        </a:lnSpc>
        <a:spcBef>
          <a:spcPct val="0"/>
        </a:spcBef>
        <a:spcAft>
          <a:spcPct val="0"/>
        </a:spcAft>
        <a:defRPr sz="4400">
          <a:solidFill>
            <a:schemeClr val="tx1"/>
          </a:solidFill>
          <a:latin typeface="Open Sans"/>
        </a:defRPr>
      </a:lvl4pPr>
      <a:lvl5pPr algn="l" rtl="0" eaLnBrk="0" fontAlgn="base" hangingPunct="0">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A7ACC8-1588-4EF7-A37A-A6C642F06B84}"/>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74C8B6A4-E44F-48CB-9994-810E9A9C6478}"/>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E7DEA657-6592-461F-9CB0-FCDB9E449DE1}"/>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F9E76680-F33F-4DB2-8B39-279FE4B161B8}"/>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F922BBBF-205A-4E27-9A9D-9D4617A75832}"/>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60EAF6C3-205A-4C58-9983-3D38C0F5826B}"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28" r:id="rId1"/>
    <p:sldLayoutId id="2147483822" r:id="rId2"/>
    <p:sldLayoutId id="2147483823" r:id="rId3"/>
    <p:sldLayoutId id="2147483824" r:id="rId4"/>
    <p:sldLayoutId id="2147483825" r:id="rId5"/>
    <p:sldLayoutId id="2147483826" r:id="rId6"/>
    <p:sldLayoutId id="2147483829" r:id="rId7"/>
    <p:sldLayoutId id="2147483830" r:id="rId8"/>
    <p:sldLayoutId id="2147483831" r:id="rId9"/>
    <p:sldLayoutId id="2147483832" r:id="rId10"/>
  </p:sldLayoutIdLst>
  <p:txStyles>
    <p:titleStyle>
      <a:lvl1pPr algn="l" rtl="0" eaLnBrk="0" fontAlgn="base" hangingPunct="0">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eaLnBrk="0" fontAlgn="base" hangingPunct="0">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eaLnBrk="0" fontAlgn="base" hangingPunct="0">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eaLnBrk="0" fontAlgn="base" hangingPunct="0">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eaLnBrk="0" fontAlgn="base" hangingPunct="0">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797A0EF-44AC-4BAB-ADB9-7DB8F4854005}"/>
              </a:ext>
            </a:extLst>
          </p:cNvPr>
          <p:cNvSpPr>
            <a:spLocks noGrp="1"/>
          </p:cNvSpPr>
          <p:nvPr>
            <p:ph type="body" sz="quarter" idx="10"/>
          </p:nvPr>
        </p:nvSpPr>
        <p:spPr>
          <a:xfrm>
            <a:off x="4735513" y="1219200"/>
            <a:ext cx="7080250" cy="5072063"/>
          </a:xfrm>
        </p:spPr>
        <p:txBody>
          <a:bodyPr rtlCol="0">
            <a:normAutofit/>
          </a:bodyPr>
          <a:lstStyle/>
          <a:p>
            <a:pPr eaLnBrk="1" fontAlgn="auto" hangingPunct="1">
              <a:defRPr/>
            </a:pPr>
            <a:r>
              <a:rPr lang="en-US" dirty="0"/>
              <a:t>Advanced Computer Programming</a:t>
            </a:r>
          </a:p>
          <a:p>
            <a:pPr lvl="1" eaLnBrk="1" fontAlgn="auto" hangingPunct="1">
              <a:spcAft>
                <a:spcPts val="0"/>
              </a:spcAft>
              <a:defRPr/>
            </a:pPr>
            <a:r>
              <a:rPr lang="en-US" dirty="0"/>
              <a:t>Project Management:</a:t>
            </a:r>
          </a:p>
          <a:p>
            <a:pPr lvl="1" eaLnBrk="1" fontAlgn="auto" hangingPunct="1">
              <a:spcAft>
                <a:spcPts val="0"/>
              </a:spcAft>
              <a:defRPr/>
            </a:pPr>
            <a:r>
              <a:rPr lang="en-US" dirty="0"/>
              <a:t>Basics</a:t>
            </a:r>
          </a:p>
          <a:p>
            <a:pPr lvl="1" eaLnBrk="1" fontAlgn="auto" hangingPunct="1">
              <a:spcAft>
                <a:spcPts val="0"/>
              </a:spcAft>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221542D3-B941-4EB5-859A-5103ABCA9267}"/>
              </a:ext>
            </a:extLst>
          </p:cNvPr>
          <p:cNvSpPr>
            <a:spLocks noGrp="1"/>
          </p:cNvSpPr>
          <p:nvPr>
            <p:ph type="title"/>
          </p:nvPr>
        </p:nvSpPr>
        <p:spPr>
          <a:xfrm>
            <a:off x="741363" y="407988"/>
            <a:ext cx="10058400" cy="876300"/>
          </a:xfrm>
        </p:spPr>
        <p:txBody>
          <a:bodyPr/>
          <a:lstStyle/>
          <a:p>
            <a:pPr eaLnBrk="1" hangingPunct="1">
              <a:defRPr/>
            </a:pPr>
            <a:r>
              <a:rPr lang="en-US"/>
              <a:t>Project Planning:</a:t>
            </a:r>
            <a:br>
              <a:rPr lang="en-US"/>
            </a:br>
            <a:r>
              <a:rPr lang="en-US"/>
              <a:t>Risk Management</a:t>
            </a:r>
          </a:p>
        </p:txBody>
      </p:sp>
      <p:sp>
        <p:nvSpPr>
          <p:cNvPr id="25603" name="Content Placeholder 2">
            <a:extLst>
              <a:ext uri="{FF2B5EF4-FFF2-40B4-BE49-F238E27FC236}">
                <a16:creationId xmlns:a16="http://schemas.microsoft.com/office/drawing/2014/main" id="{E03905DD-95AE-45D9-8908-A12BD00963FF}"/>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lvl="1" eaLnBrk="1" hangingPunct="1">
              <a:buFont typeface=".AppleSystemUIFont"/>
              <a:buChar char="&gt;"/>
            </a:pPr>
            <a:r>
              <a:rPr lang="en-US" altLang="en-US"/>
              <a:t>Some of the less significant risks you might encounter in a project are:</a:t>
            </a:r>
          </a:p>
          <a:p>
            <a:pPr lvl="1" eaLnBrk="1" hangingPunct="1">
              <a:buFont typeface=".AppleSystemUIFont"/>
              <a:buChar char="&gt;"/>
            </a:pPr>
            <a:r>
              <a:rPr lang="en-US" altLang="en-US"/>
              <a:t>Developers getting sick and not being able to work</a:t>
            </a:r>
          </a:p>
          <a:p>
            <a:pPr lvl="1" eaLnBrk="1" hangingPunct="1">
              <a:buFont typeface=".AppleSystemUIFont"/>
              <a:buChar char="&gt;"/>
            </a:pPr>
            <a:r>
              <a:rPr lang="en-US" altLang="en-US"/>
              <a:t>Computers getting viruses or failing to work</a:t>
            </a:r>
          </a:p>
          <a:p>
            <a:pPr lvl="1" eaLnBrk="1" hangingPunct="1">
              <a:buFont typeface=".AppleSystemUIFont"/>
              <a:buChar char="&gt;"/>
            </a:pPr>
            <a:r>
              <a:rPr lang="en-US" altLang="en-US"/>
              <a:t>Technology or Software unavailable for what you want to do</a:t>
            </a:r>
          </a:p>
          <a:p>
            <a:pPr lvl="1" eaLnBrk="1" hangingPunct="1">
              <a:buFont typeface=".AppleSystemUIFont"/>
              <a:buChar char="&gt;"/>
            </a:pPr>
            <a:r>
              <a:rPr lang="en-US" altLang="en-US"/>
              <a:t>Many others -- can you think of any?</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0D0833B1-65F6-4630-A9CE-920A06C93847}"/>
              </a:ext>
            </a:extLst>
          </p:cNvPr>
          <p:cNvSpPr>
            <a:spLocks noGrp="1"/>
          </p:cNvSpPr>
          <p:nvPr>
            <p:ph type="title"/>
          </p:nvPr>
        </p:nvSpPr>
        <p:spPr>
          <a:xfrm>
            <a:off x="741363" y="407988"/>
            <a:ext cx="10058400" cy="876300"/>
          </a:xfrm>
        </p:spPr>
        <p:txBody>
          <a:bodyPr/>
          <a:lstStyle/>
          <a:p>
            <a:pPr eaLnBrk="1" hangingPunct="1">
              <a:defRPr/>
            </a:pPr>
            <a:r>
              <a:rPr lang="en-US"/>
              <a:t>Project Planning:</a:t>
            </a:r>
            <a:br>
              <a:rPr lang="en-US"/>
            </a:br>
            <a:r>
              <a:rPr lang="en-US"/>
              <a:t>Risk Management</a:t>
            </a:r>
          </a:p>
        </p:txBody>
      </p:sp>
      <p:sp>
        <p:nvSpPr>
          <p:cNvPr id="27651" name="Content Placeholder 2">
            <a:extLst>
              <a:ext uri="{FF2B5EF4-FFF2-40B4-BE49-F238E27FC236}">
                <a16:creationId xmlns:a16="http://schemas.microsoft.com/office/drawing/2014/main" id="{F491A3D9-3296-4669-9D84-543416BBEA3D}"/>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lvl="1" eaLnBrk="1" hangingPunct="1">
              <a:buFont typeface=".AppleSystemUIFont"/>
              <a:buChar char="&gt;"/>
            </a:pPr>
            <a:r>
              <a:rPr lang="en-US" altLang="en-US"/>
              <a:t>Examples of Severe Risks</a:t>
            </a:r>
          </a:p>
          <a:p>
            <a:pPr lvl="1" eaLnBrk="1" hangingPunct="1">
              <a:buFont typeface=".AppleSystemUIFont"/>
              <a:buChar char="&gt;"/>
            </a:pPr>
            <a:r>
              <a:rPr lang="en-US" altLang="en-US"/>
              <a:t>THERAC-25 (1980’s) – a radiation therapy machine whose software malfunctioned giving massive overdoses of radiation</a:t>
            </a:r>
          </a:p>
          <a:p>
            <a:pPr lvl="1" eaLnBrk="1" hangingPunct="1">
              <a:buFont typeface=".AppleSystemUIFont"/>
              <a:buChar char="&gt;"/>
            </a:pPr>
            <a:r>
              <a:rPr lang="en-US" altLang="en-US"/>
              <a:t>NASA Mars Climate Orbiter (1999) – An orbiter intended to relay data about Mars broadcast information in metric, but the receiving terminal on Earth read the data in English units causing the $125 million dollar craft to crash</a:t>
            </a:r>
          </a:p>
          <a:p>
            <a:pPr lvl="1" eaLnBrk="1" hangingPunct="1">
              <a:buFont typeface=".AppleSystemUIFont"/>
              <a:buChar char="&gt;"/>
            </a:pPr>
            <a:r>
              <a:rPr lang="en-US" altLang="en-US"/>
              <a:t>Many others -- can you think of any?</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5F5E20AB-5CCF-4920-B1F5-9A790C8E91E2}"/>
              </a:ext>
            </a:extLst>
          </p:cNvPr>
          <p:cNvSpPr>
            <a:spLocks noGrp="1"/>
          </p:cNvSpPr>
          <p:nvPr>
            <p:ph type="title"/>
          </p:nvPr>
        </p:nvSpPr>
        <p:spPr>
          <a:xfrm>
            <a:off x="741363" y="407988"/>
            <a:ext cx="10058400" cy="876300"/>
          </a:xfrm>
        </p:spPr>
        <p:txBody>
          <a:bodyPr/>
          <a:lstStyle/>
          <a:p>
            <a:pPr eaLnBrk="1" hangingPunct="1">
              <a:defRPr/>
            </a:pPr>
            <a:r>
              <a:rPr lang="en-US"/>
              <a:t>Project Planning: </a:t>
            </a:r>
            <a:br>
              <a:rPr lang="en-US"/>
            </a:br>
            <a:r>
              <a:rPr lang="en-US"/>
              <a:t>Requirements Analysis</a:t>
            </a:r>
          </a:p>
        </p:txBody>
      </p:sp>
      <p:sp>
        <p:nvSpPr>
          <p:cNvPr id="29699" name="Content Placeholder 2">
            <a:extLst>
              <a:ext uri="{FF2B5EF4-FFF2-40B4-BE49-F238E27FC236}">
                <a16:creationId xmlns:a16="http://schemas.microsoft.com/office/drawing/2014/main" id="{B0043DB5-BE78-460E-80A1-2A50D467F4C2}"/>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lvl="1" eaLnBrk="1" hangingPunct="1">
              <a:buFont typeface=".AppleSystemUIFont"/>
              <a:buChar char="&gt;"/>
            </a:pPr>
            <a:r>
              <a:rPr lang="en-US" altLang="en-US"/>
              <a:t>Requirements Analysis is a process of determining what the client wants the software to do, and then determining what software and hardware would be required to solve the problem.</a:t>
            </a:r>
          </a:p>
          <a:p>
            <a:pPr lvl="1" eaLnBrk="1" hangingPunct="1">
              <a:buFont typeface=".AppleSystemUIFont"/>
              <a:buChar char="&gt;"/>
            </a:pPr>
            <a:r>
              <a:rPr lang="en-US" altLang="en-US"/>
              <a:t>Designs for the software are also generated from this analysis.  Very often project managers will use CASE (Computer Assisted Software Engineering) tools to perform this work.</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6B79B791-8996-439D-98D3-094576F44DD1}"/>
              </a:ext>
            </a:extLst>
          </p:cNvPr>
          <p:cNvSpPr>
            <a:spLocks noGrp="1"/>
          </p:cNvSpPr>
          <p:nvPr>
            <p:ph type="title"/>
          </p:nvPr>
        </p:nvSpPr>
        <p:spPr>
          <a:xfrm>
            <a:off x="741363" y="407988"/>
            <a:ext cx="10058400" cy="876300"/>
          </a:xfrm>
        </p:spPr>
        <p:txBody>
          <a:bodyPr/>
          <a:lstStyle/>
          <a:p>
            <a:pPr eaLnBrk="1" hangingPunct="1">
              <a:defRPr/>
            </a:pPr>
            <a:r>
              <a:rPr lang="en-US"/>
              <a:t>Project Planning: </a:t>
            </a:r>
            <a:br>
              <a:rPr lang="en-US"/>
            </a:br>
            <a:r>
              <a:rPr lang="en-US"/>
              <a:t>Estimation</a:t>
            </a:r>
          </a:p>
        </p:txBody>
      </p:sp>
      <p:sp>
        <p:nvSpPr>
          <p:cNvPr id="36867" name="Content Placeholder 2">
            <a:extLst>
              <a:ext uri="{FF2B5EF4-FFF2-40B4-BE49-F238E27FC236}">
                <a16:creationId xmlns:a16="http://schemas.microsoft.com/office/drawing/2014/main" id="{FBA95290-CAF7-48AE-A9EA-7F7AC3DE8BD5}"/>
              </a:ext>
            </a:extLst>
          </p:cNvPr>
          <p:cNvSpPr>
            <a:spLocks noGrp="1" noChangeArrowheads="1"/>
          </p:cNvSpPr>
          <p:nvPr>
            <p:ph sz="half" idx="1"/>
          </p:nvPr>
        </p:nvSpPr>
        <p:spPr>
          <a:xfrm>
            <a:off x="741363" y="1420813"/>
            <a:ext cx="11055350" cy="4733925"/>
          </a:xfrm>
        </p:spPr>
        <p:txBody>
          <a:bodyPr/>
          <a:lstStyle/>
          <a:p>
            <a:pPr lvl="1" eaLnBrk="1" hangingPunct="1">
              <a:defRPr/>
            </a:pPr>
            <a:r>
              <a:rPr lang="en-US" altLang="en-US" dirty="0"/>
              <a:t>When a client solicits a computer application, they want to know how much it will cost and how long it will take to build.  A Project Manager must supply this information up front in order to get the job.</a:t>
            </a:r>
          </a:p>
          <a:p>
            <a:pPr lvl="1" eaLnBrk="1" hangingPunct="1">
              <a:defRPr/>
            </a:pPr>
            <a:r>
              <a:rPr lang="en-US" altLang="en-US" dirty="0"/>
              <a:t>This is a lot harder than it sounds.</a:t>
            </a:r>
          </a:p>
          <a:p>
            <a:pPr marL="0" lvl="1" indent="0" eaLnBrk="1" hangingPunct="1">
              <a:buFont typeface=".AppleSystemUIFont" charset="-120"/>
              <a:buNone/>
              <a:defRPr/>
            </a:pPr>
            <a:endParaRPr lang="en-US" altLang="en-US" dirty="0"/>
          </a:p>
          <a:p>
            <a:pPr lvl="1" eaLnBrk="1" hangingPunct="1">
              <a:defRPr/>
            </a:pPr>
            <a:r>
              <a:rPr lang="en-US" altLang="en-US" dirty="0"/>
              <a:t>Consider this:</a:t>
            </a:r>
          </a:p>
          <a:p>
            <a:pPr lvl="1" eaLnBrk="1" hangingPunct="1">
              <a:defRPr/>
            </a:pPr>
            <a:r>
              <a:rPr lang="en-US" altLang="en-US" dirty="0"/>
              <a:t>How long would it take you to write a Chess program?  How about the person next to you?  Your teacher?</a:t>
            </a:r>
          </a:p>
          <a:p>
            <a:pPr eaLnBrk="1" hangingPunct="1">
              <a:defRPr/>
            </a:pPr>
            <a:endParaRPr lang="en-US" altLang="en-US" dirty="0"/>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002B0035-5990-4BE0-831A-BC05817BBEE9}"/>
              </a:ext>
            </a:extLst>
          </p:cNvPr>
          <p:cNvSpPr>
            <a:spLocks noGrp="1"/>
          </p:cNvSpPr>
          <p:nvPr>
            <p:ph type="title"/>
          </p:nvPr>
        </p:nvSpPr>
        <p:spPr>
          <a:xfrm>
            <a:off x="741363" y="407988"/>
            <a:ext cx="10058400" cy="876300"/>
          </a:xfrm>
        </p:spPr>
        <p:txBody>
          <a:bodyPr/>
          <a:lstStyle/>
          <a:p>
            <a:pPr eaLnBrk="1" hangingPunct="1">
              <a:defRPr/>
            </a:pPr>
            <a:r>
              <a:rPr lang="en-US"/>
              <a:t>Project Planning:</a:t>
            </a:r>
            <a:br>
              <a:rPr lang="en-US"/>
            </a:br>
            <a:r>
              <a:rPr lang="en-US"/>
              <a:t>Scheduling</a:t>
            </a:r>
          </a:p>
        </p:txBody>
      </p:sp>
      <p:sp>
        <p:nvSpPr>
          <p:cNvPr id="33795" name="Content Placeholder 2">
            <a:extLst>
              <a:ext uri="{FF2B5EF4-FFF2-40B4-BE49-F238E27FC236}">
                <a16:creationId xmlns:a16="http://schemas.microsoft.com/office/drawing/2014/main" id="{836C377F-861F-44E6-9A8A-7ABE35B26E96}"/>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lvl="1" eaLnBrk="1" hangingPunct="1">
              <a:buFont typeface=".AppleSystemUIFont"/>
              <a:buChar char="&gt;"/>
            </a:pPr>
            <a:r>
              <a:rPr lang="en-US" altLang="en-US"/>
              <a:t>What is the availability of your developers?</a:t>
            </a:r>
          </a:p>
          <a:p>
            <a:pPr lvl="1" eaLnBrk="1" hangingPunct="1">
              <a:buFont typeface=".AppleSystemUIFont"/>
              <a:buChar char="&gt;"/>
            </a:pPr>
            <a:r>
              <a:rPr lang="en-US" altLang="en-US"/>
              <a:t>Your team leads?</a:t>
            </a:r>
          </a:p>
          <a:p>
            <a:pPr lvl="1" eaLnBrk="1" hangingPunct="1">
              <a:buFont typeface=".AppleSystemUIFont"/>
              <a:buChar char="&gt;"/>
            </a:pPr>
            <a:r>
              <a:rPr lang="en-US" altLang="en-US"/>
              <a:t>Your client?</a:t>
            </a:r>
          </a:p>
          <a:p>
            <a:pPr lvl="1" eaLnBrk="1" hangingPunct="1">
              <a:buFont typeface=".AppleSystemUIFont"/>
              <a:buChar char="&gt;"/>
            </a:pPr>
            <a:r>
              <a:rPr lang="en-US" altLang="en-US"/>
              <a:t>Everybody needs to communicate with each other, and not get in each other’s way.</a:t>
            </a:r>
          </a:p>
          <a:p>
            <a:pPr lvl="1" eaLnBrk="1" hangingPunct="1">
              <a:buFont typeface=".AppleSystemUIFont"/>
              <a:buChar char="&gt;"/>
            </a:pPr>
            <a:r>
              <a:rPr lang="en-US" altLang="en-US"/>
              <a:t>No one should have to wait for someone else to finish.</a:t>
            </a:r>
          </a:p>
          <a:p>
            <a:pPr lvl="1" eaLnBrk="1" hangingPunct="1">
              <a:buFont typeface=".AppleSystemUIFont"/>
              <a:buChar char="&gt;"/>
            </a:pPr>
            <a:endParaRPr lang="en-US" altLang="en-US"/>
          </a:p>
          <a:p>
            <a:pPr lvl="1" eaLnBrk="1" hangingPunct="1">
              <a:buFont typeface=".AppleSystemUIFont"/>
              <a:buChar char="&gt;"/>
            </a:pPr>
            <a:r>
              <a:rPr lang="en-US" altLang="en-US"/>
              <a:t>How to you plan everyone’s time to make sure it all works out?</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7443C9B9-E12A-4577-9F87-D0B6B7DB3FCA}"/>
              </a:ext>
            </a:extLst>
          </p:cNvPr>
          <p:cNvSpPr>
            <a:spLocks noGrp="1"/>
          </p:cNvSpPr>
          <p:nvPr>
            <p:ph type="title"/>
          </p:nvPr>
        </p:nvSpPr>
        <p:spPr>
          <a:xfrm>
            <a:off x="741363" y="407988"/>
            <a:ext cx="10058400" cy="876300"/>
          </a:xfrm>
        </p:spPr>
        <p:txBody>
          <a:bodyPr/>
          <a:lstStyle/>
          <a:p>
            <a:pPr eaLnBrk="1" hangingPunct="1">
              <a:defRPr/>
            </a:pPr>
            <a:r>
              <a:rPr lang="en-US"/>
              <a:t>Project Planning:</a:t>
            </a:r>
            <a:br>
              <a:rPr lang="en-US"/>
            </a:br>
            <a:r>
              <a:rPr lang="en-US"/>
              <a:t>Communication Protocols</a:t>
            </a:r>
          </a:p>
        </p:txBody>
      </p:sp>
      <p:sp>
        <p:nvSpPr>
          <p:cNvPr id="35843" name="Content Placeholder 2">
            <a:extLst>
              <a:ext uri="{FF2B5EF4-FFF2-40B4-BE49-F238E27FC236}">
                <a16:creationId xmlns:a16="http://schemas.microsoft.com/office/drawing/2014/main" id="{62E23F7E-7BA9-44A3-82EA-B3EBF7F4D5BF}"/>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lvl="1" eaLnBrk="1" hangingPunct="1">
              <a:buFont typeface=".AppleSystemUIFont"/>
              <a:buChar char="&gt;"/>
            </a:pPr>
            <a:r>
              <a:rPr lang="en-US" altLang="en-US"/>
              <a:t>To make sure everyone is “on the same page,” there needs to be a clear plan for communication.  This can come in several forms:</a:t>
            </a:r>
          </a:p>
          <a:p>
            <a:pPr lvl="1" eaLnBrk="1" hangingPunct="1">
              <a:buFont typeface=".AppleSystemUIFont"/>
              <a:buChar char="&gt;"/>
            </a:pPr>
            <a:r>
              <a:rPr lang="en-US" altLang="en-US"/>
              <a:t>Documentation – user manuals,  notes on design decisions</a:t>
            </a:r>
          </a:p>
          <a:p>
            <a:pPr lvl="1" eaLnBrk="1" hangingPunct="1">
              <a:buFont typeface=".AppleSystemUIFont"/>
              <a:buChar char="&gt;"/>
            </a:pPr>
            <a:r>
              <a:rPr lang="en-US" altLang="en-US"/>
              <a:t>UML (Unified Modeling Language) – a form of documentation that allows designers and developers to “map” their ideas visually</a:t>
            </a:r>
          </a:p>
          <a:p>
            <a:pPr lvl="1" eaLnBrk="1" hangingPunct="1">
              <a:buFont typeface=".AppleSystemUIFont"/>
              <a:buChar char="&gt;"/>
            </a:pPr>
            <a:r>
              <a:rPr lang="en-US" altLang="en-US"/>
              <a:t>Customer Feedback – through web forums or paper “change requests”</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713B51D9-A77C-4D74-9891-C5ECAB7E065B}"/>
              </a:ext>
            </a:extLst>
          </p:cNvPr>
          <p:cNvSpPr>
            <a:spLocks noGrp="1"/>
          </p:cNvSpPr>
          <p:nvPr>
            <p:ph type="title"/>
          </p:nvPr>
        </p:nvSpPr>
        <p:spPr>
          <a:xfrm>
            <a:off x="741363" y="407988"/>
            <a:ext cx="10058400" cy="876300"/>
          </a:xfrm>
        </p:spPr>
        <p:txBody>
          <a:bodyPr/>
          <a:lstStyle/>
          <a:p>
            <a:pPr eaLnBrk="1" hangingPunct="1">
              <a:defRPr/>
            </a:pPr>
            <a:r>
              <a:rPr lang="en-US"/>
              <a:t>Project Planning:</a:t>
            </a:r>
            <a:br>
              <a:rPr lang="en-US"/>
            </a:br>
            <a:r>
              <a:rPr lang="en-US"/>
              <a:t>Methodology Selection</a:t>
            </a:r>
          </a:p>
        </p:txBody>
      </p:sp>
      <p:sp>
        <p:nvSpPr>
          <p:cNvPr id="37891" name="Content Placeholder 2">
            <a:extLst>
              <a:ext uri="{FF2B5EF4-FFF2-40B4-BE49-F238E27FC236}">
                <a16:creationId xmlns:a16="http://schemas.microsoft.com/office/drawing/2014/main" id="{EEF312D0-5EDB-4C6F-8FA1-125A4B787E89}"/>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lvl="1" eaLnBrk="1" hangingPunct="1">
              <a:buFont typeface=".AppleSystemUIFont"/>
              <a:buChar char="&gt;"/>
            </a:pPr>
            <a:r>
              <a:rPr lang="en-US" altLang="en-US"/>
              <a:t>There are numerous methods for accomplishing software development.  This lesson looks at the following methodologies:</a:t>
            </a:r>
          </a:p>
          <a:p>
            <a:pPr lvl="1" eaLnBrk="1" hangingPunct="1">
              <a:buFont typeface=".AppleSystemUIFont"/>
              <a:buChar char="&gt;"/>
            </a:pPr>
            <a:r>
              <a:rPr lang="en-US" altLang="en-US"/>
              <a:t>Rational Unified Process (RUP)</a:t>
            </a:r>
          </a:p>
          <a:p>
            <a:pPr lvl="1" eaLnBrk="1" hangingPunct="1">
              <a:buFont typeface=".AppleSystemUIFont"/>
              <a:buChar char="&gt;"/>
            </a:pPr>
            <a:r>
              <a:rPr lang="en-US" altLang="en-US"/>
              <a:t>Waterfall</a:t>
            </a:r>
          </a:p>
          <a:p>
            <a:pPr lvl="1" eaLnBrk="1" hangingPunct="1">
              <a:buFont typeface=".AppleSystemUIFont"/>
              <a:buChar char="&gt;"/>
            </a:pPr>
            <a:r>
              <a:rPr lang="en-US" altLang="en-US"/>
              <a:t>eXtreme Programming (XP)</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6E563B6F-66E1-497F-8EE3-DAC916B46A9D}"/>
              </a:ext>
            </a:extLst>
          </p:cNvPr>
          <p:cNvSpPr>
            <a:spLocks noGrp="1"/>
          </p:cNvSpPr>
          <p:nvPr>
            <p:ph type="title"/>
          </p:nvPr>
        </p:nvSpPr>
        <p:spPr>
          <a:xfrm>
            <a:off x="741363" y="407988"/>
            <a:ext cx="10058400" cy="876300"/>
          </a:xfrm>
        </p:spPr>
        <p:txBody>
          <a:bodyPr/>
          <a:lstStyle/>
          <a:p>
            <a:pPr eaLnBrk="1" hangingPunct="1">
              <a:defRPr/>
            </a:pPr>
            <a:r>
              <a:rPr lang="en-US"/>
              <a:t>Project Planning:</a:t>
            </a:r>
            <a:br>
              <a:rPr lang="en-US"/>
            </a:br>
            <a:r>
              <a:rPr lang="en-US"/>
              <a:t>Test Plan</a:t>
            </a:r>
          </a:p>
        </p:txBody>
      </p:sp>
      <p:sp>
        <p:nvSpPr>
          <p:cNvPr id="39939" name="Content Placeholder 2">
            <a:extLst>
              <a:ext uri="{FF2B5EF4-FFF2-40B4-BE49-F238E27FC236}">
                <a16:creationId xmlns:a16="http://schemas.microsoft.com/office/drawing/2014/main" id="{8B6CE552-F7CC-4C07-800B-45E6D395D9D9}"/>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lvl="1" eaLnBrk="1" hangingPunct="1">
              <a:buFont typeface=".AppleSystemUIFont"/>
              <a:buChar char="&gt;"/>
            </a:pPr>
            <a:r>
              <a:rPr lang="en-US" altLang="en-US"/>
              <a:t>A Test Plan is created before development for several reasons:</a:t>
            </a:r>
          </a:p>
          <a:p>
            <a:pPr lvl="1" eaLnBrk="1" hangingPunct="1">
              <a:buFont typeface=".AppleSystemUIFont"/>
              <a:buChar char="&gt;"/>
            </a:pPr>
            <a:r>
              <a:rPr lang="en-US" altLang="en-US"/>
              <a:t>It helps guide the developers to know how to determine if their software will be successful</a:t>
            </a:r>
          </a:p>
          <a:p>
            <a:pPr lvl="1" eaLnBrk="1" hangingPunct="1">
              <a:buFont typeface=".AppleSystemUIFont"/>
              <a:buChar char="&gt;"/>
            </a:pPr>
            <a:r>
              <a:rPr lang="en-US" altLang="en-US"/>
              <a:t>It can be used to verify that the client is getting the features they’ve requested</a:t>
            </a:r>
          </a:p>
          <a:p>
            <a:pPr lvl="1" eaLnBrk="1" hangingPunct="1">
              <a:buFont typeface=".AppleSystemUIFont"/>
              <a:buChar char="&gt;"/>
            </a:pPr>
            <a:r>
              <a:rPr lang="en-US" altLang="en-US"/>
              <a:t>Provides a framework to ensure the quality of the product</a:t>
            </a:r>
          </a:p>
          <a:p>
            <a:pPr eaLnBrk="1" hangingPunct="1"/>
            <a:endParaRPr lang="en-US" altLang="en-US"/>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D9889416-2C65-456D-B7B3-662FB4C7631D}"/>
              </a:ext>
            </a:extLst>
          </p:cNvPr>
          <p:cNvSpPr>
            <a:spLocks noGrp="1"/>
          </p:cNvSpPr>
          <p:nvPr>
            <p:ph type="title"/>
          </p:nvPr>
        </p:nvSpPr>
        <p:spPr>
          <a:xfrm>
            <a:off x="741363" y="407988"/>
            <a:ext cx="10058400" cy="876300"/>
          </a:xfrm>
        </p:spPr>
        <p:txBody>
          <a:bodyPr/>
          <a:lstStyle/>
          <a:p>
            <a:pPr eaLnBrk="1" hangingPunct="1">
              <a:defRPr/>
            </a:pPr>
            <a:r>
              <a:rPr lang="en-US"/>
              <a:t>Project Execution</a:t>
            </a:r>
          </a:p>
        </p:txBody>
      </p:sp>
      <p:sp>
        <p:nvSpPr>
          <p:cNvPr id="41987" name="Content Placeholder 2">
            <a:extLst>
              <a:ext uri="{FF2B5EF4-FFF2-40B4-BE49-F238E27FC236}">
                <a16:creationId xmlns:a16="http://schemas.microsoft.com/office/drawing/2014/main" id="{F0279F0E-2900-4E93-B8BB-226FD4AAB131}"/>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lvl="1" eaLnBrk="1" hangingPunct="1">
              <a:buFont typeface=".AppleSystemUIFont"/>
              <a:buChar char="&gt;"/>
            </a:pPr>
            <a:r>
              <a:rPr lang="en-US" altLang="en-US"/>
              <a:t>Once you have a plan in place, you build the software.  The core components of execution are:</a:t>
            </a:r>
          </a:p>
          <a:p>
            <a:pPr lvl="1" eaLnBrk="1" hangingPunct="1">
              <a:buFont typeface=".AppleSystemUIFont"/>
              <a:buChar char="&gt;"/>
            </a:pPr>
            <a:r>
              <a:rPr lang="en-US" altLang="en-US"/>
              <a:t>Development – actually writing the code</a:t>
            </a:r>
          </a:p>
          <a:p>
            <a:pPr lvl="1" eaLnBrk="1" hangingPunct="1">
              <a:buFont typeface=".AppleSystemUIFont"/>
              <a:buChar char="&gt;"/>
            </a:pPr>
            <a:r>
              <a:rPr lang="en-US" altLang="en-US"/>
              <a:t>Time Management – tracking time usage and progress</a:t>
            </a:r>
          </a:p>
          <a:p>
            <a:pPr lvl="1" eaLnBrk="1" hangingPunct="1">
              <a:buFont typeface=".AppleSystemUIFont"/>
              <a:buChar char="&gt;"/>
            </a:pPr>
            <a:r>
              <a:rPr lang="en-US" altLang="en-US"/>
              <a:t>Quality Assurance – testing during development to ensure the product is defect-free</a:t>
            </a:r>
          </a:p>
          <a:p>
            <a:pPr lvl="1" eaLnBrk="1" hangingPunct="1">
              <a:buFont typeface=".AppleSystemUIFont"/>
              <a:buChar char="&gt;"/>
            </a:pPr>
            <a:r>
              <a:rPr lang="en-US" altLang="en-US"/>
              <a:t>Change Management – preventing “feature creep,” allowing the user to make change requests, and tracking defects</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19E18441-A222-42F2-83B3-84D87CB712E5}"/>
              </a:ext>
            </a:extLst>
          </p:cNvPr>
          <p:cNvSpPr>
            <a:spLocks noGrp="1"/>
          </p:cNvSpPr>
          <p:nvPr>
            <p:ph type="title"/>
          </p:nvPr>
        </p:nvSpPr>
        <p:spPr>
          <a:xfrm>
            <a:off x="741363" y="407988"/>
            <a:ext cx="10058400" cy="876300"/>
          </a:xfrm>
        </p:spPr>
        <p:txBody>
          <a:bodyPr/>
          <a:lstStyle/>
          <a:p>
            <a:pPr eaLnBrk="1" hangingPunct="1">
              <a:defRPr/>
            </a:pPr>
            <a:r>
              <a:rPr lang="en-US"/>
              <a:t>Project Closure</a:t>
            </a:r>
          </a:p>
        </p:txBody>
      </p:sp>
      <p:sp>
        <p:nvSpPr>
          <p:cNvPr id="44035" name="Content Placeholder 2">
            <a:extLst>
              <a:ext uri="{FF2B5EF4-FFF2-40B4-BE49-F238E27FC236}">
                <a16:creationId xmlns:a16="http://schemas.microsoft.com/office/drawing/2014/main" id="{1B190E1D-9E94-476C-A5FD-4B4F90B72BE6}"/>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lvl="1" eaLnBrk="1" hangingPunct="1">
              <a:buFont typeface=".AppleSystemUIFont"/>
              <a:buChar char="&gt;"/>
            </a:pPr>
            <a:r>
              <a:rPr lang="en-US" altLang="en-US"/>
              <a:t>Once the software is built and tested, it is released to the customer.  Very often when this occurs, the only changes the development team will make will be to maintain the software and correct defects.</a:t>
            </a:r>
          </a:p>
          <a:p>
            <a:pPr lvl="1" eaLnBrk="1" hangingPunct="1">
              <a:buFont typeface=".AppleSystemUIFont"/>
              <a:buChar char="&gt;"/>
            </a:pPr>
            <a:endParaRPr lang="en-US" altLang="en-US"/>
          </a:p>
          <a:p>
            <a:pPr lvl="1" eaLnBrk="1" hangingPunct="1">
              <a:buFont typeface=".AppleSystemUIFont"/>
              <a:buChar char="&gt;"/>
            </a:pPr>
            <a:r>
              <a:rPr lang="en-US" altLang="en-US"/>
              <a:t>An activity some programming teams perform at the end of a project is a “post-mortem.”  This is essentially a recap of things that went right and wrong with the project and what the team would do differently if they had to do it again.</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9129D517-726B-4E9A-83FE-C294921304C8}"/>
              </a:ext>
            </a:extLst>
          </p:cNvPr>
          <p:cNvSpPr>
            <a:spLocks noGrp="1"/>
          </p:cNvSpPr>
          <p:nvPr>
            <p:ph type="title"/>
          </p:nvPr>
        </p:nvSpPr>
        <p:spPr>
          <a:xfrm>
            <a:off x="741363" y="407988"/>
            <a:ext cx="10058400" cy="876300"/>
          </a:xfrm>
        </p:spPr>
        <p:txBody>
          <a:bodyPr/>
          <a:lstStyle/>
          <a:p>
            <a:pPr eaLnBrk="1" hangingPunct="1">
              <a:defRPr/>
            </a:pPr>
            <a:r>
              <a:rPr lang="en-US" dirty="0"/>
              <a:t>Overview</a:t>
            </a:r>
          </a:p>
        </p:txBody>
      </p:sp>
      <p:sp>
        <p:nvSpPr>
          <p:cNvPr id="11267" name="Content Placeholder 2">
            <a:extLst>
              <a:ext uri="{FF2B5EF4-FFF2-40B4-BE49-F238E27FC236}">
                <a16:creationId xmlns:a16="http://schemas.microsoft.com/office/drawing/2014/main" id="{786DFC3A-CA97-4631-9A70-6DA5706C5B18}"/>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lvl="1" eaLnBrk="1" hangingPunct="1">
              <a:buFont typeface=".AppleSystemUIFont"/>
              <a:buChar char="&gt;"/>
            </a:pPr>
            <a:r>
              <a:rPr lang="en-US" altLang="en-US"/>
              <a:t>What is Project Management?</a:t>
            </a:r>
          </a:p>
          <a:p>
            <a:pPr lvl="2" eaLnBrk="1" hangingPunct="1"/>
            <a:r>
              <a:rPr lang="en-US" altLang="en-US"/>
              <a:t>Project Initiation</a:t>
            </a:r>
          </a:p>
          <a:p>
            <a:pPr lvl="2" eaLnBrk="1" hangingPunct="1"/>
            <a:r>
              <a:rPr lang="en-US" altLang="en-US"/>
              <a:t>Project Planning</a:t>
            </a:r>
          </a:p>
          <a:p>
            <a:pPr lvl="2" eaLnBrk="1" hangingPunct="1"/>
            <a:r>
              <a:rPr lang="en-US" altLang="en-US"/>
              <a:t>Project Execution</a:t>
            </a:r>
          </a:p>
          <a:p>
            <a:pPr lvl="2" eaLnBrk="1" hangingPunct="1"/>
            <a:r>
              <a:rPr lang="en-US" altLang="en-US"/>
              <a:t>Project Closure</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9E7F21C4-14E2-4D5A-AF16-0C1E7D70299A}"/>
              </a:ext>
            </a:extLst>
          </p:cNvPr>
          <p:cNvSpPr>
            <a:spLocks noGrp="1"/>
          </p:cNvSpPr>
          <p:nvPr>
            <p:ph type="title"/>
          </p:nvPr>
        </p:nvSpPr>
        <p:spPr>
          <a:xfrm>
            <a:off x="741363" y="407988"/>
            <a:ext cx="10058400" cy="876300"/>
          </a:xfrm>
        </p:spPr>
        <p:txBody>
          <a:bodyPr/>
          <a:lstStyle/>
          <a:p>
            <a:pPr eaLnBrk="1" hangingPunct="1">
              <a:defRPr/>
            </a:pPr>
            <a:r>
              <a:rPr lang="en-US" dirty="0"/>
              <a:t>What is Project Management?</a:t>
            </a:r>
          </a:p>
        </p:txBody>
      </p:sp>
      <p:sp>
        <p:nvSpPr>
          <p:cNvPr id="13315" name="Content Placeholder 2">
            <a:extLst>
              <a:ext uri="{FF2B5EF4-FFF2-40B4-BE49-F238E27FC236}">
                <a16:creationId xmlns:a16="http://schemas.microsoft.com/office/drawing/2014/main" id="{70C66B39-8733-4451-93DE-B422526E05C7}"/>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lvl="1" eaLnBrk="1" hangingPunct="1">
              <a:buFont typeface=".AppleSystemUIFont"/>
              <a:buChar char="&gt;"/>
            </a:pPr>
            <a:r>
              <a:rPr lang="en-US" altLang="en-US"/>
              <a:t>Software Project Management is an organized series of processes and implementation of tools to improve the quality and time it takes to deliver developed software.  </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C0501132-3E66-40A8-AF2A-06CA9BB8C86C}"/>
              </a:ext>
            </a:extLst>
          </p:cNvPr>
          <p:cNvSpPr>
            <a:spLocks noGrp="1"/>
          </p:cNvSpPr>
          <p:nvPr>
            <p:ph type="title"/>
          </p:nvPr>
        </p:nvSpPr>
        <p:spPr>
          <a:xfrm>
            <a:off x="741363" y="407988"/>
            <a:ext cx="10058400" cy="876300"/>
          </a:xfrm>
        </p:spPr>
        <p:txBody>
          <a:bodyPr/>
          <a:lstStyle/>
          <a:p>
            <a:pPr eaLnBrk="1" hangingPunct="1">
              <a:defRPr/>
            </a:pPr>
            <a:r>
              <a:rPr lang="en-US"/>
              <a:t>Project Initiation</a:t>
            </a:r>
          </a:p>
        </p:txBody>
      </p:sp>
      <p:sp>
        <p:nvSpPr>
          <p:cNvPr id="15363" name="Content Placeholder 2">
            <a:extLst>
              <a:ext uri="{FF2B5EF4-FFF2-40B4-BE49-F238E27FC236}">
                <a16:creationId xmlns:a16="http://schemas.microsoft.com/office/drawing/2014/main" id="{38AB0BCA-F2D2-44C9-949F-C48A867BF6BC}"/>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lvl="1" eaLnBrk="1" hangingPunct="1">
              <a:buFont typeface=".AppleSystemUIFont"/>
              <a:buChar char="&gt;"/>
            </a:pPr>
            <a:r>
              <a:rPr lang="en-US" altLang="en-US"/>
              <a:t>Project Initiation is the process of determining the problem to solve and the feasibility of doing it.</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C5055267-F191-47EC-AB5C-A7B90A400861}"/>
              </a:ext>
            </a:extLst>
          </p:cNvPr>
          <p:cNvSpPr>
            <a:spLocks noGrp="1"/>
          </p:cNvSpPr>
          <p:nvPr>
            <p:ph type="title"/>
          </p:nvPr>
        </p:nvSpPr>
        <p:spPr>
          <a:xfrm>
            <a:off x="741363" y="407988"/>
            <a:ext cx="10058400" cy="876300"/>
          </a:xfrm>
        </p:spPr>
        <p:txBody>
          <a:bodyPr/>
          <a:lstStyle/>
          <a:p>
            <a:pPr eaLnBrk="1" hangingPunct="1">
              <a:defRPr/>
            </a:pPr>
            <a:r>
              <a:rPr lang="en-US"/>
              <a:t>Project Initiation</a:t>
            </a:r>
          </a:p>
        </p:txBody>
      </p:sp>
      <p:sp>
        <p:nvSpPr>
          <p:cNvPr id="17411" name="Content Placeholder 2">
            <a:extLst>
              <a:ext uri="{FF2B5EF4-FFF2-40B4-BE49-F238E27FC236}">
                <a16:creationId xmlns:a16="http://schemas.microsoft.com/office/drawing/2014/main" id="{E68E8324-B5EA-42F5-9F4E-A447FC582A28}"/>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lvl="1" eaLnBrk="1" hangingPunct="1">
              <a:buFont typeface=".AppleSystemUIFont"/>
              <a:buChar char="&gt;"/>
            </a:pPr>
            <a:r>
              <a:rPr lang="en-US" altLang="en-US"/>
              <a:t>The steps involved in Initiation are:</a:t>
            </a:r>
          </a:p>
          <a:p>
            <a:pPr lvl="1" eaLnBrk="1" hangingPunct="1">
              <a:buFont typeface=".AppleSystemUIFont"/>
              <a:buChar char="&gt;"/>
            </a:pPr>
            <a:r>
              <a:rPr lang="en-US" altLang="en-US"/>
              <a:t>Requirements Gathering – collecting “user stories” or information about the software from a client</a:t>
            </a:r>
          </a:p>
          <a:p>
            <a:pPr lvl="1" eaLnBrk="1" hangingPunct="1">
              <a:buFont typeface=".AppleSystemUIFont"/>
              <a:buChar char="&gt;"/>
            </a:pPr>
            <a:r>
              <a:rPr lang="en-US" altLang="en-US"/>
              <a:t>Feasibility Study – is it viable to make the software with the budget given?</a:t>
            </a:r>
          </a:p>
          <a:p>
            <a:pPr lvl="1" eaLnBrk="1" hangingPunct="1">
              <a:buFont typeface=".AppleSystemUIFont"/>
              <a:buChar char="&gt;"/>
            </a:pPr>
            <a:r>
              <a:rPr lang="en-US" altLang="en-US"/>
              <a:t>Vision and Scope – a determination of what the software will and will not cover</a:t>
            </a:r>
          </a:p>
          <a:p>
            <a:pPr lvl="1" eaLnBrk="1" hangingPunct="1">
              <a:buFont typeface=".AppleSystemUIFont"/>
              <a:buChar char="&gt;"/>
            </a:pPr>
            <a:r>
              <a:rPr lang="en-US" altLang="en-US"/>
              <a:t>Selection of the Development Team</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A21542C9-F7CC-429A-A42D-858581792A00}"/>
              </a:ext>
            </a:extLst>
          </p:cNvPr>
          <p:cNvSpPr>
            <a:spLocks noGrp="1"/>
          </p:cNvSpPr>
          <p:nvPr>
            <p:ph type="title"/>
          </p:nvPr>
        </p:nvSpPr>
        <p:spPr>
          <a:xfrm>
            <a:off x="741363" y="407988"/>
            <a:ext cx="10058400" cy="876300"/>
          </a:xfrm>
        </p:spPr>
        <p:txBody>
          <a:bodyPr/>
          <a:lstStyle/>
          <a:p>
            <a:pPr eaLnBrk="1" hangingPunct="1">
              <a:defRPr/>
            </a:pPr>
            <a:r>
              <a:rPr lang="en-US"/>
              <a:t>Project Planning</a:t>
            </a:r>
          </a:p>
        </p:txBody>
      </p:sp>
      <p:sp>
        <p:nvSpPr>
          <p:cNvPr id="19459" name="Content Placeholder 2">
            <a:extLst>
              <a:ext uri="{FF2B5EF4-FFF2-40B4-BE49-F238E27FC236}">
                <a16:creationId xmlns:a16="http://schemas.microsoft.com/office/drawing/2014/main" id="{9EF6BFBF-B2CA-4844-A54B-88F7D36194CA}"/>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lvl="1" eaLnBrk="1" hangingPunct="1">
              <a:buFont typeface=".AppleSystemUIFont"/>
              <a:buChar char="&gt;"/>
            </a:pPr>
            <a:r>
              <a:rPr lang="en-US" altLang="en-US"/>
              <a:t>Project Planning is a crucial part of Project Management.  Without proper planning a project can easily fail to accomplish the task requested.</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E6125346-AD65-486F-AC20-9C33E2CCB3D9}"/>
              </a:ext>
            </a:extLst>
          </p:cNvPr>
          <p:cNvSpPr>
            <a:spLocks noGrp="1"/>
          </p:cNvSpPr>
          <p:nvPr>
            <p:ph type="title"/>
          </p:nvPr>
        </p:nvSpPr>
        <p:spPr>
          <a:xfrm>
            <a:off x="741363" y="407988"/>
            <a:ext cx="10058400" cy="876300"/>
          </a:xfrm>
        </p:spPr>
        <p:txBody>
          <a:bodyPr/>
          <a:lstStyle/>
          <a:p>
            <a:pPr eaLnBrk="1" hangingPunct="1">
              <a:defRPr/>
            </a:pPr>
            <a:r>
              <a:rPr lang="en-US" dirty="0"/>
              <a:t>Project Planning</a:t>
            </a:r>
          </a:p>
        </p:txBody>
      </p:sp>
      <p:sp>
        <p:nvSpPr>
          <p:cNvPr id="21507" name="Content Placeholder 2">
            <a:extLst>
              <a:ext uri="{FF2B5EF4-FFF2-40B4-BE49-F238E27FC236}">
                <a16:creationId xmlns:a16="http://schemas.microsoft.com/office/drawing/2014/main" id="{90DD0926-156A-40F5-90AB-839595A13BC6}"/>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lvl="1" eaLnBrk="1" hangingPunct="1">
              <a:buFont typeface=".AppleSystemUIFont"/>
              <a:buChar char="&gt;"/>
            </a:pPr>
            <a:r>
              <a:rPr lang="en-US" altLang="en-US"/>
              <a:t>There are many aspects to Project Planning.  They do not need to be done in order.  Some of the tasks are:</a:t>
            </a:r>
          </a:p>
          <a:p>
            <a:pPr lvl="1" eaLnBrk="1" hangingPunct="1">
              <a:buFont typeface=".AppleSystemUIFont"/>
              <a:buChar char="&gt;"/>
            </a:pPr>
            <a:r>
              <a:rPr lang="en-US" altLang="en-US"/>
              <a:t>Risk Assessment / Risk Management</a:t>
            </a:r>
          </a:p>
          <a:p>
            <a:pPr lvl="1" eaLnBrk="1" hangingPunct="1">
              <a:buFont typeface=".AppleSystemUIFont"/>
              <a:buChar char="&gt;"/>
            </a:pPr>
            <a:r>
              <a:rPr lang="en-US" altLang="en-US"/>
              <a:t>Requirements Analysis</a:t>
            </a:r>
          </a:p>
          <a:p>
            <a:pPr lvl="1" eaLnBrk="1" hangingPunct="1">
              <a:buFont typeface=".AppleSystemUIFont"/>
              <a:buChar char="&gt;"/>
            </a:pPr>
            <a:r>
              <a:rPr lang="en-US" altLang="en-US"/>
              <a:t>Estimation (time and cost)</a:t>
            </a:r>
          </a:p>
          <a:p>
            <a:pPr lvl="1" eaLnBrk="1" hangingPunct="1">
              <a:buFont typeface=".AppleSystemUIFont"/>
              <a:buChar char="&gt;"/>
            </a:pPr>
            <a:r>
              <a:rPr lang="en-US" altLang="en-US"/>
              <a:t>Scheduling</a:t>
            </a:r>
          </a:p>
          <a:p>
            <a:pPr lvl="1" eaLnBrk="1" hangingPunct="1">
              <a:buFont typeface=".AppleSystemUIFont"/>
              <a:buChar char="&gt;"/>
            </a:pPr>
            <a:r>
              <a:rPr lang="en-US" altLang="en-US"/>
              <a:t>Communication Protocols</a:t>
            </a:r>
          </a:p>
          <a:p>
            <a:pPr lvl="1" eaLnBrk="1" hangingPunct="1">
              <a:buFont typeface=".AppleSystemUIFont"/>
              <a:buChar char="&gt;"/>
            </a:pPr>
            <a:r>
              <a:rPr lang="en-US" altLang="en-US"/>
              <a:t>Selecting a methodology to implement the project</a:t>
            </a:r>
          </a:p>
          <a:p>
            <a:pPr lvl="1" eaLnBrk="1" hangingPunct="1">
              <a:buFont typeface=".AppleSystemUIFont"/>
              <a:buChar char="&gt;"/>
            </a:pPr>
            <a:r>
              <a:rPr lang="en-US" altLang="en-US"/>
              <a:t>Create a Test Plan</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99AF4C28-76DE-4FAD-AD3F-3CB158C8C6AA}"/>
              </a:ext>
            </a:extLst>
          </p:cNvPr>
          <p:cNvSpPr>
            <a:spLocks noGrp="1"/>
          </p:cNvSpPr>
          <p:nvPr>
            <p:ph type="title"/>
          </p:nvPr>
        </p:nvSpPr>
        <p:spPr>
          <a:xfrm>
            <a:off x="741363" y="407988"/>
            <a:ext cx="10058400" cy="876300"/>
          </a:xfrm>
        </p:spPr>
        <p:txBody>
          <a:bodyPr/>
          <a:lstStyle/>
          <a:p>
            <a:pPr eaLnBrk="1" hangingPunct="1">
              <a:defRPr/>
            </a:pPr>
            <a:r>
              <a:rPr lang="en-US"/>
              <a:t>Project Planning:</a:t>
            </a:r>
            <a:br>
              <a:rPr lang="en-US"/>
            </a:br>
            <a:r>
              <a:rPr lang="en-US"/>
              <a:t>Risk Management</a:t>
            </a:r>
          </a:p>
        </p:txBody>
      </p:sp>
      <p:sp>
        <p:nvSpPr>
          <p:cNvPr id="23555" name="Content Placeholder 2">
            <a:extLst>
              <a:ext uri="{FF2B5EF4-FFF2-40B4-BE49-F238E27FC236}">
                <a16:creationId xmlns:a16="http://schemas.microsoft.com/office/drawing/2014/main" id="{2C4A4968-F5CE-4A77-A7B1-1273365EE2C3}"/>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lvl="1" eaLnBrk="1" hangingPunct="1">
              <a:buFont typeface=".AppleSystemUIFont"/>
              <a:buChar char="&gt;"/>
            </a:pPr>
            <a:r>
              <a:rPr lang="en-US" altLang="en-US"/>
              <a:t>There are numerous risks involved with developing software.</a:t>
            </a:r>
          </a:p>
          <a:p>
            <a:pPr lvl="1" eaLnBrk="1" hangingPunct="1">
              <a:buFont typeface=".AppleSystemUIFont"/>
              <a:buChar char="&gt;"/>
            </a:pPr>
            <a:r>
              <a:rPr lang="en-US" altLang="en-US"/>
              <a:t>Some risks do not have significant impact, but can prevent a project from moving forward.</a:t>
            </a:r>
          </a:p>
          <a:p>
            <a:pPr lvl="1" eaLnBrk="1" hangingPunct="1">
              <a:buFont typeface=".AppleSystemUIFont"/>
              <a:buChar char="&gt;"/>
            </a:pPr>
            <a:r>
              <a:rPr lang="en-US" altLang="en-US"/>
              <a:t>Other risks can have significant financial impact or even put lives in peril.</a:t>
            </a:r>
          </a:p>
        </p:txBody>
      </p:sp>
    </p:spTree>
  </p:cSld>
  <p:clrMapOvr>
    <a:masterClrMapping/>
  </p:clrMapOvr>
  <p:transition spd="slow"/>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C8F446DD-B0B4-4B85-836B-5C706C9FF4A1}">
  <ds:schemaRefs>
    <ds:schemaRef ds:uri="http://purl.org/dc/terms/"/>
    <ds:schemaRef ds:uri="http://schemas.microsoft.com/office/infopath/2007/PartnerControls"/>
    <ds:schemaRef ds:uri="http://schemas.microsoft.com/sharepoint/v3"/>
    <ds:schemaRef ds:uri="http://schemas.microsoft.com/office/2006/metadata/properties"/>
    <ds:schemaRef ds:uri="56ea17bb-c96d-4826-b465-01eec0dd23dd"/>
    <ds:schemaRef ds:uri="http://schemas.openxmlformats.org/package/2006/metadata/core-properties"/>
    <ds:schemaRef ds:uri="http://www.w3.org/XML/1998/namespace"/>
    <ds:schemaRef ds:uri="http://schemas.microsoft.com/office/2006/documentManagement/types"/>
    <ds:schemaRef ds:uri="05d88611-e516-4d1a-b12e-39107e78b3d0"/>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35</TotalTime>
  <Words>1434</Words>
  <Application>Microsoft Office PowerPoint</Application>
  <PresentationFormat>Widescreen</PresentationFormat>
  <Paragraphs>155</Paragraphs>
  <Slides>19</Slides>
  <Notes>17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19</vt:i4>
      </vt:variant>
    </vt:vector>
  </HeadingPairs>
  <TitlesOfParts>
    <vt:vector size="27" baseType="lpstr">
      <vt:lpstr>Calibri</vt:lpstr>
      <vt:lpstr>Arial</vt:lpstr>
      <vt:lpstr>Open Sans</vt:lpstr>
      <vt:lpstr>Open Sans SemiBold</vt:lpstr>
      <vt:lpstr>.AppleSystemUIFont</vt:lpstr>
      <vt:lpstr>Times New Roman</vt:lpstr>
      <vt:lpstr>2_Office Theme</vt:lpstr>
      <vt:lpstr>3_Office Theme</vt:lpstr>
      <vt:lpstr>PowerPoint Presentation</vt:lpstr>
      <vt:lpstr>PowerPoint Presentation</vt:lpstr>
      <vt:lpstr>Overview</vt:lpstr>
      <vt:lpstr>What is Project Management?</vt:lpstr>
      <vt:lpstr>Project Initiation</vt:lpstr>
      <vt:lpstr>Project Initiation</vt:lpstr>
      <vt:lpstr>Project Planning</vt:lpstr>
      <vt:lpstr>Project Planning</vt:lpstr>
      <vt:lpstr>Project Planning: Risk Management</vt:lpstr>
      <vt:lpstr>Project Planning: Risk Management</vt:lpstr>
      <vt:lpstr>Project Planning: Risk Management</vt:lpstr>
      <vt:lpstr>Project Planning:  Requirements Analysis</vt:lpstr>
      <vt:lpstr>Project Planning:  Estimation</vt:lpstr>
      <vt:lpstr>Project Planning: Scheduling</vt:lpstr>
      <vt:lpstr>Project Planning: Communication Protocols</vt:lpstr>
      <vt:lpstr>Project Planning: Methodology Selection</vt:lpstr>
      <vt:lpstr>Project Planning: Test Plan</vt:lpstr>
      <vt:lpstr>Project Execution</vt:lpstr>
      <vt:lpstr>Project Closure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8</cp:revision>
  <cp:lastPrinted>2017-07-07T16:17:37Z</cp:lastPrinted>
  <dcterms:created xsi:type="dcterms:W3CDTF">2017-07-11T23:58:30Z</dcterms:created>
  <dcterms:modified xsi:type="dcterms:W3CDTF">2017-07-27T16:59:30Z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