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22" r:id="rId6"/>
  </p:sldMasterIdLst>
  <p:notesMasterIdLst>
    <p:notesMasterId r:id="rId26"/>
  </p:notesMasterIdLst>
  <p:sldIdLst>
    <p:sldId id="321" r:id="rId7"/>
    <p:sldId id="342"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7" r:id="rId21"/>
    <p:sldId id="338" r:id="rId22"/>
    <p:sldId id="339" r:id="rId23"/>
    <p:sldId id="340" r:id="rId24"/>
    <p:sldId id="341" r:id="rId25"/>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Chris Cambron" initials="" lastIdx="1" clrIdx="1"/>
  <p:cmAuthor id="3" name="Chris Cambron"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2" d="100"/>
          <a:sy n="112" d="100"/>
        </p:scale>
        <p:origin x="470" y="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0E7849E-D3E3-49E1-A461-C2AB9E2E57C6}"/>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EBC834D7-DB8A-4658-A0BE-37A362999BF0}"/>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E3578865-63B3-4074-9032-527E66DD41D3}" type="datetimeFigureOut">
              <a:rPr lang="en-US"/>
              <a:pPr>
                <a:defRPr/>
              </a:pPr>
              <a:t>7/26/2017</a:t>
            </a:fld>
            <a:endParaRPr lang="en-US"/>
          </a:p>
        </p:txBody>
      </p:sp>
      <p:sp>
        <p:nvSpPr>
          <p:cNvPr id="4" name="Slide Image Placeholder 3">
            <a:extLst>
              <a:ext uri="{FF2B5EF4-FFF2-40B4-BE49-F238E27FC236}">
                <a16:creationId xmlns:a16="http://schemas.microsoft.com/office/drawing/2014/main" id="{390D8BC3-FEFD-4990-B4EC-942DA55DF16A}"/>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D2E69173-76C4-4D97-A309-2491D85AC833}"/>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555838B-C356-4ADF-B28B-58CE89D2E622}"/>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323CDAF8-1FF8-49B5-8B00-4ABF86CEA32F}"/>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7A2FFADD-37A7-4909-B803-960A16243FC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xlinux.nist.gov/dads/"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rosettacode.org/"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morguefile.com/"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182B7DBF-8C9A-46DA-A4AC-AD10A536576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6A629C40-C87E-47AD-9F9C-9473706677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r>
              <a:rPr lang="en-US" altLang="en-US"/>
              <a:t>Details of how these structures are implemented are beyond the scope of this course.</a:t>
            </a:r>
          </a:p>
          <a:p>
            <a:pPr>
              <a:spcBef>
                <a:spcPct val="0"/>
              </a:spcBef>
            </a:pPr>
            <a:r>
              <a:rPr lang="en-US" altLang="en-US"/>
              <a:t>If students ask about implementations, there are a few options available to you:</a:t>
            </a:r>
          </a:p>
          <a:p>
            <a:pPr>
              <a:spcBef>
                <a:spcPct val="0"/>
              </a:spcBef>
            </a:pPr>
            <a:endParaRPr lang="en-US" altLang="en-US"/>
          </a:p>
          <a:p>
            <a:pPr>
              <a:spcBef>
                <a:spcPct val="0"/>
              </a:spcBef>
            </a:pPr>
            <a:r>
              <a:rPr lang="en-US" altLang="en-US"/>
              <a:t>If you know how they are implemented, it may be worth a short discussion on how to implement the data structures.</a:t>
            </a:r>
          </a:p>
          <a:p>
            <a:pPr>
              <a:spcBef>
                <a:spcPct val="0"/>
              </a:spcBef>
            </a:pPr>
            <a:r>
              <a:rPr lang="en-US" altLang="en-US"/>
              <a:t>Be aware that this may confuse and lose some students who may not be ready for this complexity.</a:t>
            </a:r>
          </a:p>
          <a:p>
            <a:pPr>
              <a:spcBef>
                <a:spcPct val="0"/>
              </a:spcBef>
            </a:pPr>
            <a:endParaRPr lang="en-US" altLang="en-US"/>
          </a:p>
          <a:p>
            <a:pPr>
              <a:spcBef>
                <a:spcPct val="0"/>
              </a:spcBef>
            </a:pPr>
            <a:r>
              <a:rPr lang="en-US" altLang="en-US"/>
              <a:t>There are several excellent sites on the web that cover data structures such as the DADS website:</a:t>
            </a:r>
          </a:p>
          <a:p>
            <a:pPr>
              <a:spcBef>
                <a:spcPct val="0"/>
              </a:spcBef>
            </a:pPr>
            <a:r>
              <a:rPr lang="en-US" altLang="en-US">
                <a:hlinkClick r:id="rId3"/>
              </a:rPr>
              <a:t>http://xlinux.nist.gov/dads/</a:t>
            </a:r>
            <a:endParaRPr lang="en-US" altLang="en-US"/>
          </a:p>
          <a:p>
            <a:pPr>
              <a:spcBef>
                <a:spcPct val="0"/>
              </a:spcBef>
            </a:pPr>
            <a:r>
              <a:rPr lang="en-US" altLang="en-US"/>
              <a:t>As well as Rosetta Code</a:t>
            </a:r>
          </a:p>
          <a:p>
            <a:pPr>
              <a:spcBef>
                <a:spcPct val="0"/>
              </a:spcBef>
            </a:pPr>
            <a:r>
              <a:rPr lang="en-US" altLang="en-US">
                <a:hlinkClick r:id="rId4"/>
              </a:rPr>
              <a:t>http://rosettacode.org/</a:t>
            </a:r>
            <a:endParaRPr lang="en-US" altLang="en-US"/>
          </a:p>
        </p:txBody>
      </p:sp>
      <p:sp>
        <p:nvSpPr>
          <p:cNvPr id="19460" name="Footer Placeholder 3">
            <a:extLst>
              <a:ext uri="{FF2B5EF4-FFF2-40B4-BE49-F238E27FC236}">
                <a16:creationId xmlns:a16="http://schemas.microsoft.com/office/drawing/2014/main" id="{5C034A84-D183-44B1-98B6-BF02E76EAA6C}"/>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19461" name="Slide Number Placeholder 4">
            <a:extLst>
              <a:ext uri="{FF2B5EF4-FFF2-40B4-BE49-F238E27FC236}">
                <a16:creationId xmlns:a16="http://schemas.microsoft.com/office/drawing/2014/main" id="{0610C1EA-1858-40B3-86DE-3C792F2C918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CF722486-E732-455A-9056-3A6964AFA50E}" type="slidenum">
              <a:rPr lang="en-US" altLang="en-US" sz="1300">
                <a:latin typeface="Times New Roman" panose="02020603050405020304" pitchFamily="18" charset="0"/>
              </a:rPr>
              <a:pPr eaLnBrk="0" fontAlgn="base" hangingPunct="0">
                <a:spcBef>
                  <a:spcPct val="0"/>
                </a:spcBef>
                <a:spcAft>
                  <a:spcPct val="0"/>
                </a:spcAft>
              </a:pPr>
              <a:t>3</a:t>
            </a:fld>
            <a:endParaRPr lang="en-US" altLang="en-US" sz="1300">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3E1C58E1-BAFD-424A-8958-5BA4468ADCD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95FE43C0-5285-400C-A15D-98A5334599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7892" name="Footer Placeholder 3">
            <a:extLst>
              <a:ext uri="{FF2B5EF4-FFF2-40B4-BE49-F238E27FC236}">
                <a16:creationId xmlns:a16="http://schemas.microsoft.com/office/drawing/2014/main" id="{18D0E5E7-A957-4317-AE5D-A6A69C134585}"/>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37893" name="Slide Number Placeholder 4">
            <a:extLst>
              <a:ext uri="{FF2B5EF4-FFF2-40B4-BE49-F238E27FC236}">
                <a16:creationId xmlns:a16="http://schemas.microsoft.com/office/drawing/2014/main" id="{EB0D075C-4FF6-4240-9BC5-6DFA2BE7500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DBF9C238-7E94-464E-AD36-88FECB9DAB93}" type="slidenum">
              <a:rPr lang="en-US" altLang="en-US" sz="1300">
                <a:latin typeface="Times New Roman" panose="02020603050405020304" pitchFamily="18" charset="0"/>
              </a:rPr>
              <a:pPr eaLnBrk="0" fontAlgn="base" hangingPunct="0">
                <a:spcBef>
                  <a:spcPct val="0"/>
                </a:spcBef>
                <a:spcAft>
                  <a:spcPct val="0"/>
                </a:spcAft>
              </a:pPr>
              <a:t>12</a:t>
            </a:fld>
            <a:endParaRPr lang="en-US" altLang="en-US" sz="1300">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1D3FB002-CA42-45FB-9489-E6DF76851FD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F4497AF2-2018-42A3-AA6D-E9C5CAA108B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9940" name="Footer Placeholder 3">
            <a:extLst>
              <a:ext uri="{FF2B5EF4-FFF2-40B4-BE49-F238E27FC236}">
                <a16:creationId xmlns:a16="http://schemas.microsoft.com/office/drawing/2014/main" id="{0214A06B-874B-4A8E-8AE6-96F9733DBB93}"/>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39941" name="Slide Number Placeholder 4">
            <a:extLst>
              <a:ext uri="{FF2B5EF4-FFF2-40B4-BE49-F238E27FC236}">
                <a16:creationId xmlns:a16="http://schemas.microsoft.com/office/drawing/2014/main" id="{6C21EC11-AE96-4D04-B09F-6C83D18CE9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F151D8F1-F0E9-42CF-B5D6-7609A10B883F}" type="slidenum">
              <a:rPr lang="en-US" altLang="en-US" sz="1300">
                <a:latin typeface="Times New Roman" panose="02020603050405020304" pitchFamily="18" charset="0"/>
              </a:rPr>
              <a:pPr eaLnBrk="0" fontAlgn="base" hangingPunct="0">
                <a:spcBef>
                  <a:spcPct val="0"/>
                </a:spcBef>
                <a:spcAft>
                  <a:spcPct val="0"/>
                </a:spcAft>
              </a:pPr>
              <a:t>13</a:t>
            </a:fld>
            <a:endParaRPr lang="en-US" altLang="en-US" sz="1300">
              <a:latin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A2BB33C2-CDAA-4907-851F-BA2CDD5CCE7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11F1A1B9-E7CD-4A17-8DC8-5EFDAE4135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r>
              <a:rPr lang="en-US" altLang="en-US"/>
              <a:t>Encourage students to enter the code and try it.</a:t>
            </a:r>
          </a:p>
        </p:txBody>
      </p:sp>
      <p:sp>
        <p:nvSpPr>
          <p:cNvPr id="41988" name="Footer Placeholder 3">
            <a:extLst>
              <a:ext uri="{FF2B5EF4-FFF2-40B4-BE49-F238E27FC236}">
                <a16:creationId xmlns:a16="http://schemas.microsoft.com/office/drawing/2014/main" id="{6FE21872-0542-4751-95F6-A0154E2CB238}"/>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41989" name="Slide Number Placeholder 4">
            <a:extLst>
              <a:ext uri="{FF2B5EF4-FFF2-40B4-BE49-F238E27FC236}">
                <a16:creationId xmlns:a16="http://schemas.microsoft.com/office/drawing/2014/main" id="{089B0EDA-3C26-4350-B2AE-DAF888F2F9F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45783BB4-1362-4D06-992B-6B68898C3C9B}" type="slidenum">
              <a:rPr lang="en-US" altLang="en-US" sz="1300">
                <a:latin typeface="Times New Roman" panose="02020603050405020304" pitchFamily="18" charset="0"/>
              </a:rPr>
              <a:pPr eaLnBrk="0" fontAlgn="base" hangingPunct="0">
                <a:spcBef>
                  <a:spcPct val="0"/>
                </a:spcBef>
                <a:spcAft>
                  <a:spcPct val="0"/>
                </a:spcAft>
              </a:pPr>
              <a:t>14</a:t>
            </a:fld>
            <a:endParaRPr lang="en-US" altLang="en-US" sz="1300">
              <a:latin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E3AE3398-7CAB-4C4C-8048-8EC0A846BF6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D4FDCDA7-BE6B-4352-BA23-5D38CC3797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r>
              <a:rPr lang="en-US" altLang="en-US"/>
              <a:t>A good kinesthetic exercise is to demonstrate a queue by having your students get in line.</a:t>
            </a:r>
          </a:p>
          <a:p>
            <a:pPr>
              <a:spcBef>
                <a:spcPct val="0"/>
              </a:spcBef>
            </a:pPr>
            <a:endParaRPr lang="en-US" altLang="en-US"/>
          </a:p>
          <a:p>
            <a:pPr>
              <a:spcBef>
                <a:spcPct val="0"/>
              </a:spcBef>
            </a:pPr>
            <a:endParaRPr lang="en-US" altLang="en-US"/>
          </a:p>
          <a:p>
            <a:pPr>
              <a:spcBef>
                <a:spcPct val="0"/>
              </a:spcBef>
            </a:pPr>
            <a:r>
              <a:rPr lang="en-US" altLang="en-US"/>
              <a:t>Image created by author.</a:t>
            </a:r>
          </a:p>
          <a:p>
            <a:pPr>
              <a:spcBef>
                <a:spcPct val="0"/>
              </a:spcBef>
            </a:pPr>
            <a:r>
              <a:rPr lang="en-US" altLang="en-US"/>
              <a:t>Permission is granted for public domain use.</a:t>
            </a:r>
          </a:p>
        </p:txBody>
      </p:sp>
      <p:sp>
        <p:nvSpPr>
          <p:cNvPr id="44036" name="Footer Placeholder 3">
            <a:extLst>
              <a:ext uri="{FF2B5EF4-FFF2-40B4-BE49-F238E27FC236}">
                <a16:creationId xmlns:a16="http://schemas.microsoft.com/office/drawing/2014/main" id="{68D08CE2-E293-46D0-9F82-1DCFE8D37135}"/>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44037" name="Slide Number Placeholder 4">
            <a:extLst>
              <a:ext uri="{FF2B5EF4-FFF2-40B4-BE49-F238E27FC236}">
                <a16:creationId xmlns:a16="http://schemas.microsoft.com/office/drawing/2014/main" id="{C9954C1E-F2B4-4317-95A8-1A91BBD962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A35864AF-5D5C-420E-BB8B-25191189240D}" type="slidenum">
              <a:rPr lang="en-US" altLang="en-US" sz="1300">
                <a:latin typeface="Times New Roman" panose="02020603050405020304" pitchFamily="18" charset="0"/>
              </a:rPr>
              <a:pPr eaLnBrk="0" fontAlgn="base" hangingPunct="0">
                <a:spcBef>
                  <a:spcPct val="0"/>
                </a:spcBef>
                <a:spcAft>
                  <a:spcPct val="0"/>
                </a:spcAft>
              </a:pPr>
              <a:t>15</a:t>
            </a:fld>
            <a:endParaRPr lang="en-US" altLang="en-US" sz="1300">
              <a:latin typeface="Times New Roman"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FAC02845-C8BB-406F-B26B-2613AC6E82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84B6702B-F284-4E88-B17B-1C49B65E87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r>
              <a:rPr lang="en-US" altLang="en-US"/>
              <a:t>Discussing other uses of queues may be useful.</a:t>
            </a:r>
          </a:p>
        </p:txBody>
      </p:sp>
      <p:sp>
        <p:nvSpPr>
          <p:cNvPr id="46084" name="Footer Placeholder 3">
            <a:extLst>
              <a:ext uri="{FF2B5EF4-FFF2-40B4-BE49-F238E27FC236}">
                <a16:creationId xmlns:a16="http://schemas.microsoft.com/office/drawing/2014/main" id="{346A79F7-B133-4C75-BB22-BAF4B947CE4D}"/>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46085" name="Slide Number Placeholder 4">
            <a:extLst>
              <a:ext uri="{FF2B5EF4-FFF2-40B4-BE49-F238E27FC236}">
                <a16:creationId xmlns:a16="http://schemas.microsoft.com/office/drawing/2014/main" id="{2EDFE311-D917-434B-96BB-330B9E48AA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9D34AA52-D0F4-497B-8D10-FAF87C647133}" type="slidenum">
              <a:rPr lang="en-US" altLang="en-US" sz="1300">
                <a:latin typeface="Times New Roman" panose="02020603050405020304" pitchFamily="18" charset="0"/>
              </a:rPr>
              <a:pPr eaLnBrk="0" fontAlgn="base" hangingPunct="0">
                <a:spcBef>
                  <a:spcPct val="0"/>
                </a:spcBef>
                <a:spcAft>
                  <a:spcPct val="0"/>
                </a:spcAft>
              </a:pPr>
              <a:t>16</a:t>
            </a:fld>
            <a:endParaRPr lang="en-US" altLang="en-US" sz="1300">
              <a:latin typeface="Times New Roman" panose="02020603050405020304"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9E372A12-7578-4C02-B1CA-CF3A26BE2C1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DD3AC850-56F4-4DEF-999E-D2136D154B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48132" name="Footer Placeholder 3">
            <a:extLst>
              <a:ext uri="{FF2B5EF4-FFF2-40B4-BE49-F238E27FC236}">
                <a16:creationId xmlns:a16="http://schemas.microsoft.com/office/drawing/2014/main" id="{AFAC82D9-479B-44AD-8B0B-AA88C2D8E292}"/>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48133" name="Slide Number Placeholder 4">
            <a:extLst>
              <a:ext uri="{FF2B5EF4-FFF2-40B4-BE49-F238E27FC236}">
                <a16:creationId xmlns:a16="http://schemas.microsoft.com/office/drawing/2014/main" id="{017C2063-7A0E-4B02-9A86-3B255D19964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B8838FD1-5861-4F7C-8279-B5DF5BE39126}" type="slidenum">
              <a:rPr lang="en-US" altLang="en-US" sz="1300">
                <a:latin typeface="Times New Roman" panose="02020603050405020304" pitchFamily="18" charset="0"/>
              </a:rPr>
              <a:pPr eaLnBrk="0" fontAlgn="base" hangingPunct="0">
                <a:spcBef>
                  <a:spcPct val="0"/>
                </a:spcBef>
                <a:spcAft>
                  <a:spcPct val="0"/>
                </a:spcAft>
              </a:pPr>
              <a:t>17</a:t>
            </a:fld>
            <a:endParaRPr lang="en-US" altLang="en-US" sz="1300">
              <a:latin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89BA2ED2-F6B4-48FF-9E72-BF7456DF382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AC0F4D9D-0659-430D-84B2-12C93B6A75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50180" name="Footer Placeholder 3">
            <a:extLst>
              <a:ext uri="{FF2B5EF4-FFF2-40B4-BE49-F238E27FC236}">
                <a16:creationId xmlns:a16="http://schemas.microsoft.com/office/drawing/2014/main" id="{883A6E22-0E6C-4141-A9BD-82021D05D69F}"/>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50181" name="Slide Number Placeholder 4">
            <a:extLst>
              <a:ext uri="{FF2B5EF4-FFF2-40B4-BE49-F238E27FC236}">
                <a16:creationId xmlns:a16="http://schemas.microsoft.com/office/drawing/2014/main" id="{78549EDA-EE44-4C24-9F2F-734E789BCD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4E28BD99-83F1-4B75-823D-648EAE544975}" type="slidenum">
              <a:rPr lang="en-US" altLang="en-US" sz="1300">
                <a:latin typeface="Times New Roman" panose="02020603050405020304" pitchFamily="18" charset="0"/>
              </a:rPr>
              <a:pPr eaLnBrk="0" fontAlgn="base" hangingPunct="0">
                <a:spcBef>
                  <a:spcPct val="0"/>
                </a:spcBef>
                <a:spcAft>
                  <a:spcPct val="0"/>
                </a:spcAft>
              </a:pPr>
              <a:t>18</a:t>
            </a:fld>
            <a:endParaRPr lang="en-US" altLang="en-US" sz="1300">
              <a:latin typeface="Times New Roman" panose="02020603050405020304"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B73B4B54-2A98-4874-9F4B-B6ED3FA0DA7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71FD3426-13CD-46F7-BE90-072F6F6D5C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r>
              <a:rPr lang="en-US" altLang="en-US"/>
              <a:t>Encourage students to enter the code and try it.</a:t>
            </a:r>
          </a:p>
        </p:txBody>
      </p:sp>
      <p:sp>
        <p:nvSpPr>
          <p:cNvPr id="52228" name="Footer Placeholder 3">
            <a:extLst>
              <a:ext uri="{FF2B5EF4-FFF2-40B4-BE49-F238E27FC236}">
                <a16:creationId xmlns:a16="http://schemas.microsoft.com/office/drawing/2014/main" id="{C2C5527D-6596-4561-856F-BABBD2989890}"/>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52229" name="Slide Number Placeholder 4">
            <a:extLst>
              <a:ext uri="{FF2B5EF4-FFF2-40B4-BE49-F238E27FC236}">
                <a16:creationId xmlns:a16="http://schemas.microsoft.com/office/drawing/2014/main" id="{3D7DF58B-A5FA-408F-AC54-D7C88F9989B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B26BBFA8-FFC7-46F7-B77F-F54B48CB858F}" type="slidenum">
              <a:rPr lang="en-US" altLang="en-US" sz="1300">
                <a:latin typeface="Times New Roman" panose="02020603050405020304" pitchFamily="18" charset="0"/>
              </a:rPr>
              <a:pPr eaLnBrk="0" fontAlgn="base" hangingPunct="0">
                <a:spcBef>
                  <a:spcPct val="0"/>
                </a:spcBef>
                <a:spcAft>
                  <a:spcPct val="0"/>
                </a:spcAft>
              </a:pPr>
              <a:t>19</a:t>
            </a:fld>
            <a:endParaRPr lang="en-US" altLang="en-US" sz="130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D1F2EDA2-8798-4E12-8F99-02BEE7F6B75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B94C763B-05F1-45C8-8E7A-EEA9EFBFE39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1508" name="Footer Placeholder 3">
            <a:extLst>
              <a:ext uri="{FF2B5EF4-FFF2-40B4-BE49-F238E27FC236}">
                <a16:creationId xmlns:a16="http://schemas.microsoft.com/office/drawing/2014/main" id="{CD0A3C76-40F6-4C04-B52A-8196AAC06553}"/>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21509" name="Slide Number Placeholder 4">
            <a:extLst>
              <a:ext uri="{FF2B5EF4-FFF2-40B4-BE49-F238E27FC236}">
                <a16:creationId xmlns:a16="http://schemas.microsoft.com/office/drawing/2014/main" id="{6CDE49AC-3E00-4347-A5D0-D7B4C01A22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D1F13708-CAF6-4646-91F9-815CB807AEE0}" type="slidenum">
              <a:rPr lang="en-US" altLang="en-US" sz="1300">
                <a:latin typeface="Times New Roman" panose="02020603050405020304" pitchFamily="18" charset="0"/>
              </a:rPr>
              <a:pPr eaLnBrk="0" fontAlgn="base" hangingPunct="0">
                <a:spcBef>
                  <a:spcPct val="0"/>
                </a:spcBef>
                <a:spcAft>
                  <a:spcPct val="0"/>
                </a:spcAft>
              </a:pPr>
              <a:t>4</a:t>
            </a:fld>
            <a:endParaRPr lang="en-US" altLang="en-US" sz="1300">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E76FE694-0DCE-4874-893B-3A0B43A8C39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7D93E2A7-BE7C-4A81-B223-15453DB0DE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3556" name="Footer Placeholder 3">
            <a:extLst>
              <a:ext uri="{FF2B5EF4-FFF2-40B4-BE49-F238E27FC236}">
                <a16:creationId xmlns:a16="http://schemas.microsoft.com/office/drawing/2014/main" id="{6F1D66CD-392C-4A1D-A36C-7A35680C9315}"/>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23557" name="Slide Number Placeholder 4">
            <a:extLst>
              <a:ext uri="{FF2B5EF4-FFF2-40B4-BE49-F238E27FC236}">
                <a16:creationId xmlns:a16="http://schemas.microsoft.com/office/drawing/2014/main" id="{A3FFAB37-1C2A-47F2-B4FF-6B477D0B87D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91894523-687B-4737-9324-47DFB5695E50}" type="slidenum">
              <a:rPr lang="en-US" altLang="en-US" sz="1300">
                <a:latin typeface="Times New Roman" panose="02020603050405020304" pitchFamily="18" charset="0"/>
              </a:rPr>
              <a:pPr eaLnBrk="0" fontAlgn="base" hangingPunct="0">
                <a:spcBef>
                  <a:spcPct val="0"/>
                </a:spcBef>
                <a:spcAft>
                  <a:spcPct val="0"/>
                </a:spcAft>
              </a:pPr>
              <a:t>5</a:t>
            </a:fld>
            <a:endParaRPr lang="en-US" altLang="en-US" sz="1300">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BAA5B1A3-4C14-4414-8E51-F4F59CFC8BB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876D0704-1DD3-4B85-B866-15B07FEA895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5604" name="Footer Placeholder 3">
            <a:extLst>
              <a:ext uri="{FF2B5EF4-FFF2-40B4-BE49-F238E27FC236}">
                <a16:creationId xmlns:a16="http://schemas.microsoft.com/office/drawing/2014/main" id="{54FECA5F-F0B4-421B-AC05-C13D076D8FEA}"/>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25605" name="Slide Number Placeholder 4">
            <a:extLst>
              <a:ext uri="{FF2B5EF4-FFF2-40B4-BE49-F238E27FC236}">
                <a16:creationId xmlns:a16="http://schemas.microsoft.com/office/drawing/2014/main" id="{1CA58359-038C-47B5-820D-C5D1B87B6F2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45C9B52C-49D7-487E-B219-19F693DC4C89}" type="slidenum">
              <a:rPr lang="en-US" altLang="en-US" sz="1300">
                <a:latin typeface="Times New Roman" panose="02020603050405020304" pitchFamily="18" charset="0"/>
              </a:rPr>
              <a:pPr eaLnBrk="0" fontAlgn="base" hangingPunct="0">
                <a:spcBef>
                  <a:spcPct val="0"/>
                </a:spcBef>
                <a:spcAft>
                  <a:spcPct val="0"/>
                </a:spcAft>
              </a:pPr>
              <a:t>6</a:t>
            </a:fld>
            <a:endParaRPr lang="en-US" altLang="en-US" sz="1300">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89D9CA2C-6254-42C4-93A4-640E5F28637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820C2F61-228E-410A-8A55-249A5B014F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7652" name="Footer Placeholder 3">
            <a:extLst>
              <a:ext uri="{FF2B5EF4-FFF2-40B4-BE49-F238E27FC236}">
                <a16:creationId xmlns:a16="http://schemas.microsoft.com/office/drawing/2014/main" id="{3B4FBD21-776A-4BFC-97FB-78B60B5E362B}"/>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27653" name="Slide Number Placeholder 4">
            <a:extLst>
              <a:ext uri="{FF2B5EF4-FFF2-40B4-BE49-F238E27FC236}">
                <a16:creationId xmlns:a16="http://schemas.microsoft.com/office/drawing/2014/main" id="{B99374D8-0435-462C-B404-1B6759CB8E7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8C74CE4B-F430-44C8-A463-C734A56F4420}" type="slidenum">
              <a:rPr lang="en-US" altLang="en-US" sz="1300">
                <a:latin typeface="Times New Roman" panose="02020603050405020304" pitchFamily="18" charset="0"/>
              </a:rPr>
              <a:pPr eaLnBrk="0" fontAlgn="base" hangingPunct="0">
                <a:spcBef>
                  <a:spcPct val="0"/>
                </a:spcBef>
                <a:spcAft>
                  <a:spcPct val="0"/>
                </a:spcAft>
              </a:pPr>
              <a:t>7</a:t>
            </a:fld>
            <a:endParaRPr lang="en-US" altLang="en-US" sz="1300">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8DBA6E91-D94A-4F26-9D9A-ACFF0D00588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586F8E5C-6849-42FF-BE9F-31D96611548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r>
              <a:rPr lang="en-US" altLang="en-US"/>
              <a:t>Elements are Objects of the type specified when the List is constructed.</a:t>
            </a:r>
          </a:p>
          <a:p>
            <a:pPr>
              <a:spcBef>
                <a:spcPct val="0"/>
              </a:spcBef>
            </a:pPr>
            <a:endParaRPr lang="en-US" altLang="en-US"/>
          </a:p>
          <a:p>
            <a:pPr>
              <a:spcBef>
                <a:spcPct val="0"/>
              </a:spcBef>
            </a:pPr>
            <a:r>
              <a:rPr lang="en-US" altLang="en-US"/>
              <a:t>ArrayList&lt;String&gt; means that the element is of type String.</a:t>
            </a:r>
          </a:p>
        </p:txBody>
      </p:sp>
      <p:sp>
        <p:nvSpPr>
          <p:cNvPr id="29700" name="Footer Placeholder 3">
            <a:extLst>
              <a:ext uri="{FF2B5EF4-FFF2-40B4-BE49-F238E27FC236}">
                <a16:creationId xmlns:a16="http://schemas.microsoft.com/office/drawing/2014/main" id="{A175B4AF-5BC9-480C-A8EB-A9B00A163113}"/>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29701" name="Slide Number Placeholder 4">
            <a:extLst>
              <a:ext uri="{FF2B5EF4-FFF2-40B4-BE49-F238E27FC236}">
                <a16:creationId xmlns:a16="http://schemas.microsoft.com/office/drawing/2014/main" id="{9A108F4B-9583-4EB6-8F8C-128409A17F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54996CB5-DC7F-4BC4-8A28-CC852F6DE746}" type="slidenum">
              <a:rPr lang="en-US" altLang="en-US" sz="1300">
                <a:latin typeface="Times New Roman" panose="02020603050405020304" pitchFamily="18" charset="0"/>
              </a:rPr>
              <a:pPr eaLnBrk="0" fontAlgn="base" hangingPunct="0">
                <a:spcBef>
                  <a:spcPct val="0"/>
                </a:spcBef>
                <a:spcAft>
                  <a:spcPct val="0"/>
                </a:spcAft>
              </a:pPr>
              <a:t>8</a:t>
            </a:fld>
            <a:endParaRPr lang="en-US" altLang="en-US" sz="1300">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488220C5-DBC0-4FCE-A95E-E39E48CC129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3229455F-908E-45B2-A9A1-4211D04AC3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1748" name="Footer Placeholder 3">
            <a:extLst>
              <a:ext uri="{FF2B5EF4-FFF2-40B4-BE49-F238E27FC236}">
                <a16:creationId xmlns:a16="http://schemas.microsoft.com/office/drawing/2014/main" id="{A7B56070-A742-4E0A-8B2A-4B16963DF651}"/>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31749" name="Slide Number Placeholder 4">
            <a:extLst>
              <a:ext uri="{FF2B5EF4-FFF2-40B4-BE49-F238E27FC236}">
                <a16:creationId xmlns:a16="http://schemas.microsoft.com/office/drawing/2014/main" id="{FE64A81E-CB17-4293-A1A2-FEB0F538CD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243B2164-C30D-45F8-B7A9-BD609698F5F9}" type="slidenum">
              <a:rPr lang="en-US" altLang="en-US" sz="1300">
                <a:latin typeface="Times New Roman" panose="02020603050405020304" pitchFamily="18" charset="0"/>
              </a:rPr>
              <a:pPr eaLnBrk="0" fontAlgn="base" hangingPunct="0">
                <a:spcBef>
                  <a:spcPct val="0"/>
                </a:spcBef>
                <a:spcAft>
                  <a:spcPct val="0"/>
                </a:spcAft>
              </a:pPr>
              <a:t>9</a:t>
            </a:fld>
            <a:endParaRPr lang="en-US" altLang="en-US" sz="1300">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24462650-0A69-4690-A8A6-08A01F32556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CA5A4870-29E0-4285-B095-5A3B9C37EB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r>
              <a:rPr lang="en-US" altLang="en-US"/>
              <a:t>You may want to demonstrate how a Stack works with a deck of cards.</a:t>
            </a:r>
          </a:p>
          <a:p>
            <a:pPr>
              <a:spcBef>
                <a:spcPct val="0"/>
              </a:spcBef>
            </a:pPr>
            <a:r>
              <a:rPr lang="en-US" altLang="en-US"/>
              <a:t>Demonstrate placing cards on a deck and demonstrating how “popping” the top card of the deck gives you the last card you put on.</a:t>
            </a:r>
          </a:p>
          <a:p>
            <a:pPr>
              <a:spcBef>
                <a:spcPct val="0"/>
              </a:spcBef>
            </a:pPr>
            <a:endParaRPr lang="en-US" altLang="en-US"/>
          </a:p>
          <a:p>
            <a:pPr>
              <a:spcBef>
                <a:spcPct val="0"/>
              </a:spcBef>
            </a:pPr>
            <a:endParaRPr lang="en-US" altLang="en-US"/>
          </a:p>
          <a:p>
            <a:pPr>
              <a:spcBef>
                <a:spcPct val="0"/>
              </a:spcBef>
            </a:pPr>
            <a:r>
              <a:rPr lang="en-US" altLang="en-US"/>
              <a:t>Image royalty free from </a:t>
            </a:r>
            <a:r>
              <a:rPr lang="en-US" altLang="en-US">
                <a:hlinkClick r:id="rId3"/>
              </a:rPr>
              <a:t>http://www.morguefile.com/</a:t>
            </a:r>
            <a:endParaRPr lang="en-US" altLang="en-US"/>
          </a:p>
        </p:txBody>
      </p:sp>
      <p:sp>
        <p:nvSpPr>
          <p:cNvPr id="33796" name="Footer Placeholder 3">
            <a:extLst>
              <a:ext uri="{FF2B5EF4-FFF2-40B4-BE49-F238E27FC236}">
                <a16:creationId xmlns:a16="http://schemas.microsoft.com/office/drawing/2014/main" id="{DD5C88E3-9B25-484A-B45F-222886294AA3}"/>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33797" name="Slide Number Placeholder 4">
            <a:extLst>
              <a:ext uri="{FF2B5EF4-FFF2-40B4-BE49-F238E27FC236}">
                <a16:creationId xmlns:a16="http://schemas.microsoft.com/office/drawing/2014/main" id="{A4537D3A-5369-4503-9D51-70242A5010B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AE2C6AF7-7495-4339-99DC-7249B6A1C545}" type="slidenum">
              <a:rPr lang="en-US" altLang="en-US" sz="1300">
                <a:latin typeface="Times New Roman" panose="02020603050405020304" pitchFamily="18" charset="0"/>
              </a:rPr>
              <a:pPr eaLnBrk="0" fontAlgn="base" hangingPunct="0">
                <a:spcBef>
                  <a:spcPct val="0"/>
                </a:spcBef>
                <a:spcAft>
                  <a:spcPct val="0"/>
                </a:spcAft>
              </a:pPr>
              <a:t>10</a:t>
            </a:fld>
            <a:endParaRPr lang="en-US" altLang="en-US" sz="1300">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57EA8F2B-B2FE-46C7-A237-C55A82608C1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A296A8E8-0A34-49BE-A4F3-0996BC7613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5844" name="Footer Placeholder 3">
            <a:extLst>
              <a:ext uri="{FF2B5EF4-FFF2-40B4-BE49-F238E27FC236}">
                <a16:creationId xmlns:a16="http://schemas.microsoft.com/office/drawing/2014/main" id="{89968212-7E9F-484A-ACC0-0B51D20A2571}"/>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35845" name="Slide Number Placeholder 4">
            <a:extLst>
              <a:ext uri="{FF2B5EF4-FFF2-40B4-BE49-F238E27FC236}">
                <a16:creationId xmlns:a16="http://schemas.microsoft.com/office/drawing/2014/main" id="{4E660EC7-44C1-4983-AB2F-F83323C7287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C0017A8E-6B4B-4D72-A61E-823BFAC4F6B9}" type="slidenum">
              <a:rPr lang="en-US" altLang="en-US" sz="1300">
                <a:latin typeface="Times New Roman" panose="02020603050405020304" pitchFamily="18" charset="0"/>
              </a:rPr>
              <a:pPr eaLnBrk="0" fontAlgn="base" hangingPunct="0">
                <a:spcBef>
                  <a:spcPct val="0"/>
                </a:spcBef>
                <a:spcAft>
                  <a:spcPct val="0"/>
                </a:spcAft>
              </a:pPr>
              <a:t>11</a:t>
            </a:fld>
            <a:endParaRPr lang="en-US" altLang="en-US" sz="130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60B3E58-5564-4812-B72D-604446C9C14F}"/>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E209D7B9-62FF-40F0-9C32-5F54525EEF9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BA6F89A1-7A60-4A9A-93AE-79B90391CB68}"/>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84CEC785-FD34-4AA2-ABD7-3802C06BDBED}"/>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639873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BC7C828F-AE6C-402A-A75D-117D6032782B}"/>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EC653F7A-9FE3-4859-9595-1AE2137F5935}"/>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7922E5C9-3578-470D-B0E9-4BFF21307450}"/>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129970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CBD526B-3F94-4A5D-9B07-37AF9E437A92}"/>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Copyright © Texas Education Agency, 2013</a:t>
            </a:r>
            <a:endParaRPr lang="en-US" altLang="en-US"/>
          </a:p>
        </p:txBody>
      </p:sp>
      <p:sp>
        <p:nvSpPr>
          <p:cNvPr id="5" name="Footer Placeholder 4">
            <a:extLst>
              <a:ext uri="{FF2B5EF4-FFF2-40B4-BE49-F238E27FC236}">
                <a16:creationId xmlns:a16="http://schemas.microsoft.com/office/drawing/2014/main" id="{FDB2AF9A-77F2-4A48-95E9-75D4BA8A10BC}"/>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A03BECAB-9CE1-49C9-AC8F-A26F493D73F1}"/>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22F9EB8D-E219-410E-8D3F-A0F9CDF9C4C2}" type="slidenum">
              <a:rPr lang="en-US" altLang="en-US"/>
              <a:pPr>
                <a:defRPr/>
              </a:pPr>
              <a:t>‹#›</a:t>
            </a:fld>
            <a:endParaRPr lang="en-US" altLang="en-US" dirty="0"/>
          </a:p>
        </p:txBody>
      </p:sp>
    </p:spTree>
    <p:extLst>
      <p:ext uri="{BB962C8B-B14F-4D97-AF65-F5344CB8AC3E}">
        <p14:creationId xmlns:p14="http://schemas.microsoft.com/office/powerpoint/2010/main" val="162500438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EA204A-0B9A-4671-820D-037AE813906F}"/>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Copyright © Texas Education Agency, 2013</a:t>
            </a:r>
            <a:endParaRPr lang="en-US" altLang="en-US"/>
          </a:p>
        </p:txBody>
      </p:sp>
      <p:sp>
        <p:nvSpPr>
          <p:cNvPr id="8" name="Footer Placeholder 7">
            <a:extLst>
              <a:ext uri="{FF2B5EF4-FFF2-40B4-BE49-F238E27FC236}">
                <a16:creationId xmlns:a16="http://schemas.microsoft.com/office/drawing/2014/main" id="{AA52A293-9382-46B7-A051-99BA39B9870F}"/>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9" name="Slide Number Placeholder 8">
            <a:extLst>
              <a:ext uri="{FF2B5EF4-FFF2-40B4-BE49-F238E27FC236}">
                <a16:creationId xmlns:a16="http://schemas.microsoft.com/office/drawing/2014/main" id="{A01D7C41-C53B-4D35-93ED-6A82195F8DC0}"/>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8E49A197-39A1-4D26-B4B5-54F5E1B6A121}" type="slidenum">
              <a:rPr lang="en-US" altLang="en-US"/>
              <a:pPr>
                <a:defRPr/>
              </a:pPr>
              <a:t>‹#›</a:t>
            </a:fld>
            <a:endParaRPr lang="en-US" altLang="en-US"/>
          </a:p>
        </p:txBody>
      </p:sp>
    </p:spTree>
    <p:extLst>
      <p:ext uri="{BB962C8B-B14F-4D97-AF65-F5344CB8AC3E}">
        <p14:creationId xmlns:p14="http://schemas.microsoft.com/office/powerpoint/2010/main" val="648312462"/>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276CC4-C695-4DA3-B46B-4E05D6378769}"/>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Copyright © Texas Education Agency, 2013</a:t>
            </a:r>
            <a:endParaRPr lang="en-US" altLang="en-US"/>
          </a:p>
        </p:txBody>
      </p:sp>
      <p:sp>
        <p:nvSpPr>
          <p:cNvPr id="6" name="Footer Placeholder 5">
            <a:extLst>
              <a:ext uri="{FF2B5EF4-FFF2-40B4-BE49-F238E27FC236}">
                <a16:creationId xmlns:a16="http://schemas.microsoft.com/office/drawing/2014/main" id="{1C6BF302-845F-4246-AE94-71FB1B95722A}"/>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7" name="Slide Number Placeholder 6">
            <a:extLst>
              <a:ext uri="{FF2B5EF4-FFF2-40B4-BE49-F238E27FC236}">
                <a16:creationId xmlns:a16="http://schemas.microsoft.com/office/drawing/2014/main" id="{A10A7F3F-D6BB-44DC-80C8-52E30C6D4CF3}"/>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C1A6113B-39E7-45E6-90BE-C7F2D26FDC66}" type="slidenum">
              <a:rPr lang="en-US" altLang="en-US"/>
              <a:pPr>
                <a:defRPr/>
              </a:pPr>
              <a:t>‹#›</a:t>
            </a:fld>
            <a:endParaRPr lang="en-US" altLang="en-US"/>
          </a:p>
        </p:txBody>
      </p:sp>
    </p:spTree>
    <p:extLst>
      <p:ext uri="{BB962C8B-B14F-4D97-AF65-F5344CB8AC3E}">
        <p14:creationId xmlns:p14="http://schemas.microsoft.com/office/powerpoint/2010/main" val="3937263760"/>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607313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980742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615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36052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24906625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49081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61389B4-6072-4B91-9088-78DFBFF96F14}"/>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3B3DDFBF-D5B2-4516-B37C-2E2FA0291576}"/>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B91D8B22-F963-42C4-BF9E-293BE1537AC7}"/>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246903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0757444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5745458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4262457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76653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5319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74157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51633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36322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57C7963F-C876-47D5-8A26-3387590B40AF}"/>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928478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40236000-21A5-4685-A7D0-0E40E6B09A97}"/>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AE41C3A9-ABA6-4656-8DC1-87A69DC0F467}"/>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4D03ACD5-EBEA-4DB0-8898-7E1E1AE93864}"/>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53773040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image" Target="../media/image5.png"/><Relationship Id="rId5" Type="http://schemas.openxmlformats.org/officeDocument/2006/relationships/slideLayout" Target="../slideLayouts/slideLayout18.xml"/><Relationship Id="rId10" Type="http://schemas.openxmlformats.org/officeDocument/2006/relationships/theme" Target="../theme/theme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8B2231F1-2816-404C-9820-51ACE6219372}"/>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12410CF1-1DA5-48B9-BF7D-DD83229D7C38}"/>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12"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0E759D-DF75-49DF-BB66-E6C79F142C57}"/>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970E69BA-47B6-4ACA-8189-D96284E1FDB1}"/>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8CF951D8-972F-4BBB-8B0F-D79603198C5B}"/>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04A7E398-CC53-48F9-8ADF-7B39E45C4EF3}"/>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35B154A6-C745-4B4E-BBD7-EECAD2302AC5}"/>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445D61B4-7024-4368-8B89-1C9BBFEBE264}"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13" r:id="rId1"/>
    <p:sldLayoutId id="2147483814" r:id="rId2"/>
    <p:sldLayoutId id="2147483808" r:id="rId3"/>
    <p:sldLayoutId id="2147483809" r:id="rId4"/>
    <p:sldLayoutId id="2147483810" r:id="rId5"/>
    <p:sldLayoutId id="2147483811" r:id="rId6"/>
    <p:sldLayoutId id="2147483815" r:id="rId7"/>
    <p:sldLayoutId id="2147483816" r:id="rId8"/>
    <p:sldLayoutId id="2147483817" r:id="rId9"/>
    <p:sldLayoutId id="2147483819" r:id="rId10"/>
    <p:sldLayoutId id="2147483820" r:id="rId11"/>
    <p:sldLayoutId id="2147483821" r:id="rId12"/>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2717183772"/>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B20DF32-A52C-4F55-AC03-85C6FE7729A2}"/>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Advanced Computer Programming</a:t>
            </a:r>
          </a:p>
          <a:p>
            <a:pPr lvl="1" fontAlgn="auto">
              <a:spcAft>
                <a:spcPts val="0"/>
              </a:spcAft>
              <a:defRPr/>
            </a:pPr>
            <a:r>
              <a:rPr lang="en-US" dirty="0"/>
              <a:t>Data Structures: Collections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EE4D7BFA-28B9-4210-81B3-29414C5A7E42}"/>
              </a:ext>
            </a:extLst>
          </p:cNvPr>
          <p:cNvSpPr>
            <a:spLocks noGrp="1"/>
          </p:cNvSpPr>
          <p:nvPr>
            <p:ph type="title"/>
          </p:nvPr>
        </p:nvSpPr>
        <p:spPr/>
        <p:txBody>
          <a:bodyPr/>
          <a:lstStyle/>
          <a:p>
            <a:pPr fontAlgn="auto">
              <a:spcAft>
                <a:spcPts val="0"/>
              </a:spcAft>
              <a:defRPr/>
            </a:pPr>
            <a:r>
              <a:rPr lang="en-US" altLang="en-US"/>
              <a:t>Stack</a:t>
            </a:r>
          </a:p>
        </p:txBody>
      </p:sp>
      <p:sp>
        <p:nvSpPr>
          <p:cNvPr id="32771" name="Content Placeholder 2">
            <a:extLst>
              <a:ext uri="{FF2B5EF4-FFF2-40B4-BE49-F238E27FC236}">
                <a16:creationId xmlns:a16="http://schemas.microsoft.com/office/drawing/2014/main" id="{69538207-4E3D-45D9-8097-452886326CF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A </a:t>
            </a:r>
            <a:r>
              <a:rPr lang="en-US" altLang="en-US" b="1" dirty="0"/>
              <a:t>Stack</a:t>
            </a:r>
            <a:r>
              <a:rPr lang="en-US" altLang="en-US" dirty="0"/>
              <a:t> is a </a:t>
            </a:r>
            <a:r>
              <a:rPr lang="en-US" altLang="en-US" i="1" dirty="0"/>
              <a:t>last in, first out (LIFO)</a:t>
            </a:r>
            <a:r>
              <a:rPr lang="en-US" altLang="en-US" dirty="0"/>
              <a:t>, </a:t>
            </a:r>
            <a:r>
              <a:rPr lang="en-US" altLang="en-US" i="1" dirty="0"/>
              <a:t>dynamic</a:t>
            </a:r>
            <a:r>
              <a:rPr lang="en-US" altLang="en-US" dirty="0"/>
              <a:t> data structure.</a:t>
            </a:r>
          </a:p>
          <a:p>
            <a:pPr lvl="1"/>
            <a:endParaRPr lang="en-US" altLang="en-US" sz="900" dirty="0"/>
          </a:p>
          <a:p>
            <a:pPr lvl="1">
              <a:spcBef>
                <a:spcPct val="0"/>
              </a:spcBef>
            </a:pPr>
            <a:r>
              <a:rPr lang="en-US" altLang="en-US" dirty="0"/>
              <a:t>You can only access the “top” element of the stack.  Because elements are stored last in, first out, the first element you can retrieve from the stack, is the last one you put in.</a:t>
            </a:r>
          </a:p>
        </p:txBody>
      </p:sp>
      <p:pic>
        <p:nvPicPr>
          <p:cNvPr id="32774" name="Picture 9" descr="C:\Users\Outlander\AppData\Local\Microsoft\Windows\Temporary Internet Files\Content.IE5\ZKIPE4GR\MP900427685[1].jpg">
            <a:extLst>
              <a:ext uri="{FF2B5EF4-FFF2-40B4-BE49-F238E27FC236}">
                <a16:creationId xmlns:a16="http://schemas.microsoft.com/office/drawing/2014/main" id="{1EDC8BC4-E791-4318-BFD7-3885A1D37B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1622" y="1508078"/>
            <a:ext cx="2658360" cy="3985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2256614E-84C6-4371-8F3E-4E7CC7AAA2C3}"/>
              </a:ext>
            </a:extLst>
          </p:cNvPr>
          <p:cNvSpPr>
            <a:spLocks noGrp="1"/>
          </p:cNvSpPr>
          <p:nvPr>
            <p:ph type="title"/>
          </p:nvPr>
        </p:nvSpPr>
        <p:spPr/>
        <p:txBody>
          <a:bodyPr/>
          <a:lstStyle/>
          <a:p>
            <a:pPr fontAlgn="auto">
              <a:spcAft>
                <a:spcPts val="0"/>
              </a:spcAft>
              <a:defRPr/>
            </a:pPr>
            <a:r>
              <a:rPr lang="en-US" altLang="en-US"/>
              <a:t>Stack – When to Use</a:t>
            </a:r>
          </a:p>
        </p:txBody>
      </p:sp>
      <p:sp>
        <p:nvSpPr>
          <p:cNvPr id="34819" name="Content Placeholder 2">
            <a:extLst>
              <a:ext uri="{FF2B5EF4-FFF2-40B4-BE49-F238E27FC236}">
                <a16:creationId xmlns:a16="http://schemas.microsoft.com/office/drawing/2014/main" id="{CA0CD489-791F-4555-A25B-2099D521955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The Stack is very useful for two types of processes.</a:t>
            </a:r>
          </a:p>
          <a:p>
            <a:pPr lvl="1"/>
            <a:r>
              <a:rPr lang="en-US" altLang="en-US" dirty="0"/>
              <a:t>The most common usage is when you need to leave “breadcrumbs”, or remember something, like which path you take when solving a maze, or to store the history of websites you have visited.</a:t>
            </a:r>
          </a:p>
          <a:p>
            <a:pPr lvl="1"/>
            <a:r>
              <a:rPr lang="en-US" altLang="en-US" dirty="0"/>
              <a:t>The second most common usage is reversing the order of elements in a collection.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44D734C1-1670-47CA-AF9C-DAB88D6A5689}"/>
              </a:ext>
            </a:extLst>
          </p:cNvPr>
          <p:cNvSpPr>
            <a:spLocks noGrp="1"/>
          </p:cNvSpPr>
          <p:nvPr>
            <p:ph type="title"/>
          </p:nvPr>
        </p:nvSpPr>
        <p:spPr/>
        <p:txBody>
          <a:bodyPr/>
          <a:lstStyle/>
          <a:p>
            <a:pPr fontAlgn="auto">
              <a:spcAft>
                <a:spcPts val="0"/>
              </a:spcAft>
              <a:defRPr/>
            </a:pPr>
            <a:r>
              <a:rPr lang="en-US" altLang="en-US"/>
              <a:t>Stack – Pros and Cons</a:t>
            </a:r>
          </a:p>
        </p:txBody>
      </p:sp>
      <p:sp>
        <p:nvSpPr>
          <p:cNvPr id="36868" name="Content Placeholder 3">
            <a:extLst>
              <a:ext uri="{FF2B5EF4-FFF2-40B4-BE49-F238E27FC236}">
                <a16:creationId xmlns:a16="http://schemas.microsoft.com/office/drawing/2014/main" id="{84AE222F-EE4E-4A65-8527-1723C7D7E77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dirty="0"/>
              <a:t>Pros</a:t>
            </a:r>
          </a:p>
          <a:p>
            <a:pPr lvl="1"/>
            <a:r>
              <a:rPr lang="en-US" altLang="en-US" dirty="0"/>
              <a:t>Dynamic.</a:t>
            </a:r>
          </a:p>
          <a:p>
            <a:pPr lvl="1"/>
            <a:r>
              <a:rPr lang="en-US" altLang="en-US" dirty="0"/>
              <a:t>Good for “breadcrumb” problems where you need to remember something.</a:t>
            </a:r>
          </a:p>
        </p:txBody>
      </p:sp>
      <p:sp>
        <p:nvSpPr>
          <p:cNvPr id="36870" name="Content Placeholder 5">
            <a:extLst>
              <a:ext uri="{FF2B5EF4-FFF2-40B4-BE49-F238E27FC236}">
                <a16:creationId xmlns:a16="http://schemas.microsoft.com/office/drawing/2014/main" id="{2960A3E4-8AB8-472C-BE9F-C5AB4F26A1FF}"/>
              </a:ext>
            </a:extLst>
          </p:cNvPr>
          <p:cNvSpPr>
            <a:spLocks noGrp="1" noChangeArrowheads="1"/>
          </p:cNvSpPr>
          <p:nvPr>
            <p:ph sz="half" idx="10"/>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dirty="0"/>
              <a:t>Cons</a:t>
            </a:r>
          </a:p>
          <a:p>
            <a:pPr lvl="1"/>
            <a:r>
              <a:rPr lang="en-US" altLang="en-US" dirty="0"/>
              <a:t>Basic implementation only allows you to use one element at a time, and only the element on tops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47779E61-5874-40FF-A570-5DA9FFDA7774}"/>
              </a:ext>
            </a:extLst>
          </p:cNvPr>
          <p:cNvSpPr>
            <a:spLocks noGrp="1"/>
          </p:cNvSpPr>
          <p:nvPr>
            <p:ph type="title"/>
          </p:nvPr>
        </p:nvSpPr>
        <p:spPr/>
        <p:txBody>
          <a:bodyPr/>
          <a:lstStyle/>
          <a:p>
            <a:pPr fontAlgn="auto">
              <a:spcAft>
                <a:spcPts val="0"/>
              </a:spcAft>
              <a:defRPr/>
            </a:pPr>
            <a:r>
              <a:rPr lang="en-US" altLang="en-US"/>
              <a:t>Stack – How to Use</a:t>
            </a:r>
          </a:p>
        </p:txBody>
      </p:sp>
      <p:sp>
        <p:nvSpPr>
          <p:cNvPr id="38915" name="Content Placeholder 2">
            <a:extLst>
              <a:ext uri="{FF2B5EF4-FFF2-40B4-BE49-F238E27FC236}">
                <a16:creationId xmlns:a16="http://schemas.microsoft.com/office/drawing/2014/main" id="{1B924828-DC42-4FF5-BCC4-698DBC7E265A}"/>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panose="05000000000000000000" pitchFamily="2" charset="2"/>
              <a:buNone/>
            </a:pPr>
            <a:r>
              <a:rPr lang="en-US" altLang="en-US" dirty="0"/>
              <a:t>The basic operations on a Stack:</a:t>
            </a:r>
          </a:p>
          <a:p>
            <a:pPr>
              <a:buFont typeface="Wingdings" panose="05000000000000000000" pitchFamily="2" charset="2"/>
              <a:buNone/>
            </a:pPr>
            <a:endParaRPr lang="en-US" altLang="en-US" dirty="0"/>
          </a:p>
        </p:txBody>
      </p:sp>
      <p:graphicFrame>
        <p:nvGraphicFramePr>
          <p:cNvPr id="7" name="Table 6">
            <a:extLst>
              <a:ext uri="{FF2B5EF4-FFF2-40B4-BE49-F238E27FC236}">
                <a16:creationId xmlns:a16="http://schemas.microsoft.com/office/drawing/2014/main" id="{C1B641E9-8F46-4FFE-AA54-C6BB49CD9FCC}"/>
              </a:ext>
            </a:extLst>
          </p:cNvPr>
          <p:cNvGraphicFramePr>
            <a:graphicFrameLocks noGrp="1"/>
          </p:cNvGraphicFramePr>
          <p:nvPr>
            <p:extLst>
              <p:ext uri="{D42A27DB-BD31-4B8C-83A1-F6EECF244321}">
                <p14:modId xmlns:p14="http://schemas.microsoft.com/office/powerpoint/2010/main" val="2534325410"/>
              </p:ext>
            </p:extLst>
          </p:nvPr>
        </p:nvGraphicFramePr>
        <p:xfrm>
          <a:off x="1905000" y="2133600"/>
          <a:ext cx="8382000" cy="2911476"/>
        </p:xfrm>
        <a:graphic>
          <a:graphicData uri="http://schemas.openxmlformats.org/drawingml/2006/table">
            <a:tbl>
              <a:tblPr firstRow="1" bandRow="1">
                <a:tableStyleId>{5DA37D80-6434-44D0-A028-1B22A696006F}</a:tableStyleId>
              </a:tblPr>
              <a:tblGrid>
                <a:gridCol w="2057400">
                  <a:extLst>
                    <a:ext uri="{9D8B030D-6E8A-4147-A177-3AD203B41FA5}">
                      <a16:colId xmlns:a16="http://schemas.microsoft.com/office/drawing/2014/main" val="20000"/>
                    </a:ext>
                  </a:extLst>
                </a:gridCol>
                <a:gridCol w="6324600">
                  <a:extLst>
                    <a:ext uri="{9D8B030D-6E8A-4147-A177-3AD203B41FA5}">
                      <a16:colId xmlns:a16="http://schemas.microsoft.com/office/drawing/2014/main" val="20001"/>
                    </a:ext>
                  </a:extLst>
                </a:gridCol>
              </a:tblGrid>
              <a:tr h="388705">
                <a:tc>
                  <a:txBody>
                    <a:bodyPr/>
                    <a:lstStyle/>
                    <a:p>
                      <a:r>
                        <a:rPr lang="en-US" sz="1600" dirty="0">
                          <a:latin typeface="Open Sans"/>
                        </a:rPr>
                        <a:t>Method/Function</a:t>
                      </a:r>
                    </a:p>
                  </a:txBody>
                  <a:tcPr marT="45730" marB="45730"/>
                </a:tc>
                <a:tc>
                  <a:txBody>
                    <a:bodyPr/>
                    <a:lstStyle/>
                    <a:p>
                      <a:r>
                        <a:rPr lang="en-US" sz="1600" dirty="0">
                          <a:latin typeface="Open Sans"/>
                        </a:rPr>
                        <a:t>Description</a:t>
                      </a:r>
                    </a:p>
                  </a:txBody>
                  <a:tcPr marT="45730" marB="45730"/>
                </a:tc>
                <a:extLst>
                  <a:ext uri="{0D108BD9-81ED-4DB2-BD59-A6C34878D82A}">
                    <a16:rowId xmlns:a16="http://schemas.microsoft.com/office/drawing/2014/main" val="10000"/>
                  </a:ext>
                </a:extLst>
              </a:tr>
              <a:tr h="579246">
                <a:tc>
                  <a:txBody>
                    <a:bodyPr/>
                    <a:lstStyle/>
                    <a:p>
                      <a:r>
                        <a:rPr lang="en-US" sz="1600" dirty="0">
                          <a:latin typeface="Open Sans"/>
                        </a:rPr>
                        <a:t>push(E </a:t>
                      </a:r>
                      <a:r>
                        <a:rPr lang="en-US" sz="1600" dirty="0" err="1">
                          <a:latin typeface="Open Sans"/>
                        </a:rPr>
                        <a:t>e</a:t>
                      </a:r>
                      <a:r>
                        <a:rPr lang="en-US" sz="1600" dirty="0">
                          <a:latin typeface="Open Sans"/>
                        </a:rPr>
                        <a:t>)</a:t>
                      </a:r>
                    </a:p>
                    <a:p>
                      <a:r>
                        <a:rPr lang="en-US" sz="1600" dirty="0">
                          <a:latin typeface="Open Sans"/>
                        </a:rPr>
                        <a:t>add(E </a:t>
                      </a:r>
                      <a:r>
                        <a:rPr lang="en-US" sz="1600" dirty="0" err="1">
                          <a:latin typeface="Open Sans"/>
                        </a:rPr>
                        <a:t>e</a:t>
                      </a:r>
                      <a:r>
                        <a:rPr lang="en-US" sz="1600" dirty="0">
                          <a:latin typeface="Open Sans"/>
                        </a:rPr>
                        <a:t>) also works</a:t>
                      </a:r>
                    </a:p>
                  </a:txBody>
                  <a:tcPr marT="45730" marB="45730"/>
                </a:tc>
                <a:tc>
                  <a:txBody>
                    <a:bodyPr/>
                    <a:lstStyle/>
                    <a:p>
                      <a:r>
                        <a:rPr lang="en-US" sz="1600" dirty="0">
                          <a:latin typeface="Open Sans"/>
                        </a:rPr>
                        <a:t>Places the element on top of the stack (push all the others down)</a:t>
                      </a:r>
                    </a:p>
                  </a:txBody>
                  <a:tcPr marT="45730" marB="45730"/>
                </a:tc>
                <a:extLst>
                  <a:ext uri="{0D108BD9-81ED-4DB2-BD59-A6C34878D82A}">
                    <a16:rowId xmlns:a16="http://schemas.microsoft.com/office/drawing/2014/main" val="10001"/>
                  </a:ext>
                </a:extLst>
              </a:tr>
              <a:tr h="388705">
                <a:tc>
                  <a:txBody>
                    <a:bodyPr/>
                    <a:lstStyle/>
                    <a:p>
                      <a:r>
                        <a:rPr lang="en-US" sz="1600" dirty="0">
                          <a:latin typeface="Open Sans"/>
                        </a:rPr>
                        <a:t>clear()</a:t>
                      </a:r>
                    </a:p>
                  </a:txBody>
                  <a:tcPr marT="45730" marB="45730"/>
                </a:tc>
                <a:tc>
                  <a:txBody>
                    <a:bodyPr/>
                    <a:lstStyle/>
                    <a:p>
                      <a:r>
                        <a:rPr lang="en-US" sz="1600" dirty="0">
                          <a:latin typeface="Open Sans"/>
                        </a:rPr>
                        <a:t>Removes all elements from the stack</a:t>
                      </a:r>
                    </a:p>
                  </a:txBody>
                  <a:tcPr marT="45730" marB="45730"/>
                </a:tc>
                <a:extLst>
                  <a:ext uri="{0D108BD9-81ED-4DB2-BD59-A6C34878D82A}">
                    <a16:rowId xmlns:a16="http://schemas.microsoft.com/office/drawing/2014/main" val="10002"/>
                  </a:ext>
                </a:extLst>
              </a:tr>
              <a:tr h="388705">
                <a:tc>
                  <a:txBody>
                    <a:bodyPr/>
                    <a:lstStyle/>
                    <a:p>
                      <a:r>
                        <a:rPr lang="en-US" sz="1600" dirty="0">
                          <a:latin typeface="Open Sans"/>
                        </a:rPr>
                        <a:t>pop()</a:t>
                      </a:r>
                    </a:p>
                  </a:txBody>
                  <a:tcPr marT="45730" marB="45730"/>
                </a:tc>
                <a:tc>
                  <a:txBody>
                    <a:bodyPr/>
                    <a:lstStyle/>
                    <a:p>
                      <a:r>
                        <a:rPr lang="en-US" sz="1600" dirty="0">
                          <a:latin typeface="Open Sans"/>
                        </a:rPr>
                        <a:t>Remove and return the top element of the stack</a:t>
                      </a:r>
                    </a:p>
                  </a:txBody>
                  <a:tcPr marT="45730" marB="45730"/>
                </a:tc>
                <a:extLst>
                  <a:ext uri="{0D108BD9-81ED-4DB2-BD59-A6C34878D82A}">
                    <a16:rowId xmlns:a16="http://schemas.microsoft.com/office/drawing/2014/main" val="10003"/>
                  </a:ext>
                </a:extLst>
              </a:tr>
              <a:tr h="388705">
                <a:tc>
                  <a:txBody>
                    <a:bodyPr/>
                    <a:lstStyle/>
                    <a:p>
                      <a:r>
                        <a:rPr lang="en-US" sz="1600" dirty="0">
                          <a:latin typeface="Open Sans"/>
                        </a:rPr>
                        <a:t>peek()</a:t>
                      </a:r>
                    </a:p>
                  </a:txBody>
                  <a:tcPr marT="45730" marB="45730"/>
                </a:tc>
                <a:tc>
                  <a:txBody>
                    <a:bodyPr/>
                    <a:lstStyle/>
                    <a:p>
                      <a:r>
                        <a:rPr lang="en-US" sz="1600" dirty="0">
                          <a:latin typeface="Open Sans"/>
                        </a:rPr>
                        <a:t>Look at (return)</a:t>
                      </a:r>
                      <a:r>
                        <a:rPr lang="en-US" sz="1600" baseline="0" dirty="0">
                          <a:latin typeface="Open Sans"/>
                        </a:rPr>
                        <a:t> </a:t>
                      </a:r>
                      <a:r>
                        <a:rPr lang="en-US" sz="1600" dirty="0">
                          <a:latin typeface="Open Sans"/>
                        </a:rPr>
                        <a:t>the top element of the stack</a:t>
                      </a:r>
                    </a:p>
                  </a:txBody>
                  <a:tcPr marT="45730" marB="45730"/>
                </a:tc>
                <a:extLst>
                  <a:ext uri="{0D108BD9-81ED-4DB2-BD59-A6C34878D82A}">
                    <a16:rowId xmlns:a16="http://schemas.microsoft.com/office/drawing/2014/main" val="10004"/>
                  </a:ext>
                </a:extLst>
              </a:tr>
              <a:tr h="388705">
                <a:tc>
                  <a:txBody>
                    <a:bodyPr/>
                    <a:lstStyle/>
                    <a:p>
                      <a:r>
                        <a:rPr lang="en-US" sz="1600" dirty="0" err="1">
                          <a:latin typeface="Open Sans"/>
                        </a:rPr>
                        <a:t>isEmpty</a:t>
                      </a:r>
                      <a:r>
                        <a:rPr lang="en-US" sz="1600" dirty="0">
                          <a:latin typeface="Open Sans"/>
                        </a:rPr>
                        <a:t>()</a:t>
                      </a:r>
                    </a:p>
                  </a:txBody>
                  <a:tcPr marT="45730" marB="45730"/>
                </a:tc>
                <a:tc>
                  <a:txBody>
                    <a:bodyPr/>
                    <a:lstStyle/>
                    <a:p>
                      <a:r>
                        <a:rPr lang="en-US" sz="1600" dirty="0">
                          <a:latin typeface="Open Sans"/>
                        </a:rPr>
                        <a:t>Returns</a:t>
                      </a:r>
                      <a:r>
                        <a:rPr lang="en-US" sz="1600" baseline="0" dirty="0">
                          <a:latin typeface="Open Sans"/>
                        </a:rPr>
                        <a:t> true if the stack contains no elements; false otherwise</a:t>
                      </a:r>
                      <a:endParaRPr lang="en-US" sz="1600" dirty="0">
                        <a:latin typeface="Open Sans"/>
                      </a:endParaRPr>
                    </a:p>
                  </a:txBody>
                  <a:tcPr marT="45730" marB="45730"/>
                </a:tc>
                <a:extLst>
                  <a:ext uri="{0D108BD9-81ED-4DB2-BD59-A6C34878D82A}">
                    <a16:rowId xmlns:a16="http://schemas.microsoft.com/office/drawing/2014/main" val="10005"/>
                  </a:ext>
                </a:extLst>
              </a:tr>
              <a:tr h="388705">
                <a:tc>
                  <a:txBody>
                    <a:bodyPr/>
                    <a:lstStyle/>
                    <a:p>
                      <a:r>
                        <a:rPr lang="en-US" sz="1600" dirty="0">
                          <a:latin typeface="Open Sans"/>
                        </a:rPr>
                        <a:t>size()</a:t>
                      </a:r>
                    </a:p>
                  </a:txBody>
                  <a:tcPr marT="45730" marB="45730"/>
                </a:tc>
                <a:tc>
                  <a:txBody>
                    <a:bodyPr/>
                    <a:lstStyle/>
                    <a:p>
                      <a:r>
                        <a:rPr lang="en-US" sz="1600" dirty="0">
                          <a:latin typeface="Open Sans"/>
                        </a:rPr>
                        <a:t>Returns the number of elements in the stack</a:t>
                      </a:r>
                    </a:p>
                  </a:txBody>
                  <a:tcPr marT="45730" marB="45730"/>
                </a:tc>
                <a:extLst>
                  <a:ext uri="{0D108BD9-81ED-4DB2-BD59-A6C34878D82A}">
                    <a16:rowId xmlns:a16="http://schemas.microsoft.com/office/drawing/2014/main" val="10006"/>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352B945A-8935-4C7E-8F00-27DF683A582E}"/>
              </a:ext>
            </a:extLst>
          </p:cNvPr>
          <p:cNvSpPr>
            <a:spLocks noGrp="1"/>
          </p:cNvSpPr>
          <p:nvPr>
            <p:ph type="title"/>
          </p:nvPr>
        </p:nvSpPr>
        <p:spPr/>
        <p:txBody>
          <a:bodyPr/>
          <a:lstStyle/>
          <a:p>
            <a:pPr fontAlgn="auto">
              <a:spcAft>
                <a:spcPts val="0"/>
              </a:spcAft>
              <a:defRPr/>
            </a:pPr>
            <a:r>
              <a:rPr lang="en-US" altLang="en-US" dirty="0"/>
              <a:t>Stack – How to Use. An Example</a:t>
            </a:r>
          </a:p>
        </p:txBody>
      </p:sp>
      <p:sp>
        <p:nvSpPr>
          <p:cNvPr id="40963" name="Content Placeholder 2">
            <a:extLst>
              <a:ext uri="{FF2B5EF4-FFF2-40B4-BE49-F238E27FC236}">
                <a16:creationId xmlns:a16="http://schemas.microsoft.com/office/drawing/2014/main" id="{82388448-E262-4DF1-9343-4434FD28ED9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panose="05000000000000000000" pitchFamily="2" charset="2"/>
              <a:buNone/>
            </a:pPr>
            <a:r>
              <a:rPr lang="en-US" altLang="en-US" sz="1800" dirty="0">
                <a:latin typeface="Courier"/>
              </a:rPr>
              <a:t>import </a:t>
            </a:r>
            <a:r>
              <a:rPr lang="en-US" altLang="en-US" sz="1800" dirty="0" err="1">
                <a:latin typeface="Courier"/>
              </a:rPr>
              <a:t>java.util.Stack</a:t>
            </a:r>
            <a:r>
              <a:rPr lang="en-US" altLang="en-US" sz="1800" dirty="0">
                <a:latin typeface="Courier"/>
              </a:rPr>
              <a:t>;	// </a:t>
            </a:r>
            <a:r>
              <a:rPr lang="en-US" altLang="en-US" sz="1800" b="1" dirty="0">
                <a:latin typeface="Courier"/>
              </a:rPr>
              <a:t>Import the Stack Library</a:t>
            </a:r>
            <a:endParaRPr lang="en-US" altLang="en-US" sz="1800" dirty="0">
              <a:latin typeface="Courier"/>
            </a:endParaRPr>
          </a:p>
          <a:p>
            <a:pPr>
              <a:buFont typeface="Wingdings" panose="05000000000000000000" pitchFamily="2" charset="2"/>
              <a:buNone/>
            </a:pPr>
            <a:endParaRPr lang="en-US" altLang="en-US" sz="800" dirty="0">
              <a:latin typeface="Courier"/>
            </a:endParaRPr>
          </a:p>
          <a:p>
            <a:pPr>
              <a:buFont typeface="Wingdings" panose="05000000000000000000" pitchFamily="2" charset="2"/>
              <a:buNone/>
            </a:pPr>
            <a:r>
              <a:rPr lang="en-US" altLang="en-US" sz="1800" dirty="0">
                <a:latin typeface="Courier"/>
              </a:rPr>
              <a:t>public class Example {</a:t>
            </a:r>
          </a:p>
          <a:p>
            <a:pPr>
              <a:buFont typeface="Wingdings" panose="05000000000000000000" pitchFamily="2" charset="2"/>
              <a:buNone/>
            </a:pPr>
            <a:r>
              <a:rPr lang="en-US" altLang="en-US" sz="1800" dirty="0">
                <a:latin typeface="Courier"/>
              </a:rPr>
              <a:t>   </a:t>
            </a:r>
            <a:r>
              <a:rPr lang="en-US" altLang="en-US" sz="1600" dirty="0">
                <a:latin typeface="Courier"/>
              </a:rPr>
              <a:t>public static void main(String </a:t>
            </a:r>
            <a:r>
              <a:rPr lang="en-US" altLang="en-US" sz="1600" dirty="0" err="1">
                <a:latin typeface="Courier"/>
              </a:rPr>
              <a:t>args</a:t>
            </a:r>
            <a:r>
              <a:rPr lang="en-US" altLang="en-US" sz="1600" dirty="0">
                <a:latin typeface="Courier"/>
              </a:rPr>
              <a:t>[])</a:t>
            </a:r>
          </a:p>
          <a:p>
            <a:pPr>
              <a:buFont typeface="Wingdings" panose="05000000000000000000" pitchFamily="2" charset="2"/>
              <a:buNone/>
            </a:pPr>
            <a:r>
              <a:rPr lang="en-US" altLang="en-US" sz="1600" dirty="0">
                <a:latin typeface="Courier"/>
              </a:rPr>
              <a:t>   {</a:t>
            </a:r>
          </a:p>
          <a:p>
            <a:pPr>
              <a:buFont typeface="Wingdings" panose="05000000000000000000" pitchFamily="2" charset="2"/>
              <a:buNone/>
            </a:pPr>
            <a:r>
              <a:rPr lang="en-US" altLang="en-US" sz="1600" dirty="0">
                <a:latin typeface="Courier"/>
              </a:rPr>
              <a:t>      Stack&lt;Integer&gt; list;   // </a:t>
            </a:r>
            <a:r>
              <a:rPr lang="en-US" altLang="en-US" sz="1600" b="1" dirty="0">
                <a:latin typeface="Courier"/>
              </a:rPr>
              <a:t>note we are using Integer</a:t>
            </a:r>
            <a:endParaRPr lang="en-US" altLang="en-US" sz="1600" dirty="0">
              <a:latin typeface="Courier"/>
            </a:endParaRPr>
          </a:p>
          <a:p>
            <a:pPr>
              <a:buFont typeface="Wingdings" panose="05000000000000000000" pitchFamily="2" charset="2"/>
              <a:buNone/>
            </a:pPr>
            <a:r>
              <a:rPr lang="en-US" altLang="en-US" sz="1600" dirty="0">
                <a:latin typeface="Courier"/>
              </a:rPr>
              <a:t>      list = new Stack&lt;Integer&gt;(); //</a:t>
            </a:r>
            <a:r>
              <a:rPr lang="en-US" altLang="en-US" sz="1600" b="1" dirty="0">
                <a:latin typeface="Courier"/>
              </a:rPr>
              <a:t>initialize the variable</a:t>
            </a:r>
            <a:endParaRPr lang="en-US" altLang="en-US" sz="1600" dirty="0">
              <a:latin typeface="Courier"/>
            </a:endParaRPr>
          </a:p>
          <a:p>
            <a:pPr>
              <a:buFont typeface="Wingdings" panose="05000000000000000000" pitchFamily="2" charset="2"/>
              <a:buNone/>
            </a:pPr>
            <a:r>
              <a:rPr lang="en-US" altLang="en-US" sz="1600" dirty="0">
                <a:latin typeface="Courier"/>
              </a:rPr>
              <a:t>      for(</a:t>
            </a:r>
            <a:r>
              <a:rPr lang="en-US" altLang="en-US" sz="1600" dirty="0" err="1">
                <a:latin typeface="Courier"/>
              </a:rPr>
              <a:t>int</a:t>
            </a:r>
            <a:r>
              <a:rPr lang="en-US" altLang="en-US" sz="1600" dirty="0">
                <a:latin typeface="Courier"/>
              </a:rPr>
              <a:t> </a:t>
            </a:r>
            <a:r>
              <a:rPr lang="en-US" altLang="en-US" sz="1600" dirty="0" err="1">
                <a:latin typeface="Courier"/>
              </a:rPr>
              <a:t>i</a:t>
            </a:r>
            <a:r>
              <a:rPr lang="en-US" altLang="en-US" sz="1600" dirty="0">
                <a:latin typeface="Courier"/>
              </a:rPr>
              <a:t> = 0; </a:t>
            </a:r>
            <a:r>
              <a:rPr lang="en-US" altLang="en-US" sz="1600" dirty="0" err="1">
                <a:latin typeface="Courier"/>
              </a:rPr>
              <a:t>i</a:t>
            </a:r>
            <a:r>
              <a:rPr lang="en-US" altLang="en-US" sz="1600" dirty="0">
                <a:latin typeface="Courier"/>
              </a:rPr>
              <a:t> &lt; 10; </a:t>
            </a:r>
            <a:r>
              <a:rPr lang="en-US" altLang="en-US" sz="1600" dirty="0" err="1">
                <a:latin typeface="Courier"/>
              </a:rPr>
              <a:t>i</a:t>
            </a:r>
            <a:r>
              <a:rPr lang="en-US" altLang="en-US" sz="1600" dirty="0">
                <a:latin typeface="Courier"/>
              </a:rPr>
              <a:t>++)</a:t>
            </a:r>
          </a:p>
          <a:p>
            <a:pPr>
              <a:buFont typeface="Wingdings" panose="05000000000000000000" pitchFamily="2" charset="2"/>
              <a:buNone/>
            </a:pPr>
            <a:r>
              <a:rPr lang="en-US" altLang="en-US" sz="1600" dirty="0">
                <a:latin typeface="Courier"/>
              </a:rPr>
              <a:t>         </a:t>
            </a:r>
            <a:r>
              <a:rPr lang="en-US" altLang="en-US" sz="1600" dirty="0" err="1">
                <a:latin typeface="Courier"/>
              </a:rPr>
              <a:t>list.push</a:t>
            </a:r>
            <a:r>
              <a:rPr lang="en-US" altLang="en-US" sz="1600" dirty="0">
                <a:latin typeface="Courier"/>
              </a:rPr>
              <a:t>(</a:t>
            </a:r>
            <a:r>
              <a:rPr lang="en-US" altLang="en-US" sz="1600" dirty="0" err="1">
                <a:latin typeface="Courier"/>
              </a:rPr>
              <a:t>i</a:t>
            </a:r>
            <a:r>
              <a:rPr lang="en-US" altLang="en-US" sz="1600" dirty="0">
                <a:latin typeface="Courier"/>
              </a:rPr>
              <a:t>);         // </a:t>
            </a:r>
            <a:r>
              <a:rPr lang="en-US" altLang="en-US" sz="1600" b="1" dirty="0">
                <a:latin typeface="Courier"/>
              </a:rPr>
              <a:t>Loads the stack with 0-9</a:t>
            </a:r>
            <a:endParaRPr lang="en-US" altLang="en-US" sz="1600" dirty="0">
              <a:latin typeface="Courier"/>
            </a:endParaRPr>
          </a:p>
          <a:p>
            <a:pPr>
              <a:buFont typeface="Wingdings" panose="05000000000000000000" pitchFamily="2" charset="2"/>
              <a:buNone/>
            </a:pPr>
            <a:r>
              <a:rPr lang="en-US" altLang="en-US" sz="1600" dirty="0">
                <a:latin typeface="Courier"/>
              </a:rPr>
              <a:t>      while(!</a:t>
            </a:r>
            <a:r>
              <a:rPr lang="en-US" altLang="en-US" sz="1600" dirty="0" err="1">
                <a:latin typeface="Courier"/>
              </a:rPr>
              <a:t>list.isEmpty</a:t>
            </a:r>
            <a:r>
              <a:rPr lang="en-US" altLang="en-US" sz="1600" dirty="0">
                <a:latin typeface="Courier"/>
              </a:rPr>
              <a:t>())   // </a:t>
            </a:r>
            <a:r>
              <a:rPr lang="en-US" altLang="en-US" sz="1600" b="1" dirty="0">
                <a:latin typeface="Courier"/>
              </a:rPr>
              <a:t>pop all elements</a:t>
            </a:r>
            <a:endParaRPr lang="en-US" altLang="en-US" sz="1600" dirty="0">
              <a:latin typeface="Courier"/>
            </a:endParaRPr>
          </a:p>
          <a:p>
            <a:pPr>
              <a:buFont typeface="Wingdings" panose="05000000000000000000" pitchFamily="2" charset="2"/>
              <a:buNone/>
            </a:pPr>
            <a:r>
              <a:rPr lang="en-US" altLang="en-US" sz="1600" dirty="0">
                <a:latin typeface="Courier"/>
              </a:rPr>
              <a:t>         </a:t>
            </a:r>
            <a:r>
              <a:rPr lang="en-US" altLang="en-US" sz="1600" dirty="0" err="1">
                <a:latin typeface="Courier"/>
              </a:rPr>
              <a:t>System.out.print</a:t>
            </a:r>
            <a:r>
              <a:rPr lang="en-US" altLang="en-US" sz="1600" dirty="0">
                <a:latin typeface="Courier"/>
              </a:rPr>
              <a:t>(</a:t>
            </a:r>
            <a:r>
              <a:rPr lang="en-US" altLang="en-US" sz="1600" dirty="0" err="1">
                <a:latin typeface="Courier"/>
              </a:rPr>
              <a:t>list.pop</a:t>
            </a:r>
            <a:r>
              <a:rPr lang="en-US" altLang="en-US" sz="1600" dirty="0">
                <a:latin typeface="Courier"/>
              </a:rPr>
              <a:t>() + “ “);</a:t>
            </a:r>
          </a:p>
          <a:p>
            <a:pPr>
              <a:buFont typeface="Wingdings" panose="05000000000000000000" pitchFamily="2" charset="2"/>
              <a:buNone/>
            </a:pPr>
            <a:r>
              <a:rPr lang="en-US" altLang="en-US" sz="1600" dirty="0">
                <a:latin typeface="Courier"/>
              </a:rPr>
              <a:t>		</a:t>
            </a:r>
            <a:r>
              <a:rPr lang="en-US" altLang="en-US" sz="1600" dirty="0" err="1">
                <a:latin typeface="Courier"/>
              </a:rPr>
              <a:t>System.out.println</a:t>
            </a:r>
            <a:r>
              <a:rPr lang="en-US" altLang="en-US" sz="1600" dirty="0">
                <a:latin typeface="Courier"/>
              </a:rPr>
              <a:t>();</a:t>
            </a:r>
          </a:p>
          <a:p>
            <a:pPr>
              <a:buFont typeface="Wingdings" panose="05000000000000000000" pitchFamily="2" charset="2"/>
              <a:buNone/>
            </a:pPr>
            <a:r>
              <a:rPr lang="en-US" altLang="en-US" sz="1600" dirty="0">
                <a:latin typeface="Courier"/>
              </a:rPr>
              <a:t>   }   // </a:t>
            </a:r>
            <a:r>
              <a:rPr lang="en-US" altLang="en-US" sz="1600" b="1" dirty="0">
                <a:latin typeface="Courier"/>
              </a:rPr>
              <a:t>the elements will be removed in reverse order</a:t>
            </a:r>
            <a:endParaRPr lang="en-US" altLang="en-US" sz="1600" dirty="0">
              <a:latin typeface="Courier"/>
            </a:endParaRPr>
          </a:p>
          <a:p>
            <a:pPr>
              <a:buFont typeface="Wingdings" panose="05000000000000000000" pitchFamily="2" charset="2"/>
              <a:buNone/>
            </a:pPr>
            <a:r>
              <a:rPr lang="en-US" altLang="en-US" sz="1600" dirty="0">
                <a:latin typeface="Courier"/>
              </a:rPr>
              <a:t>}      // </a:t>
            </a:r>
            <a:r>
              <a:rPr lang="en-US" altLang="en-US" sz="1600" b="1" dirty="0">
                <a:latin typeface="Courier"/>
              </a:rPr>
              <a:t>giving the sequence 9 8 7 6 5 4 3 2 1 0</a:t>
            </a:r>
            <a:endParaRPr lang="en-US" altLang="en-US" sz="1600" dirty="0">
              <a:latin typeface="Courie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A7C0FDC6-AF99-46FE-AF2D-1BB07653A38C}"/>
              </a:ext>
            </a:extLst>
          </p:cNvPr>
          <p:cNvSpPr>
            <a:spLocks noGrp="1"/>
          </p:cNvSpPr>
          <p:nvPr>
            <p:ph type="title"/>
          </p:nvPr>
        </p:nvSpPr>
        <p:spPr/>
        <p:txBody>
          <a:bodyPr/>
          <a:lstStyle/>
          <a:p>
            <a:pPr fontAlgn="auto">
              <a:spcAft>
                <a:spcPts val="0"/>
              </a:spcAft>
              <a:defRPr/>
            </a:pPr>
            <a:r>
              <a:rPr lang="en-US" altLang="en-US"/>
              <a:t>Queue </a:t>
            </a:r>
          </a:p>
        </p:txBody>
      </p:sp>
      <p:sp>
        <p:nvSpPr>
          <p:cNvPr id="43011" name="Content Placeholder 2">
            <a:extLst>
              <a:ext uri="{FF2B5EF4-FFF2-40B4-BE49-F238E27FC236}">
                <a16:creationId xmlns:a16="http://schemas.microsoft.com/office/drawing/2014/main" id="{1FED9276-30EB-466A-A164-CC96940FDEA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A </a:t>
            </a:r>
            <a:r>
              <a:rPr lang="en-US" altLang="en-US" b="1" dirty="0"/>
              <a:t>Queue </a:t>
            </a:r>
            <a:r>
              <a:rPr lang="en-US" altLang="en-US" dirty="0"/>
              <a:t>is a </a:t>
            </a:r>
            <a:r>
              <a:rPr lang="en-US" altLang="en-US" i="1" dirty="0"/>
              <a:t>First In, First Out (FIFO)</a:t>
            </a:r>
            <a:r>
              <a:rPr lang="en-US" altLang="en-US" dirty="0"/>
              <a:t>, </a:t>
            </a:r>
            <a:r>
              <a:rPr lang="en-US" altLang="en-US" i="1" dirty="0"/>
              <a:t>dynamic</a:t>
            </a:r>
            <a:r>
              <a:rPr lang="en-US" altLang="en-US" dirty="0"/>
              <a:t> data structure.</a:t>
            </a:r>
          </a:p>
          <a:p>
            <a:pPr lvl="1"/>
            <a:endParaRPr lang="en-US" altLang="en-US" dirty="0"/>
          </a:p>
          <a:p>
            <a:pPr lvl="1"/>
            <a:r>
              <a:rPr lang="en-US" altLang="en-US" dirty="0"/>
              <a:t>Elements in a queue are added in the back and removed from the front.</a:t>
            </a:r>
          </a:p>
          <a:p>
            <a:pPr lvl="1"/>
            <a:r>
              <a:rPr lang="en-US" altLang="en-US" dirty="0"/>
              <a:t>This is much like standing in line for tickets.  In fact, in Britain, this is called “queuing up”.</a:t>
            </a:r>
          </a:p>
          <a:p>
            <a:pPr>
              <a:buFont typeface="Wingdings" panose="05000000000000000000" pitchFamily="2" charset="2"/>
              <a:buNone/>
            </a:pPr>
            <a:endParaRPr lang="en-US" altLang="en-US" sz="900" dirty="0"/>
          </a:p>
        </p:txBody>
      </p:sp>
      <p:pic>
        <p:nvPicPr>
          <p:cNvPr id="43014" name="Picture 2">
            <a:extLst>
              <a:ext uri="{FF2B5EF4-FFF2-40B4-BE49-F238E27FC236}">
                <a16:creationId xmlns:a16="http://schemas.microsoft.com/office/drawing/2014/main" id="{CDCCC36E-FC49-4559-A081-03FF0B0807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2438400"/>
            <a:ext cx="3438525"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DED7D455-615E-4915-8CF2-2A111687AFC1}"/>
              </a:ext>
            </a:extLst>
          </p:cNvPr>
          <p:cNvSpPr>
            <a:spLocks noGrp="1"/>
          </p:cNvSpPr>
          <p:nvPr>
            <p:ph type="title"/>
          </p:nvPr>
        </p:nvSpPr>
        <p:spPr/>
        <p:txBody>
          <a:bodyPr/>
          <a:lstStyle/>
          <a:p>
            <a:pPr fontAlgn="auto">
              <a:spcAft>
                <a:spcPts val="0"/>
              </a:spcAft>
              <a:defRPr/>
            </a:pPr>
            <a:r>
              <a:rPr lang="en-US" altLang="en-US"/>
              <a:t>Queue – When to Use</a:t>
            </a:r>
          </a:p>
        </p:txBody>
      </p:sp>
      <p:sp>
        <p:nvSpPr>
          <p:cNvPr id="45059" name="Content Placeholder 2">
            <a:extLst>
              <a:ext uri="{FF2B5EF4-FFF2-40B4-BE49-F238E27FC236}">
                <a16:creationId xmlns:a16="http://schemas.microsoft.com/office/drawing/2014/main" id="{A021D9E9-0346-4401-BF07-06D5EFC7053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Queues are useful when you want to process data in the order it is received.</a:t>
            </a:r>
          </a:p>
          <a:p>
            <a:pPr lvl="1"/>
            <a:r>
              <a:rPr lang="en-US" altLang="en-US" dirty="0"/>
              <a:t>For example, when two people try to print a document on a printer, the two “print jobs” go into a queue.  Whoever asked the printer to print first, will get their printout first.</a:t>
            </a:r>
          </a:p>
          <a:p>
            <a:pPr lvl="1"/>
            <a:r>
              <a:rPr lang="en-US" altLang="en-US" dirty="0"/>
              <a:t>Another example would be a traffic light simulation.  Cars that reach the light get to go first.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CA9F0E1C-7B8D-4967-9A63-0A27FCF404A7}"/>
              </a:ext>
            </a:extLst>
          </p:cNvPr>
          <p:cNvSpPr>
            <a:spLocks noGrp="1"/>
          </p:cNvSpPr>
          <p:nvPr>
            <p:ph type="title"/>
          </p:nvPr>
        </p:nvSpPr>
        <p:spPr>
          <a:xfrm>
            <a:off x="609600" y="274638"/>
            <a:ext cx="10972800" cy="1143000"/>
          </a:xfrm>
        </p:spPr>
        <p:txBody>
          <a:bodyPr/>
          <a:lstStyle/>
          <a:p>
            <a:pPr fontAlgn="auto">
              <a:spcAft>
                <a:spcPts val="0"/>
              </a:spcAft>
              <a:defRPr/>
            </a:pPr>
            <a:r>
              <a:rPr lang="en-US" altLang="en-US"/>
              <a:t>Queue – Pros and Cons</a:t>
            </a:r>
          </a:p>
        </p:txBody>
      </p:sp>
      <p:sp>
        <p:nvSpPr>
          <p:cNvPr id="47108" name="Content Placeholder 3">
            <a:extLst>
              <a:ext uri="{FF2B5EF4-FFF2-40B4-BE49-F238E27FC236}">
                <a16:creationId xmlns:a16="http://schemas.microsoft.com/office/drawing/2014/main" id="{0A0AE15E-212B-4644-B2D5-29E06688F9FA}"/>
              </a:ext>
            </a:extLst>
          </p:cNvPr>
          <p:cNvSpPr>
            <a:spLocks noGrp="1" noChangeArrowheads="1"/>
          </p:cNvSpPr>
          <p:nvPr>
            <p:ph sz="half" idx="2"/>
          </p:nvPr>
        </p:nvSpPr>
        <p:spPr bwMode="auto">
          <a:xfrm>
            <a:off x="609600" y="1535113"/>
            <a:ext cx="5386388" cy="45910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lvl="1" indent="0">
              <a:lnSpc>
                <a:spcPct val="100000"/>
              </a:lnSpc>
              <a:spcBef>
                <a:spcPts val="1000"/>
              </a:spcBef>
              <a:buClr>
                <a:schemeClr val="accent1"/>
              </a:buClr>
              <a:buNone/>
            </a:pPr>
            <a:r>
              <a:rPr lang="en-US" altLang="en-US" sz="2600" b="1" dirty="0"/>
              <a:t>Pros</a:t>
            </a:r>
          </a:p>
          <a:p>
            <a:pPr marL="342900" lvl="1" indent="-342900">
              <a:lnSpc>
                <a:spcPct val="100000"/>
              </a:lnSpc>
              <a:spcBef>
                <a:spcPts val="1000"/>
              </a:spcBef>
              <a:buClr>
                <a:schemeClr val="accent1"/>
              </a:buClr>
              <a:buFont typeface=".AppleSystemUIFont" charset="-120"/>
              <a:buChar char="&gt;"/>
            </a:pPr>
            <a:r>
              <a:rPr lang="en-US" altLang="en-US" sz="2600" dirty="0"/>
              <a:t>Dynamic</a:t>
            </a:r>
          </a:p>
          <a:p>
            <a:pPr marL="342900" lvl="1" indent="-342900">
              <a:lnSpc>
                <a:spcPct val="100000"/>
              </a:lnSpc>
              <a:spcBef>
                <a:spcPts val="1000"/>
              </a:spcBef>
              <a:buClr>
                <a:schemeClr val="accent1"/>
              </a:buClr>
              <a:buFont typeface=".AppleSystemUIFont" charset="-120"/>
              <a:buChar char="&gt;"/>
            </a:pPr>
            <a:r>
              <a:rPr lang="en-US" altLang="en-US" sz="2600" dirty="0"/>
              <a:t>Good for making sure things are done “in order”</a:t>
            </a:r>
          </a:p>
        </p:txBody>
      </p:sp>
      <p:sp>
        <p:nvSpPr>
          <p:cNvPr id="47110" name="Content Placeholder 5">
            <a:extLst>
              <a:ext uri="{FF2B5EF4-FFF2-40B4-BE49-F238E27FC236}">
                <a16:creationId xmlns:a16="http://schemas.microsoft.com/office/drawing/2014/main" id="{2E2A2F07-7C64-4ECD-8B6F-520FEE5AFAAC}"/>
              </a:ext>
            </a:extLst>
          </p:cNvPr>
          <p:cNvSpPr>
            <a:spLocks noGrp="1" noChangeArrowheads="1"/>
          </p:cNvSpPr>
          <p:nvPr>
            <p:ph sz="quarter" idx="4"/>
          </p:nvPr>
        </p:nvSpPr>
        <p:spPr bwMode="auto">
          <a:xfrm>
            <a:off x="6192838" y="1535113"/>
            <a:ext cx="5389562" cy="45910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lvl="1" indent="0">
              <a:lnSpc>
                <a:spcPct val="100000"/>
              </a:lnSpc>
              <a:spcBef>
                <a:spcPts val="1000"/>
              </a:spcBef>
              <a:buClr>
                <a:schemeClr val="accent1"/>
              </a:buClr>
              <a:buNone/>
            </a:pPr>
            <a:r>
              <a:rPr lang="en-US" altLang="en-US" sz="2600" b="1" dirty="0"/>
              <a:t>Cons</a:t>
            </a:r>
          </a:p>
          <a:p>
            <a:pPr marL="342900" lvl="1" indent="-342900">
              <a:lnSpc>
                <a:spcPct val="100000"/>
              </a:lnSpc>
              <a:spcBef>
                <a:spcPts val="1000"/>
              </a:spcBef>
              <a:buClr>
                <a:schemeClr val="accent1"/>
              </a:buClr>
              <a:buFont typeface=".AppleSystemUIFont" charset="-120"/>
              <a:buChar char="&gt;"/>
            </a:pPr>
            <a:r>
              <a:rPr lang="en-US" altLang="en-US" sz="2600" dirty="0"/>
              <a:t>Basic implementation only allows elements to be added at the end and removed from the front</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3B8321F5-7FD2-4202-850B-88B82624AF15}"/>
              </a:ext>
            </a:extLst>
          </p:cNvPr>
          <p:cNvSpPr>
            <a:spLocks noGrp="1"/>
          </p:cNvSpPr>
          <p:nvPr>
            <p:ph type="title"/>
          </p:nvPr>
        </p:nvSpPr>
        <p:spPr/>
        <p:txBody>
          <a:bodyPr/>
          <a:lstStyle/>
          <a:p>
            <a:pPr fontAlgn="auto">
              <a:spcAft>
                <a:spcPts val="0"/>
              </a:spcAft>
              <a:defRPr/>
            </a:pPr>
            <a:r>
              <a:rPr lang="en-US" altLang="en-US"/>
              <a:t>Queue – How to Use</a:t>
            </a:r>
          </a:p>
        </p:txBody>
      </p:sp>
      <p:sp>
        <p:nvSpPr>
          <p:cNvPr id="49155" name="Content Placeholder 2">
            <a:extLst>
              <a:ext uri="{FF2B5EF4-FFF2-40B4-BE49-F238E27FC236}">
                <a16:creationId xmlns:a16="http://schemas.microsoft.com/office/drawing/2014/main" id="{935D4CCC-F159-4E2B-B7EA-053FF1A95CC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panose="05000000000000000000" pitchFamily="2" charset="2"/>
              <a:buNone/>
            </a:pPr>
            <a:r>
              <a:rPr lang="en-US" altLang="en-US" dirty="0"/>
              <a:t>The basic operations on a Queue, in Java Queues are implemented as </a:t>
            </a:r>
            <a:r>
              <a:rPr lang="en-US" altLang="en-US" dirty="0" err="1"/>
              <a:t>LinkedList</a:t>
            </a:r>
            <a:r>
              <a:rPr lang="en-US" altLang="en-US" dirty="0"/>
              <a:t>:</a:t>
            </a:r>
          </a:p>
          <a:p>
            <a:pPr>
              <a:buFont typeface="Wingdings" panose="05000000000000000000" pitchFamily="2" charset="2"/>
              <a:buNone/>
            </a:pPr>
            <a:endParaRPr lang="en-US" altLang="en-US" dirty="0"/>
          </a:p>
        </p:txBody>
      </p:sp>
      <p:graphicFrame>
        <p:nvGraphicFramePr>
          <p:cNvPr id="7" name="Table 6">
            <a:extLst>
              <a:ext uri="{FF2B5EF4-FFF2-40B4-BE49-F238E27FC236}">
                <a16:creationId xmlns:a16="http://schemas.microsoft.com/office/drawing/2014/main" id="{5D97E9BA-755E-488E-BF9A-EDE2EB27BB37}"/>
              </a:ext>
            </a:extLst>
          </p:cNvPr>
          <p:cNvGraphicFramePr>
            <a:graphicFrameLocks noGrp="1"/>
          </p:cNvGraphicFramePr>
          <p:nvPr>
            <p:extLst>
              <p:ext uri="{D42A27DB-BD31-4B8C-83A1-F6EECF244321}">
                <p14:modId xmlns:p14="http://schemas.microsoft.com/office/powerpoint/2010/main" val="4232382414"/>
              </p:ext>
            </p:extLst>
          </p:nvPr>
        </p:nvGraphicFramePr>
        <p:xfrm>
          <a:off x="1981200" y="2536825"/>
          <a:ext cx="8382000" cy="3101976"/>
        </p:xfrm>
        <a:graphic>
          <a:graphicData uri="http://schemas.openxmlformats.org/drawingml/2006/table">
            <a:tbl>
              <a:tblPr firstRow="1" bandRow="1">
                <a:tableStyleId>{5DA37D80-6434-44D0-A028-1B22A696006F}</a:tableStyleId>
              </a:tblPr>
              <a:tblGrid>
                <a:gridCol w="2133600">
                  <a:extLst>
                    <a:ext uri="{9D8B030D-6E8A-4147-A177-3AD203B41FA5}">
                      <a16:colId xmlns:a16="http://schemas.microsoft.com/office/drawing/2014/main" val="20000"/>
                    </a:ext>
                  </a:extLst>
                </a:gridCol>
                <a:gridCol w="6248400">
                  <a:extLst>
                    <a:ext uri="{9D8B030D-6E8A-4147-A177-3AD203B41FA5}">
                      <a16:colId xmlns:a16="http://schemas.microsoft.com/office/drawing/2014/main" val="20001"/>
                    </a:ext>
                  </a:extLst>
                </a:gridCol>
              </a:tblGrid>
              <a:tr h="388700">
                <a:tc>
                  <a:txBody>
                    <a:bodyPr/>
                    <a:lstStyle/>
                    <a:p>
                      <a:r>
                        <a:rPr lang="en-US" sz="1600" dirty="0">
                          <a:latin typeface="Open Sans"/>
                        </a:rPr>
                        <a:t>Method/Function</a:t>
                      </a:r>
                    </a:p>
                  </a:txBody>
                  <a:tcPr marT="45729" marB="45729"/>
                </a:tc>
                <a:tc>
                  <a:txBody>
                    <a:bodyPr/>
                    <a:lstStyle/>
                    <a:p>
                      <a:r>
                        <a:rPr lang="en-US" sz="1600" dirty="0">
                          <a:latin typeface="Open Sans"/>
                        </a:rPr>
                        <a:t>Description</a:t>
                      </a:r>
                    </a:p>
                  </a:txBody>
                  <a:tcPr marT="45729" marB="45729"/>
                </a:tc>
                <a:extLst>
                  <a:ext uri="{0D108BD9-81ED-4DB2-BD59-A6C34878D82A}">
                    <a16:rowId xmlns:a16="http://schemas.microsoft.com/office/drawing/2014/main" val="10000"/>
                  </a:ext>
                </a:extLst>
              </a:tr>
              <a:tr h="579238">
                <a:tc>
                  <a:txBody>
                    <a:bodyPr/>
                    <a:lstStyle/>
                    <a:p>
                      <a:r>
                        <a:rPr lang="en-US" sz="1600" dirty="0">
                          <a:latin typeface="Open Sans"/>
                        </a:rPr>
                        <a:t>offer(E </a:t>
                      </a:r>
                      <a:r>
                        <a:rPr lang="en-US" sz="1600" dirty="0" err="1">
                          <a:latin typeface="Open Sans"/>
                        </a:rPr>
                        <a:t>e</a:t>
                      </a:r>
                      <a:r>
                        <a:rPr lang="en-US" sz="1600" dirty="0">
                          <a:latin typeface="Open Sans"/>
                        </a:rPr>
                        <a:t>)</a:t>
                      </a:r>
                    </a:p>
                    <a:p>
                      <a:r>
                        <a:rPr lang="en-US" sz="1600" dirty="0">
                          <a:latin typeface="Open Sans"/>
                        </a:rPr>
                        <a:t>add(E </a:t>
                      </a:r>
                      <a:r>
                        <a:rPr lang="en-US" sz="1600" dirty="0" err="1">
                          <a:latin typeface="Open Sans"/>
                        </a:rPr>
                        <a:t>e</a:t>
                      </a:r>
                      <a:r>
                        <a:rPr lang="en-US" sz="1600" dirty="0">
                          <a:latin typeface="Open Sans"/>
                        </a:rPr>
                        <a:t>) also works</a:t>
                      </a:r>
                    </a:p>
                  </a:txBody>
                  <a:tcPr marT="45729" marB="45729"/>
                </a:tc>
                <a:tc>
                  <a:txBody>
                    <a:bodyPr/>
                    <a:lstStyle/>
                    <a:p>
                      <a:r>
                        <a:rPr lang="en-US" sz="1600" dirty="0">
                          <a:latin typeface="Open Sans"/>
                        </a:rPr>
                        <a:t>Places the element at the end of the queue.</a:t>
                      </a:r>
                      <a:r>
                        <a:rPr lang="en-US" sz="1600" baseline="0" dirty="0">
                          <a:latin typeface="Open Sans"/>
                        </a:rPr>
                        <a:t>  Languages other than Java may call this “</a:t>
                      </a:r>
                      <a:r>
                        <a:rPr lang="en-US" sz="1600" baseline="0" dirty="0" err="1">
                          <a:latin typeface="Open Sans"/>
                        </a:rPr>
                        <a:t>enque</a:t>
                      </a:r>
                      <a:r>
                        <a:rPr lang="en-US" sz="1600" baseline="0" dirty="0">
                          <a:latin typeface="Open Sans"/>
                        </a:rPr>
                        <a:t>(Object o)”</a:t>
                      </a:r>
                      <a:endParaRPr lang="en-US" sz="1600" dirty="0">
                        <a:latin typeface="Open Sans"/>
                      </a:endParaRPr>
                    </a:p>
                  </a:txBody>
                  <a:tcPr marT="45729" marB="45729"/>
                </a:tc>
                <a:extLst>
                  <a:ext uri="{0D108BD9-81ED-4DB2-BD59-A6C34878D82A}">
                    <a16:rowId xmlns:a16="http://schemas.microsoft.com/office/drawing/2014/main" val="10001"/>
                  </a:ext>
                </a:extLst>
              </a:tr>
              <a:tr h="388700">
                <a:tc>
                  <a:txBody>
                    <a:bodyPr/>
                    <a:lstStyle/>
                    <a:p>
                      <a:r>
                        <a:rPr lang="en-US" sz="1600" dirty="0">
                          <a:latin typeface="Open Sans"/>
                        </a:rPr>
                        <a:t>clear()</a:t>
                      </a:r>
                    </a:p>
                  </a:txBody>
                  <a:tcPr marT="45729" marB="45729"/>
                </a:tc>
                <a:tc>
                  <a:txBody>
                    <a:bodyPr/>
                    <a:lstStyle/>
                    <a:p>
                      <a:r>
                        <a:rPr lang="en-US" sz="1600" dirty="0">
                          <a:latin typeface="Open Sans"/>
                        </a:rPr>
                        <a:t>Removes all elements from the queue</a:t>
                      </a:r>
                    </a:p>
                  </a:txBody>
                  <a:tcPr marT="45729" marB="45729"/>
                </a:tc>
                <a:extLst>
                  <a:ext uri="{0D108BD9-81ED-4DB2-BD59-A6C34878D82A}">
                    <a16:rowId xmlns:a16="http://schemas.microsoft.com/office/drawing/2014/main" val="10002"/>
                  </a:ext>
                </a:extLst>
              </a:tr>
              <a:tr h="579238">
                <a:tc>
                  <a:txBody>
                    <a:bodyPr/>
                    <a:lstStyle/>
                    <a:p>
                      <a:r>
                        <a:rPr lang="en-US" sz="1600" dirty="0">
                          <a:latin typeface="Open Sans"/>
                        </a:rPr>
                        <a:t>poll()</a:t>
                      </a:r>
                    </a:p>
                    <a:p>
                      <a:r>
                        <a:rPr lang="en-US" sz="1600" dirty="0">
                          <a:latin typeface="Open Sans"/>
                        </a:rPr>
                        <a:t>remove(0) also works</a:t>
                      </a:r>
                    </a:p>
                  </a:txBody>
                  <a:tcPr marT="45729" marB="45729"/>
                </a:tc>
                <a:tc>
                  <a:txBody>
                    <a:bodyPr/>
                    <a:lstStyle/>
                    <a:p>
                      <a:r>
                        <a:rPr lang="en-US" sz="1600" dirty="0">
                          <a:latin typeface="Open Sans"/>
                        </a:rPr>
                        <a:t>Remove and return the first element of the queue;</a:t>
                      </a:r>
                      <a:r>
                        <a:rPr lang="en-US" sz="1600" baseline="0" dirty="0">
                          <a:latin typeface="Open Sans"/>
                        </a:rPr>
                        <a:t> languages other than Java may call this “</a:t>
                      </a:r>
                      <a:r>
                        <a:rPr lang="en-US" sz="1600" baseline="0" dirty="0" err="1">
                          <a:latin typeface="Open Sans"/>
                        </a:rPr>
                        <a:t>deque</a:t>
                      </a:r>
                      <a:r>
                        <a:rPr lang="en-US" sz="1600" baseline="0" dirty="0">
                          <a:latin typeface="Open Sans"/>
                        </a:rPr>
                        <a:t>(Object o)”</a:t>
                      </a:r>
                      <a:endParaRPr lang="en-US" sz="1600" dirty="0">
                        <a:latin typeface="Open Sans"/>
                      </a:endParaRPr>
                    </a:p>
                  </a:txBody>
                  <a:tcPr marT="45729" marB="45729"/>
                </a:tc>
                <a:extLst>
                  <a:ext uri="{0D108BD9-81ED-4DB2-BD59-A6C34878D82A}">
                    <a16:rowId xmlns:a16="http://schemas.microsoft.com/office/drawing/2014/main" val="10003"/>
                  </a:ext>
                </a:extLst>
              </a:tr>
              <a:tr h="388700">
                <a:tc>
                  <a:txBody>
                    <a:bodyPr/>
                    <a:lstStyle/>
                    <a:p>
                      <a:r>
                        <a:rPr lang="en-US" sz="1600" dirty="0">
                          <a:latin typeface="Open Sans"/>
                        </a:rPr>
                        <a:t>peek()</a:t>
                      </a:r>
                    </a:p>
                  </a:txBody>
                  <a:tcPr marT="45729" marB="45729"/>
                </a:tc>
                <a:tc>
                  <a:txBody>
                    <a:bodyPr/>
                    <a:lstStyle/>
                    <a:p>
                      <a:r>
                        <a:rPr lang="en-US" sz="1600" dirty="0">
                          <a:latin typeface="Open Sans"/>
                        </a:rPr>
                        <a:t>Look at (return)</a:t>
                      </a:r>
                      <a:r>
                        <a:rPr lang="en-US" sz="1600" baseline="0" dirty="0">
                          <a:latin typeface="Open Sans"/>
                        </a:rPr>
                        <a:t> </a:t>
                      </a:r>
                      <a:r>
                        <a:rPr lang="en-US" sz="1600" dirty="0">
                          <a:latin typeface="Open Sans"/>
                        </a:rPr>
                        <a:t>the top element of the queue</a:t>
                      </a:r>
                    </a:p>
                  </a:txBody>
                  <a:tcPr marT="45729" marB="45729"/>
                </a:tc>
                <a:extLst>
                  <a:ext uri="{0D108BD9-81ED-4DB2-BD59-A6C34878D82A}">
                    <a16:rowId xmlns:a16="http://schemas.microsoft.com/office/drawing/2014/main" val="10004"/>
                  </a:ext>
                </a:extLst>
              </a:tr>
              <a:tr h="388700">
                <a:tc>
                  <a:txBody>
                    <a:bodyPr/>
                    <a:lstStyle/>
                    <a:p>
                      <a:r>
                        <a:rPr lang="en-US" sz="1600" dirty="0" err="1">
                          <a:latin typeface="Open Sans"/>
                        </a:rPr>
                        <a:t>isEmpty</a:t>
                      </a:r>
                      <a:r>
                        <a:rPr lang="en-US" sz="1600" dirty="0">
                          <a:latin typeface="Open Sans"/>
                        </a:rPr>
                        <a:t>()</a:t>
                      </a:r>
                    </a:p>
                  </a:txBody>
                  <a:tcPr marT="45729" marB="45729"/>
                </a:tc>
                <a:tc>
                  <a:txBody>
                    <a:bodyPr/>
                    <a:lstStyle/>
                    <a:p>
                      <a:r>
                        <a:rPr lang="en-US" sz="1600" dirty="0">
                          <a:latin typeface="Open Sans"/>
                        </a:rPr>
                        <a:t>Returns</a:t>
                      </a:r>
                      <a:r>
                        <a:rPr lang="en-US" sz="1600" baseline="0" dirty="0">
                          <a:latin typeface="Open Sans"/>
                        </a:rPr>
                        <a:t> true if the queue contains no elements; false otherwise</a:t>
                      </a:r>
                      <a:endParaRPr lang="en-US" sz="1600" dirty="0">
                        <a:latin typeface="Open Sans"/>
                      </a:endParaRPr>
                    </a:p>
                  </a:txBody>
                  <a:tcPr marT="45729" marB="45729"/>
                </a:tc>
                <a:extLst>
                  <a:ext uri="{0D108BD9-81ED-4DB2-BD59-A6C34878D82A}">
                    <a16:rowId xmlns:a16="http://schemas.microsoft.com/office/drawing/2014/main" val="10005"/>
                  </a:ext>
                </a:extLst>
              </a:tr>
              <a:tr h="388700">
                <a:tc>
                  <a:txBody>
                    <a:bodyPr/>
                    <a:lstStyle/>
                    <a:p>
                      <a:r>
                        <a:rPr lang="en-US" sz="1600" dirty="0">
                          <a:latin typeface="Open Sans"/>
                        </a:rPr>
                        <a:t>size()</a:t>
                      </a:r>
                    </a:p>
                  </a:txBody>
                  <a:tcPr marT="45729" marB="45729"/>
                </a:tc>
                <a:tc>
                  <a:txBody>
                    <a:bodyPr/>
                    <a:lstStyle/>
                    <a:p>
                      <a:r>
                        <a:rPr lang="en-US" sz="1600" dirty="0">
                          <a:latin typeface="Open Sans"/>
                        </a:rPr>
                        <a:t>Returns the number of elements in the queue</a:t>
                      </a:r>
                    </a:p>
                  </a:txBody>
                  <a:tcPr marT="45729" marB="45729"/>
                </a:tc>
                <a:extLst>
                  <a:ext uri="{0D108BD9-81ED-4DB2-BD59-A6C34878D82A}">
                    <a16:rowId xmlns:a16="http://schemas.microsoft.com/office/drawing/2014/main" val="10006"/>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1E13FBA7-0A2A-4A15-BC6F-8EB46C56FA9E}"/>
              </a:ext>
            </a:extLst>
          </p:cNvPr>
          <p:cNvSpPr>
            <a:spLocks noGrp="1"/>
          </p:cNvSpPr>
          <p:nvPr>
            <p:ph type="title"/>
          </p:nvPr>
        </p:nvSpPr>
        <p:spPr/>
        <p:txBody>
          <a:bodyPr/>
          <a:lstStyle/>
          <a:p>
            <a:pPr fontAlgn="auto">
              <a:spcAft>
                <a:spcPts val="0"/>
              </a:spcAft>
              <a:defRPr/>
            </a:pPr>
            <a:r>
              <a:rPr lang="en-US" altLang="en-US" dirty="0"/>
              <a:t>Queue/</a:t>
            </a:r>
            <a:r>
              <a:rPr lang="en-US" altLang="en-US" dirty="0" err="1"/>
              <a:t>LinkedList</a:t>
            </a:r>
            <a:r>
              <a:rPr lang="en-US" altLang="en-US" dirty="0"/>
              <a:t> – How to Use.  An Example</a:t>
            </a:r>
          </a:p>
        </p:txBody>
      </p:sp>
      <p:sp>
        <p:nvSpPr>
          <p:cNvPr id="51203" name="Content Placeholder 2">
            <a:extLst>
              <a:ext uri="{FF2B5EF4-FFF2-40B4-BE49-F238E27FC236}">
                <a16:creationId xmlns:a16="http://schemas.microsoft.com/office/drawing/2014/main" id="{9696C5BD-C9BC-4659-96F4-9BC193476CC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panose="05000000000000000000" pitchFamily="2" charset="2"/>
              <a:buNone/>
            </a:pPr>
            <a:r>
              <a:rPr lang="en-US" altLang="en-US" sz="1600" dirty="0">
                <a:latin typeface="Courier"/>
              </a:rPr>
              <a:t>import </a:t>
            </a:r>
            <a:r>
              <a:rPr lang="en-US" altLang="en-US" sz="1600" dirty="0" err="1">
                <a:latin typeface="Courier"/>
              </a:rPr>
              <a:t>java.util.LinkedList</a:t>
            </a:r>
            <a:r>
              <a:rPr lang="en-US" altLang="en-US" sz="1600" dirty="0">
                <a:latin typeface="Courier"/>
              </a:rPr>
              <a:t>; // </a:t>
            </a:r>
            <a:r>
              <a:rPr lang="en-US" altLang="en-US" sz="1600" b="1" dirty="0">
                <a:latin typeface="Courier"/>
              </a:rPr>
              <a:t>Import the Linked List Library</a:t>
            </a:r>
            <a:endParaRPr lang="en-US" altLang="en-US" sz="1600" dirty="0">
              <a:latin typeface="Courier"/>
            </a:endParaRPr>
          </a:p>
          <a:p>
            <a:pPr>
              <a:buFont typeface="Wingdings" panose="05000000000000000000" pitchFamily="2" charset="2"/>
              <a:buNone/>
            </a:pPr>
            <a:endParaRPr lang="en-US" altLang="en-US" sz="1600" dirty="0">
              <a:latin typeface="Courier"/>
            </a:endParaRPr>
          </a:p>
          <a:p>
            <a:pPr>
              <a:buFont typeface="Wingdings" panose="05000000000000000000" pitchFamily="2" charset="2"/>
              <a:buNone/>
            </a:pPr>
            <a:r>
              <a:rPr lang="en-US" altLang="en-US" sz="1600" dirty="0">
                <a:latin typeface="Courier"/>
              </a:rPr>
              <a:t>public class Example {</a:t>
            </a:r>
          </a:p>
          <a:p>
            <a:pPr>
              <a:buFont typeface="Wingdings" panose="05000000000000000000" pitchFamily="2" charset="2"/>
              <a:buNone/>
            </a:pPr>
            <a:r>
              <a:rPr lang="en-US" altLang="en-US" sz="1600" dirty="0">
                <a:latin typeface="Courier"/>
              </a:rPr>
              <a:t>   public static void main(String </a:t>
            </a:r>
            <a:r>
              <a:rPr lang="en-US" altLang="en-US" sz="1600" dirty="0" err="1">
                <a:latin typeface="Courier"/>
              </a:rPr>
              <a:t>args</a:t>
            </a:r>
            <a:r>
              <a:rPr lang="en-US" altLang="en-US" sz="1600" dirty="0">
                <a:latin typeface="Courier"/>
              </a:rPr>
              <a:t>[])</a:t>
            </a:r>
          </a:p>
          <a:p>
            <a:pPr>
              <a:buFont typeface="Wingdings" panose="05000000000000000000" pitchFamily="2" charset="2"/>
              <a:buNone/>
            </a:pPr>
            <a:r>
              <a:rPr lang="en-US" altLang="en-US" sz="1600" dirty="0">
                <a:latin typeface="Courier"/>
              </a:rPr>
              <a:t>   {</a:t>
            </a:r>
          </a:p>
          <a:p>
            <a:pPr>
              <a:buFont typeface="Wingdings" panose="05000000000000000000" pitchFamily="2" charset="2"/>
              <a:buNone/>
            </a:pPr>
            <a:r>
              <a:rPr lang="en-US" altLang="en-US" sz="1600" dirty="0">
                <a:latin typeface="Courier"/>
              </a:rPr>
              <a:t>      </a:t>
            </a:r>
            <a:r>
              <a:rPr lang="en-US" altLang="en-US" sz="1600" dirty="0" err="1">
                <a:latin typeface="Courier"/>
              </a:rPr>
              <a:t>LinkedList</a:t>
            </a:r>
            <a:r>
              <a:rPr lang="en-US" altLang="en-US" sz="1600" dirty="0">
                <a:latin typeface="Courier"/>
              </a:rPr>
              <a:t>&lt;String&gt; list;   </a:t>
            </a:r>
          </a:p>
          <a:p>
            <a:pPr>
              <a:buFont typeface="Wingdings" panose="05000000000000000000" pitchFamily="2" charset="2"/>
              <a:buNone/>
            </a:pPr>
            <a:r>
              <a:rPr lang="en-US" altLang="en-US" sz="1600" dirty="0">
                <a:latin typeface="Courier"/>
              </a:rPr>
              <a:t>      list = new </a:t>
            </a:r>
            <a:r>
              <a:rPr lang="en-US" altLang="en-US" sz="1600" dirty="0" err="1">
                <a:latin typeface="Courier"/>
              </a:rPr>
              <a:t>LinkedList</a:t>
            </a:r>
            <a:r>
              <a:rPr lang="en-US" altLang="en-US" sz="1600" dirty="0">
                <a:latin typeface="Courier"/>
              </a:rPr>
              <a:t>&lt;String&gt;(); //</a:t>
            </a:r>
            <a:r>
              <a:rPr lang="en-US" altLang="en-US" sz="1600" b="1" dirty="0">
                <a:latin typeface="Courier"/>
              </a:rPr>
              <a:t>Initialize the variable</a:t>
            </a:r>
            <a:endParaRPr lang="en-US" altLang="en-US" sz="1600" dirty="0">
              <a:latin typeface="Courier"/>
            </a:endParaRPr>
          </a:p>
          <a:p>
            <a:pPr>
              <a:buFont typeface="Wingdings" panose="05000000000000000000" pitchFamily="2" charset="2"/>
              <a:buNone/>
            </a:pPr>
            <a:r>
              <a:rPr lang="en-US" altLang="en-US" sz="1600" dirty="0">
                <a:latin typeface="Courier"/>
              </a:rPr>
              <a:t>      </a:t>
            </a:r>
            <a:r>
              <a:rPr lang="en-US" altLang="en-US" sz="1600" dirty="0" err="1">
                <a:latin typeface="Courier"/>
              </a:rPr>
              <a:t>list.offer</a:t>
            </a:r>
            <a:r>
              <a:rPr lang="en-US" altLang="en-US" sz="1600" dirty="0">
                <a:latin typeface="Courier"/>
              </a:rPr>
              <a:t>(“first”);     // </a:t>
            </a:r>
            <a:r>
              <a:rPr lang="en-US" altLang="en-US" sz="1600" b="1" dirty="0">
                <a:latin typeface="Courier"/>
              </a:rPr>
              <a:t>can use either offer(object)</a:t>
            </a:r>
          </a:p>
          <a:p>
            <a:pPr>
              <a:buFont typeface="Wingdings" panose="05000000000000000000" pitchFamily="2" charset="2"/>
              <a:buNone/>
            </a:pPr>
            <a:r>
              <a:rPr lang="en-US" altLang="en-US" sz="1600" dirty="0">
                <a:latin typeface="Courier"/>
              </a:rPr>
              <a:t>      </a:t>
            </a:r>
            <a:r>
              <a:rPr lang="en-US" altLang="en-US" sz="1600" dirty="0" err="1">
                <a:latin typeface="Courier"/>
              </a:rPr>
              <a:t>list.offer</a:t>
            </a:r>
            <a:r>
              <a:rPr lang="en-US" altLang="en-US" sz="1600" dirty="0">
                <a:latin typeface="Courier"/>
              </a:rPr>
              <a:t>(“second”);    // </a:t>
            </a:r>
            <a:r>
              <a:rPr lang="en-US" altLang="en-US" sz="1600" b="1" dirty="0">
                <a:latin typeface="Courier"/>
              </a:rPr>
              <a:t>or </a:t>
            </a:r>
            <a:r>
              <a:rPr lang="en-US" altLang="en-US" sz="1600" b="1" dirty="0" err="1">
                <a:latin typeface="Courier"/>
              </a:rPr>
              <a:t>list.add</a:t>
            </a:r>
            <a:r>
              <a:rPr lang="en-US" altLang="en-US" sz="1600" b="1" dirty="0">
                <a:latin typeface="Courier"/>
              </a:rPr>
              <a:t>(object);</a:t>
            </a:r>
            <a:endParaRPr lang="en-US" altLang="en-US" sz="1600" dirty="0">
              <a:latin typeface="Courier"/>
            </a:endParaRPr>
          </a:p>
          <a:p>
            <a:pPr>
              <a:buFont typeface="Wingdings" panose="05000000000000000000" pitchFamily="2" charset="2"/>
              <a:buNone/>
            </a:pPr>
            <a:r>
              <a:rPr lang="en-US" altLang="en-US" sz="1600" dirty="0">
                <a:latin typeface="Courier"/>
              </a:rPr>
              <a:t>      </a:t>
            </a:r>
            <a:r>
              <a:rPr lang="en-US" altLang="en-US" sz="1600" dirty="0" err="1">
                <a:latin typeface="Courier"/>
              </a:rPr>
              <a:t>list.offer</a:t>
            </a:r>
            <a:r>
              <a:rPr lang="en-US" altLang="en-US" sz="1600" dirty="0">
                <a:latin typeface="Courier"/>
              </a:rPr>
              <a:t>(“third”);</a:t>
            </a:r>
          </a:p>
          <a:p>
            <a:pPr>
              <a:buFont typeface="Wingdings" panose="05000000000000000000" pitchFamily="2" charset="2"/>
              <a:buNone/>
            </a:pPr>
            <a:r>
              <a:rPr lang="en-US" altLang="en-US" sz="1600" dirty="0">
                <a:latin typeface="Courier"/>
              </a:rPr>
              <a:t>      while(!</a:t>
            </a:r>
            <a:r>
              <a:rPr lang="en-US" altLang="en-US" sz="1600" dirty="0" err="1">
                <a:latin typeface="Courier"/>
              </a:rPr>
              <a:t>list.isEmpty</a:t>
            </a:r>
            <a:r>
              <a:rPr lang="en-US" altLang="en-US" sz="1600" dirty="0">
                <a:latin typeface="Courier"/>
              </a:rPr>
              <a:t>())</a:t>
            </a:r>
          </a:p>
          <a:p>
            <a:pPr>
              <a:buFont typeface="Wingdings" panose="05000000000000000000" pitchFamily="2" charset="2"/>
              <a:buNone/>
            </a:pPr>
            <a:r>
              <a:rPr lang="en-US" altLang="en-US" sz="1600" dirty="0">
                <a:latin typeface="Courier"/>
              </a:rPr>
              <a:t>         </a:t>
            </a:r>
            <a:r>
              <a:rPr lang="en-US" altLang="en-US" sz="1600" dirty="0" err="1">
                <a:latin typeface="Courier"/>
              </a:rPr>
              <a:t>System.out.print</a:t>
            </a:r>
            <a:r>
              <a:rPr lang="en-US" altLang="en-US" sz="1600" dirty="0">
                <a:latin typeface="Courier"/>
              </a:rPr>
              <a:t>(</a:t>
            </a:r>
            <a:r>
              <a:rPr lang="en-US" altLang="en-US" sz="1600" dirty="0" err="1">
                <a:latin typeface="Courier"/>
              </a:rPr>
              <a:t>list.poll</a:t>
            </a:r>
            <a:r>
              <a:rPr lang="en-US" altLang="en-US" sz="1600" dirty="0">
                <a:latin typeface="Courier"/>
              </a:rPr>
              <a:t>() + “ “);</a:t>
            </a:r>
          </a:p>
          <a:p>
            <a:pPr>
              <a:buFont typeface="Wingdings" panose="05000000000000000000" pitchFamily="2" charset="2"/>
              <a:buNone/>
            </a:pPr>
            <a:r>
              <a:rPr lang="en-US" altLang="en-US" sz="1600" dirty="0">
                <a:latin typeface="Courier"/>
              </a:rPr>
              <a:t>		</a:t>
            </a:r>
            <a:r>
              <a:rPr lang="en-US" altLang="en-US" sz="1600" dirty="0" err="1">
                <a:latin typeface="Courier"/>
              </a:rPr>
              <a:t>System.out.println</a:t>
            </a:r>
            <a:r>
              <a:rPr lang="en-US" altLang="en-US" sz="1600" dirty="0">
                <a:latin typeface="Courier"/>
              </a:rPr>
              <a:t>();  // </a:t>
            </a:r>
            <a:r>
              <a:rPr lang="en-US" altLang="en-US" sz="1600" b="1" dirty="0">
                <a:latin typeface="Courier"/>
              </a:rPr>
              <a:t>poll removes the first element</a:t>
            </a:r>
            <a:endParaRPr lang="en-US" altLang="en-US" sz="1600" dirty="0">
              <a:latin typeface="Courier"/>
            </a:endParaRPr>
          </a:p>
          <a:p>
            <a:pPr>
              <a:buFont typeface="Wingdings" panose="05000000000000000000" pitchFamily="2" charset="2"/>
              <a:buNone/>
            </a:pPr>
            <a:r>
              <a:rPr lang="en-US" altLang="en-US" sz="1600" dirty="0">
                <a:latin typeface="Courier"/>
              </a:rPr>
              <a:t>   }       // </a:t>
            </a:r>
            <a:r>
              <a:rPr lang="en-US" altLang="en-US" sz="1600" b="1" dirty="0">
                <a:latin typeface="Courier"/>
              </a:rPr>
              <a:t>and returns it, these will print in order</a:t>
            </a:r>
            <a:endParaRPr lang="en-US" altLang="en-US" sz="1600" dirty="0">
              <a:latin typeface="Courier"/>
            </a:endParaRPr>
          </a:p>
          <a:p>
            <a:pPr>
              <a:buFont typeface="Wingdings" panose="05000000000000000000" pitchFamily="2" charset="2"/>
              <a:buNone/>
            </a:pPr>
            <a:r>
              <a:rPr lang="en-US" altLang="en-US" sz="1600" dirty="0">
                <a:latin typeface="Courier"/>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363704A8-2DD0-4A59-8D7F-EF8F22A3CE77}"/>
              </a:ext>
            </a:extLst>
          </p:cNvPr>
          <p:cNvSpPr>
            <a:spLocks noGrp="1"/>
          </p:cNvSpPr>
          <p:nvPr>
            <p:ph type="title"/>
          </p:nvPr>
        </p:nvSpPr>
        <p:spPr/>
        <p:txBody>
          <a:bodyPr/>
          <a:lstStyle/>
          <a:p>
            <a:pPr fontAlgn="auto">
              <a:spcAft>
                <a:spcPts val="0"/>
              </a:spcAft>
              <a:defRPr/>
            </a:pPr>
            <a:r>
              <a:rPr lang="en-US" altLang="en-US"/>
              <a:t>Overview</a:t>
            </a:r>
          </a:p>
        </p:txBody>
      </p:sp>
      <p:sp>
        <p:nvSpPr>
          <p:cNvPr id="18435" name="Content Placeholder 2">
            <a:extLst>
              <a:ext uri="{FF2B5EF4-FFF2-40B4-BE49-F238E27FC236}">
                <a16:creationId xmlns:a16="http://schemas.microsoft.com/office/drawing/2014/main" id="{F4E0904A-E1F4-4EC8-9EF0-BE793DC5A30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Types of Collections -</a:t>
            </a:r>
          </a:p>
          <a:p>
            <a:pPr lvl="2"/>
            <a:r>
              <a:rPr lang="en-US" altLang="en-US" dirty="0" err="1"/>
              <a:t>ArrayList</a:t>
            </a:r>
            <a:endParaRPr lang="en-US" altLang="en-US" dirty="0"/>
          </a:p>
          <a:p>
            <a:pPr lvl="2"/>
            <a:r>
              <a:rPr lang="en-US" altLang="en-US" dirty="0"/>
              <a:t>Stack</a:t>
            </a:r>
          </a:p>
          <a:p>
            <a:pPr lvl="2"/>
            <a:r>
              <a:rPr lang="en-US" altLang="en-US" dirty="0"/>
              <a:t>Queue</a:t>
            </a:r>
          </a:p>
          <a:p>
            <a:pPr lvl="1"/>
            <a:r>
              <a:rPr lang="en-US" altLang="en-US" dirty="0"/>
              <a:t>When to use a Collection?</a:t>
            </a:r>
          </a:p>
          <a:p>
            <a:pPr lvl="1"/>
            <a:r>
              <a:rPr lang="en-US" altLang="en-US" dirty="0"/>
              <a:t>Pros and Cons.</a:t>
            </a:r>
          </a:p>
          <a:p>
            <a:pPr lvl="1"/>
            <a:r>
              <a:rPr lang="en-US" altLang="en-US" dirty="0"/>
              <a:t>How to use a Collection?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9FB02DB8-C6CD-4DA1-BA12-3D08F063EFCD}"/>
              </a:ext>
            </a:extLst>
          </p:cNvPr>
          <p:cNvSpPr>
            <a:spLocks noGrp="1"/>
          </p:cNvSpPr>
          <p:nvPr>
            <p:ph type="title"/>
          </p:nvPr>
        </p:nvSpPr>
        <p:spPr/>
        <p:txBody>
          <a:bodyPr/>
          <a:lstStyle/>
          <a:p>
            <a:pPr fontAlgn="auto">
              <a:spcAft>
                <a:spcPts val="0"/>
              </a:spcAft>
              <a:defRPr/>
            </a:pPr>
            <a:r>
              <a:rPr lang="en-US" altLang="en-US"/>
              <a:t>Types of Collections</a:t>
            </a:r>
          </a:p>
        </p:txBody>
      </p:sp>
      <p:sp>
        <p:nvSpPr>
          <p:cNvPr id="20483" name="Content Placeholder 2">
            <a:extLst>
              <a:ext uri="{FF2B5EF4-FFF2-40B4-BE49-F238E27FC236}">
                <a16:creationId xmlns:a16="http://schemas.microsoft.com/office/drawing/2014/main" id="{BD00E771-2291-4781-B4DC-F7D9BD539A3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buNone/>
            </a:pPr>
            <a:r>
              <a:rPr lang="en-US" altLang="en-US" dirty="0"/>
              <a:t>There are many types of collections. We will examine three:</a:t>
            </a:r>
          </a:p>
          <a:p>
            <a:pPr lvl="1"/>
            <a:r>
              <a:rPr lang="en-US" altLang="en-US" dirty="0" err="1"/>
              <a:t>ArrayList</a:t>
            </a:r>
            <a:r>
              <a:rPr lang="en-US" altLang="en-US" dirty="0"/>
              <a:t>  (a group of elements).</a:t>
            </a:r>
          </a:p>
          <a:p>
            <a:pPr lvl="1"/>
            <a:r>
              <a:rPr lang="en-US" altLang="en-US" dirty="0"/>
              <a:t>Stack (elements “stacked” upon each other).</a:t>
            </a:r>
          </a:p>
          <a:p>
            <a:pPr lvl="1"/>
            <a:r>
              <a:rPr lang="en-US" altLang="en-US" dirty="0"/>
              <a:t>Queue (elements grouped in a “line”).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4B731515-8040-4BA3-967F-1FC1DEE3D138}"/>
              </a:ext>
            </a:extLst>
          </p:cNvPr>
          <p:cNvSpPr>
            <a:spLocks noGrp="1"/>
          </p:cNvSpPr>
          <p:nvPr>
            <p:ph type="title"/>
          </p:nvPr>
        </p:nvSpPr>
        <p:spPr/>
        <p:txBody>
          <a:bodyPr/>
          <a:lstStyle/>
          <a:p>
            <a:pPr fontAlgn="auto">
              <a:spcAft>
                <a:spcPts val="0"/>
              </a:spcAft>
              <a:defRPr/>
            </a:pPr>
            <a:r>
              <a:rPr lang="en-US" altLang="en-US"/>
              <a:t>ArrayList</a:t>
            </a:r>
          </a:p>
        </p:txBody>
      </p:sp>
      <p:sp>
        <p:nvSpPr>
          <p:cNvPr id="22531" name="Content Placeholder 2">
            <a:extLst>
              <a:ext uri="{FF2B5EF4-FFF2-40B4-BE49-F238E27FC236}">
                <a16:creationId xmlns:a16="http://schemas.microsoft.com/office/drawing/2014/main" id="{5C2B9B6A-6265-4157-858E-B8E2035A4F8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An </a:t>
            </a:r>
            <a:r>
              <a:rPr lang="en-US" altLang="en-US" b="1" dirty="0" err="1"/>
              <a:t>ArrayList</a:t>
            </a:r>
            <a:r>
              <a:rPr lang="en-US" altLang="en-US" dirty="0"/>
              <a:t> is a </a:t>
            </a:r>
            <a:r>
              <a:rPr lang="en-US" altLang="en-US" i="1" dirty="0"/>
              <a:t>dynamic</a:t>
            </a:r>
            <a:r>
              <a:rPr lang="en-US" altLang="en-US" dirty="0"/>
              <a:t>, </a:t>
            </a:r>
            <a:r>
              <a:rPr lang="en-US" altLang="en-US" i="1" dirty="0"/>
              <a:t>random access</a:t>
            </a:r>
            <a:r>
              <a:rPr lang="en-US" altLang="en-US" dirty="0"/>
              <a:t> data structure.</a:t>
            </a:r>
          </a:p>
          <a:p>
            <a:pPr lvl="1"/>
            <a:r>
              <a:rPr lang="en-US" altLang="en-US" i="1" dirty="0"/>
              <a:t>Dynamic</a:t>
            </a:r>
            <a:r>
              <a:rPr lang="en-US" altLang="en-US" dirty="0"/>
              <a:t> means that the data structure can be resized while the program is running, unlike an array.</a:t>
            </a:r>
          </a:p>
          <a:p>
            <a:pPr lvl="1"/>
            <a:r>
              <a:rPr lang="en-US" altLang="en-US" i="1" dirty="0"/>
              <a:t>Random Access</a:t>
            </a:r>
            <a:r>
              <a:rPr lang="en-US" altLang="en-US" dirty="0"/>
              <a:t> means that any element in the data structure may be requested by an index or location in the data structure.</a:t>
            </a:r>
            <a:endParaRPr lang="en-US" altLang="en-US" i="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540183CC-167F-43C5-8A04-1AC1FDF5E946}"/>
              </a:ext>
            </a:extLst>
          </p:cNvPr>
          <p:cNvSpPr>
            <a:spLocks noGrp="1"/>
          </p:cNvSpPr>
          <p:nvPr>
            <p:ph type="title"/>
          </p:nvPr>
        </p:nvSpPr>
        <p:spPr/>
        <p:txBody>
          <a:bodyPr/>
          <a:lstStyle/>
          <a:p>
            <a:pPr fontAlgn="auto">
              <a:spcAft>
                <a:spcPts val="0"/>
              </a:spcAft>
              <a:defRPr/>
            </a:pPr>
            <a:r>
              <a:rPr lang="en-US" altLang="en-US"/>
              <a:t>ArrayList – When to Use</a:t>
            </a:r>
          </a:p>
        </p:txBody>
      </p:sp>
      <p:sp>
        <p:nvSpPr>
          <p:cNvPr id="24579" name="Content Placeholder 2">
            <a:extLst>
              <a:ext uri="{FF2B5EF4-FFF2-40B4-BE49-F238E27FC236}">
                <a16:creationId xmlns:a16="http://schemas.microsoft.com/office/drawing/2014/main" id="{BD0E294E-C0B3-4F06-8D68-F426B8FF717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The </a:t>
            </a:r>
            <a:r>
              <a:rPr lang="en-US" altLang="en-US" dirty="0" err="1"/>
              <a:t>ArrayList</a:t>
            </a:r>
            <a:r>
              <a:rPr lang="en-US" altLang="en-US" dirty="0"/>
              <a:t> is a basic collection.  You can store elements in it, sort the elements, search for an element, and remove elements as needed.</a:t>
            </a:r>
          </a:p>
          <a:p>
            <a:pPr lvl="1"/>
            <a:r>
              <a:rPr lang="en-US" altLang="en-US" dirty="0"/>
              <a:t>You can use an </a:t>
            </a:r>
            <a:r>
              <a:rPr lang="en-US" altLang="en-US" dirty="0" err="1"/>
              <a:t>ArrayList</a:t>
            </a:r>
            <a:r>
              <a:rPr lang="en-US" altLang="en-US" dirty="0"/>
              <a:t> any time you would use an array, but want the added benefit of not having to know how many elements you will need.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3FA8788D-1DF5-44AF-AEA9-6AB8A9C67295}"/>
              </a:ext>
            </a:extLst>
          </p:cNvPr>
          <p:cNvSpPr>
            <a:spLocks noGrp="1"/>
          </p:cNvSpPr>
          <p:nvPr>
            <p:ph type="title"/>
          </p:nvPr>
        </p:nvSpPr>
        <p:spPr/>
        <p:txBody>
          <a:bodyPr/>
          <a:lstStyle/>
          <a:p>
            <a:pPr fontAlgn="auto">
              <a:spcAft>
                <a:spcPts val="0"/>
              </a:spcAft>
              <a:defRPr/>
            </a:pPr>
            <a:r>
              <a:rPr lang="en-US" altLang="en-US"/>
              <a:t>ArrayList – Pros and Cons</a:t>
            </a:r>
          </a:p>
        </p:txBody>
      </p:sp>
      <p:sp>
        <p:nvSpPr>
          <p:cNvPr id="26628" name="Content Placeholder 3">
            <a:extLst>
              <a:ext uri="{FF2B5EF4-FFF2-40B4-BE49-F238E27FC236}">
                <a16:creationId xmlns:a16="http://schemas.microsoft.com/office/drawing/2014/main" id="{0E5F5F8C-B48D-4687-8248-F413E7DF539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dirty="0"/>
              <a:t>Pro</a:t>
            </a:r>
          </a:p>
          <a:p>
            <a:pPr lvl="1"/>
            <a:r>
              <a:rPr lang="en-US" altLang="en-US" dirty="0"/>
              <a:t>Dynamic – resizable, so you don’t need to know how many elements you need.  </a:t>
            </a:r>
          </a:p>
          <a:p>
            <a:pPr lvl="1"/>
            <a:r>
              <a:rPr lang="en-US" altLang="en-US" dirty="0"/>
              <a:t>Random Access – you can directly access any element by index.</a:t>
            </a:r>
          </a:p>
        </p:txBody>
      </p:sp>
      <p:sp>
        <p:nvSpPr>
          <p:cNvPr id="26630" name="Content Placeholder 5">
            <a:extLst>
              <a:ext uri="{FF2B5EF4-FFF2-40B4-BE49-F238E27FC236}">
                <a16:creationId xmlns:a16="http://schemas.microsoft.com/office/drawing/2014/main" id="{E94815A0-B917-4A50-A2DB-B2D9BCA7CA0D}"/>
              </a:ext>
            </a:extLst>
          </p:cNvPr>
          <p:cNvSpPr>
            <a:spLocks noGrp="1" noChangeArrowheads="1"/>
          </p:cNvSpPr>
          <p:nvPr>
            <p:ph sz="half" idx="10"/>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dirty="0"/>
              <a:t>Con</a:t>
            </a:r>
          </a:p>
          <a:p>
            <a:pPr lvl="1"/>
            <a:r>
              <a:rPr lang="en-US" altLang="en-US" dirty="0"/>
              <a:t>On very large data sets can be slow to search.</a:t>
            </a:r>
          </a:p>
          <a:p>
            <a:pPr lvl="1"/>
            <a:r>
              <a:rPr lang="en-US" altLang="en-US" dirty="0"/>
              <a:t>Depending upon. implementation, can be slow to insert elements into the middle of the collection.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BF019919-6FD9-4CCB-A2AF-913DDE4CFC73}"/>
              </a:ext>
            </a:extLst>
          </p:cNvPr>
          <p:cNvSpPr>
            <a:spLocks noGrp="1"/>
          </p:cNvSpPr>
          <p:nvPr>
            <p:ph type="title"/>
          </p:nvPr>
        </p:nvSpPr>
        <p:spPr/>
        <p:txBody>
          <a:bodyPr/>
          <a:lstStyle/>
          <a:p>
            <a:pPr fontAlgn="auto">
              <a:spcAft>
                <a:spcPts val="0"/>
              </a:spcAft>
              <a:defRPr/>
            </a:pPr>
            <a:r>
              <a:rPr lang="en-US" altLang="en-US"/>
              <a:t>ArrayList – How to Use</a:t>
            </a:r>
          </a:p>
        </p:txBody>
      </p:sp>
      <p:sp>
        <p:nvSpPr>
          <p:cNvPr id="28675" name="Content Placeholder 2">
            <a:extLst>
              <a:ext uri="{FF2B5EF4-FFF2-40B4-BE49-F238E27FC236}">
                <a16:creationId xmlns:a16="http://schemas.microsoft.com/office/drawing/2014/main" id="{DA668CA6-A019-4A49-8A4D-FF33DF6732F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panose="05000000000000000000" pitchFamily="2" charset="2"/>
              <a:buNone/>
            </a:pPr>
            <a:r>
              <a:rPr lang="en-US" altLang="en-US" dirty="0"/>
              <a:t>The basic operations on an </a:t>
            </a:r>
            <a:r>
              <a:rPr lang="en-US" altLang="en-US" dirty="0" err="1"/>
              <a:t>ArrayList</a:t>
            </a:r>
            <a:r>
              <a:rPr lang="en-US" altLang="en-US" dirty="0"/>
              <a:t>:</a:t>
            </a:r>
          </a:p>
          <a:p>
            <a:pPr>
              <a:buFont typeface="Wingdings" panose="05000000000000000000" pitchFamily="2" charset="2"/>
              <a:buNone/>
            </a:pPr>
            <a:endParaRPr lang="en-US" altLang="en-US" dirty="0"/>
          </a:p>
        </p:txBody>
      </p:sp>
      <p:graphicFrame>
        <p:nvGraphicFramePr>
          <p:cNvPr id="7" name="Table 6">
            <a:extLst>
              <a:ext uri="{FF2B5EF4-FFF2-40B4-BE49-F238E27FC236}">
                <a16:creationId xmlns:a16="http://schemas.microsoft.com/office/drawing/2014/main" id="{FA310571-72E3-4B44-9D3B-B868C5B1984D}"/>
              </a:ext>
            </a:extLst>
          </p:cNvPr>
          <p:cNvGraphicFramePr>
            <a:graphicFrameLocks noGrp="1"/>
          </p:cNvGraphicFramePr>
          <p:nvPr>
            <p:extLst>
              <p:ext uri="{D42A27DB-BD31-4B8C-83A1-F6EECF244321}">
                <p14:modId xmlns:p14="http://schemas.microsoft.com/office/powerpoint/2010/main" val="1798913171"/>
              </p:ext>
            </p:extLst>
          </p:nvPr>
        </p:nvGraphicFramePr>
        <p:xfrm>
          <a:off x="1905000" y="2133600"/>
          <a:ext cx="8382000" cy="3886200"/>
        </p:xfrm>
        <a:graphic>
          <a:graphicData uri="http://schemas.openxmlformats.org/drawingml/2006/table">
            <a:tbl>
              <a:tblPr firstRow="1" bandRow="1">
                <a:tableStyleId>{5DA37D80-6434-44D0-A028-1B22A696006F}</a:tableStyleId>
              </a:tblPr>
              <a:tblGrid>
                <a:gridCol w="2057400">
                  <a:extLst>
                    <a:ext uri="{9D8B030D-6E8A-4147-A177-3AD203B41FA5}">
                      <a16:colId xmlns:a16="http://schemas.microsoft.com/office/drawing/2014/main" val="20000"/>
                    </a:ext>
                  </a:extLst>
                </a:gridCol>
                <a:gridCol w="6324600">
                  <a:extLst>
                    <a:ext uri="{9D8B030D-6E8A-4147-A177-3AD203B41FA5}">
                      <a16:colId xmlns:a16="http://schemas.microsoft.com/office/drawing/2014/main" val="20001"/>
                    </a:ext>
                  </a:extLst>
                </a:gridCol>
              </a:tblGrid>
              <a:tr h="388620">
                <a:tc>
                  <a:txBody>
                    <a:bodyPr/>
                    <a:lstStyle/>
                    <a:p>
                      <a:r>
                        <a:rPr lang="en-US" sz="1600" dirty="0">
                          <a:latin typeface="Open Sans"/>
                        </a:rPr>
                        <a:t>Method/Function</a:t>
                      </a:r>
                    </a:p>
                  </a:txBody>
                  <a:tcPr/>
                </a:tc>
                <a:tc>
                  <a:txBody>
                    <a:bodyPr/>
                    <a:lstStyle/>
                    <a:p>
                      <a:r>
                        <a:rPr lang="en-US" sz="1600" dirty="0">
                          <a:latin typeface="Open Sans"/>
                        </a:rPr>
                        <a:t>Description</a:t>
                      </a:r>
                    </a:p>
                  </a:txBody>
                  <a:tcPr/>
                </a:tc>
                <a:extLst>
                  <a:ext uri="{0D108BD9-81ED-4DB2-BD59-A6C34878D82A}">
                    <a16:rowId xmlns:a16="http://schemas.microsoft.com/office/drawing/2014/main" val="10000"/>
                  </a:ext>
                </a:extLst>
              </a:tr>
              <a:tr h="388620">
                <a:tc>
                  <a:txBody>
                    <a:bodyPr/>
                    <a:lstStyle/>
                    <a:p>
                      <a:r>
                        <a:rPr lang="en-US" sz="1600" dirty="0">
                          <a:latin typeface="Open Sans"/>
                        </a:rPr>
                        <a:t>add(E </a:t>
                      </a:r>
                      <a:r>
                        <a:rPr lang="en-US" sz="1600" dirty="0" err="1">
                          <a:latin typeface="Open Sans"/>
                        </a:rPr>
                        <a:t>e</a:t>
                      </a:r>
                      <a:r>
                        <a:rPr lang="en-US" sz="1600" dirty="0">
                          <a:latin typeface="Open Sans"/>
                        </a:rPr>
                        <a:t>)</a:t>
                      </a:r>
                    </a:p>
                  </a:txBody>
                  <a:tcPr/>
                </a:tc>
                <a:tc>
                  <a:txBody>
                    <a:bodyPr/>
                    <a:lstStyle/>
                    <a:p>
                      <a:r>
                        <a:rPr lang="en-US" sz="1600" dirty="0">
                          <a:latin typeface="Open Sans"/>
                        </a:rPr>
                        <a:t>Appends an element to the end of the list</a:t>
                      </a:r>
                    </a:p>
                  </a:txBody>
                  <a:tcPr/>
                </a:tc>
                <a:extLst>
                  <a:ext uri="{0D108BD9-81ED-4DB2-BD59-A6C34878D82A}">
                    <a16:rowId xmlns:a16="http://schemas.microsoft.com/office/drawing/2014/main" val="10001"/>
                  </a:ext>
                </a:extLst>
              </a:tr>
              <a:tr h="388620">
                <a:tc>
                  <a:txBody>
                    <a:bodyPr/>
                    <a:lstStyle/>
                    <a:p>
                      <a:r>
                        <a:rPr lang="en-US" sz="1600" dirty="0">
                          <a:latin typeface="Open Sans"/>
                        </a:rPr>
                        <a:t>add(</a:t>
                      </a:r>
                      <a:r>
                        <a:rPr lang="en-US" sz="1600" dirty="0" err="1">
                          <a:latin typeface="Open Sans"/>
                        </a:rPr>
                        <a:t>int</a:t>
                      </a:r>
                      <a:r>
                        <a:rPr lang="en-US" sz="1600" dirty="0">
                          <a:latin typeface="Open Sans"/>
                        </a:rPr>
                        <a:t> index, E </a:t>
                      </a:r>
                      <a:r>
                        <a:rPr lang="en-US" sz="1600" dirty="0" err="1">
                          <a:latin typeface="Open Sans"/>
                        </a:rPr>
                        <a:t>e</a:t>
                      </a:r>
                      <a:r>
                        <a:rPr lang="en-US" sz="1600" dirty="0">
                          <a:latin typeface="Open Sans"/>
                        </a:rPr>
                        <a:t>)</a:t>
                      </a:r>
                    </a:p>
                  </a:txBody>
                  <a:tcPr/>
                </a:tc>
                <a:tc>
                  <a:txBody>
                    <a:bodyPr/>
                    <a:lstStyle/>
                    <a:p>
                      <a:r>
                        <a:rPr lang="en-US" sz="1600" dirty="0">
                          <a:latin typeface="Open Sans"/>
                        </a:rPr>
                        <a:t>Places</a:t>
                      </a:r>
                      <a:r>
                        <a:rPr lang="en-US" sz="1600" baseline="0" dirty="0">
                          <a:latin typeface="Open Sans"/>
                        </a:rPr>
                        <a:t> </a:t>
                      </a:r>
                      <a:r>
                        <a:rPr lang="en-US" sz="1600" dirty="0">
                          <a:latin typeface="Open Sans"/>
                        </a:rPr>
                        <a:t>element </a:t>
                      </a:r>
                      <a:r>
                        <a:rPr lang="en-US" sz="1600" baseline="0" dirty="0">
                          <a:latin typeface="Open Sans"/>
                        </a:rPr>
                        <a:t>“e” at the specified index in the list</a:t>
                      </a:r>
                      <a:endParaRPr lang="en-US" sz="1600" dirty="0">
                        <a:latin typeface="Open Sans"/>
                      </a:endParaRPr>
                    </a:p>
                  </a:txBody>
                  <a:tcPr/>
                </a:tc>
                <a:extLst>
                  <a:ext uri="{0D108BD9-81ED-4DB2-BD59-A6C34878D82A}">
                    <a16:rowId xmlns:a16="http://schemas.microsoft.com/office/drawing/2014/main" val="10002"/>
                  </a:ext>
                </a:extLst>
              </a:tr>
              <a:tr h="388620">
                <a:tc>
                  <a:txBody>
                    <a:bodyPr/>
                    <a:lstStyle/>
                    <a:p>
                      <a:r>
                        <a:rPr lang="en-US" sz="1600" dirty="0">
                          <a:latin typeface="Open Sans"/>
                        </a:rPr>
                        <a:t>clear()</a:t>
                      </a:r>
                    </a:p>
                  </a:txBody>
                  <a:tcPr/>
                </a:tc>
                <a:tc>
                  <a:txBody>
                    <a:bodyPr/>
                    <a:lstStyle/>
                    <a:p>
                      <a:r>
                        <a:rPr lang="en-US" sz="1600" dirty="0">
                          <a:latin typeface="Open Sans"/>
                        </a:rPr>
                        <a:t>Removes all elements from the list</a:t>
                      </a:r>
                    </a:p>
                  </a:txBody>
                  <a:tcPr/>
                </a:tc>
                <a:extLst>
                  <a:ext uri="{0D108BD9-81ED-4DB2-BD59-A6C34878D82A}">
                    <a16:rowId xmlns:a16="http://schemas.microsoft.com/office/drawing/2014/main" val="10003"/>
                  </a:ext>
                </a:extLst>
              </a:tr>
              <a:tr h="388620">
                <a:tc>
                  <a:txBody>
                    <a:bodyPr/>
                    <a:lstStyle/>
                    <a:p>
                      <a:r>
                        <a:rPr lang="en-US" sz="1600" dirty="0">
                          <a:latin typeface="Open Sans"/>
                        </a:rPr>
                        <a:t>get(</a:t>
                      </a:r>
                      <a:r>
                        <a:rPr lang="en-US" sz="1600" dirty="0" err="1">
                          <a:latin typeface="Open Sans"/>
                        </a:rPr>
                        <a:t>int</a:t>
                      </a:r>
                      <a:r>
                        <a:rPr lang="en-US" sz="1600" dirty="0">
                          <a:latin typeface="Open Sans"/>
                        </a:rPr>
                        <a:t> index)</a:t>
                      </a:r>
                    </a:p>
                  </a:txBody>
                  <a:tcPr/>
                </a:tc>
                <a:tc>
                  <a:txBody>
                    <a:bodyPr/>
                    <a:lstStyle/>
                    <a:p>
                      <a:r>
                        <a:rPr lang="en-US" sz="1600" dirty="0">
                          <a:latin typeface="Open Sans"/>
                        </a:rPr>
                        <a:t>Returns the element stored at the index</a:t>
                      </a:r>
                      <a:r>
                        <a:rPr lang="en-US" sz="1600" baseline="0" dirty="0">
                          <a:latin typeface="Open Sans"/>
                        </a:rPr>
                        <a:t> specified</a:t>
                      </a:r>
                      <a:endParaRPr lang="en-US" sz="1600" dirty="0">
                        <a:latin typeface="Open Sans"/>
                      </a:endParaRPr>
                    </a:p>
                  </a:txBody>
                  <a:tcPr/>
                </a:tc>
                <a:extLst>
                  <a:ext uri="{0D108BD9-81ED-4DB2-BD59-A6C34878D82A}">
                    <a16:rowId xmlns:a16="http://schemas.microsoft.com/office/drawing/2014/main" val="10004"/>
                  </a:ext>
                </a:extLst>
              </a:tr>
              <a:tr h="388620">
                <a:tc>
                  <a:txBody>
                    <a:bodyPr/>
                    <a:lstStyle/>
                    <a:p>
                      <a:r>
                        <a:rPr lang="en-US" sz="1600" dirty="0" err="1">
                          <a:latin typeface="Open Sans"/>
                        </a:rPr>
                        <a:t>indexOf</a:t>
                      </a:r>
                      <a:r>
                        <a:rPr lang="en-US" sz="1600" dirty="0">
                          <a:latin typeface="Open Sans"/>
                        </a:rPr>
                        <a:t>(Object</a:t>
                      </a:r>
                      <a:r>
                        <a:rPr lang="en-US" sz="1600" baseline="0" dirty="0">
                          <a:latin typeface="Open Sans"/>
                        </a:rPr>
                        <a:t> o)</a:t>
                      </a:r>
                      <a:endParaRPr lang="en-US" sz="1600" dirty="0">
                        <a:latin typeface="Open Sans"/>
                      </a:endParaRPr>
                    </a:p>
                  </a:txBody>
                  <a:tcPr/>
                </a:tc>
                <a:tc>
                  <a:txBody>
                    <a:bodyPr/>
                    <a:lstStyle/>
                    <a:p>
                      <a:r>
                        <a:rPr lang="en-US" sz="1600" dirty="0">
                          <a:latin typeface="Open Sans"/>
                        </a:rPr>
                        <a:t>Returns the index of the element specified</a:t>
                      </a:r>
                    </a:p>
                  </a:txBody>
                  <a:tcPr/>
                </a:tc>
                <a:extLst>
                  <a:ext uri="{0D108BD9-81ED-4DB2-BD59-A6C34878D82A}">
                    <a16:rowId xmlns:a16="http://schemas.microsoft.com/office/drawing/2014/main" val="10005"/>
                  </a:ext>
                </a:extLst>
              </a:tr>
              <a:tr h="388620">
                <a:tc>
                  <a:txBody>
                    <a:bodyPr/>
                    <a:lstStyle/>
                    <a:p>
                      <a:r>
                        <a:rPr lang="en-US" sz="1600" dirty="0" err="1">
                          <a:latin typeface="Open Sans"/>
                        </a:rPr>
                        <a:t>isEmpty</a:t>
                      </a:r>
                      <a:r>
                        <a:rPr lang="en-US" sz="1600" dirty="0">
                          <a:latin typeface="Open Sans"/>
                        </a:rPr>
                        <a:t>()</a:t>
                      </a:r>
                    </a:p>
                  </a:txBody>
                  <a:tcPr/>
                </a:tc>
                <a:tc>
                  <a:txBody>
                    <a:bodyPr/>
                    <a:lstStyle/>
                    <a:p>
                      <a:r>
                        <a:rPr lang="en-US" sz="1600" dirty="0">
                          <a:latin typeface="Open Sans"/>
                        </a:rPr>
                        <a:t>Returns</a:t>
                      </a:r>
                      <a:r>
                        <a:rPr lang="en-US" sz="1600" baseline="0" dirty="0">
                          <a:latin typeface="Open Sans"/>
                        </a:rPr>
                        <a:t> true if the list contains no elements; false otherwise</a:t>
                      </a:r>
                      <a:endParaRPr lang="en-US" sz="1600" dirty="0">
                        <a:latin typeface="Open Sans"/>
                      </a:endParaRPr>
                    </a:p>
                  </a:txBody>
                  <a:tcPr/>
                </a:tc>
                <a:extLst>
                  <a:ext uri="{0D108BD9-81ED-4DB2-BD59-A6C34878D82A}">
                    <a16:rowId xmlns:a16="http://schemas.microsoft.com/office/drawing/2014/main" val="10006"/>
                  </a:ext>
                </a:extLst>
              </a:tr>
              <a:tr h="388620">
                <a:tc>
                  <a:txBody>
                    <a:bodyPr/>
                    <a:lstStyle/>
                    <a:p>
                      <a:r>
                        <a:rPr lang="en-US" sz="1600" dirty="0">
                          <a:latin typeface="Open Sans"/>
                        </a:rPr>
                        <a:t>remove(</a:t>
                      </a:r>
                      <a:r>
                        <a:rPr lang="en-US" sz="1600" dirty="0" err="1">
                          <a:latin typeface="Open Sans"/>
                        </a:rPr>
                        <a:t>int</a:t>
                      </a:r>
                      <a:r>
                        <a:rPr lang="en-US" sz="1600" dirty="0">
                          <a:latin typeface="Open Sans"/>
                        </a:rPr>
                        <a:t> index)</a:t>
                      </a:r>
                    </a:p>
                  </a:txBody>
                  <a:tcPr/>
                </a:tc>
                <a:tc>
                  <a:txBody>
                    <a:bodyPr/>
                    <a:lstStyle/>
                    <a:p>
                      <a:r>
                        <a:rPr lang="en-US" sz="1600" dirty="0">
                          <a:latin typeface="Open Sans"/>
                        </a:rPr>
                        <a:t>Remove and return the element at the specified index</a:t>
                      </a:r>
                    </a:p>
                  </a:txBody>
                  <a:tcPr/>
                </a:tc>
                <a:extLst>
                  <a:ext uri="{0D108BD9-81ED-4DB2-BD59-A6C34878D82A}">
                    <a16:rowId xmlns:a16="http://schemas.microsoft.com/office/drawing/2014/main" val="10007"/>
                  </a:ext>
                </a:extLst>
              </a:tr>
              <a:tr h="388620">
                <a:tc>
                  <a:txBody>
                    <a:bodyPr/>
                    <a:lstStyle/>
                    <a:p>
                      <a:r>
                        <a:rPr lang="en-US" sz="1600" dirty="0">
                          <a:latin typeface="Open Sans"/>
                        </a:rPr>
                        <a:t>remove(Object o)</a:t>
                      </a:r>
                    </a:p>
                  </a:txBody>
                  <a:tcPr/>
                </a:tc>
                <a:tc>
                  <a:txBody>
                    <a:bodyPr/>
                    <a:lstStyle/>
                    <a:p>
                      <a:r>
                        <a:rPr lang="en-US" sz="1600" dirty="0">
                          <a:latin typeface="Open Sans"/>
                        </a:rPr>
                        <a:t>Remove the object specified</a:t>
                      </a:r>
                      <a:r>
                        <a:rPr lang="en-US" sz="1600" baseline="0" dirty="0">
                          <a:latin typeface="Open Sans"/>
                        </a:rPr>
                        <a:t> from the list</a:t>
                      </a:r>
                      <a:endParaRPr lang="en-US" sz="1600" dirty="0">
                        <a:latin typeface="Open Sans"/>
                      </a:endParaRPr>
                    </a:p>
                  </a:txBody>
                  <a:tcPr/>
                </a:tc>
                <a:extLst>
                  <a:ext uri="{0D108BD9-81ED-4DB2-BD59-A6C34878D82A}">
                    <a16:rowId xmlns:a16="http://schemas.microsoft.com/office/drawing/2014/main" val="10008"/>
                  </a:ext>
                </a:extLst>
              </a:tr>
              <a:tr h="388620">
                <a:tc>
                  <a:txBody>
                    <a:bodyPr/>
                    <a:lstStyle/>
                    <a:p>
                      <a:r>
                        <a:rPr lang="en-US" sz="1600" dirty="0">
                          <a:latin typeface="Open Sans"/>
                        </a:rPr>
                        <a:t>size()</a:t>
                      </a:r>
                    </a:p>
                  </a:txBody>
                  <a:tcPr/>
                </a:tc>
                <a:tc>
                  <a:txBody>
                    <a:bodyPr/>
                    <a:lstStyle/>
                    <a:p>
                      <a:r>
                        <a:rPr lang="en-US" sz="1600" dirty="0">
                          <a:latin typeface="Open Sans"/>
                        </a:rPr>
                        <a:t>Returns the number of elements in the list</a:t>
                      </a:r>
                    </a:p>
                  </a:txBody>
                  <a:tcPr/>
                </a:tc>
                <a:extLst>
                  <a:ext uri="{0D108BD9-81ED-4DB2-BD59-A6C34878D82A}">
                    <a16:rowId xmlns:a16="http://schemas.microsoft.com/office/drawing/2014/main" val="10009"/>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283BF8D8-D8A9-4049-B043-5F11756CAB2C}"/>
              </a:ext>
            </a:extLst>
          </p:cNvPr>
          <p:cNvSpPr>
            <a:spLocks noGrp="1"/>
          </p:cNvSpPr>
          <p:nvPr>
            <p:ph type="title"/>
          </p:nvPr>
        </p:nvSpPr>
        <p:spPr/>
        <p:txBody>
          <a:bodyPr/>
          <a:lstStyle/>
          <a:p>
            <a:pPr fontAlgn="auto">
              <a:spcAft>
                <a:spcPts val="0"/>
              </a:spcAft>
              <a:defRPr/>
            </a:pPr>
            <a:r>
              <a:rPr lang="en-US" altLang="en-US" dirty="0" err="1"/>
              <a:t>ArrayList</a:t>
            </a:r>
            <a:r>
              <a:rPr lang="en-US" altLang="en-US" dirty="0"/>
              <a:t> – How to Use. An Example</a:t>
            </a:r>
          </a:p>
        </p:txBody>
      </p:sp>
      <p:sp>
        <p:nvSpPr>
          <p:cNvPr id="30723" name="Content Placeholder 2">
            <a:extLst>
              <a:ext uri="{FF2B5EF4-FFF2-40B4-BE49-F238E27FC236}">
                <a16:creationId xmlns:a16="http://schemas.microsoft.com/office/drawing/2014/main" id="{62CD5CC6-9B28-43BC-B51E-C35F09978C36}"/>
              </a:ext>
            </a:extLst>
          </p:cNvPr>
          <p:cNvSpPr>
            <a:spLocks noGrp="1" noChangeArrowheads="1"/>
          </p:cNvSpPr>
          <p:nvPr>
            <p:ph sz="half" idx="1"/>
          </p:nvPr>
        </p:nvSpPr>
        <p:spPr bwMode="auto">
          <a:xfrm>
            <a:off x="740664" y="1420420"/>
            <a:ext cx="7181861" cy="473431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panose="05000000000000000000" pitchFamily="2" charset="2"/>
              <a:buNone/>
            </a:pPr>
            <a:r>
              <a:rPr lang="en-US" altLang="en-US" sz="1800" dirty="0">
                <a:latin typeface="Courier"/>
              </a:rPr>
              <a:t>import </a:t>
            </a:r>
            <a:r>
              <a:rPr lang="en-US" altLang="en-US" sz="1800" dirty="0" err="1">
                <a:latin typeface="Courier"/>
              </a:rPr>
              <a:t>java.util.ArrayList</a:t>
            </a:r>
            <a:r>
              <a:rPr lang="en-US" altLang="en-US" sz="1800" dirty="0">
                <a:latin typeface="Courier"/>
              </a:rPr>
              <a:t>;</a:t>
            </a:r>
          </a:p>
          <a:p>
            <a:pPr>
              <a:buFont typeface="Wingdings" panose="05000000000000000000" pitchFamily="2" charset="2"/>
              <a:buNone/>
            </a:pPr>
            <a:endParaRPr lang="en-US" altLang="en-US" sz="1800" dirty="0">
              <a:latin typeface="Courier"/>
            </a:endParaRPr>
          </a:p>
          <a:p>
            <a:pPr>
              <a:buFont typeface="Wingdings" panose="05000000000000000000" pitchFamily="2" charset="2"/>
              <a:buNone/>
            </a:pPr>
            <a:r>
              <a:rPr lang="en-US" altLang="en-US" sz="1800" dirty="0">
                <a:latin typeface="Courier"/>
              </a:rPr>
              <a:t>public class Example {</a:t>
            </a:r>
          </a:p>
          <a:p>
            <a:pPr>
              <a:buFont typeface="Wingdings" panose="05000000000000000000" pitchFamily="2" charset="2"/>
              <a:buNone/>
            </a:pPr>
            <a:r>
              <a:rPr lang="en-US" altLang="en-US" sz="1800" dirty="0">
                <a:latin typeface="Courier"/>
              </a:rPr>
              <a:t>   public static void main(String </a:t>
            </a:r>
            <a:r>
              <a:rPr lang="en-US" altLang="en-US" sz="1800" dirty="0" err="1">
                <a:latin typeface="Courier"/>
              </a:rPr>
              <a:t>args</a:t>
            </a:r>
            <a:r>
              <a:rPr lang="en-US" altLang="en-US" sz="1800" dirty="0">
                <a:latin typeface="Courier"/>
              </a:rPr>
              <a:t>[])</a:t>
            </a:r>
          </a:p>
          <a:p>
            <a:pPr>
              <a:buFont typeface="Wingdings" panose="05000000000000000000" pitchFamily="2" charset="2"/>
              <a:buNone/>
            </a:pPr>
            <a:r>
              <a:rPr lang="en-US" altLang="en-US" sz="1800" dirty="0">
                <a:latin typeface="Courier"/>
              </a:rPr>
              <a:t>   {</a:t>
            </a:r>
          </a:p>
          <a:p>
            <a:pPr>
              <a:buFont typeface="Wingdings" panose="05000000000000000000" pitchFamily="2" charset="2"/>
              <a:buNone/>
            </a:pPr>
            <a:r>
              <a:rPr lang="en-US" altLang="en-US" sz="1800" dirty="0">
                <a:latin typeface="Courier"/>
              </a:rPr>
              <a:t>      </a:t>
            </a:r>
            <a:r>
              <a:rPr lang="en-US" altLang="en-US" sz="1800" dirty="0" err="1">
                <a:latin typeface="Courier"/>
              </a:rPr>
              <a:t>ArrayList</a:t>
            </a:r>
            <a:r>
              <a:rPr lang="en-US" altLang="en-US" sz="1800" dirty="0">
                <a:latin typeface="Courier"/>
              </a:rPr>
              <a:t>&lt;String&gt; list;</a:t>
            </a:r>
          </a:p>
          <a:p>
            <a:pPr>
              <a:buFont typeface="Wingdings" panose="05000000000000000000" pitchFamily="2" charset="2"/>
              <a:buNone/>
            </a:pPr>
            <a:r>
              <a:rPr lang="en-US" altLang="en-US" sz="1800" dirty="0">
                <a:latin typeface="Courier"/>
              </a:rPr>
              <a:t>      list = new </a:t>
            </a:r>
            <a:r>
              <a:rPr lang="en-US" altLang="en-US" sz="1800" dirty="0" err="1">
                <a:latin typeface="Courier"/>
              </a:rPr>
              <a:t>ArrayList</a:t>
            </a:r>
            <a:r>
              <a:rPr lang="en-US" altLang="en-US" sz="1800" dirty="0">
                <a:latin typeface="Courier"/>
              </a:rPr>
              <a:t>&lt;String&gt;();</a:t>
            </a:r>
          </a:p>
          <a:p>
            <a:pPr>
              <a:buFont typeface="Wingdings" panose="05000000000000000000" pitchFamily="2" charset="2"/>
              <a:buNone/>
            </a:pPr>
            <a:endParaRPr lang="en-US" altLang="en-US" sz="1800" dirty="0">
              <a:latin typeface="Courier"/>
            </a:endParaRPr>
          </a:p>
          <a:p>
            <a:pPr>
              <a:buFont typeface="Wingdings" panose="05000000000000000000" pitchFamily="2" charset="2"/>
              <a:buNone/>
            </a:pPr>
            <a:r>
              <a:rPr lang="en-US" altLang="en-US" sz="1800" dirty="0">
                <a:latin typeface="Courier"/>
              </a:rPr>
              <a:t>      </a:t>
            </a:r>
            <a:r>
              <a:rPr lang="en-US" altLang="en-US" sz="1800" dirty="0" err="1">
                <a:latin typeface="Courier"/>
              </a:rPr>
              <a:t>list.add</a:t>
            </a:r>
            <a:r>
              <a:rPr lang="en-US" altLang="en-US" sz="1800" dirty="0">
                <a:latin typeface="Courier"/>
              </a:rPr>
              <a:t>(“Rover”);</a:t>
            </a:r>
          </a:p>
          <a:p>
            <a:pPr>
              <a:buFont typeface="Wingdings" panose="05000000000000000000" pitchFamily="2" charset="2"/>
              <a:buNone/>
            </a:pPr>
            <a:r>
              <a:rPr lang="en-US" altLang="en-US" sz="1800" dirty="0">
                <a:latin typeface="Courier"/>
              </a:rPr>
              <a:t>      </a:t>
            </a:r>
            <a:r>
              <a:rPr lang="en-US" altLang="en-US" sz="1800" dirty="0" err="1">
                <a:latin typeface="Courier"/>
              </a:rPr>
              <a:t>System.out.println</a:t>
            </a:r>
            <a:r>
              <a:rPr lang="en-US" altLang="en-US" sz="1800" dirty="0">
                <a:latin typeface="Courier"/>
              </a:rPr>
              <a:t>(</a:t>
            </a:r>
            <a:r>
              <a:rPr lang="en-US" altLang="en-US" sz="1800" dirty="0" err="1">
                <a:latin typeface="Courier"/>
              </a:rPr>
              <a:t>list.get</a:t>
            </a:r>
            <a:r>
              <a:rPr lang="en-US" altLang="en-US" sz="1800" dirty="0">
                <a:latin typeface="Courier"/>
              </a:rPr>
              <a:t>(0));</a:t>
            </a:r>
          </a:p>
          <a:p>
            <a:pPr>
              <a:buFont typeface="Wingdings" panose="05000000000000000000" pitchFamily="2" charset="2"/>
              <a:buNone/>
            </a:pPr>
            <a:r>
              <a:rPr lang="en-US" altLang="en-US" sz="1800" dirty="0">
                <a:latin typeface="Courier"/>
              </a:rPr>
              <a:t>   }</a:t>
            </a:r>
          </a:p>
          <a:p>
            <a:pPr>
              <a:buFont typeface="Wingdings" panose="05000000000000000000" pitchFamily="2" charset="2"/>
              <a:buNone/>
            </a:pPr>
            <a:r>
              <a:rPr lang="en-US" altLang="en-US" sz="1800" dirty="0">
                <a:latin typeface="Courier"/>
              </a:rPr>
              <a:t>}</a:t>
            </a:r>
          </a:p>
        </p:txBody>
      </p:sp>
      <p:sp>
        <p:nvSpPr>
          <p:cNvPr id="30724" name="Content Placeholder 3">
            <a:extLst>
              <a:ext uri="{FF2B5EF4-FFF2-40B4-BE49-F238E27FC236}">
                <a16:creationId xmlns:a16="http://schemas.microsoft.com/office/drawing/2014/main" id="{31915B42-7DEB-477F-8B20-2BCE684D1EA0}"/>
              </a:ext>
            </a:extLst>
          </p:cNvPr>
          <p:cNvSpPr>
            <a:spLocks noGrp="1" noChangeArrowheads="1"/>
          </p:cNvSpPr>
          <p:nvPr>
            <p:ph sz="half" idx="4294967295"/>
          </p:nvPr>
        </p:nvSpPr>
        <p:spPr bwMode="auto">
          <a:xfrm>
            <a:off x="6967182" y="1420420"/>
            <a:ext cx="5083792" cy="47105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600" dirty="0"/>
              <a:t>Import the </a:t>
            </a:r>
            <a:r>
              <a:rPr lang="en-US" altLang="en-US" sz="2600" dirty="0" err="1"/>
              <a:t>ArrayList</a:t>
            </a:r>
            <a:r>
              <a:rPr lang="en-US" altLang="en-US" sz="2600" dirty="0"/>
              <a:t> library</a:t>
            </a:r>
          </a:p>
          <a:p>
            <a:pPr>
              <a:buFont typeface="Wingdings" panose="05000000000000000000" pitchFamily="2" charset="2"/>
              <a:buNone/>
            </a:pPr>
            <a:endParaRPr lang="en-US" altLang="en-US" sz="2600" dirty="0"/>
          </a:p>
          <a:p>
            <a:pPr>
              <a:buFont typeface="Wingdings" panose="05000000000000000000" pitchFamily="2" charset="2"/>
              <a:buNone/>
            </a:pPr>
            <a:endParaRPr lang="en-US" altLang="en-US" sz="2600" dirty="0"/>
          </a:p>
          <a:p>
            <a:pPr>
              <a:buFont typeface="Wingdings" panose="05000000000000000000" pitchFamily="2" charset="2"/>
              <a:buNone/>
            </a:pPr>
            <a:endParaRPr lang="en-US" altLang="en-US" sz="2600" dirty="0"/>
          </a:p>
          <a:p>
            <a:r>
              <a:rPr lang="en-US" altLang="en-US" sz="2600" dirty="0"/>
              <a:t>Declare an </a:t>
            </a:r>
            <a:r>
              <a:rPr lang="en-US" altLang="en-US" sz="2600" dirty="0" err="1"/>
              <a:t>ArrayList</a:t>
            </a:r>
            <a:endParaRPr lang="en-US" altLang="en-US" sz="2600" dirty="0"/>
          </a:p>
          <a:p>
            <a:r>
              <a:rPr lang="en-US" altLang="en-US" sz="2600" dirty="0"/>
              <a:t>Initialize the List</a:t>
            </a:r>
          </a:p>
          <a:p>
            <a:pPr>
              <a:buFont typeface="Wingdings" panose="05000000000000000000" pitchFamily="2" charset="2"/>
              <a:buNone/>
            </a:pPr>
            <a:r>
              <a:rPr lang="en-US" altLang="en-US" sz="2000" dirty="0"/>
              <a:t>Note that it is created with String elements</a:t>
            </a:r>
          </a:p>
          <a:p>
            <a:r>
              <a:rPr lang="en-US" altLang="en-US" sz="2600" dirty="0"/>
              <a:t>Add the String “Rover”</a:t>
            </a:r>
          </a:p>
          <a:p>
            <a:r>
              <a:rPr lang="en-US" altLang="en-US" sz="2600" dirty="0"/>
              <a:t>Print the first element in the list</a:t>
            </a:r>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schemas.microsoft.com/office/infopath/2007/PartnerControls"/>
    <ds:schemaRef ds:uri="http://schemas.microsoft.com/office/2006/documentManagement/types"/>
    <ds:schemaRef ds:uri="http://purl.org/dc/dcmitype/"/>
    <ds:schemaRef ds:uri="http://schemas.microsoft.com/office/2006/metadata/properties"/>
    <ds:schemaRef ds:uri="http://www.w3.org/XML/1998/namespace"/>
    <ds:schemaRef ds:uri="05d88611-e516-4d1a-b12e-39107e78b3d0"/>
    <ds:schemaRef ds:uri="56ea17bb-c96d-4826-b465-01eec0dd23dd"/>
    <ds:schemaRef ds:uri="http://purl.org/dc/elements/1.1/"/>
    <ds:schemaRef ds:uri="http://schemas.openxmlformats.org/package/2006/metadata/core-properties"/>
    <ds:schemaRef ds:uri="http://schemas.microsoft.com/sharepoint/v3"/>
    <ds:schemaRef ds:uri="http://purl.org/dc/te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56</TotalTime>
  <Words>1520</Words>
  <Application>Microsoft Office PowerPoint</Application>
  <PresentationFormat>Widescreen</PresentationFormat>
  <Paragraphs>228</Paragraphs>
  <Slides>19</Slides>
  <Notes>17</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19</vt:i4>
      </vt:variant>
    </vt:vector>
  </HeadingPairs>
  <TitlesOfParts>
    <vt:vector size="30" baseType="lpstr">
      <vt:lpstr>Calibri</vt:lpstr>
      <vt:lpstr>Arial</vt:lpstr>
      <vt:lpstr>Open Sans</vt:lpstr>
      <vt:lpstr>Open Sans SemiBold</vt:lpstr>
      <vt:lpstr>.AppleSystemUIFont</vt:lpstr>
      <vt:lpstr>Wingdings</vt:lpstr>
      <vt:lpstr>Courier</vt:lpstr>
      <vt:lpstr>Times New Roman</vt:lpstr>
      <vt:lpstr>2_Office Theme</vt:lpstr>
      <vt:lpstr>3_Office Theme</vt:lpstr>
      <vt:lpstr>4_Office Theme</vt:lpstr>
      <vt:lpstr>PowerPoint Presentation</vt:lpstr>
      <vt:lpstr>PowerPoint Presentation</vt:lpstr>
      <vt:lpstr>Overview</vt:lpstr>
      <vt:lpstr>Types of Collections</vt:lpstr>
      <vt:lpstr>ArrayList</vt:lpstr>
      <vt:lpstr>ArrayList – When to Use</vt:lpstr>
      <vt:lpstr>ArrayList – Pros and Cons</vt:lpstr>
      <vt:lpstr>ArrayList – How to Use</vt:lpstr>
      <vt:lpstr>ArrayList – How to Use. An Example</vt:lpstr>
      <vt:lpstr>Stack</vt:lpstr>
      <vt:lpstr>Stack – When to Use</vt:lpstr>
      <vt:lpstr>Stack – Pros and Cons</vt:lpstr>
      <vt:lpstr>Stack – How to Use</vt:lpstr>
      <vt:lpstr>Stack – How to Use. An Example</vt:lpstr>
      <vt:lpstr>Queue </vt:lpstr>
      <vt:lpstr>Queue – When to Use</vt:lpstr>
      <vt:lpstr>Queue – Pros and Cons</vt:lpstr>
      <vt:lpstr>Queue – How to Use</vt:lpstr>
      <vt:lpstr>Queue/LinkedList – How to Use.  An 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21</cp:revision>
  <cp:lastPrinted>2017-07-07T16:17:37Z</cp:lastPrinted>
  <dcterms:created xsi:type="dcterms:W3CDTF">2017-07-11T23:58:30Z</dcterms:created>
  <dcterms:modified xsi:type="dcterms:W3CDTF">2017-07-26T18:54:56Z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