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An Overview of the</a:t>
            </a:r>
            <a:br>
              <a:rPr lang="en-US" dirty="0"/>
            </a:br>
            <a:r>
              <a:rPr lang="en-US" dirty="0"/>
              <a:t>Poultry Industry</a:t>
            </a:r>
          </a:p>
          <a:p>
            <a:pPr lvl="1"/>
            <a:r>
              <a:rPr lang="en-US" dirty="0"/>
              <a:t>Principles of Agriculture, Food, and Natural Resources</a:t>
            </a:r>
          </a:p>
          <a:p>
            <a:pPr lvl="1"/>
            <a:r>
              <a:rPr lang="en-US" dirty="0"/>
              <a:t>12 – technical knowledge and skills related to animal science</a:t>
            </a:r>
          </a:p>
          <a:p>
            <a:pPr lvl="1"/>
            <a:r>
              <a:rPr lang="en-US" dirty="0"/>
              <a:t>C- breeds and classes of livestock</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Turkey Industry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modern market turkey is a descendant of the wild turkey and is result of a mutation which left out the gene for feather and skin pigmentation.</a:t>
            </a:r>
          </a:p>
          <a:p>
            <a:pPr lvl="1"/>
            <a:r>
              <a:rPr lang="en-US" dirty="0"/>
              <a:t>Heavy muscled, broad breasted birds have been developed.</a:t>
            </a:r>
          </a:p>
          <a:p>
            <a:pPr lvl="1"/>
            <a:r>
              <a:rPr lang="en-US" dirty="0"/>
              <a:t>Most market turkeys are white-feathered</a:t>
            </a:r>
          </a:p>
          <a:p>
            <a:pPr lvl="1"/>
            <a:endParaRPr lang="en-US" dirty="0"/>
          </a:p>
        </p:txBody>
      </p:sp>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Turkey Production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Broad-Breasted White breed or strain</a:t>
            </a:r>
          </a:p>
          <a:p>
            <a:pPr lvl="1"/>
            <a:r>
              <a:rPr lang="en-US" dirty="0"/>
              <a:t>Meat production</a:t>
            </a:r>
          </a:p>
          <a:p>
            <a:pPr lvl="1"/>
            <a:r>
              <a:rPr lang="en-US" dirty="0"/>
              <a:t>Market at 20-24 weeks of age</a:t>
            </a:r>
          </a:p>
          <a:p>
            <a:pPr lvl="1"/>
            <a:r>
              <a:rPr lang="en-US" dirty="0"/>
              <a:t>Males at 45 </a:t>
            </a:r>
            <a:r>
              <a:rPr lang="en-US" dirty="0" err="1"/>
              <a:t>lbs</a:t>
            </a:r>
            <a:endParaRPr lang="en-US" dirty="0"/>
          </a:p>
          <a:p>
            <a:pPr lvl="1"/>
            <a:r>
              <a:rPr lang="en-US" dirty="0"/>
              <a:t>Females at 30 </a:t>
            </a:r>
            <a:r>
              <a:rPr lang="en-US" dirty="0" err="1"/>
              <a:t>lbs</a:t>
            </a:r>
            <a:endParaRPr lang="en-US" dirty="0"/>
          </a:p>
          <a:p>
            <a:pPr lvl="1"/>
            <a:r>
              <a:rPr lang="en-US" dirty="0"/>
              <a:t>Americans consume approximately 20 </a:t>
            </a:r>
            <a:r>
              <a:rPr lang="en-US" dirty="0" err="1"/>
              <a:t>lbs</a:t>
            </a:r>
            <a:r>
              <a:rPr lang="en-US" dirty="0"/>
              <a:t> of turkey per capita annually</a:t>
            </a:r>
          </a:p>
          <a:p>
            <a:pPr lvl="1"/>
            <a:r>
              <a:rPr lang="en-US" dirty="0"/>
              <a:t>Natural mating is difficult due to the weight of the birds</a:t>
            </a:r>
          </a:p>
          <a:p>
            <a:pPr lvl="1"/>
            <a:r>
              <a:rPr lang="en-US" dirty="0"/>
              <a:t>Turkey breeder females are bred artificially – </a:t>
            </a:r>
            <a:r>
              <a:rPr lang="en-US" dirty="0" err="1"/>
              <a:t>AI’ed</a:t>
            </a:r>
            <a:endParaRPr lang="en-US" dirty="0"/>
          </a:p>
          <a:p>
            <a:pPr lvl="1"/>
            <a:endParaRPr lang="en-US" dirty="0"/>
          </a:p>
        </p:txBody>
      </p:sp>
    </p:spTree>
    <p:extLst>
      <p:ext uri="{BB962C8B-B14F-4D97-AF65-F5344CB8AC3E}">
        <p14:creationId xmlns:p14="http://schemas.microsoft.com/office/powerpoint/2010/main" val="405311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Where are the birds?</a:t>
            </a:r>
          </a:p>
        </p:txBody>
      </p:sp>
      <p:pic>
        <p:nvPicPr>
          <p:cNvPr id="4" name="Content Placeholder 3">
            <a:extLst>
              <a:ext uri="{FF2B5EF4-FFF2-40B4-BE49-F238E27FC236}">
                <a16:creationId xmlns:a16="http://schemas.microsoft.com/office/drawing/2014/main" id="{E4E1F7EF-B9D9-451A-8BA3-9779CB1D19EE}"/>
              </a:ext>
            </a:extLst>
          </p:cNvPr>
          <p:cNvPicPr>
            <a:picLocks noGrp="1" noChangeAspect="1"/>
          </p:cNvPicPr>
          <p:nvPr>
            <p:ph sz="half" idx="1"/>
          </p:nvPr>
        </p:nvPicPr>
        <p:blipFill>
          <a:blip r:embed="rId2"/>
          <a:stretch>
            <a:fillRect/>
          </a:stretch>
        </p:blipFill>
        <p:spPr>
          <a:xfrm>
            <a:off x="3776012" y="1743934"/>
            <a:ext cx="5412456" cy="4241145"/>
          </a:xfrm>
          <a:prstGeom prst="rect">
            <a:avLst/>
          </a:prstGeom>
        </p:spPr>
      </p:pic>
    </p:spTree>
    <p:extLst>
      <p:ext uri="{BB962C8B-B14F-4D97-AF65-F5344CB8AC3E}">
        <p14:creationId xmlns:p14="http://schemas.microsoft.com/office/powerpoint/2010/main" val="179350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Ticket out of the Door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Mr. Jones just bought a White Leghorn for his chicken operation. What </a:t>
            </a:r>
            <a:r>
              <a:rPr lang="en-US" sz="2400" dirty="0"/>
              <a:t>type of production is the White Leghorn used for?</a:t>
            </a:r>
          </a:p>
          <a:p>
            <a:pPr lvl="1"/>
            <a:r>
              <a:rPr lang="en-US" sz="2400" dirty="0"/>
              <a:t>Your dad just bought a White Cornish male x White Plymouth Rock cross. He’s not sure what he should use this chicken for.  What do you think?</a:t>
            </a:r>
          </a:p>
          <a:p>
            <a:pPr lvl="1"/>
            <a:r>
              <a:rPr lang="en-US" sz="2400" dirty="0"/>
              <a:t>Mrs. Dillon owns a poultry operation.  He produces meat type birds that reach about 5-7 lbs. at market weight. What type of operation is this?</a:t>
            </a:r>
          </a:p>
          <a:p>
            <a:pPr lvl="1"/>
            <a:r>
              <a:rPr lang="en-US" sz="2400" dirty="0"/>
              <a:t>Johnny lives in the top producing broiler state. He always drives around sees chicken houses and long metal buildings. He also smells them quite often. In what state does Johnny live? </a:t>
            </a:r>
          </a:p>
          <a:p>
            <a:pPr lvl="1"/>
            <a:r>
              <a:rPr lang="en-US" sz="2400" dirty="0"/>
              <a:t> Tiffany lives in the top turkey producing state. Turkeys are always a popular product at Tiffany’s Thanksgiving and Christmas celebrations. In  what state does Tiffany live? </a:t>
            </a:r>
          </a:p>
          <a:p>
            <a:pPr lvl="1"/>
            <a:endParaRPr lang="en-US" dirty="0"/>
          </a:p>
        </p:txBody>
      </p:sp>
    </p:spTree>
    <p:extLst>
      <p:ext uri="{BB962C8B-B14F-4D97-AF65-F5344CB8AC3E}">
        <p14:creationId xmlns:p14="http://schemas.microsoft.com/office/powerpoint/2010/main" val="218759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Structure of the Poultry Industry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Vertical integration: all aspects of the industry are owned by the same company</a:t>
            </a:r>
          </a:p>
          <a:p>
            <a:pPr lvl="1"/>
            <a:r>
              <a:rPr lang="en-US" dirty="0"/>
              <a:t>For example: Tyson or Sanderson Farms own their own feed mill, hatchery, and processing plants, trucking fleet, employ their own veterinarians, etc.</a:t>
            </a:r>
          </a:p>
          <a:p>
            <a:pPr lvl="1"/>
            <a:r>
              <a:rPr lang="en-US" dirty="0"/>
              <a:t>No middle man; reduces costs of paying a third party</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07C8AB2-0198-4004-A632-8FD5B2657C95}"/>
              </a:ext>
            </a:extLst>
          </p:cNvPr>
          <p:cNvPicPr>
            <a:picLocks noGrp="1" noChangeAspect="1"/>
          </p:cNvPicPr>
          <p:nvPr>
            <p:ph sz="half" idx="1"/>
          </p:nvPr>
        </p:nvPicPr>
        <p:blipFill>
          <a:blip r:embed="rId2"/>
          <a:stretch>
            <a:fillRect/>
          </a:stretch>
        </p:blipFill>
        <p:spPr>
          <a:xfrm>
            <a:off x="4506260" y="1012952"/>
            <a:ext cx="3459773" cy="4733925"/>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Broiler Industry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Today, almost all market broilers are raised in large operations</a:t>
            </a:r>
          </a:p>
          <a:p>
            <a:pPr lvl="1"/>
            <a:r>
              <a:rPr lang="en-US" dirty="0"/>
              <a:t>The term broiler refers to chickens which finish about 7-8 weeks of age and are raised for meat</a:t>
            </a:r>
          </a:p>
          <a:p>
            <a:pPr lvl="1"/>
            <a:r>
              <a:rPr lang="en-US" dirty="0"/>
              <a:t>Broilers are being developed to finish more quickly</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Broiler Houses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Raised in large houses where the birds spend most of their lives </a:t>
            </a:r>
          </a:p>
          <a:p>
            <a:pPr lvl="1"/>
            <a:r>
              <a:rPr lang="en-US" dirty="0"/>
              <a:t>Designed to provide the ultimate in environmental conditions for the comfort of the birds.</a:t>
            </a:r>
          </a:p>
          <a:p>
            <a:pPr lvl="1"/>
            <a:r>
              <a:rPr lang="en-US" dirty="0"/>
              <a:t>Generally lighted 24 hours a day</a:t>
            </a:r>
          </a:p>
          <a:p>
            <a:pPr lvl="1"/>
            <a:r>
              <a:rPr lang="en-US" dirty="0"/>
              <a:t>Helps cut down on cannibalism </a:t>
            </a:r>
          </a:p>
          <a:p>
            <a:pPr lvl="1"/>
            <a:endParaRPr lang="en-US" dirty="0"/>
          </a:p>
        </p:txBody>
      </p:sp>
      <p:pic>
        <p:nvPicPr>
          <p:cNvPr id="4" name="Picture 3">
            <a:extLst>
              <a:ext uri="{FF2B5EF4-FFF2-40B4-BE49-F238E27FC236}">
                <a16:creationId xmlns:a16="http://schemas.microsoft.com/office/drawing/2014/main" id="{EED6DC02-4DC1-49B9-AA4A-A0F7E6E72ED3}"/>
              </a:ext>
            </a:extLst>
          </p:cNvPr>
          <p:cNvPicPr>
            <a:picLocks noChangeAspect="1"/>
          </p:cNvPicPr>
          <p:nvPr/>
        </p:nvPicPr>
        <p:blipFill>
          <a:blip r:embed="rId2"/>
          <a:stretch>
            <a:fillRect/>
          </a:stretch>
        </p:blipFill>
        <p:spPr>
          <a:xfrm>
            <a:off x="6933082" y="3042116"/>
            <a:ext cx="4035902" cy="2694666"/>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Broiler Production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Meat-type birds</a:t>
            </a:r>
          </a:p>
          <a:p>
            <a:pPr lvl="1"/>
            <a:r>
              <a:rPr lang="en-US" dirty="0"/>
              <a:t>Breed cross- White Cornish x White Plymouth Rock</a:t>
            </a:r>
          </a:p>
          <a:p>
            <a:pPr lvl="1"/>
            <a:r>
              <a:rPr lang="en-US" dirty="0"/>
              <a:t>Go to market at 6-7weeks of age</a:t>
            </a:r>
          </a:p>
          <a:p>
            <a:pPr lvl="1"/>
            <a:r>
              <a:rPr lang="en-US" dirty="0"/>
              <a:t>Males weigh about 7 </a:t>
            </a:r>
            <a:r>
              <a:rPr lang="en-US" dirty="0" err="1"/>
              <a:t>lbs</a:t>
            </a:r>
            <a:endParaRPr lang="en-US" dirty="0"/>
          </a:p>
          <a:p>
            <a:pPr lvl="1"/>
            <a:r>
              <a:rPr lang="en-US" dirty="0"/>
              <a:t>Females weigh about 5</a:t>
            </a:r>
          </a:p>
          <a:p>
            <a:pPr lvl="1"/>
            <a:r>
              <a:rPr lang="en-US" dirty="0"/>
              <a:t>Birds are mostly white</a:t>
            </a:r>
          </a:p>
          <a:p>
            <a:pPr lvl="1"/>
            <a:r>
              <a:rPr lang="en-US" dirty="0"/>
              <a:t>Americans consume about 88 lbs./year of broilers per capita </a:t>
            </a:r>
          </a:p>
        </p:txBody>
      </p:sp>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Egg Production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White Leghorn breed</a:t>
            </a:r>
          </a:p>
          <a:p>
            <a:pPr lvl="1"/>
            <a:r>
              <a:rPr lang="en-US" dirty="0"/>
              <a:t>Only used for egg production</a:t>
            </a:r>
          </a:p>
          <a:p>
            <a:pPr lvl="1"/>
            <a:r>
              <a:rPr lang="en-US" dirty="0"/>
              <a:t>Sexually mature at 20 weeks of age</a:t>
            </a:r>
          </a:p>
          <a:p>
            <a:pPr lvl="1"/>
            <a:r>
              <a:rPr lang="en-US" dirty="0"/>
              <a:t>Weigh about 3.5 </a:t>
            </a:r>
            <a:r>
              <a:rPr lang="en-US" dirty="0" err="1"/>
              <a:t>lbs</a:t>
            </a:r>
            <a:endParaRPr lang="en-US" dirty="0"/>
          </a:p>
          <a:p>
            <a:pPr lvl="1"/>
            <a:r>
              <a:rPr lang="en-US" dirty="0"/>
              <a:t>Lay 250 eggs a year</a:t>
            </a:r>
          </a:p>
          <a:p>
            <a:pPr lvl="1"/>
            <a:r>
              <a:rPr lang="en-US" dirty="0"/>
              <a:t>Americans consume about 250 eggs per capita annually</a:t>
            </a:r>
          </a:p>
          <a:p>
            <a:pPr lvl="1"/>
            <a:endParaRPr lang="en-US" dirty="0"/>
          </a:p>
        </p:txBody>
      </p:sp>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Turkey Industry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sale of turkey is second to chicken in the overall sale of poultry meat.</a:t>
            </a:r>
          </a:p>
          <a:p>
            <a:pPr lvl="1"/>
            <a:r>
              <a:rPr lang="en-US" dirty="0"/>
              <a:t>Turkey represents a high quality, low cost, nutritious source of food protein.</a:t>
            </a:r>
          </a:p>
          <a:p>
            <a:pPr lvl="1"/>
            <a:r>
              <a:rPr lang="en-US" dirty="0"/>
              <a:t>One third of all turkey sales occur during the weeks around Thanksgiving and Christmas.</a:t>
            </a:r>
          </a:p>
          <a:p>
            <a:pPr lvl="1"/>
            <a:endParaRPr lang="en-US" dirty="0"/>
          </a:p>
        </p:txBody>
      </p:sp>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terms/"/>
    <ds:schemaRef ds:uri="http://schemas.microsoft.com/sharepoint/v3"/>
    <ds:schemaRef ds:uri="http://purl.org/dc/dcmitype/"/>
    <ds:schemaRef ds:uri="http://schemas.microsoft.com/office/2006/documentManagement/types"/>
    <ds:schemaRef ds:uri="http://schemas.openxmlformats.org/package/2006/metadata/core-properties"/>
    <ds:schemaRef ds:uri="http://purl.org/dc/elements/1.1/"/>
    <ds:schemaRef ds:uri="05d88611-e516-4d1a-b12e-39107e78b3d0"/>
    <ds:schemaRef ds:uri="56ea17bb-c96d-4826-b465-01eec0dd23dd"/>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172</TotalTime>
  <Words>523</Words>
  <Application>Microsoft Office PowerPoint</Application>
  <PresentationFormat>Widescreen</PresentationFormat>
  <Paragraphs>56</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Structure of the Poultry Industry</vt:lpstr>
      <vt:lpstr>PowerPoint Presentation</vt:lpstr>
      <vt:lpstr>Broiler Industry</vt:lpstr>
      <vt:lpstr>Broiler Houses</vt:lpstr>
      <vt:lpstr>Broiler Production</vt:lpstr>
      <vt:lpstr>Egg Production</vt:lpstr>
      <vt:lpstr>Turkey Industry</vt:lpstr>
      <vt:lpstr>Turkey Industry</vt:lpstr>
      <vt:lpstr>Turkey Production</vt:lpstr>
      <vt:lpstr>Where are the birds?</vt:lpstr>
      <vt:lpstr>Ticket out of the Door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7</cp:revision>
  <cp:lastPrinted>2017-07-07T16:17:37Z</cp:lastPrinted>
  <dcterms:created xsi:type="dcterms:W3CDTF">2017-07-11T23:58:30Z</dcterms:created>
  <dcterms:modified xsi:type="dcterms:W3CDTF">2017-07-21T16:51:28Z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