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0"/>
  </p:notesMasterIdLst>
  <p:sldIdLst>
    <p:sldId id="321" r:id="rId6"/>
    <p:sldId id="319" r:id="rId7"/>
    <p:sldId id="323" r:id="rId8"/>
    <p:sldId id="324" r:id="rId9"/>
    <p:sldId id="331" r:id="rId10"/>
    <p:sldId id="332" r:id="rId11"/>
    <p:sldId id="325" r:id="rId12"/>
    <p:sldId id="326" r:id="rId13"/>
    <p:sldId id="327" r:id="rId14"/>
    <p:sldId id="328" r:id="rId15"/>
    <p:sldId id="329" r:id="rId16"/>
    <p:sldId id="330" r:id="rId17"/>
    <p:sldId id="333" r:id="rId18"/>
    <p:sldId id="334"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designjobs.aiga.org/public/jobs_browse.asp"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art.okstate.edu/prospective/index.php" TargetMode="External"/><Relationship Id="rId2" Type="http://schemas.openxmlformats.org/officeDocument/2006/relationships/hyperlink" Target="http://art.unt.edu/studio-art.html" TargetMode="External"/><Relationship Id="rId1" Type="http://schemas.openxmlformats.org/officeDocument/2006/relationships/slideLayout" Target="../slideLayouts/slideLayout3.xml"/><Relationship Id="rId5" Type="http://schemas.openxmlformats.org/officeDocument/2006/relationships/hyperlink" Target="http://www.finearts.utexas.edu/aah/students/undergraduate/index.cfm" TargetMode="External"/><Relationship Id="rId4" Type="http://schemas.openxmlformats.org/officeDocument/2006/relationships/hyperlink" Target="http://www.depts.ttu.edu/ART/SOA/nav/undergrad/degree%20programs/commdesign.ph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texasphoto.org/" TargetMode="External"/><Relationship Id="rId2" Type="http://schemas.openxmlformats.org/officeDocument/2006/relationships/hyperlink" Target="http://www.vastarts.org/" TargetMode="External"/><Relationship Id="rId1" Type="http://schemas.openxmlformats.org/officeDocument/2006/relationships/slideLayout" Target="../slideLayouts/slideLayout3.xml"/><Relationship Id="rId6" Type="http://schemas.openxmlformats.org/officeDocument/2006/relationships/hyperlink" Target="http://amoa-arthouse.org/" TargetMode="External"/><Relationship Id="rId5" Type="http://schemas.openxmlformats.org/officeDocument/2006/relationships/hyperlink" Target="http://www.dsvc.org/" TargetMode="External"/><Relationship Id="rId4" Type="http://schemas.openxmlformats.org/officeDocument/2006/relationships/hyperlink" Target="http://www.tsos.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Animation Portfolio</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Should Your Portfolio Contain?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An index of the contents</a:t>
            </a:r>
          </a:p>
          <a:p>
            <a:pPr lvl="1"/>
            <a:r>
              <a:rPr lang="en-US" dirty="0"/>
              <a:t>Your CV or resume</a:t>
            </a:r>
          </a:p>
          <a:p>
            <a:pPr lvl="1"/>
            <a:r>
              <a:rPr lang="en-US" dirty="0"/>
              <a:t>Your profile and personal statement</a:t>
            </a:r>
          </a:p>
          <a:p>
            <a:pPr lvl="1"/>
            <a:r>
              <a:rPr lang="en-US" dirty="0"/>
              <a:t>Achievements, skills, and awards</a:t>
            </a:r>
          </a:p>
          <a:p>
            <a:pPr lvl="1"/>
            <a:r>
              <a:rPr lang="en-US" dirty="0"/>
              <a:t>Transcripts, test results, and certification documentation</a:t>
            </a:r>
          </a:p>
          <a:p>
            <a:pPr lvl="1"/>
            <a:r>
              <a:rPr lang="en-US" dirty="0"/>
              <a:t>An assortment of the work you have completed, but especially your most recent work</a:t>
            </a:r>
          </a:p>
          <a:p>
            <a:pPr lvl="1"/>
            <a:r>
              <a:rPr lang="en-US" dirty="0"/>
              <a:t>Examples of your best work</a:t>
            </a:r>
          </a:p>
          <a:p>
            <a:pPr lvl="2"/>
            <a:r>
              <a:rPr lang="en-US" dirty="0"/>
              <a:t>Place your best and most relevant work first</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Should Your Portfolio Contain?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When choosing which works you want to include in your portfolio, do not neglect to consider basic aspects like design, layout, punctuation, and grammar</a:t>
            </a:r>
          </a:p>
          <a:p>
            <a:pPr lvl="1"/>
            <a:r>
              <a:rPr lang="en-US" dirty="0"/>
              <a:t>Keep it simple, effective, colorful and eye-catching</a:t>
            </a:r>
          </a:p>
          <a:p>
            <a:pPr lvl="1"/>
            <a:r>
              <a:rPr lang="en-US" dirty="0"/>
              <a:t>Include the most recent sketchbook at the time of a portfolio review</a:t>
            </a:r>
          </a:p>
          <a:p>
            <a:pPr lvl="1"/>
            <a:r>
              <a:rPr lang="en-US" b="1" dirty="0"/>
              <a:t>Proofread everything</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the Different Types of Portfolios?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the different types of portfolios and write a brief synopsis or description about each one:</a:t>
            </a:r>
          </a:p>
          <a:p>
            <a:pPr lvl="2"/>
            <a:r>
              <a:rPr lang="en-US" dirty="0"/>
              <a:t>Traditional Portfolio</a:t>
            </a:r>
          </a:p>
          <a:p>
            <a:pPr lvl="2"/>
            <a:r>
              <a:rPr lang="en-US" dirty="0"/>
              <a:t>Multimedia Portfolio</a:t>
            </a:r>
          </a:p>
          <a:p>
            <a:pPr lvl="2"/>
            <a:r>
              <a:rPr lang="en-US" dirty="0"/>
              <a:t>Web Portfolio</a:t>
            </a:r>
          </a:p>
          <a:p>
            <a:pPr lvl="2"/>
            <a:r>
              <a:rPr lang="en-US" dirty="0"/>
              <a:t>DVD</a:t>
            </a:r>
          </a:p>
        </p:txBody>
      </p:sp>
    </p:spTree>
    <p:extLst>
      <p:ext uri="{BB962C8B-B14F-4D97-AF65-F5344CB8AC3E}">
        <p14:creationId xmlns:p14="http://schemas.microsoft.com/office/powerpoint/2010/main" val="476325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Schools and Employers Looking for in a Portfolio?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Innovative thinking</a:t>
            </a:r>
          </a:p>
          <a:p>
            <a:pPr lvl="1"/>
            <a:r>
              <a:rPr lang="en-US" dirty="0"/>
              <a:t>Drawing skills</a:t>
            </a:r>
          </a:p>
          <a:p>
            <a:pPr lvl="1"/>
            <a:r>
              <a:rPr lang="en-US" dirty="0"/>
              <a:t>Idea generation</a:t>
            </a:r>
          </a:p>
          <a:p>
            <a:pPr lvl="1"/>
            <a:r>
              <a:rPr lang="en-US" dirty="0"/>
              <a:t>Development of ideas</a:t>
            </a:r>
          </a:p>
          <a:p>
            <a:pPr lvl="1"/>
            <a:r>
              <a:rPr lang="en-US" dirty="0"/>
              <a:t>Experience using computers and software</a:t>
            </a:r>
          </a:p>
          <a:p>
            <a:pPr lvl="1"/>
            <a:r>
              <a:rPr lang="en-US" dirty="0"/>
              <a:t>Professionalism and pride in your work</a:t>
            </a:r>
          </a:p>
          <a:p>
            <a:pPr lvl="1"/>
            <a:r>
              <a:rPr lang="en-US" dirty="0"/>
              <a:t>Evidence of a passionate and inquisitive mind</a:t>
            </a:r>
          </a:p>
          <a:p>
            <a:pPr lvl="1"/>
            <a:endParaRPr lang="en-US" dirty="0"/>
          </a:p>
        </p:txBody>
      </p:sp>
    </p:spTree>
    <p:extLst>
      <p:ext uri="{BB962C8B-B14F-4D97-AF65-F5344CB8AC3E}">
        <p14:creationId xmlns:p14="http://schemas.microsoft.com/office/powerpoint/2010/main" val="3470700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Student Project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Students will work individually to create an animation portfolio</a:t>
            </a:r>
          </a:p>
          <a:p>
            <a:pPr lvl="1"/>
            <a:r>
              <a:rPr lang="en-US" dirty="0"/>
              <a:t>The portfolio should include the following:</a:t>
            </a:r>
          </a:p>
          <a:p>
            <a:pPr lvl="2"/>
            <a:r>
              <a:rPr lang="en-US" dirty="0"/>
              <a:t>An index of the contents</a:t>
            </a:r>
          </a:p>
          <a:p>
            <a:pPr lvl="2"/>
            <a:r>
              <a:rPr lang="en-US" dirty="0"/>
              <a:t>Your CV or resume</a:t>
            </a:r>
          </a:p>
          <a:p>
            <a:pPr lvl="2"/>
            <a:r>
              <a:rPr lang="en-US" dirty="0"/>
              <a:t>Your profile and personal statement</a:t>
            </a:r>
          </a:p>
          <a:p>
            <a:pPr lvl="2"/>
            <a:r>
              <a:rPr lang="en-US" dirty="0"/>
              <a:t>Achievements, skills, and awards</a:t>
            </a:r>
          </a:p>
          <a:p>
            <a:pPr lvl="2"/>
            <a:r>
              <a:rPr lang="en-US" dirty="0"/>
              <a:t>Transcripts, test scores, and certifications</a:t>
            </a:r>
          </a:p>
          <a:p>
            <a:pPr lvl="2"/>
            <a:r>
              <a:rPr lang="en-US" dirty="0"/>
              <a:t>Examples of the work you have completed, including your most recent work</a:t>
            </a:r>
          </a:p>
          <a:p>
            <a:pPr lvl="3"/>
            <a:r>
              <a:rPr lang="en-US" dirty="0"/>
              <a:t>Make sure to place your best and most relevant work first</a:t>
            </a:r>
          </a:p>
          <a:p>
            <a:pPr lvl="1"/>
            <a:endParaRPr lang="en-US" dirty="0"/>
          </a:p>
        </p:txBody>
      </p:sp>
    </p:spTree>
    <p:extLst>
      <p:ext uri="{BB962C8B-B14F-4D97-AF65-F5344CB8AC3E}">
        <p14:creationId xmlns:p14="http://schemas.microsoft.com/office/powerpoint/2010/main" val="1019521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Portfolio?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collection of materials that illustrates your skills, qualifications, education, training, and experiences  </a:t>
            </a:r>
          </a:p>
          <a:p>
            <a:pPr lvl="1"/>
            <a:r>
              <a:rPr lang="en-US" dirty="0"/>
              <a:t>It provides a snapshot of your personality, work ethic and professionalism</a:t>
            </a:r>
          </a:p>
          <a:p>
            <a:pPr lvl="1"/>
            <a:r>
              <a:rPr lang="en-US" dirty="0"/>
              <a:t>It is a road map that shows where you have been and where you are going</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Employers Want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This website is an example of online resources used in the industry for job searches:</a:t>
            </a:r>
          </a:p>
          <a:p>
            <a:pPr lvl="2"/>
            <a:r>
              <a:rPr lang="en-US" dirty="0">
                <a:hlinkClick r:id="rId2"/>
              </a:rPr>
              <a:t>http://designjobs.aiga.org/public/jobs_browse.asp</a:t>
            </a:r>
            <a:r>
              <a:rPr lang="en-US" dirty="0"/>
              <a:t> </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Schools Want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These websites are examples of university programs that require a portfolio as a component of the application process or as part of the overall degree requirement:</a:t>
            </a:r>
          </a:p>
          <a:p>
            <a:pPr lvl="2"/>
            <a:r>
              <a:rPr lang="en-US" dirty="0">
                <a:hlinkClick r:id="rId2"/>
              </a:rPr>
              <a:t>http://art.unt.edu/studio-art.html</a:t>
            </a:r>
            <a:r>
              <a:rPr lang="en-US" dirty="0"/>
              <a:t> </a:t>
            </a:r>
          </a:p>
          <a:p>
            <a:pPr lvl="2"/>
            <a:r>
              <a:rPr lang="en-US" dirty="0">
                <a:hlinkClick r:id="rId3"/>
              </a:rPr>
              <a:t>http://art.okstate.edu/prospective/index.php</a:t>
            </a:r>
            <a:r>
              <a:rPr lang="en-US" dirty="0"/>
              <a:t> </a:t>
            </a:r>
          </a:p>
          <a:p>
            <a:pPr lvl="2"/>
            <a:r>
              <a:rPr lang="en-US" dirty="0">
                <a:hlinkClick r:id="rId4"/>
              </a:rPr>
              <a:t>http://www.depts.ttu.edu/ART/SOA/nav/undergrad/degree%20programs/commdesign.php</a:t>
            </a:r>
            <a:r>
              <a:rPr lang="en-US" dirty="0"/>
              <a:t> </a:t>
            </a:r>
          </a:p>
          <a:p>
            <a:pPr lvl="2"/>
            <a:r>
              <a:rPr lang="en-US" dirty="0">
                <a:hlinkClick r:id="rId5"/>
              </a:rPr>
              <a:t>http://www.finearts.utexas.edu/aah/students/undergraduate/index.cfm</a:t>
            </a:r>
            <a:r>
              <a:rPr lang="en-US" dirty="0"/>
              <a:t> </a:t>
            </a:r>
          </a:p>
          <a:p>
            <a:pPr lvl="1"/>
            <a:endParaRPr lang="en-US" dirty="0"/>
          </a:p>
        </p:txBody>
      </p:sp>
    </p:spTree>
    <p:extLst>
      <p:ext uri="{BB962C8B-B14F-4D97-AF65-F5344CB8AC3E}">
        <p14:creationId xmlns:p14="http://schemas.microsoft.com/office/powerpoint/2010/main" val="1363751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Clients Want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These websites are examples of organizations that support artists and promote art events:</a:t>
            </a:r>
          </a:p>
          <a:p>
            <a:pPr lvl="2"/>
            <a:r>
              <a:rPr lang="en-US" dirty="0">
                <a:hlinkClick r:id="rId2"/>
              </a:rPr>
              <a:t>http://www.vastarts.org/</a:t>
            </a:r>
            <a:r>
              <a:rPr lang="en-US" dirty="0"/>
              <a:t> </a:t>
            </a:r>
          </a:p>
          <a:p>
            <a:pPr lvl="2"/>
            <a:r>
              <a:rPr lang="en-US" dirty="0">
                <a:hlinkClick r:id="rId3"/>
              </a:rPr>
              <a:t>http://www.texasphoto.org/</a:t>
            </a:r>
            <a:r>
              <a:rPr lang="en-US" dirty="0"/>
              <a:t> </a:t>
            </a:r>
          </a:p>
          <a:p>
            <a:pPr lvl="2"/>
            <a:r>
              <a:rPr lang="en-US" dirty="0">
                <a:hlinkClick r:id="rId4"/>
              </a:rPr>
              <a:t>http://www.tsos.org/</a:t>
            </a:r>
            <a:r>
              <a:rPr lang="en-US" dirty="0"/>
              <a:t> </a:t>
            </a:r>
          </a:p>
          <a:p>
            <a:pPr lvl="2"/>
            <a:r>
              <a:rPr lang="en-US" dirty="0">
                <a:hlinkClick r:id="rId5"/>
              </a:rPr>
              <a:t>http://www.dsvc.org/</a:t>
            </a:r>
            <a:r>
              <a:rPr lang="en-US" dirty="0"/>
              <a:t> </a:t>
            </a:r>
          </a:p>
          <a:p>
            <a:pPr lvl="2"/>
            <a:r>
              <a:rPr lang="en-US" dirty="0">
                <a:hlinkClick r:id="rId6"/>
              </a:rPr>
              <a:t>http://amoa-arthouse.org/</a:t>
            </a:r>
            <a:r>
              <a:rPr lang="en-US" dirty="0"/>
              <a:t> </a:t>
            </a:r>
          </a:p>
          <a:p>
            <a:pPr lvl="1"/>
            <a:endParaRPr lang="en-US" dirty="0"/>
          </a:p>
        </p:txBody>
      </p:sp>
    </p:spTree>
    <p:extLst>
      <p:ext uri="{BB962C8B-B14F-4D97-AF65-F5344CB8AC3E}">
        <p14:creationId xmlns:p14="http://schemas.microsoft.com/office/powerpoint/2010/main" val="3930590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Why Do You Need an Animation Portfolio?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Many schools require portfolios as part of admissions</a:t>
            </a:r>
          </a:p>
          <a:p>
            <a:pPr lvl="1"/>
            <a:r>
              <a:rPr lang="en-US" dirty="0"/>
              <a:t>Many employers ask for a portfolio of your work along with your application</a:t>
            </a:r>
          </a:p>
          <a:p>
            <a:pPr lvl="1"/>
            <a:r>
              <a:rPr lang="en-US" dirty="0"/>
              <a:t>A portfolio showcases your work and demonstrates your skills to universities and prospective employers</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Are the General Portfolio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the internet to find several art or animation schools, and research their portfolio requirements for the following areas of study:</a:t>
            </a:r>
          </a:p>
          <a:p>
            <a:pPr lvl="3"/>
            <a:r>
              <a:rPr lang="en-US" dirty="0"/>
              <a:t>Advertising</a:t>
            </a:r>
          </a:p>
          <a:p>
            <a:pPr lvl="3"/>
            <a:r>
              <a:rPr lang="en-US" dirty="0"/>
              <a:t>Animation</a:t>
            </a:r>
          </a:p>
          <a:p>
            <a:pPr lvl="3"/>
            <a:r>
              <a:rPr lang="en-US" dirty="0"/>
              <a:t>Cartooning</a:t>
            </a:r>
          </a:p>
          <a:p>
            <a:pPr lvl="3"/>
            <a:r>
              <a:rPr lang="en-US" dirty="0"/>
              <a:t>Computer Animation</a:t>
            </a:r>
          </a:p>
          <a:p>
            <a:pPr lvl="3"/>
            <a:r>
              <a:rPr lang="en-US" dirty="0"/>
              <a:t>Graphic Design</a:t>
            </a:r>
          </a:p>
          <a:p>
            <a:pPr lvl="3"/>
            <a:r>
              <a:rPr lang="en-US" dirty="0"/>
              <a:t>Illustration</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Should Your Portfolio Contain?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ideal portfolio will consist of 15 to 20 pieces of recent artwork</a:t>
            </a:r>
          </a:p>
          <a:p>
            <a:pPr lvl="1"/>
            <a:r>
              <a:rPr lang="en-US" dirty="0"/>
              <a:t>It should represent you as an artist and include your best work </a:t>
            </a:r>
          </a:p>
          <a:p>
            <a:pPr lvl="1"/>
            <a:r>
              <a:rPr lang="en-US" dirty="0"/>
              <a:t>A portfolio should demonstrate your skills</a:t>
            </a:r>
          </a:p>
          <a:p>
            <a:pPr lvl="1"/>
            <a:r>
              <a:rPr lang="en-US" dirty="0"/>
              <a:t>Make sure to submit work that represents current skills and experiences</a:t>
            </a:r>
          </a:p>
          <a:p>
            <a:pPr lvl="1"/>
            <a:r>
              <a:rPr lang="en-US" dirty="0"/>
              <a:t>It is important to submit work that showcases your strengths</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TotalTime>
  <Words>582</Words>
  <Application>Microsoft Office PowerPoint</Application>
  <PresentationFormat>Widescreen</PresentationFormat>
  <Paragraphs>77</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What is a Portfolio?</vt:lpstr>
      <vt:lpstr>What Employers Want </vt:lpstr>
      <vt:lpstr>What Schools Want </vt:lpstr>
      <vt:lpstr>What Clients Want </vt:lpstr>
      <vt:lpstr>Why Do You Need an Animation Portfolio?</vt:lpstr>
      <vt:lpstr>What Are the General Portfolio Requirements?</vt:lpstr>
      <vt:lpstr>What Should Your Portfolio Contain?</vt:lpstr>
      <vt:lpstr>What Should Your Portfolio Contain?</vt:lpstr>
      <vt:lpstr>What Should Your Portfolio Contain?</vt:lpstr>
      <vt:lpstr>What Are the Different Types of Portfolios?</vt:lpstr>
      <vt:lpstr>What Are Schools and Employers Looking for in a Portfolio?</vt:lpstr>
      <vt:lpstr>Student Project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22</cp:revision>
  <cp:lastPrinted>2017-07-07T16:17:37Z</cp:lastPrinted>
  <dcterms:created xsi:type="dcterms:W3CDTF">2017-07-11T23:58:30Z</dcterms:created>
  <dcterms:modified xsi:type="dcterms:W3CDTF">2017-07-19T20:15:07Z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