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0"/>
  </p:notesMasterIdLst>
  <p:sldIdLst>
    <p:sldId id="321" r:id="rId6"/>
    <p:sldId id="319" r:id="rId7"/>
    <p:sldId id="323" r:id="rId8"/>
    <p:sldId id="324" r:id="rId9"/>
    <p:sldId id="325" r:id="rId10"/>
    <p:sldId id="326" r:id="rId11"/>
    <p:sldId id="333" r:id="rId12"/>
    <p:sldId id="327" r:id="rId13"/>
    <p:sldId id="328" r:id="rId14"/>
    <p:sldId id="329" r:id="rId15"/>
    <p:sldId id="330" r:id="rId16"/>
    <p:sldId id="331" r:id="rId17"/>
    <p:sldId id="332" r:id="rId18"/>
    <p:sldId id="334"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Animation</a:t>
            </a:r>
          </a:p>
          <a:p>
            <a:pPr lvl="1"/>
            <a:r>
              <a:rPr lang="en-US" dirty="0"/>
              <a:t>Creating the Bouncing Ball: </a:t>
            </a:r>
          </a:p>
          <a:p>
            <a:pPr lvl="1"/>
            <a:r>
              <a:rPr lang="en-US" dirty="0"/>
              <a:t>Arcs, Easing, and Squash and Stretch</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Easing Applied</a:t>
            </a:r>
          </a:p>
        </p:txBody>
      </p:sp>
      <p:pic>
        <p:nvPicPr>
          <p:cNvPr id="4" name="Content Placeholder 3">
            <a:extLst>
              <a:ext uri="{FF2B5EF4-FFF2-40B4-BE49-F238E27FC236}">
                <a16:creationId xmlns:a16="http://schemas.microsoft.com/office/drawing/2014/main" id="{107CE473-0E27-4B2D-AF63-E95F7BA90A87}"/>
              </a:ext>
            </a:extLst>
          </p:cNvPr>
          <p:cNvPicPr>
            <a:picLocks noGrp="1" noChangeAspect="1"/>
          </p:cNvPicPr>
          <p:nvPr>
            <p:ph sz="half" idx="1"/>
          </p:nvPr>
        </p:nvPicPr>
        <p:blipFill>
          <a:blip r:embed="rId2"/>
          <a:stretch>
            <a:fillRect/>
          </a:stretch>
        </p:blipFill>
        <p:spPr>
          <a:xfrm>
            <a:off x="4775931" y="1949868"/>
            <a:ext cx="3300212" cy="3562206"/>
          </a:xfrm>
          <a:prstGeom prst="rect">
            <a:avLst/>
          </a:prstGeom>
        </p:spPr>
      </p:pic>
    </p:spTree>
    <p:extLst>
      <p:ext uri="{BB962C8B-B14F-4D97-AF65-F5344CB8AC3E}">
        <p14:creationId xmlns:p14="http://schemas.microsoft.com/office/powerpoint/2010/main" val="1077649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Squash</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When it impacts the ground, it squashes. The volume must remain the same. If an object becomes wider (squashed) it must also become shorter. Squeezing a balloon illustrates the concept of constant volume while squashing and stretching.</a:t>
            </a:r>
          </a:p>
          <a:p>
            <a:pPr lvl="1"/>
            <a:endParaRPr lang="en-US" dirty="0"/>
          </a:p>
        </p:txBody>
      </p:sp>
    </p:spTree>
    <p:extLst>
      <p:ext uri="{BB962C8B-B14F-4D97-AF65-F5344CB8AC3E}">
        <p14:creationId xmlns:p14="http://schemas.microsoft.com/office/powerpoint/2010/main" val="47632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Squash at Impact</a:t>
            </a:r>
          </a:p>
        </p:txBody>
      </p:sp>
      <p:pic>
        <p:nvPicPr>
          <p:cNvPr id="4" name="Content Placeholder 3">
            <a:extLst>
              <a:ext uri="{FF2B5EF4-FFF2-40B4-BE49-F238E27FC236}">
                <a16:creationId xmlns:a16="http://schemas.microsoft.com/office/drawing/2014/main" id="{7EB18A9C-1EBA-4E6A-9E62-2BF90B191910}"/>
              </a:ext>
            </a:extLst>
          </p:cNvPr>
          <p:cNvPicPr>
            <a:picLocks noGrp="1" noChangeAspect="1"/>
          </p:cNvPicPr>
          <p:nvPr>
            <p:ph sz="half" idx="1"/>
          </p:nvPr>
        </p:nvPicPr>
        <p:blipFill>
          <a:blip r:embed="rId2"/>
          <a:stretch>
            <a:fillRect/>
          </a:stretch>
        </p:blipFill>
        <p:spPr>
          <a:xfrm>
            <a:off x="4302285" y="1789864"/>
            <a:ext cx="3766922" cy="4062266"/>
          </a:xfrm>
          <a:prstGeom prst="rect">
            <a:avLst/>
          </a:prstGeom>
        </p:spPr>
      </p:pic>
    </p:spTree>
    <p:extLst>
      <p:ext uri="{BB962C8B-B14F-4D97-AF65-F5344CB8AC3E}">
        <p14:creationId xmlns:p14="http://schemas.microsoft.com/office/powerpoint/2010/main" val="3939255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ea typeface="ＭＳ Ｐゴシック" pitchFamily="34" charset="-128"/>
              </a:rPr>
              <a:t>Stretch</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At some point as the ball falls, it stretches. When it impacts the ground, it squashes. When it bounces off the ground, it stretches again. Note how quickly the ball regains its circular shape. </a:t>
            </a:r>
          </a:p>
          <a:p>
            <a:pPr lvl="1"/>
            <a:endParaRPr lang="en-US" dirty="0"/>
          </a:p>
        </p:txBody>
      </p:sp>
    </p:spTree>
    <p:extLst>
      <p:ext uri="{BB962C8B-B14F-4D97-AF65-F5344CB8AC3E}">
        <p14:creationId xmlns:p14="http://schemas.microsoft.com/office/powerpoint/2010/main" val="406686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Stretch Before and After Impact</a:t>
            </a:r>
          </a:p>
        </p:txBody>
      </p:sp>
      <p:pic>
        <p:nvPicPr>
          <p:cNvPr id="4" name="Content Placeholder 3">
            <a:extLst>
              <a:ext uri="{FF2B5EF4-FFF2-40B4-BE49-F238E27FC236}">
                <a16:creationId xmlns:a16="http://schemas.microsoft.com/office/drawing/2014/main" id="{F0F27207-52E8-4F94-9E8E-CD177DA5FF4F}"/>
              </a:ext>
            </a:extLst>
          </p:cNvPr>
          <p:cNvPicPr>
            <a:picLocks noGrp="1" noChangeAspect="1"/>
          </p:cNvPicPr>
          <p:nvPr>
            <p:ph sz="half" idx="1"/>
          </p:nvPr>
        </p:nvPicPr>
        <p:blipFill>
          <a:blip r:embed="rId2"/>
          <a:stretch>
            <a:fillRect/>
          </a:stretch>
        </p:blipFill>
        <p:spPr>
          <a:xfrm>
            <a:off x="4621983" y="1966947"/>
            <a:ext cx="3572214" cy="3852292"/>
          </a:xfrm>
          <a:prstGeom prst="rect">
            <a:avLst/>
          </a:prstGeom>
        </p:spPr>
      </p:pic>
    </p:spTree>
    <p:extLst>
      <p:ext uri="{BB962C8B-B14F-4D97-AF65-F5344CB8AC3E}">
        <p14:creationId xmlns:p14="http://schemas.microsoft.com/office/powerpoint/2010/main" val="3926713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Why Create the Bouncing Ball?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bouncing ball exercise is the starting point for all animators. Unless an animator can make a ball bounce in a believable fashion, it would not be wise to try more complex exercises. All animators should have an example of a bouncing ball somewhere in their portfolio (reel).</a:t>
            </a:r>
          </a:p>
          <a:p>
            <a:pPr lvl="1"/>
            <a:endParaRPr lang="en-US" dirty="0"/>
          </a:p>
        </p:txBody>
      </p:sp>
      <p:pic>
        <p:nvPicPr>
          <p:cNvPr id="4" name="Picture 3">
            <a:extLst>
              <a:ext uri="{FF2B5EF4-FFF2-40B4-BE49-F238E27FC236}">
                <a16:creationId xmlns:a16="http://schemas.microsoft.com/office/drawing/2014/main" id="{B5FAC58E-738E-4AB2-BDC8-84C22A78A743}"/>
              </a:ext>
            </a:extLst>
          </p:cNvPr>
          <p:cNvPicPr>
            <a:picLocks noChangeAspect="1"/>
          </p:cNvPicPr>
          <p:nvPr/>
        </p:nvPicPr>
        <p:blipFill>
          <a:blip r:embed="rId2"/>
          <a:stretch>
            <a:fillRect/>
          </a:stretch>
        </p:blipFill>
        <p:spPr>
          <a:xfrm>
            <a:off x="5519586" y="3954231"/>
            <a:ext cx="1810669" cy="1804572"/>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Three Principles of Animation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bouncing ball covers three of the basic principles of animation:</a:t>
            </a:r>
          </a:p>
          <a:p>
            <a:pPr lvl="2"/>
            <a:r>
              <a:rPr lang="en-US" dirty="0"/>
              <a:t>motion in arcs</a:t>
            </a:r>
          </a:p>
          <a:p>
            <a:pPr lvl="2"/>
            <a:r>
              <a:rPr lang="en-US" dirty="0"/>
              <a:t>slow in/slow out (easing)</a:t>
            </a:r>
          </a:p>
          <a:p>
            <a:pPr lvl="2"/>
            <a:r>
              <a:rPr lang="en-US" dirty="0"/>
              <a:t>squash and stretch</a:t>
            </a:r>
          </a:p>
          <a:p>
            <a:pPr lvl="1"/>
            <a:r>
              <a:rPr lang="en-US" dirty="0"/>
              <a:t>All components are necessary to give the motion the correct look</a:t>
            </a:r>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Motion in Arcs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ball falls in an elliptical arc through space. Most objects move in some sort of arc. If the ball was to move in a straight line between the top and bottom points of the bounce, then the action would look very unnatural. </a:t>
            </a:r>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Arched Path for a Bouncing Ball</a:t>
            </a:r>
          </a:p>
        </p:txBody>
      </p:sp>
      <p:pic>
        <p:nvPicPr>
          <p:cNvPr id="4" name="Content Placeholder 3">
            <a:extLst>
              <a:ext uri="{FF2B5EF4-FFF2-40B4-BE49-F238E27FC236}">
                <a16:creationId xmlns:a16="http://schemas.microsoft.com/office/drawing/2014/main" id="{336CBE15-329E-42C3-B676-A7BD305607CB}"/>
              </a:ext>
            </a:extLst>
          </p:cNvPr>
          <p:cNvPicPr>
            <a:picLocks noGrp="1" noChangeAspect="1"/>
          </p:cNvPicPr>
          <p:nvPr>
            <p:ph sz="half" idx="1"/>
          </p:nvPr>
        </p:nvPicPr>
        <p:blipFill>
          <a:blip r:embed="rId2"/>
          <a:stretch>
            <a:fillRect/>
          </a:stretch>
        </p:blipFill>
        <p:spPr>
          <a:xfrm>
            <a:off x="2846374" y="2256397"/>
            <a:ext cx="6845328" cy="3898341"/>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ea typeface="ＭＳ Ｐゴシック" pitchFamily="34" charset="-128"/>
              </a:rPr>
              <a:t>Linear Motion</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When objects move at an even pace, the motion is referred to as linear. When most objects are in motion, they are slowing down or speeding up. A common mistake of animators is to not change this linear motion. Linear motion is not appropriate for a bouncing ball.</a:t>
            </a:r>
          </a:p>
          <a:p>
            <a:pPr lvl="1"/>
            <a:endParaRPr lang="en-US" dirty="0"/>
          </a:p>
        </p:txBody>
      </p:sp>
    </p:spTree>
    <p:extLst>
      <p:ext uri="{BB962C8B-B14F-4D97-AF65-F5344CB8AC3E}">
        <p14:creationId xmlns:p14="http://schemas.microsoft.com/office/powerpoint/2010/main" val="1118179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Linear Motion</a:t>
            </a:r>
          </a:p>
        </p:txBody>
      </p:sp>
      <p:pic>
        <p:nvPicPr>
          <p:cNvPr id="4" name="Content Placeholder 3">
            <a:extLst>
              <a:ext uri="{FF2B5EF4-FFF2-40B4-BE49-F238E27FC236}">
                <a16:creationId xmlns:a16="http://schemas.microsoft.com/office/drawing/2014/main" id="{600670AE-71A2-4BB5-B465-422A7D47FA48}"/>
              </a:ext>
            </a:extLst>
          </p:cNvPr>
          <p:cNvPicPr>
            <a:picLocks noGrp="1" noChangeAspect="1"/>
          </p:cNvPicPr>
          <p:nvPr>
            <p:ph sz="half" idx="1"/>
          </p:nvPr>
        </p:nvPicPr>
        <p:blipFill>
          <a:blip r:embed="rId2"/>
          <a:stretch>
            <a:fillRect/>
          </a:stretch>
        </p:blipFill>
        <p:spPr>
          <a:xfrm>
            <a:off x="3216845" y="1944826"/>
            <a:ext cx="5818022" cy="3870336"/>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Slow In / Slow Out (Easing)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As the ball falls it is accelerated by gravity, the gap between each frame grows all the time until the ball hits the ground. As the ball bounces, the ball moves very fast at first, then slows down by gravity at the high point of its bounce. At the high point of the bounce, the ball is weightless. This speeding up and slowing down of the motion is called “easing.”</a:t>
            </a:r>
          </a:p>
          <a:p>
            <a:pPr lvl="1"/>
            <a:endParaRPr lang="en-US" dirty="0"/>
          </a:p>
        </p:txBody>
      </p:sp>
    </p:spTree>
    <p:extLst>
      <p:ext uri="{BB962C8B-B14F-4D97-AF65-F5344CB8AC3E}">
        <p14:creationId xmlns:p14="http://schemas.microsoft.com/office/powerpoint/2010/main" val="3464492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56ea17bb-c96d-4826-b465-01eec0dd23dd"/>
    <ds:schemaRef ds:uri="http://schemas.microsoft.com/office/2006/documentManagement/types"/>
    <ds:schemaRef ds:uri="http://schemas.microsoft.com/office/infopath/2007/PartnerControls"/>
    <ds:schemaRef ds:uri="http://purl.org/dc/terms/"/>
    <ds:schemaRef ds:uri="http://www.w3.org/XML/1998/namespace"/>
    <ds:schemaRef ds:uri="http://purl.org/dc/elements/1.1/"/>
    <ds:schemaRef ds:uri="http://schemas.microsoft.com/sharepoint/v3"/>
    <ds:schemaRef ds:uri="http://purl.org/dc/dcmitype/"/>
    <ds:schemaRef ds:uri="http://schemas.openxmlformats.org/package/2006/metadata/core-properties"/>
    <ds:schemaRef ds:uri="05d88611-e516-4d1a-b12e-39107e78b3d0"/>
    <ds:schemaRef ds:uri="http://schemas.microsoft.com/office/2006/metadata/properties"/>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209</TotalTime>
  <Words>412</Words>
  <Application>Microsoft Office PowerPoint</Application>
  <PresentationFormat>Widescreen</PresentationFormat>
  <Paragraphs>26</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ＭＳ Ｐゴシック</vt:lpstr>
      <vt:lpstr>.AppleSystemUIFont</vt:lpstr>
      <vt:lpstr>Arial</vt:lpstr>
      <vt:lpstr>Calibri</vt:lpstr>
      <vt:lpstr>Open Sans</vt:lpstr>
      <vt:lpstr>Open Sans SemiBold</vt:lpstr>
      <vt:lpstr>2_Office Theme</vt:lpstr>
      <vt:lpstr>3_Office Theme</vt:lpstr>
      <vt:lpstr>PowerPoint Presentation</vt:lpstr>
      <vt:lpstr>PowerPoint Presentation</vt:lpstr>
      <vt:lpstr>Why Create the Bouncing Ball?</vt:lpstr>
      <vt:lpstr>Three Principles of Animation</vt:lpstr>
      <vt:lpstr>Motion in Arcs</vt:lpstr>
      <vt:lpstr>Arched Path for a Bouncing Ball</vt:lpstr>
      <vt:lpstr>Linear Motion</vt:lpstr>
      <vt:lpstr>Linear Motion</vt:lpstr>
      <vt:lpstr>Slow In / Slow Out (Easing)</vt:lpstr>
      <vt:lpstr>Easing Applied</vt:lpstr>
      <vt:lpstr>Squash</vt:lpstr>
      <vt:lpstr>Squash at Impact</vt:lpstr>
      <vt:lpstr>Stretch</vt:lpstr>
      <vt:lpstr>Stretch Before and After 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6</cp:revision>
  <cp:lastPrinted>2017-07-07T16:17:37Z</cp:lastPrinted>
  <dcterms:created xsi:type="dcterms:W3CDTF">2017-07-11T23:58:30Z</dcterms:created>
  <dcterms:modified xsi:type="dcterms:W3CDTF">2017-07-20T19:06:04Z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