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5" r:id="rId6"/>
  </p:sldMasterIdLst>
  <p:notesMasterIdLst>
    <p:notesMasterId r:id="rId18"/>
  </p:notesMasterIdLst>
  <p:sldIdLst>
    <p:sldId id="321" r:id="rId7"/>
    <p:sldId id="334" r:id="rId8"/>
    <p:sldId id="325" r:id="rId9"/>
    <p:sldId id="326" r:id="rId10"/>
    <p:sldId id="327" r:id="rId11"/>
    <p:sldId id="328" r:id="rId12"/>
    <p:sldId id="329" r:id="rId13"/>
    <p:sldId id="330" r:id="rId14"/>
    <p:sldId id="331" r:id="rId15"/>
    <p:sldId id="332" r:id="rId16"/>
    <p:sldId id="333" r:id="rId1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07" d="100"/>
          <a:sy n="107" d="100"/>
        </p:scale>
        <p:origin x="6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C58386-FBFC-4C5D-83E1-E635619480C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60A8874-FD63-4825-A63A-A1A8B31AF2E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5A47268F-BDA7-47EF-A0E6-8F25902DF262}" type="datetimeFigureOut">
              <a:rPr lang="en-US"/>
              <a:pPr>
                <a:defRPr/>
              </a:pPr>
              <a:t>7/26/2017</a:t>
            </a:fld>
            <a:endParaRPr lang="en-US"/>
          </a:p>
        </p:txBody>
      </p:sp>
      <p:sp>
        <p:nvSpPr>
          <p:cNvPr id="4" name="Slide Image Placeholder 3">
            <a:extLst>
              <a:ext uri="{FF2B5EF4-FFF2-40B4-BE49-F238E27FC236}">
                <a16:creationId xmlns:a16="http://schemas.microsoft.com/office/drawing/2014/main" id="{22FF23EA-88FE-4A47-BF3D-42B55D7E29BF}"/>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1532359-C240-4878-BAF9-9AD0AA995F48}"/>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7E6FF31-C63D-43D5-AF4F-08ACE54A24FE}"/>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688546D-58D5-4A3C-9571-1AA280CFE0D5}"/>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4FAD0766-D41D-4CE2-BB63-FF7397D3465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F7C28F0-B6E0-4374-AF9C-565949CEDF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0CA5B4F-4F78-4947-A84A-C7BBC3B5CC6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Discuss the personal management experiences of your students. </a:t>
            </a:r>
          </a:p>
          <a:p>
            <a:pPr>
              <a:spcBef>
                <a:spcPct val="0"/>
              </a:spcBef>
            </a:pPr>
            <a:endParaRPr lang="en-US" altLang="en-US"/>
          </a:p>
        </p:txBody>
      </p:sp>
      <p:sp>
        <p:nvSpPr>
          <p:cNvPr id="16388" name="Slide Number Placeholder 3">
            <a:extLst>
              <a:ext uri="{FF2B5EF4-FFF2-40B4-BE49-F238E27FC236}">
                <a16:creationId xmlns:a16="http://schemas.microsoft.com/office/drawing/2014/main" id="{63152E02-FDC2-437A-920A-8352670F05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4C674E5-EC66-43CE-987E-531DFAF1E6C1}" type="slidenum">
              <a:rPr lang="en-US" altLang="en-US"/>
              <a:pPr fontAlgn="base">
                <a:spcBef>
                  <a:spcPct val="0"/>
                </a:spcBef>
                <a:spcAft>
                  <a:spcPct val="0"/>
                </a:spcAft>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B9FDAB2-D6BD-4F64-94E6-E7512BB36BC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EAD3692E-C935-400B-9DBB-054A11B71BD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i="1"/>
              <a:t>Webster’s new compact office dictionary </a:t>
            </a:r>
            <a:r>
              <a:rPr lang="en-US" altLang="en-US"/>
              <a:t>(2003). New York, NY: Houghton Mifflin </a:t>
            </a:r>
          </a:p>
          <a:p>
            <a:pPr>
              <a:spcBef>
                <a:spcPct val="0"/>
              </a:spcBef>
            </a:pPr>
            <a:r>
              <a:rPr lang="en-US" altLang="en-US"/>
              <a:t>Harcourt Publishing Co.   </a:t>
            </a:r>
          </a:p>
          <a:p>
            <a:pPr>
              <a:spcBef>
                <a:spcPct val="0"/>
              </a:spcBef>
            </a:pPr>
            <a:endParaRPr lang="en-US" altLang="en-US"/>
          </a:p>
          <a:p>
            <a:pPr>
              <a:spcBef>
                <a:spcPct val="0"/>
              </a:spcBef>
            </a:pPr>
            <a:r>
              <a:rPr lang="en-US" altLang="en-US"/>
              <a:t>Definitions make a great warm-up activity. Have students complete the</a:t>
            </a:r>
            <a:r>
              <a:rPr lang="en-US" altLang="en-US" i="1"/>
              <a:t> Management: Another Piece of the Puzzle Student </a:t>
            </a:r>
            <a:r>
              <a:rPr lang="en-US" altLang="en-US"/>
              <a:t>Notes. </a:t>
            </a:r>
            <a:r>
              <a:rPr lang="en-US" altLang="en-US">
                <a:solidFill>
                  <a:schemeClr val="bg1"/>
                </a:solidFill>
                <a:cs typeface="Calibri" panose="020F0502020204030204" pitchFamily="34" charset="0"/>
              </a:rPr>
              <a:t>Complete the </a:t>
            </a:r>
            <a:r>
              <a:rPr lang="en-US" altLang="en-US" i="1">
                <a:solidFill>
                  <a:schemeClr val="bg1"/>
                </a:solidFill>
                <a:cs typeface="Calibri" panose="020F0502020204030204" pitchFamily="34" charset="0"/>
              </a:rPr>
              <a:t>“</a:t>
            </a:r>
            <a:r>
              <a:rPr lang="en-US" altLang="en-US" i="1">
                <a:solidFill>
                  <a:schemeClr val="bg1"/>
                </a:solidFill>
              </a:rPr>
              <a:t>Management: Another Piece of the Puzzle”  </a:t>
            </a:r>
            <a:r>
              <a:rPr lang="en-US" altLang="en-US">
                <a:solidFill>
                  <a:schemeClr val="bg1"/>
                </a:solidFill>
              </a:rPr>
              <a:t>handout.</a:t>
            </a:r>
          </a:p>
          <a:p>
            <a:pPr>
              <a:spcBef>
                <a:spcPct val="0"/>
              </a:spcBef>
            </a:pPr>
            <a:endParaRPr lang="en-US" altLang="en-US"/>
          </a:p>
        </p:txBody>
      </p:sp>
      <p:sp>
        <p:nvSpPr>
          <p:cNvPr id="18436" name="Slide Number Placeholder 3">
            <a:extLst>
              <a:ext uri="{FF2B5EF4-FFF2-40B4-BE49-F238E27FC236}">
                <a16:creationId xmlns:a16="http://schemas.microsoft.com/office/drawing/2014/main" id="{94B1FD0C-29D5-477F-BFA8-0B0D3935BC5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62E265C-150C-4AB9-897D-C0B07E0D6112}"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9891117-F2A1-4C4F-8FD3-AB74A45B9E3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2A808B5B-EC24-45BC-846F-348314AE51C7}"/>
              </a:ext>
            </a:extLst>
          </p:cNvPr>
          <p:cNvSpPr>
            <a:spLocks noGrp="1"/>
          </p:cNvSpPr>
          <p:nvPr>
            <p:ph type="body" idx="1"/>
          </p:nvPr>
        </p:nvSpPr>
        <p:spPr/>
        <p:txBody>
          <a:bodyPr>
            <a:normAutofit/>
          </a:bodyPr>
          <a:lstStyle/>
          <a:p>
            <a:pPr fontAlgn="auto">
              <a:spcBef>
                <a:spcPts val="0"/>
              </a:spcBef>
              <a:spcAft>
                <a:spcPts val="0"/>
              </a:spcAft>
              <a:defRPr/>
            </a:pPr>
            <a:r>
              <a:rPr lang="en-US" dirty="0"/>
              <a:t>As you cover the lesson, incorporate the following points in your discussion. </a:t>
            </a:r>
          </a:p>
          <a:p>
            <a:pPr marL="171450" indent="-171450" fontAlgn="auto">
              <a:spcBef>
                <a:spcPts val="0"/>
              </a:spcBef>
              <a:spcAft>
                <a:spcPts val="0"/>
              </a:spcAft>
              <a:buFont typeface="Arial" panose="020B0604020202020204" pitchFamily="34" charset="0"/>
              <a:buChar char="•"/>
              <a:defRPr/>
            </a:pPr>
            <a:r>
              <a:rPr lang="en-US" dirty="0"/>
              <a:t>Discuss the difference between traditional and horizontal organization.</a:t>
            </a:r>
          </a:p>
          <a:p>
            <a:pPr marL="171450" indent="-171450" fontAlgn="auto">
              <a:spcBef>
                <a:spcPts val="0"/>
              </a:spcBef>
              <a:spcAft>
                <a:spcPts val="0"/>
              </a:spcAft>
              <a:buFont typeface="Arial" panose="020B0604020202020204" pitchFamily="34" charset="0"/>
              <a:buChar char="•"/>
              <a:defRPr/>
            </a:pPr>
            <a:r>
              <a:rPr lang="en-US" dirty="0"/>
              <a:t>Identify the three levels  of management.</a:t>
            </a:r>
          </a:p>
          <a:p>
            <a:pPr marL="171450" indent="-171450" fontAlgn="auto">
              <a:spcBef>
                <a:spcPts val="0"/>
              </a:spcBef>
              <a:spcAft>
                <a:spcPts val="0"/>
              </a:spcAft>
              <a:buFont typeface="Arial" panose="020B0604020202020204" pitchFamily="34" charset="0"/>
              <a:buChar char="•"/>
              <a:defRPr/>
            </a:pPr>
            <a:r>
              <a:rPr lang="en-US" dirty="0"/>
              <a:t>Theorize how a self-managing team functions.</a:t>
            </a:r>
          </a:p>
          <a:p>
            <a:pPr marL="171450" indent="-171450" fontAlgn="auto">
              <a:spcBef>
                <a:spcPts val="0"/>
              </a:spcBef>
              <a:spcAft>
                <a:spcPts val="0"/>
              </a:spcAft>
              <a:buFont typeface="Arial" panose="020B0604020202020204" pitchFamily="34" charset="0"/>
              <a:buChar char="•"/>
              <a:defRPr/>
            </a:pPr>
            <a:r>
              <a:rPr lang="en-US" dirty="0"/>
              <a:t>Defend the importance of management.</a:t>
            </a:r>
          </a:p>
          <a:p>
            <a:pPr marL="171450" indent="-171450" fontAlgn="auto">
              <a:spcBef>
                <a:spcPts val="0"/>
              </a:spcBef>
              <a:spcAft>
                <a:spcPts val="0"/>
              </a:spcAft>
              <a:buFont typeface="Arial" panose="020B0604020202020204" pitchFamily="34" charset="0"/>
              <a:buChar char="•"/>
              <a:defRPr/>
            </a:pPr>
            <a:r>
              <a:rPr lang="en-US" dirty="0"/>
              <a:t>Evaluate the five functions of management. </a:t>
            </a:r>
          </a:p>
          <a:p>
            <a:pPr marL="171450" indent="-171450" fontAlgn="auto">
              <a:spcBef>
                <a:spcPts val="0"/>
              </a:spcBef>
              <a:spcAft>
                <a:spcPts val="0"/>
              </a:spcAft>
              <a:buFont typeface="Arial" panose="020B0604020202020204" pitchFamily="34" charset="0"/>
              <a:buChar char="•"/>
              <a:defRPr/>
            </a:pPr>
            <a:endParaRPr lang="en-US" dirty="0"/>
          </a:p>
        </p:txBody>
      </p:sp>
      <p:sp>
        <p:nvSpPr>
          <p:cNvPr id="20484" name="Slide Number Placeholder 3">
            <a:extLst>
              <a:ext uri="{FF2B5EF4-FFF2-40B4-BE49-F238E27FC236}">
                <a16:creationId xmlns:a16="http://schemas.microsoft.com/office/drawing/2014/main" id="{5D470EE5-44B7-4F02-B703-9D0FE74C1CD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753A41E-9C9D-43C6-A319-2532819FD123}"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E17EC54-76D5-4F38-982B-BAD5E41B86F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2D78C5E-D65E-445E-8B0A-47348D0363BC}"/>
              </a:ext>
            </a:extLst>
          </p:cNvPr>
          <p:cNvSpPr>
            <a:spLocks noGrp="1"/>
          </p:cNvSpPr>
          <p:nvPr>
            <p:ph type="body" idx="1"/>
          </p:nvPr>
        </p:nvSpPr>
        <p:spPr/>
        <p:txBody>
          <a:bodyPr>
            <a:normAutofit fontScale="92500" lnSpcReduction="20000"/>
          </a:bodyPr>
          <a:lstStyle/>
          <a:p>
            <a:pPr fontAlgn="auto">
              <a:spcBef>
                <a:spcPts val="0"/>
              </a:spcBef>
              <a:spcAft>
                <a:spcPts val="0"/>
              </a:spcAft>
              <a:defRPr/>
            </a:pPr>
            <a:endParaRPr lang="en-US" dirty="0"/>
          </a:p>
          <a:p>
            <a:pPr fontAlgn="auto">
              <a:spcBef>
                <a:spcPts val="0"/>
              </a:spcBef>
              <a:spcAft>
                <a:spcPts val="0"/>
              </a:spcAft>
              <a:defRPr/>
            </a:pPr>
            <a:r>
              <a:rPr lang="en-US" dirty="0"/>
              <a:t>As you cover the lesson, include the following terms  in your discussion. </a:t>
            </a:r>
          </a:p>
          <a:p>
            <a:pPr marL="171450" indent="-171450" fontAlgn="auto">
              <a:spcBef>
                <a:spcPts val="0"/>
              </a:spcBef>
              <a:spcAft>
                <a:spcPts val="0"/>
              </a:spcAft>
              <a:buFont typeface="Arial" panose="020B0604020202020204" pitchFamily="34" charset="0"/>
              <a:buChar char="•"/>
              <a:defRPr/>
            </a:pPr>
            <a:r>
              <a:rPr lang="en-US" b="1" dirty="0"/>
              <a:t>Vertical organization- </a:t>
            </a:r>
            <a:r>
              <a:rPr lang="en-US" dirty="0"/>
              <a:t>top-to-bottom management structure of an organization (consists of top, middle, and supervisory levels).</a:t>
            </a:r>
          </a:p>
          <a:p>
            <a:pPr marL="171450" indent="-171450" fontAlgn="auto">
              <a:spcBef>
                <a:spcPts val="0"/>
              </a:spcBef>
              <a:spcAft>
                <a:spcPts val="0"/>
              </a:spcAft>
              <a:buFont typeface="Arial" panose="020B0604020202020204" pitchFamily="34" charset="0"/>
              <a:buChar char="•"/>
              <a:defRPr/>
            </a:pPr>
            <a:r>
              <a:rPr lang="en-US" b="1" dirty="0"/>
              <a:t>Top management-</a:t>
            </a:r>
            <a:r>
              <a:rPr lang="en-US" dirty="0"/>
              <a:t> makes decisions affecting entire company; decisions have broadest effect on the company.</a:t>
            </a:r>
          </a:p>
          <a:p>
            <a:pPr marL="171450" indent="-171450" fontAlgn="auto">
              <a:spcBef>
                <a:spcPts val="0"/>
              </a:spcBef>
              <a:spcAft>
                <a:spcPts val="0"/>
              </a:spcAft>
              <a:buFont typeface="Arial" panose="020B0604020202020204" pitchFamily="34" charset="0"/>
              <a:buChar char="•"/>
              <a:defRPr/>
            </a:pPr>
            <a:r>
              <a:rPr lang="en-US" b="1" dirty="0"/>
              <a:t>Middle management-</a:t>
            </a:r>
            <a:r>
              <a:rPr lang="en-US" dirty="0"/>
              <a:t> implements the decisions of top management; plan ways to implement goals; communicates with supervisory-level management.</a:t>
            </a:r>
          </a:p>
          <a:p>
            <a:pPr marL="171450" indent="-171450" fontAlgn="auto">
              <a:spcBef>
                <a:spcPts val="0"/>
              </a:spcBef>
              <a:spcAft>
                <a:spcPts val="0"/>
              </a:spcAft>
              <a:buFont typeface="Arial" panose="020B0604020202020204" pitchFamily="34" charset="0"/>
              <a:buChar char="•"/>
              <a:defRPr/>
            </a:pPr>
            <a:r>
              <a:rPr lang="en-US" b="1" dirty="0"/>
              <a:t>Supervisory level management-</a:t>
            </a:r>
            <a:r>
              <a:rPr lang="en-US" dirty="0"/>
              <a:t> supervise the activities of employees; carry out the instructions of middle and top management; assign tasks and evaluate performance of employees.</a:t>
            </a:r>
          </a:p>
          <a:p>
            <a:pPr marL="171450" indent="-171450" fontAlgn="auto">
              <a:spcBef>
                <a:spcPts val="0"/>
              </a:spcBef>
              <a:spcAft>
                <a:spcPts val="0"/>
              </a:spcAft>
              <a:buFont typeface="Arial" panose="020B0604020202020204" pitchFamily="34" charset="0"/>
              <a:buChar char="•"/>
              <a:defRPr/>
            </a:pPr>
            <a:r>
              <a:rPr lang="en-US" b="1" dirty="0"/>
              <a:t>Horizontal organization-</a:t>
            </a:r>
            <a:r>
              <a:rPr lang="en-US" dirty="0"/>
              <a:t> self-managing teams set their own goals and make their own decisions. Organized by process instead of function.</a:t>
            </a:r>
          </a:p>
          <a:p>
            <a:pPr marL="171450" indent="-171450" fontAlgn="auto">
              <a:spcBef>
                <a:spcPts val="0"/>
              </a:spcBef>
              <a:spcAft>
                <a:spcPts val="0"/>
              </a:spcAft>
              <a:buFont typeface="Arial" panose="020B0604020202020204" pitchFamily="34" charset="0"/>
              <a:buChar char="•"/>
              <a:defRPr/>
            </a:pPr>
            <a:r>
              <a:rPr lang="en-US" b="1" dirty="0"/>
              <a:t>Empowerment-</a:t>
            </a:r>
            <a:r>
              <a:rPr lang="en-US" dirty="0"/>
              <a:t> encourages team members’ contributions and willingness to take responsibility.</a:t>
            </a:r>
          </a:p>
          <a:p>
            <a:pPr marL="171450" indent="-171450" fontAlgn="auto">
              <a:spcBef>
                <a:spcPts val="0"/>
              </a:spcBef>
              <a:spcAft>
                <a:spcPts val="0"/>
              </a:spcAft>
              <a:buFont typeface="Arial" panose="020B0604020202020204" pitchFamily="34" charset="0"/>
              <a:buChar char="•"/>
              <a:defRPr/>
            </a:pPr>
            <a:r>
              <a:rPr lang="en-US" b="1" dirty="0"/>
              <a:t>Managing</a:t>
            </a:r>
            <a:r>
              <a:rPr lang="en-US" dirty="0"/>
              <a:t>: completing the work of an organization through its people and resources.</a:t>
            </a:r>
          </a:p>
          <a:p>
            <a:pPr marL="171450" indent="-171450" fontAlgn="auto">
              <a:spcBef>
                <a:spcPts val="0"/>
              </a:spcBef>
              <a:spcAft>
                <a:spcPts val="0"/>
              </a:spcAft>
              <a:buFont typeface="Arial" panose="020B0604020202020204" pitchFamily="34" charset="0"/>
              <a:buChar char="•"/>
              <a:defRPr/>
            </a:pPr>
            <a:r>
              <a:rPr lang="en-US" b="1" dirty="0"/>
              <a:t>Organizing-</a:t>
            </a:r>
            <a:r>
              <a:rPr lang="en-US" dirty="0"/>
              <a:t> bringing people, activities, and resources together for the benefit of the company.</a:t>
            </a:r>
          </a:p>
          <a:p>
            <a:pPr marL="171450" indent="-171450" fontAlgn="auto">
              <a:spcBef>
                <a:spcPts val="0"/>
              </a:spcBef>
              <a:spcAft>
                <a:spcPts val="0"/>
              </a:spcAft>
              <a:buFont typeface="Arial" panose="020B0604020202020204" pitchFamily="34" charset="0"/>
              <a:buChar char="•"/>
              <a:defRPr/>
            </a:pPr>
            <a:r>
              <a:rPr lang="en-US" b="1" dirty="0"/>
              <a:t>Staffing-</a:t>
            </a:r>
            <a:r>
              <a:rPr lang="en-US" dirty="0"/>
              <a:t> matching workers with the tasks to be done.</a:t>
            </a:r>
          </a:p>
          <a:p>
            <a:pPr marL="171450" indent="-171450" fontAlgn="auto">
              <a:spcBef>
                <a:spcPts val="0"/>
              </a:spcBef>
              <a:spcAft>
                <a:spcPts val="0"/>
              </a:spcAft>
              <a:buFont typeface="Arial" panose="020B0604020202020204" pitchFamily="34" charset="0"/>
              <a:buChar char="•"/>
              <a:defRPr/>
            </a:pPr>
            <a:r>
              <a:rPr lang="en-US" b="1" dirty="0"/>
              <a:t>Controlling-</a:t>
            </a:r>
            <a:r>
              <a:rPr lang="en-US" dirty="0"/>
              <a:t> measuring performance; comparing performance with company objectives and goals for effective outcome.</a:t>
            </a:r>
          </a:p>
          <a:p>
            <a:pPr marL="171450" indent="-171450" fontAlgn="auto">
              <a:spcBef>
                <a:spcPts val="0"/>
              </a:spcBef>
              <a:spcAft>
                <a:spcPts val="0"/>
              </a:spcAft>
              <a:buFont typeface="Arial" panose="020B0604020202020204" pitchFamily="34" charset="0"/>
              <a:buChar char="•"/>
              <a:defRPr/>
            </a:pPr>
            <a:r>
              <a:rPr lang="en-US" b="1" dirty="0"/>
              <a:t>Long-range planning</a:t>
            </a:r>
            <a:r>
              <a:rPr lang="en-US" dirty="0"/>
              <a:t>- information is gathered and analyzed, serving goals ranging from one to five years; or five to 10 years.</a:t>
            </a:r>
          </a:p>
          <a:p>
            <a:pPr marL="171450" indent="-171450" fontAlgn="auto">
              <a:spcBef>
                <a:spcPts val="0"/>
              </a:spcBef>
              <a:spcAft>
                <a:spcPts val="0"/>
              </a:spcAft>
              <a:buFont typeface="Arial" panose="020B0604020202020204" pitchFamily="34" charset="0"/>
              <a:buChar char="•"/>
              <a:defRPr/>
            </a:pPr>
            <a:r>
              <a:rPr lang="en-US" b="1" dirty="0"/>
              <a:t>Short-range</a:t>
            </a:r>
            <a:r>
              <a:rPr lang="en-US" dirty="0"/>
              <a:t> </a:t>
            </a:r>
            <a:r>
              <a:rPr lang="en-US" b="1" dirty="0"/>
              <a:t>planning- </a:t>
            </a:r>
            <a:r>
              <a:rPr lang="en-US" dirty="0"/>
              <a:t>specific objectives are identified for implementation of one year or less.  Usually evaluated on quarterly or semi-annual basis.</a:t>
            </a:r>
          </a:p>
          <a:p>
            <a:pPr fontAlgn="auto">
              <a:spcBef>
                <a:spcPts val="0"/>
              </a:spcBef>
              <a:spcAft>
                <a:spcPts val="0"/>
              </a:spcAft>
              <a:defRPr/>
            </a:pPr>
            <a:endParaRPr lang="en-US" dirty="0"/>
          </a:p>
        </p:txBody>
      </p:sp>
      <p:sp>
        <p:nvSpPr>
          <p:cNvPr id="22532" name="Slide Number Placeholder 3">
            <a:extLst>
              <a:ext uri="{FF2B5EF4-FFF2-40B4-BE49-F238E27FC236}">
                <a16:creationId xmlns:a16="http://schemas.microsoft.com/office/drawing/2014/main" id="{7C514E23-F739-4017-96C8-E6EE0FE4A5A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100C630-07E2-495F-8814-6454D4DC0C50}"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BB3440E-FAE0-46C7-8032-0F17034226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F441B379-EBE6-4194-8CA0-C87B1FAF3D8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Slide Number Placeholder 3">
            <a:extLst>
              <a:ext uri="{FF2B5EF4-FFF2-40B4-BE49-F238E27FC236}">
                <a16:creationId xmlns:a16="http://schemas.microsoft.com/office/drawing/2014/main" id="{6A7FDCB5-BE1D-4621-B408-475BECCC726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C33AA0-09EC-4F03-BCB9-673383A12444}"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3E9F5BC6-E858-437B-86C0-78E0A88FC1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9E38F129-876F-45D7-A202-92241D2A7C5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Slide Number Placeholder 3">
            <a:extLst>
              <a:ext uri="{FF2B5EF4-FFF2-40B4-BE49-F238E27FC236}">
                <a16:creationId xmlns:a16="http://schemas.microsoft.com/office/drawing/2014/main" id="{38E26D39-55D5-49AF-B78E-3313655B435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3E657A-0D01-4C55-88B6-78D4B67B565A}"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1238A0E3-4762-49B5-B8B1-DE47A11B512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FA77A00B-2252-4351-BFD0-B633909589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8676" name="Slide Number Placeholder 3">
            <a:extLst>
              <a:ext uri="{FF2B5EF4-FFF2-40B4-BE49-F238E27FC236}">
                <a16:creationId xmlns:a16="http://schemas.microsoft.com/office/drawing/2014/main" id="{132C189F-3D08-46D7-90A0-91CF41A37C1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7FC8A20-A004-45D6-837E-327F441ADEE7}"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E3DD7572-5E53-4DB1-B6EF-ADE240ED08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293EF90A-ACE1-4B45-B34D-136491DE216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Slide Number Placeholder 3">
            <a:extLst>
              <a:ext uri="{FF2B5EF4-FFF2-40B4-BE49-F238E27FC236}">
                <a16:creationId xmlns:a16="http://schemas.microsoft.com/office/drawing/2014/main" id="{CEA76541-53E6-4F68-9B8C-40A2C2183A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450567D-0A69-457D-8B9A-6C5121AFA083}"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A8FAB5A1-2C0F-40C3-8E3B-21A8159D49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1A87FCD9-39D4-44A1-AE94-E4FE66AD1DB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Slide Number Placeholder 3">
            <a:extLst>
              <a:ext uri="{FF2B5EF4-FFF2-40B4-BE49-F238E27FC236}">
                <a16:creationId xmlns:a16="http://schemas.microsoft.com/office/drawing/2014/main" id="{5D8CC0C1-BC3C-4D89-B276-76AEC4C594B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457775A-5B8A-465B-86E7-403666F4AFF5}"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AC20F5-77C2-47EF-BB1B-27D40640ECE2}"/>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AE72EA17-338A-410F-AD45-B09E9C2AFAF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A9F3257-2314-4732-8909-62814B8CDE3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6EC8DAA-9FEC-4AEB-878A-0E288D1C8245}"/>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43734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147E0E5-31BC-4961-84C2-1FDB2A8EEF93}"/>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27FBB3E-CD37-4AAD-B908-F6F5445E63E2}"/>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B2451D9-F38F-45A0-97EC-24DC887F1E25}"/>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50103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2996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121035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97463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20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35703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5914421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52544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4390298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3641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91A4A6-8CF3-40F2-8485-194457ECA3D6}"/>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60605BF4-254D-4F30-AFFE-7CDBC586AB6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50BA1CA-4D3F-4EAC-A225-CFB2E873EF7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6596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95038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97409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0691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2386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10080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65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81A6E1B-24D5-4DAB-922D-4B9CA43519B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30266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12E4F24-9107-496C-90AF-0A5A270FF80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2D952AE-A81B-477B-A77A-DA820295B144}"/>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EEF8545-6653-4027-9527-DC51DAA1BBE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3430382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A67F9CC-9F85-4D16-A8D3-29D0741DA33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EB46987-A158-40BA-B31E-26202E79622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8828F2-8075-4698-A826-C0BB1339B291}"/>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603876A-6DC9-46DE-91CA-BE40890E212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8258093-F4F7-4558-BF02-FC0FDDFD77B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0C69A569-E317-410D-8513-FEE8F711509D}"/>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C1822AA-9BF9-4ECB-AF53-C7874229CDCA}"/>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7407311-52C0-4079-AE49-C913357A7DC6}"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3" r:id="rId3"/>
    <p:sldLayoutId id="2147483804" r:id="rId4"/>
    <p:sldLayoutId id="2147483805" r:id="rId5"/>
    <p:sldLayoutId id="2147483806" r:id="rId6"/>
    <p:sldLayoutId id="2147483811" r:id="rId7"/>
    <p:sldLayoutId id="2147483812" r:id="rId8"/>
    <p:sldLayoutId id="2147483813" r:id="rId9"/>
    <p:sldLayoutId id="2147483807"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2740077"/>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9F108E-0D19-4146-829C-E7425DC94970}"/>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Management</a:t>
            </a:r>
          </a:p>
          <a:p>
            <a:pPr lvl="1" fontAlgn="auto">
              <a:spcAft>
                <a:spcPts val="0"/>
              </a:spcAft>
              <a:defRPr/>
            </a:pPr>
            <a:r>
              <a:rPr lang="en-US" dirty="0"/>
              <a:t>Another Piece of the Puzzle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DC2AC-A902-4C1B-B869-58EFF4CBCE3A}"/>
              </a:ext>
            </a:extLst>
          </p:cNvPr>
          <p:cNvSpPr>
            <a:spLocks noGrp="1"/>
          </p:cNvSpPr>
          <p:nvPr>
            <p:ph type="title"/>
          </p:nvPr>
        </p:nvSpPr>
        <p:spPr/>
        <p:txBody>
          <a:bodyPr/>
          <a:lstStyle/>
          <a:p>
            <a:r>
              <a:rPr lang="en-US"/>
              <a:t>An Effective Manager…</a:t>
            </a:r>
            <a:endParaRPr lang="en-US" dirty="0"/>
          </a:p>
        </p:txBody>
      </p:sp>
      <p:sp>
        <p:nvSpPr>
          <p:cNvPr id="6" name="Content Placeholder 5">
            <a:extLst>
              <a:ext uri="{FF2B5EF4-FFF2-40B4-BE49-F238E27FC236}">
                <a16:creationId xmlns:a16="http://schemas.microsoft.com/office/drawing/2014/main" id="{1C286631-5728-4C95-AB83-F893003B6F20}"/>
              </a:ext>
            </a:extLst>
          </p:cNvPr>
          <p:cNvSpPr>
            <a:spLocks noGrp="1"/>
          </p:cNvSpPr>
          <p:nvPr>
            <p:ph sz="half" idx="1"/>
          </p:nvPr>
        </p:nvSpPr>
        <p:spPr/>
        <p:txBody>
          <a:bodyPr/>
          <a:lstStyle/>
          <a:p>
            <a:pPr lvl="1"/>
            <a:r>
              <a:rPr lang="en-US" dirty="0"/>
              <a:t>Communicates clearly</a:t>
            </a:r>
          </a:p>
          <a:p>
            <a:pPr lvl="2"/>
            <a:r>
              <a:rPr lang="en-US" sz="2400" dirty="0"/>
              <a:t>Written</a:t>
            </a:r>
          </a:p>
          <a:p>
            <a:pPr lvl="2"/>
            <a:r>
              <a:rPr lang="en-US" sz="2400" dirty="0"/>
              <a:t>Oral</a:t>
            </a:r>
          </a:p>
          <a:p>
            <a:pPr lvl="1"/>
            <a:r>
              <a:rPr lang="en-US" dirty="0"/>
              <a:t>Appreciates humor at appropriate times</a:t>
            </a:r>
          </a:p>
          <a:p>
            <a:pPr lvl="2"/>
            <a:r>
              <a:rPr lang="en-US" sz="2400" dirty="0"/>
              <a:t>Humor alleviates stress</a:t>
            </a:r>
          </a:p>
          <a:p>
            <a:pPr lvl="2"/>
            <a:r>
              <a:rPr lang="en-US" sz="2400" dirty="0"/>
              <a:t>Timing must be appropriate</a:t>
            </a:r>
          </a:p>
          <a:p>
            <a:pPr lvl="1"/>
            <a:r>
              <a:rPr lang="en-US" dirty="0"/>
              <a:t>Is empathetic</a:t>
            </a:r>
          </a:p>
          <a:p>
            <a:pPr lvl="2"/>
            <a:r>
              <a:rPr lang="en-US" sz="2400" dirty="0"/>
              <a:t>Walks in “others’ shoes” easily</a:t>
            </a:r>
          </a:p>
          <a:p>
            <a:pPr lvl="1"/>
            <a:r>
              <a:rPr lang="en-US" dirty="0"/>
              <a:t>Is not negative and does not whine</a:t>
            </a:r>
          </a:p>
          <a:p>
            <a:pPr lvl="2"/>
            <a:r>
              <a:rPr lang="en-US" sz="2400" dirty="0"/>
              <a:t>Sets a good example</a:t>
            </a:r>
          </a:p>
          <a:p>
            <a:pPr lvl="2"/>
            <a:r>
              <a:rPr lang="en-US" sz="2400" dirty="0"/>
              <a:t>Is not a “cry baby”</a:t>
            </a:r>
          </a:p>
          <a:p>
            <a:endParaRPr lang="en-US" dirty="0"/>
          </a:p>
        </p:txBody>
      </p:sp>
      <p:sp>
        <p:nvSpPr>
          <p:cNvPr id="5" name="Rectangle 4">
            <a:extLst>
              <a:ext uri="{FF2B5EF4-FFF2-40B4-BE49-F238E27FC236}">
                <a16:creationId xmlns:a16="http://schemas.microsoft.com/office/drawing/2014/main" id="{1C779B95-D2CB-4090-B84E-444AE8692E12}"/>
              </a:ext>
            </a:extLst>
          </p:cNvPr>
          <p:cNvSpPr>
            <a:spLocks noChangeArrowheads="1"/>
          </p:cNvSpPr>
          <p:nvPr/>
        </p:nvSpPr>
        <p:spPr bwMode="auto">
          <a:xfrm>
            <a:off x="1524000" y="6372225"/>
            <a:ext cx="9144000" cy="254000"/>
          </a:xfrm>
          <a:prstGeom prst="rect">
            <a:avLst/>
          </a:prstGeom>
          <a:noFill/>
          <a:ln w="9525">
            <a:noFill/>
            <a:miter lim="800000"/>
            <a:headEnd/>
            <a:tailEnd/>
          </a:ln>
        </p:spPr>
        <p:txBody>
          <a:bodyPr>
            <a:spAutoFit/>
          </a:bodyPr>
          <a:lstStyle/>
          <a:p>
            <a:pPr algn="ctr" eaLnBrk="1" fontAlgn="auto" hangingPunct="1">
              <a:spcBef>
                <a:spcPts val="0"/>
              </a:spcBef>
              <a:spcAft>
                <a:spcPts val="0"/>
              </a:spcAft>
              <a:defRPr/>
            </a:pPr>
            <a:r>
              <a:rPr lang="en-US" altLang="en-US" sz="1050" dirty="0">
                <a:solidFill>
                  <a:schemeClr val="bg1"/>
                </a:solidFill>
                <a:ea typeface="Arial Unicode MS" pitchFamily="34" charset="-128"/>
                <a:cs typeface="Times New Roman" pitchFamily="18" charset="0"/>
              </a:rPr>
              <a:t>Copyright © Texas Education Agency, 2015. All rights reserved.</a:t>
            </a:r>
            <a:endParaRPr lang="es-ES" altLang="en-US" sz="1050" dirty="0">
              <a:solidFill>
                <a:schemeClr val="bg1"/>
              </a:solidFill>
              <a:ea typeface="Arial Unicode MS" pitchFamily="34" charset="-128"/>
              <a:cs typeface="Times New Roman" pitchFamily="18" charset="0"/>
            </a:endParaRPr>
          </a:p>
        </p:txBody>
      </p:sp>
      <p:pic>
        <p:nvPicPr>
          <p:cNvPr id="12" name="Picture 5" descr="37732483.thb.jpg">
            <a:extLst>
              <a:ext uri="{FF2B5EF4-FFF2-40B4-BE49-F238E27FC236}">
                <a16:creationId xmlns:a16="http://schemas.microsoft.com/office/drawing/2014/main" id="{7BB987D9-9E0F-4E71-A80D-540CD42C85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0666" y="2408835"/>
            <a:ext cx="3802407" cy="2520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40CAE-98DB-4B20-8A0B-E6FC51816034}"/>
              </a:ext>
            </a:extLst>
          </p:cNvPr>
          <p:cNvSpPr>
            <a:spLocks noGrp="1"/>
          </p:cNvSpPr>
          <p:nvPr>
            <p:ph type="title"/>
          </p:nvPr>
        </p:nvSpPr>
        <p:spPr/>
        <p:txBody>
          <a:bodyPr/>
          <a:lstStyle/>
          <a:p>
            <a:r>
              <a:rPr lang="en-US"/>
              <a:t>An Effective Manager…</a:t>
            </a:r>
            <a:endParaRPr lang="en-US" dirty="0"/>
          </a:p>
        </p:txBody>
      </p:sp>
      <p:sp>
        <p:nvSpPr>
          <p:cNvPr id="6" name="Content Placeholder 5">
            <a:extLst>
              <a:ext uri="{FF2B5EF4-FFF2-40B4-BE49-F238E27FC236}">
                <a16:creationId xmlns:a16="http://schemas.microsoft.com/office/drawing/2014/main" id="{3D3FCE76-1208-4181-8E5E-516A842E43FC}"/>
              </a:ext>
            </a:extLst>
          </p:cNvPr>
          <p:cNvSpPr>
            <a:spLocks noGrp="1"/>
          </p:cNvSpPr>
          <p:nvPr>
            <p:ph sz="half" idx="1"/>
          </p:nvPr>
        </p:nvSpPr>
        <p:spPr/>
        <p:txBody>
          <a:bodyPr/>
          <a:lstStyle/>
          <a:p>
            <a:pPr lvl="1"/>
            <a:r>
              <a:rPr lang="en-US" dirty="0"/>
              <a:t>Is able to give clear directions</a:t>
            </a:r>
          </a:p>
          <a:p>
            <a:pPr lvl="1"/>
            <a:r>
              <a:rPr lang="en-US" dirty="0"/>
              <a:t>Has skills to train employees adequately</a:t>
            </a:r>
          </a:p>
          <a:p>
            <a:pPr lvl="1"/>
            <a:r>
              <a:rPr lang="en-US" dirty="0"/>
              <a:t>Has vision</a:t>
            </a:r>
          </a:p>
          <a:p>
            <a:pPr lvl="1"/>
            <a:r>
              <a:rPr lang="en-US" dirty="0"/>
              <a:t>Is consistent and fair and firm</a:t>
            </a:r>
          </a:p>
          <a:p>
            <a:pPr lvl="1"/>
            <a:r>
              <a:rPr lang="en-US" dirty="0"/>
              <a:t>Acts as a good example</a:t>
            </a:r>
          </a:p>
          <a:p>
            <a:pPr lvl="1"/>
            <a:r>
              <a:rPr lang="en-US" dirty="0"/>
              <a:t>Delegates responsibilities</a:t>
            </a:r>
          </a:p>
          <a:p>
            <a:pPr lvl="1"/>
            <a:r>
              <a:rPr lang="en-US" dirty="0"/>
              <a:t>Fosters initiative</a:t>
            </a:r>
          </a:p>
          <a:p>
            <a:endParaRPr lang="en-US" dirty="0"/>
          </a:p>
        </p:txBody>
      </p:sp>
      <p:sp>
        <p:nvSpPr>
          <p:cNvPr id="5" name="Rectangle 4">
            <a:extLst>
              <a:ext uri="{FF2B5EF4-FFF2-40B4-BE49-F238E27FC236}">
                <a16:creationId xmlns:a16="http://schemas.microsoft.com/office/drawing/2014/main" id="{065CA78E-72C2-4689-8251-479D04149D3C}"/>
              </a:ext>
            </a:extLst>
          </p:cNvPr>
          <p:cNvSpPr>
            <a:spLocks noChangeArrowheads="1"/>
          </p:cNvSpPr>
          <p:nvPr/>
        </p:nvSpPr>
        <p:spPr bwMode="auto">
          <a:xfrm>
            <a:off x="1524000" y="6372225"/>
            <a:ext cx="9144000" cy="254000"/>
          </a:xfrm>
          <a:prstGeom prst="rect">
            <a:avLst/>
          </a:prstGeom>
          <a:noFill/>
          <a:ln w="9525">
            <a:noFill/>
            <a:miter lim="800000"/>
            <a:headEnd/>
            <a:tailEnd/>
          </a:ln>
        </p:spPr>
        <p:txBody>
          <a:bodyPr>
            <a:spAutoFit/>
          </a:bodyPr>
          <a:lstStyle/>
          <a:p>
            <a:pPr algn="ctr" eaLnBrk="1" fontAlgn="auto" hangingPunct="1">
              <a:spcBef>
                <a:spcPts val="0"/>
              </a:spcBef>
              <a:spcAft>
                <a:spcPts val="0"/>
              </a:spcAft>
              <a:defRPr/>
            </a:pPr>
            <a:r>
              <a:rPr lang="en-US" altLang="en-US" sz="1050" dirty="0">
                <a:solidFill>
                  <a:schemeClr val="bg1"/>
                </a:solidFill>
                <a:ea typeface="Arial Unicode MS" pitchFamily="34" charset="-128"/>
                <a:cs typeface="Times New Roman" pitchFamily="18" charset="0"/>
              </a:rPr>
              <a:t>Copyright © Texas Education Agency, 2015. All rights reserved.</a:t>
            </a:r>
            <a:endParaRPr lang="es-ES" altLang="en-US" sz="1050" dirty="0">
              <a:solidFill>
                <a:schemeClr val="bg1"/>
              </a:solidFill>
              <a:ea typeface="Arial Unicode MS" pitchFamily="34" charset="-128"/>
              <a:cs typeface="Times New Roman" pitchFamily="18" charset="0"/>
            </a:endParaRPr>
          </a:p>
        </p:txBody>
      </p:sp>
      <p:pic>
        <p:nvPicPr>
          <p:cNvPr id="31749" name="Picture 5" descr="45379700.thb.jpg">
            <a:extLst>
              <a:ext uri="{FF2B5EF4-FFF2-40B4-BE49-F238E27FC236}">
                <a16:creationId xmlns:a16="http://schemas.microsoft.com/office/drawing/2014/main" id="{68AABD9B-B42F-405F-8ECD-B6EF66A7BB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3271" y="1631155"/>
            <a:ext cx="3847979"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4D637-74A1-465E-822F-031A71EFC0FC}"/>
              </a:ext>
            </a:extLst>
          </p:cNvPr>
          <p:cNvSpPr>
            <a:spLocks noGrp="1"/>
          </p:cNvSpPr>
          <p:nvPr>
            <p:ph type="title"/>
          </p:nvPr>
        </p:nvSpPr>
        <p:spPr/>
        <p:txBody>
          <a:bodyPr/>
          <a:lstStyle/>
          <a:p>
            <a:r>
              <a:rPr lang="en-GB" altLang="en-US" dirty="0"/>
              <a:t>Bell Work Activity</a:t>
            </a:r>
            <a:endParaRPr lang="en-US" dirty="0"/>
          </a:p>
        </p:txBody>
      </p:sp>
      <p:sp>
        <p:nvSpPr>
          <p:cNvPr id="3" name="Content Placeholder 2">
            <a:extLst>
              <a:ext uri="{FF2B5EF4-FFF2-40B4-BE49-F238E27FC236}">
                <a16:creationId xmlns:a16="http://schemas.microsoft.com/office/drawing/2014/main" id="{CA95F4DF-D367-4726-8120-C2DF069F05AE}"/>
              </a:ext>
            </a:extLst>
          </p:cNvPr>
          <p:cNvSpPr>
            <a:spLocks noGrp="1"/>
          </p:cNvSpPr>
          <p:nvPr>
            <p:ph sz="half" idx="1"/>
          </p:nvPr>
        </p:nvSpPr>
        <p:spPr/>
        <p:txBody>
          <a:bodyPr/>
          <a:lstStyle/>
          <a:p>
            <a:r>
              <a:rPr lang="en-GB" dirty="0"/>
              <a:t>Answer the following questions on a sheet of paper</a:t>
            </a:r>
          </a:p>
          <a:p>
            <a:pPr lvl="1"/>
            <a:r>
              <a:rPr lang="en-US" dirty="0"/>
              <a:t>Describe two experiences where you have had to manage a group of people</a:t>
            </a:r>
          </a:p>
          <a:p>
            <a:pPr lvl="1"/>
            <a:r>
              <a:rPr lang="en-US" dirty="0"/>
              <a:t>Describe aspects of the experience that you liked. Then, describe aspects that you disliked</a:t>
            </a:r>
          </a:p>
          <a:p>
            <a:endParaRPr lang="en-US" altLang="en-US" dirty="0"/>
          </a:p>
          <a:p>
            <a:r>
              <a:rPr lang="en-US" altLang="en-US" dirty="0"/>
              <a:t>          </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55F57E-4BD1-4794-9DE8-59E74B24964F}"/>
              </a:ext>
            </a:extLst>
          </p:cNvPr>
          <p:cNvSpPr>
            <a:spLocks noGrp="1"/>
          </p:cNvSpPr>
          <p:nvPr>
            <p:ph type="title"/>
          </p:nvPr>
        </p:nvSpPr>
        <p:spPr/>
        <p:txBody>
          <a:bodyPr/>
          <a:lstStyle/>
          <a:p>
            <a:r>
              <a:rPr lang="en-US" dirty="0"/>
              <a:t>Warm-Up Activity: Terms</a:t>
            </a:r>
          </a:p>
        </p:txBody>
      </p:sp>
      <p:sp>
        <p:nvSpPr>
          <p:cNvPr id="3" name="Content Placeholder 2">
            <a:extLst>
              <a:ext uri="{FF2B5EF4-FFF2-40B4-BE49-F238E27FC236}">
                <a16:creationId xmlns:a16="http://schemas.microsoft.com/office/drawing/2014/main" id="{92D7DAE4-667C-4B12-BDD5-28353B233DAB}"/>
              </a:ext>
            </a:extLst>
          </p:cNvPr>
          <p:cNvSpPr>
            <a:spLocks noGrp="1"/>
          </p:cNvSpPr>
          <p:nvPr>
            <p:ph sz="half" idx="1"/>
          </p:nvPr>
        </p:nvSpPr>
        <p:spPr>
          <a:xfrm>
            <a:off x="740664" y="1420420"/>
            <a:ext cx="11055750" cy="4734318"/>
          </a:xfrm>
        </p:spPr>
        <p:txBody>
          <a:bodyPr/>
          <a:lstStyle/>
          <a:p>
            <a:r>
              <a:rPr lang="en-US" altLang="en-US" dirty="0"/>
              <a:t>There are several important  terms and definitions  students need to know</a:t>
            </a:r>
          </a:p>
          <a:p>
            <a:pPr lvl="1"/>
            <a:r>
              <a:rPr lang="en-US" altLang="en-US" dirty="0"/>
              <a:t>Complete </a:t>
            </a:r>
            <a:r>
              <a:rPr lang="en-US" dirty="0"/>
              <a:t>Management: Another Piece of the Puzzle Student Notes </a:t>
            </a:r>
          </a:p>
          <a:p>
            <a:pPr lvl="1"/>
            <a:r>
              <a:rPr lang="en-US" altLang="en-US" dirty="0"/>
              <a:t>Students may work in groups </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9B25-077E-4CF1-B96E-D017AAB8C686}"/>
              </a:ext>
            </a:extLst>
          </p:cNvPr>
          <p:cNvSpPr>
            <a:spLocks noGrp="1"/>
          </p:cNvSpPr>
          <p:nvPr>
            <p:ph type="title"/>
          </p:nvPr>
        </p:nvSpPr>
        <p:spPr/>
        <p:txBody>
          <a:bodyPr/>
          <a:lstStyle/>
          <a:p>
            <a:r>
              <a:rPr lang="en-US" dirty="0"/>
              <a:t>Management Structures</a:t>
            </a:r>
          </a:p>
        </p:txBody>
      </p:sp>
      <p:sp>
        <p:nvSpPr>
          <p:cNvPr id="7" name="Content Placeholder 6">
            <a:extLst>
              <a:ext uri="{FF2B5EF4-FFF2-40B4-BE49-F238E27FC236}">
                <a16:creationId xmlns:a16="http://schemas.microsoft.com/office/drawing/2014/main" id="{05E4CF30-A178-41D1-AF7A-43CDFA045383}"/>
              </a:ext>
            </a:extLst>
          </p:cNvPr>
          <p:cNvSpPr>
            <a:spLocks noGrp="1"/>
          </p:cNvSpPr>
          <p:nvPr>
            <p:ph sz="half" idx="1"/>
          </p:nvPr>
        </p:nvSpPr>
        <p:spPr/>
        <p:txBody>
          <a:bodyPr/>
          <a:lstStyle/>
          <a:p>
            <a:r>
              <a:rPr lang="en-US" dirty="0"/>
              <a:t>Vertical Organization</a:t>
            </a:r>
          </a:p>
          <a:p>
            <a:pPr lvl="1"/>
            <a:r>
              <a:rPr lang="en-US" dirty="0"/>
              <a:t>Manager performs particular department function well</a:t>
            </a:r>
          </a:p>
          <a:p>
            <a:pPr lvl="1"/>
            <a:r>
              <a:rPr lang="en-US" dirty="0"/>
              <a:t>Top management</a:t>
            </a:r>
          </a:p>
          <a:p>
            <a:pPr lvl="1"/>
            <a:r>
              <a:rPr lang="en-US" dirty="0"/>
              <a:t>Middle management</a:t>
            </a:r>
          </a:p>
          <a:p>
            <a:pPr lvl="1"/>
            <a:r>
              <a:rPr lang="en-US" dirty="0"/>
              <a:t>Supervisory-level</a:t>
            </a:r>
          </a:p>
          <a:p>
            <a:endParaRPr lang="en-US" dirty="0"/>
          </a:p>
          <a:p>
            <a:endParaRPr lang="en-US" dirty="0"/>
          </a:p>
        </p:txBody>
      </p:sp>
      <p:sp>
        <p:nvSpPr>
          <p:cNvPr id="8" name="Content Placeholder 7">
            <a:extLst>
              <a:ext uri="{FF2B5EF4-FFF2-40B4-BE49-F238E27FC236}">
                <a16:creationId xmlns:a16="http://schemas.microsoft.com/office/drawing/2014/main" id="{2C646EE8-113C-49BE-A312-88EF3A1C100C}"/>
              </a:ext>
            </a:extLst>
          </p:cNvPr>
          <p:cNvSpPr>
            <a:spLocks noGrp="1"/>
          </p:cNvSpPr>
          <p:nvPr>
            <p:ph sz="half" idx="10"/>
          </p:nvPr>
        </p:nvSpPr>
        <p:spPr/>
        <p:txBody>
          <a:bodyPr/>
          <a:lstStyle/>
          <a:p>
            <a:r>
              <a:rPr lang="en-US" dirty="0"/>
              <a:t>Horizontal Organization</a:t>
            </a:r>
          </a:p>
          <a:p>
            <a:pPr lvl="1"/>
            <a:r>
              <a:rPr lang="en-US" dirty="0"/>
              <a:t>Became popular due to downsizing in the 1980s and 1990s</a:t>
            </a:r>
          </a:p>
          <a:p>
            <a:pPr lvl="1"/>
            <a:r>
              <a:rPr lang="en-US" dirty="0"/>
              <a:t>Self-managing teams set own goals and make own decisions</a:t>
            </a:r>
          </a:p>
          <a:p>
            <a:pPr lvl="1"/>
            <a:r>
              <a:rPr lang="en-US" dirty="0"/>
              <a:t>Customer oriented</a:t>
            </a:r>
          </a:p>
          <a:p>
            <a:pPr lvl="1"/>
            <a:r>
              <a:rPr lang="en-US" dirty="0"/>
              <a:t>Adopted by most car manufacturers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4CD71-3BAC-4C7C-A04B-5EF202110D19}"/>
              </a:ext>
            </a:extLst>
          </p:cNvPr>
          <p:cNvSpPr>
            <a:spLocks noGrp="1"/>
          </p:cNvSpPr>
          <p:nvPr>
            <p:ph type="title"/>
          </p:nvPr>
        </p:nvSpPr>
        <p:spPr/>
        <p:txBody>
          <a:bodyPr/>
          <a:lstStyle/>
          <a:p>
            <a:r>
              <a:rPr lang="en-US"/>
              <a:t>Management Functions</a:t>
            </a:r>
            <a:endParaRPr lang="en-US" dirty="0"/>
          </a:p>
        </p:txBody>
      </p:sp>
      <p:sp>
        <p:nvSpPr>
          <p:cNvPr id="6" name="Content Placeholder 5">
            <a:extLst>
              <a:ext uri="{FF2B5EF4-FFF2-40B4-BE49-F238E27FC236}">
                <a16:creationId xmlns:a16="http://schemas.microsoft.com/office/drawing/2014/main" id="{D3A38F21-39BE-4608-A3C8-6CC56C1D4953}"/>
              </a:ext>
            </a:extLst>
          </p:cNvPr>
          <p:cNvSpPr>
            <a:spLocks noGrp="1"/>
          </p:cNvSpPr>
          <p:nvPr>
            <p:ph sz="half" idx="1"/>
          </p:nvPr>
        </p:nvSpPr>
        <p:spPr/>
        <p:txBody>
          <a:bodyPr/>
          <a:lstStyle/>
          <a:p>
            <a:pPr lvl="1"/>
            <a:r>
              <a:rPr lang="en-US" dirty="0"/>
              <a:t>Planning</a:t>
            </a:r>
          </a:p>
          <a:p>
            <a:pPr lvl="2"/>
            <a:r>
              <a:rPr lang="en-US" dirty="0"/>
              <a:t>Long-range</a:t>
            </a:r>
          </a:p>
          <a:p>
            <a:pPr lvl="2"/>
            <a:r>
              <a:rPr lang="en-US" dirty="0"/>
              <a:t>Short-range</a:t>
            </a:r>
          </a:p>
          <a:p>
            <a:pPr lvl="1"/>
            <a:r>
              <a:rPr lang="en-US" dirty="0"/>
              <a:t>Organizing</a:t>
            </a:r>
          </a:p>
          <a:p>
            <a:pPr lvl="2"/>
            <a:r>
              <a:rPr lang="en-US" dirty="0"/>
              <a:t>Arrange staff to accomplish goals</a:t>
            </a:r>
          </a:p>
          <a:p>
            <a:pPr lvl="2"/>
            <a:r>
              <a:rPr lang="en-US" dirty="0"/>
              <a:t>Organizational chart</a:t>
            </a:r>
          </a:p>
          <a:p>
            <a:pPr lvl="1"/>
            <a:r>
              <a:rPr lang="en-US" dirty="0"/>
              <a:t>Controlling</a:t>
            </a:r>
          </a:p>
          <a:p>
            <a:pPr lvl="2"/>
            <a:r>
              <a:rPr lang="en-US" dirty="0"/>
              <a:t>Performance is measured and compared with goals</a:t>
            </a:r>
          </a:p>
          <a:p>
            <a:pPr lvl="2"/>
            <a:r>
              <a:rPr lang="en-US" dirty="0"/>
              <a:t>Setting standards, areas of improvement</a:t>
            </a:r>
          </a:p>
          <a:p>
            <a:endParaRPr lang="en-US" dirty="0"/>
          </a:p>
        </p:txBody>
      </p:sp>
      <p:sp>
        <p:nvSpPr>
          <p:cNvPr id="9" name="Content Placeholder 8">
            <a:extLst>
              <a:ext uri="{FF2B5EF4-FFF2-40B4-BE49-F238E27FC236}">
                <a16:creationId xmlns:a16="http://schemas.microsoft.com/office/drawing/2014/main" id="{E65CF4AE-1C17-432D-A848-A9120741B1BC}"/>
              </a:ext>
            </a:extLst>
          </p:cNvPr>
          <p:cNvSpPr>
            <a:spLocks noGrp="1"/>
          </p:cNvSpPr>
          <p:nvPr>
            <p:ph sz="half" idx="10"/>
          </p:nvPr>
        </p:nvSpPr>
        <p:spPr/>
        <p:txBody>
          <a:bodyPr/>
          <a:lstStyle/>
          <a:p>
            <a:pPr lvl="1">
              <a:buClr>
                <a:srgbClr val="C02033"/>
              </a:buClr>
            </a:pPr>
            <a:r>
              <a:rPr lang="en-US" dirty="0">
                <a:solidFill>
                  <a:srgbClr val="000000"/>
                </a:solidFill>
              </a:rPr>
              <a:t>Staffing</a:t>
            </a:r>
          </a:p>
          <a:p>
            <a:pPr lvl="2">
              <a:buClr>
                <a:srgbClr val="4E7CBE"/>
              </a:buClr>
            </a:pPr>
            <a:r>
              <a:rPr lang="en-US" dirty="0">
                <a:solidFill>
                  <a:srgbClr val="000000"/>
                </a:solidFill>
              </a:rPr>
              <a:t>Recruit and hire; evaluate performance</a:t>
            </a:r>
          </a:p>
          <a:p>
            <a:pPr lvl="1">
              <a:buClr>
                <a:srgbClr val="C02033"/>
              </a:buClr>
            </a:pPr>
            <a:r>
              <a:rPr lang="en-US" dirty="0">
                <a:solidFill>
                  <a:srgbClr val="000000"/>
                </a:solidFill>
              </a:rPr>
              <a:t>Leading</a:t>
            </a:r>
          </a:p>
          <a:p>
            <a:pPr lvl="2">
              <a:buClr>
                <a:srgbClr val="4E7CBE"/>
              </a:buClr>
            </a:pPr>
            <a:r>
              <a:rPr lang="en-US" dirty="0">
                <a:solidFill>
                  <a:srgbClr val="000000"/>
                </a:solidFill>
              </a:rPr>
              <a:t>Communicate direction of business; commitment; motivation; drive</a:t>
            </a:r>
          </a:p>
          <a:p>
            <a:endParaRPr lang="en-US" dirty="0"/>
          </a:p>
        </p:txBody>
      </p:sp>
      <p:pic>
        <p:nvPicPr>
          <p:cNvPr id="21509" name="Picture 5" descr="32015818.thb.jpg">
            <a:extLst>
              <a:ext uri="{FF2B5EF4-FFF2-40B4-BE49-F238E27FC236}">
                <a16:creationId xmlns:a16="http://schemas.microsoft.com/office/drawing/2014/main" id="{3B48C3A2-9E7B-4889-B8A9-F08A316529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3350" y="4706938"/>
            <a:ext cx="21748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E397-F257-4F4B-9C75-5BF0F383D043}"/>
              </a:ext>
            </a:extLst>
          </p:cNvPr>
          <p:cNvSpPr>
            <a:spLocks noGrp="1"/>
          </p:cNvSpPr>
          <p:nvPr>
            <p:ph type="title"/>
          </p:nvPr>
        </p:nvSpPr>
        <p:spPr/>
        <p:txBody>
          <a:bodyPr/>
          <a:lstStyle/>
          <a:p>
            <a:r>
              <a:rPr lang="en-US"/>
              <a:t>Management Styles</a:t>
            </a:r>
            <a:endParaRPr lang="en-US" dirty="0"/>
          </a:p>
        </p:txBody>
      </p:sp>
      <p:sp>
        <p:nvSpPr>
          <p:cNvPr id="6" name="Content Placeholder 5">
            <a:extLst>
              <a:ext uri="{FF2B5EF4-FFF2-40B4-BE49-F238E27FC236}">
                <a16:creationId xmlns:a16="http://schemas.microsoft.com/office/drawing/2014/main" id="{E8A6F292-CA2E-49E0-A6B4-984AE51CC947}"/>
              </a:ext>
            </a:extLst>
          </p:cNvPr>
          <p:cNvSpPr>
            <a:spLocks noGrp="1"/>
          </p:cNvSpPr>
          <p:nvPr>
            <p:ph sz="half" idx="1"/>
          </p:nvPr>
        </p:nvSpPr>
        <p:spPr/>
        <p:txBody>
          <a:bodyPr/>
          <a:lstStyle/>
          <a:p>
            <a:pPr lvl="1"/>
            <a:r>
              <a:rPr lang="en-US" dirty="0"/>
              <a:t>Autocratic </a:t>
            </a:r>
          </a:p>
          <a:p>
            <a:pPr lvl="2"/>
            <a:r>
              <a:rPr lang="en-US" sz="2400" dirty="0"/>
              <a:t>Makes decisions with virtually no input</a:t>
            </a:r>
          </a:p>
          <a:p>
            <a:pPr lvl="2"/>
            <a:r>
              <a:rPr lang="en-US" sz="2400" dirty="0"/>
              <a:t>“My way or the highway”</a:t>
            </a:r>
          </a:p>
          <a:p>
            <a:pPr lvl="1"/>
            <a:r>
              <a:rPr lang="en-US" dirty="0"/>
              <a:t>Chaotic</a:t>
            </a:r>
          </a:p>
          <a:p>
            <a:pPr lvl="2"/>
            <a:r>
              <a:rPr lang="en-US" sz="2400" dirty="0"/>
              <a:t>Allows employees to make all decisions </a:t>
            </a:r>
          </a:p>
          <a:p>
            <a:pPr lvl="2"/>
            <a:r>
              <a:rPr lang="en-US" sz="2400" dirty="0"/>
              <a:t>Can be a “circus” </a:t>
            </a:r>
          </a:p>
          <a:p>
            <a:pPr lvl="1"/>
            <a:r>
              <a:rPr lang="en-US" dirty="0"/>
              <a:t>Consultative</a:t>
            </a:r>
          </a:p>
          <a:p>
            <a:pPr lvl="2"/>
            <a:r>
              <a:rPr lang="en-US" sz="2400" dirty="0"/>
              <a:t>Gets feedback and adjusts when necessary </a:t>
            </a:r>
          </a:p>
          <a:p>
            <a:pPr lvl="2"/>
            <a:r>
              <a:rPr lang="en-US" sz="2400" dirty="0"/>
              <a:t>Can be slow; Advisory Board can be helpful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29C4A-8419-40D2-9938-70C401626F5E}"/>
              </a:ext>
            </a:extLst>
          </p:cNvPr>
          <p:cNvSpPr>
            <a:spLocks noGrp="1"/>
          </p:cNvSpPr>
          <p:nvPr>
            <p:ph type="title"/>
          </p:nvPr>
        </p:nvSpPr>
        <p:spPr/>
        <p:txBody>
          <a:bodyPr/>
          <a:lstStyle/>
          <a:p>
            <a:r>
              <a:rPr lang="en-US"/>
              <a:t>Management Styles</a:t>
            </a:r>
            <a:endParaRPr lang="en-US" dirty="0"/>
          </a:p>
        </p:txBody>
      </p:sp>
      <p:sp>
        <p:nvSpPr>
          <p:cNvPr id="6" name="Content Placeholder 5">
            <a:extLst>
              <a:ext uri="{FF2B5EF4-FFF2-40B4-BE49-F238E27FC236}">
                <a16:creationId xmlns:a16="http://schemas.microsoft.com/office/drawing/2014/main" id="{CF12FC88-4B5B-4EDF-84CB-822B2FF5472A}"/>
              </a:ext>
            </a:extLst>
          </p:cNvPr>
          <p:cNvSpPr>
            <a:spLocks noGrp="1"/>
          </p:cNvSpPr>
          <p:nvPr>
            <p:ph sz="half" idx="1"/>
          </p:nvPr>
        </p:nvSpPr>
        <p:spPr/>
        <p:txBody>
          <a:bodyPr/>
          <a:lstStyle/>
          <a:p>
            <a:pPr lvl="1"/>
            <a:r>
              <a:rPr lang="en-US" dirty="0"/>
              <a:t>Democratic</a:t>
            </a:r>
          </a:p>
          <a:p>
            <a:pPr lvl="2"/>
            <a:r>
              <a:rPr lang="en-US" sz="2400" dirty="0"/>
              <a:t>Allows majority rule; sometimes a slow process</a:t>
            </a:r>
          </a:p>
          <a:p>
            <a:pPr lvl="2"/>
            <a:r>
              <a:rPr lang="en-US" sz="2400" dirty="0"/>
              <a:t>But it is easier to get employee’s approval</a:t>
            </a:r>
          </a:p>
          <a:p>
            <a:pPr lvl="1"/>
            <a:r>
              <a:rPr lang="en-US" dirty="0"/>
              <a:t>Laissez-faire</a:t>
            </a:r>
          </a:p>
          <a:p>
            <a:pPr lvl="2"/>
            <a:r>
              <a:rPr lang="en-US" sz="2400" dirty="0"/>
              <a:t>Manager acts as a mentor; allows employees some control</a:t>
            </a:r>
          </a:p>
          <a:p>
            <a:pPr lvl="2"/>
            <a:r>
              <a:rPr lang="en-US" sz="2400" dirty="0"/>
              <a:t>Focus on results, not how work gets done</a:t>
            </a:r>
          </a:p>
          <a:p>
            <a:pPr lvl="1"/>
            <a:r>
              <a:rPr lang="en-US" dirty="0"/>
              <a:t>Persuasive</a:t>
            </a:r>
          </a:p>
          <a:p>
            <a:pPr lvl="2"/>
            <a:r>
              <a:rPr lang="en-US" sz="2400" dirty="0"/>
              <a:t>Makes decision, then takes time to convince employees it was good</a:t>
            </a:r>
          </a:p>
          <a:p>
            <a:pPr lvl="2"/>
            <a:r>
              <a:rPr lang="en-US" sz="2400" dirty="0"/>
              <a:t>Spends time getting people to “buy in”</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BC721-DDF4-47A0-9638-CBA9A6774A23}"/>
              </a:ext>
            </a:extLst>
          </p:cNvPr>
          <p:cNvSpPr>
            <a:spLocks noGrp="1"/>
          </p:cNvSpPr>
          <p:nvPr>
            <p:ph type="title"/>
          </p:nvPr>
        </p:nvSpPr>
        <p:spPr/>
        <p:txBody>
          <a:bodyPr/>
          <a:lstStyle/>
          <a:p>
            <a:r>
              <a:rPr lang="en-US"/>
              <a:t>An Effective Manager…</a:t>
            </a:r>
            <a:endParaRPr lang="en-US" dirty="0"/>
          </a:p>
        </p:txBody>
      </p:sp>
      <p:sp>
        <p:nvSpPr>
          <p:cNvPr id="7" name="Content Placeholder 6">
            <a:extLst>
              <a:ext uri="{FF2B5EF4-FFF2-40B4-BE49-F238E27FC236}">
                <a16:creationId xmlns:a16="http://schemas.microsoft.com/office/drawing/2014/main" id="{B268D30D-2448-4F1D-B630-C5E71AE04EFE}"/>
              </a:ext>
            </a:extLst>
          </p:cNvPr>
          <p:cNvSpPr>
            <a:spLocks noGrp="1"/>
          </p:cNvSpPr>
          <p:nvPr>
            <p:ph sz="half" idx="1"/>
          </p:nvPr>
        </p:nvSpPr>
        <p:spPr/>
        <p:txBody>
          <a:bodyPr/>
          <a:lstStyle/>
          <a:p>
            <a:pPr lvl="1"/>
            <a:r>
              <a:rPr lang="en-US" dirty="0"/>
              <a:t>Shows a “happy face”</a:t>
            </a:r>
          </a:p>
          <a:p>
            <a:pPr lvl="2"/>
            <a:r>
              <a:rPr lang="en-US" dirty="0"/>
              <a:t>It is ok to smile!  It’s contagious!</a:t>
            </a:r>
          </a:p>
          <a:p>
            <a:pPr lvl="1"/>
            <a:r>
              <a:rPr lang="en-US" dirty="0"/>
              <a:t>Cares about others</a:t>
            </a:r>
          </a:p>
          <a:p>
            <a:pPr lvl="2"/>
            <a:r>
              <a:rPr lang="en-US" dirty="0"/>
              <a:t>Encourages and looks for the good in others</a:t>
            </a:r>
          </a:p>
          <a:p>
            <a:pPr lvl="2"/>
            <a:r>
              <a:rPr lang="en-US" dirty="0"/>
              <a:t>Says “thank you”</a:t>
            </a:r>
          </a:p>
          <a:p>
            <a:pPr lvl="1"/>
            <a:r>
              <a:rPr lang="en-US" dirty="0"/>
              <a:t>Is considerate</a:t>
            </a:r>
          </a:p>
          <a:p>
            <a:pPr lvl="2"/>
            <a:r>
              <a:rPr lang="en-US" dirty="0"/>
              <a:t>Takes interest</a:t>
            </a:r>
          </a:p>
          <a:p>
            <a:pPr lvl="2"/>
            <a:r>
              <a:rPr lang="en-US" dirty="0"/>
              <a:t>Calls people by their names</a:t>
            </a:r>
          </a:p>
          <a:p>
            <a:pPr lvl="2"/>
            <a:r>
              <a:rPr lang="en-US" dirty="0"/>
              <a:t>Recognizes birthdays, anniversaries, etc.</a:t>
            </a:r>
          </a:p>
          <a:p>
            <a:endParaRPr lang="en-US" dirty="0"/>
          </a:p>
          <a:p>
            <a:endParaRPr lang="en-US" dirty="0"/>
          </a:p>
        </p:txBody>
      </p:sp>
      <p:sp>
        <p:nvSpPr>
          <p:cNvPr id="8" name="Content Placeholder 7">
            <a:extLst>
              <a:ext uri="{FF2B5EF4-FFF2-40B4-BE49-F238E27FC236}">
                <a16:creationId xmlns:a16="http://schemas.microsoft.com/office/drawing/2014/main" id="{5E180572-2285-420F-BCF4-FDA3DDBCFCCE}"/>
              </a:ext>
            </a:extLst>
          </p:cNvPr>
          <p:cNvSpPr>
            <a:spLocks noGrp="1"/>
          </p:cNvSpPr>
          <p:nvPr>
            <p:ph sz="half" idx="10"/>
          </p:nvPr>
        </p:nvSpPr>
        <p:spPr/>
        <p:txBody>
          <a:bodyPr/>
          <a:lstStyle/>
          <a:p>
            <a:pPr lvl="1"/>
            <a:r>
              <a:rPr lang="en-US" dirty="0"/>
              <a:t>Listens</a:t>
            </a:r>
          </a:p>
          <a:p>
            <a:pPr lvl="2"/>
            <a:r>
              <a:rPr lang="en-US" dirty="0"/>
              <a:t>Asks questions</a:t>
            </a:r>
          </a:p>
          <a:p>
            <a:pPr lvl="2"/>
            <a:r>
              <a:rPr lang="en-US" dirty="0"/>
              <a:t>Recalls information</a:t>
            </a:r>
          </a:p>
          <a:p>
            <a:pPr lvl="1"/>
            <a:r>
              <a:rPr lang="en-US" dirty="0"/>
              <a:t>Encourages interaction</a:t>
            </a:r>
          </a:p>
          <a:p>
            <a:pPr lvl="2"/>
            <a:r>
              <a:rPr lang="en-US" dirty="0"/>
              <a:t>Does not gossip</a:t>
            </a:r>
          </a:p>
          <a:p>
            <a:pPr lvl="2"/>
            <a:r>
              <a:rPr lang="en-US" dirty="0"/>
              <a:t>Treats everyone equally</a:t>
            </a:r>
          </a:p>
          <a:p>
            <a:pPr lvl="2"/>
            <a:r>
              <a:rPr lang="en-US" dirty="0"/>
              <a:t>Is a team player</a:t>
            </a:r>
          </a:p>
          <a:p>
            <a:pPr lvl="2"/>
            <a:r>
              <a:rPr lang="en-US" dirty="0"/>
              <a:t>Is trustworthy</a:t>
            </a:r>
          </a:p>
          <a:p>
            <a:pPr lvl="1">
              <a:buClr>
                <a:srgbClr val="C02033"/>
              </a:buClr>
            </a:pPr>
            <a:r>
              <a:rPr lang="en-US" dirty="0">
                <a:solidFill>
                  <a:srgbClr val="000000"/>
                </a:solidFill>
              </a:rPr>
              <a:t>Handles disagreements quickly and fairly</a:t>
            </a:r>
          </a:p>
          <a:p>
            <a:pPr lvl="2">
              <a:buClr>
                <a:srgbClr val="4E7CBE"/>
              </a:buClr>
            </a:pPr>
            <a:r>
              <a:rPr lang="en-US" dirty="0">
                <a:solidFill>
                  <a:srgbClr val="000000"/>
                </a:solidFill>
              </a:rPr>
              <a:t>Resolves conflict</a:t>
            </a:r>
          </a:p>
          <a:p>
            <a:pPr lvl="2"/>
            <a:endParaRPr lang="en-US" dirty="0"/>
          </a:p>
          <a:p>
            <a:endParaRPr lang="en-US" dirty="0"/>
          </a:p>
        </p:txBody>
      </p:sp>
      <p:sp>
        <p:nvSpPr>
          <p:cNvPr id="4" name="Rectangle 4">
            <a:extLst>
              <a:ext uri="{FF2B5EF4-FFF2-40B4-BE49-F238E27FC236}">
                <a16:creationId xmlns:a16="http://schemas.microsoft.com/office/drawing/2014/main" id="{6F27B328-90F7-4A03-BAF6-12D7E076E5D0}"/>
              </a:ext>
            </a:extLst>
          </p:cNvPr>
          <p:cNvSpPr>
            <a:spLocks noChangeArrowheads="1"/>
          </p:cNvSpPr>
          <p:nvPr/>
        </p:nvSpPr>
        <p:spPr bwMode="auto">
          <a:xfrm>
            <a:off x="1524000" y="6604000"/>
            <a:ext cx="9144000" cy="254000"/>
          </a:xfrm>
          <a:prstGeom prst="rect">
            <a:avLst/>
          </a:prstGeom>
          <a:noFill/>
          <a:ln w="9525">
            <a:noFill/>
            <a:miter lim="800000"/>
            <a:headEnd/>
            <a:tailEnd/>
          </a:ln>
        </p:spPr>
        <p:txBody>
          <a:bodyPr>
            <a:spAutoFit/>
          </a:bodyPr>
          <a:lstStyle/>
          <a:p>
            <a:pPr algn="ctr" eaLnBrk="1" fontAlgn="auto" hangingPunct="1">
              <a:spcBef>
                <a:spcPts val="0"/>
              </a:spcBef>
              <a:spcAft>
                <a:spcPts val="0"/>
              </a:spcAft>
              <a:defRPr/>
            </a:pPr>
            <a:r>
              <a:rPr lang="en-US" altLang="en-US" sz="1050" dirty="0">
                <a:solidFill>
                  <a:schemeClr val="bg1"/>
                </a:solidFill>
                <a:ea typeface="Arial Unicode MS" pitchFamily="34" charset="-128"/>
                <a:cs typeface="Times New Roman" pitchFamily="18" charset="0"/>
              </a:rPr>
              <a:t>Copyright © Texas Education Agency, 2015. All rights reserved.</a:t>
            </a:r>
            <a:endParaRPr lang="es-ES" altLang="en-US" sz="1050" dirty="0">
              <a:solidFill>
                <a:schemeClr val="bg1"/>
              </a:solidFill>
              <a:ea typeface="Arial Unicode MS" pitchFamily="34" charset="-128"/>
              <a:cs typeface="Times New Roman" pitchFamily="18" charset="0"/>
            </a:endParaRP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documentManagement/types"/>
    <ds:schemaRef ds:uri="http://purl.org/dc/dcmitype/"/>
    <ds:schemaRef ds:uri="56ea17bb-c96d-4826-b465-01eec0dd23dd"/>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05d88611-e516-4d1a-b12e-39107e78b3d0"/>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816</Words>
  <Application>Microsoft Office PowerPoint</Application>
  <PresentationFormat>Widescreen</PresentationFormat>
  <Paragraphs>134</Paragraphs>
  <Slides>11</Slides>
  <Notes>9</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Calibri</vt:lpstr>
      <vt:lpstr>Arial</vt:lpstr>
      <vt:lpstr>Open Sans</vt:lpstr>
      <vt:lpstr>Open Sans SemiBold</vt:lpstr>
      <vt:lpstr>.AppleSystemUIFont</vt:lpstr>
      <vt:lpstr>Times New Roman</vt:lpstr>
      <vt:lpstr>Arial Unicode MS</vt:lpstr>
      <vt:lpstr>Courier New</vt:lpstr>
      <vt:lpstr>2_Office Theme</vt:lpstr>
      <vt:lpstr>3_Office Theme</vt:lpstr>
      <vt:lpstr>4_Office Theme</vt:lpstr>
      <vt:lpstr>PowerPoint Presentation</vt:lpstr>
      <vt:lpstr>PowerPoint Presentation</vt:lpstr>
      <vt:lpstr>Bell Work Activity</vt:lpstr>
      <vt:lpstr>Warm-Up Activity: Terms</vt:lpstr>
      <vt:lpstr>Management Structures</vt:lpstr>
      <vt:lpstr>Management Functions</vt:lpstr>
      <vt:lpstr>Management Styles</vt:lpstr>
      <vt:lpstr>Management Styles</vt:lpstr>
      <vt:lpstr>An Effective Manager…</vt:lpstr>
      <vt:lpstr>An Effective Manager…</vt:lpstr>
      <vt:lpstr>An Effective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16</cp:revision>
  <cp:lastPrinted>2017-07-07T16:17:37Z</cp:lastPrinted>
  <dcterms:created xsi:type="dcterms:W3CDTF">2017-07-11T23:58:30Z</dcterms:created>
  <dcterms:modified xsi:type="dcterms:W3CDTF">2017-07-26T21:04:19Z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