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6"/>
  </p:notesMasterIdLst>
  <p:sldIdLst>
    <p:sldId id="321" r:id="rId6"/>
    <p:sldId id="319" r:id="rId7"/>
    <p:sldId id="323" r:id="rId8"/>
    <p:sldId id="324" r:id="rId9"/>
    <p:sldId id="325" r:id="rId10"/>
    <p:sldId id="331" r:id="rId11"/>
    <p:sldId id="332" r:id="rId12"/>
    <p:sldId id="326" r:id="rId13"/>
    <p:sldId id="327" r:id="rId14"/>
    <p:sldId id="328" r:id="rId1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116" d="100"/>
          <a:sy n="116" d="100"/>
        </p:scale>
        <p:origin x="389"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7/20/2017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 Architectural Drafting </a:t>
            </a:r>
          </a:p>
          <a:p>
            <a:pPr lvl="1"/>
            <a:r>
              <a:rPr lang="en-US" dirty="0"/>
              <a:t>Architectural Communication – Architectural Lettering </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3BE3C22-830D-4DC5-A43F-03B7BCE17621}"/>
              </a:ext>
            </a:extLst>
          </p:cNvPr>
          <p:cNvPicPr>
            <a:picLocks noChangeAspect="1"/>
          </p:cNvPicPr>
          <p:nvPr/>
        </p:nvPicPr>
        <p:blipFill>
          <a:blip r:embed="rId2"/>
          <a:stretch>
            <a:fillRect/>
          </a:stretch>
        </p:blipFill>
        <p:spPr>
          <a:xfrm>
            <a:off x="2841876" y="1082781"/>
            <a:ext cx="7405860" cy="5339614"/>
          </a:xfrm>
          <a:prstGeom prst="rect">
            <a:avLst/>
          </a:prstGeom>
        </p:spPr>
      </p:pic>
    </p:spTree>
    <p:extLst>
      <p:ext uri="{BB962C8B-B14F-4D97-AF65-F5344CB8AC3E}">
        <p14:creationId xmlns:p14="http://schemas.microsoft.com/office/powerpoint/2010/main" val="34644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lgn="ctr">
              <a:buNone/>
            </a:pPr>
            <a:r>
              <a:rPr lang="en-US" dirty="0"/>
              <a:t>Type is one of the most eloquent means of expression in every epoch of style.  </a:t>
            </a:r>
          </a:p>
          <a:p>
            <a:pPr marL="0" lvl="1" indent="0" algn="ctr">
              <a:buNone/>
            </a:pPr>
            <a:r>
              <a:rPr lang="en-US" dirty="0"/>
              <a:t>Next to architecture, it gives the most characteristic portrait of a period and the most severe testimony of a nation’s intellectual status.</a:t>
            </a:r>
          </a:p>
          <a:p>
            <a:pPr marL="0" lvl="1" indent="0" algn="r">
              <a:buNone/>
            </a:pPr>
            <a:r>
              <a:rPr lang="en-US" dirty="0"/>
              <a:t> -Peter Behrens</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Lettering Terms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3881266" y="1782750"/>
            <a:ext cx="7915148" cy="4371987"/>
          </a:xfrm>
        </p:spPr>
        <p:txBody>
          <a:bodyPr/>
          <a:lstStyle/>
          <a:p>
            <a:pPr lvl="1"/>
            <a:r>
              <a:rPr lang="en-US" dirty="0"/>
              <a:t>Serif – the finishing stroke at the end of stems and arms of letters, originally made by the flick of the quill or pen</a:t>
            </a:r>
          </a:p>
          <a:p>
            <a:pPr lvl="1"/>
            <a:endParaRPr lang="en-US" dirty="0"/>
          </a:p>
          <a:p>
            <a:pPr lvl="1"/>
            <a:r>
              <a:rPr lang="en-US" dirty="0"/>
              <a:t>Sans serif – Latin term used to describe architectural lettering; sans means “without” so the full term is interpreted “without” serifs</a:t>
            </a:r>
          </a:p>
          <a:p>
            <a:pPr lvl="1"/>
            <a:endParaRPr lang="en-US" dirty="0"/>
          </a:p>
        </p:txBody>
      </p:sp>
      <p:pic>
        <p:nvPicPr>
          <p:cNvPr id="5" name="Picture 4">
            <a:extLst>
              <a:ext uri="{FF2B5EF4-FFF2-40B4-BE49-F238E27FC236}">
                <a16:creationId xmlns:a16="http://schemas.microsoft.com/office/drawing/2014/main" id="{F815812A-FE90-41A1-BCCE-66F398411EA3}"/>
              </a:ext>
            </a:extLst>
          </p:cNvPr>
          <p:cNvPicPr>
            <a:picLocks noChangeAspect="1"/>
          </p:cNvPicPr>
          <p:nvPr/>
        </p:nvPicPr>
        <p:blipFill>
          <a:blip r:embed="rId2"/>
          <a:stretch>
            <a:fillRect/>
          </a:stretch>
        </p:blipFill>
        <p:spPr>
          <a:xfrm>
            <a:off x="885387" y="1681919"/>
            <a:ext cx="3066554" cy="4730906"/>
          </a:xfrm>
          <a:prstGeom prst="rect">
            <a:avLst/>
          </a:prstGeom>
        </p:spPr>
      </p:pic>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Lettering Terms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Guidelines – parallel set of lines which define the upper and lower limits of architectural lettering; lightest lines on a drawing</a:t>
            </a:r>
          </a:p>
          <a:p>
            <a:pPr lvl="1"/>
            <a:endParaRPr lang="en-US" dirty="0"/>
          </a:p>
        </p:txBody>
      </p:sp>
      <p:pic>
        <p:nvPicPr>
          <p:cNvPr id="5" name="Picture 4">
            <a:extLst>
              <a:ext uri="{FF2B5EF4-FFF2-40B4-BE49-F238E27FC236}">
                <a16:creationId xmlns:a16="http://schemas.microsoft.com/office/drawing/2014/main" id="{28E0B57D-AA5C-4F8B-8250-4B43880D721C}"/>
              </a:ext>
            </a:extLst>
          </p:cNvPr>
          <p:cNvPicPr>
            <a:picLocks noChangeAspect="1"/>
          </p:cNvPicPr>
          <p:nvPr/>
        </p:nvPicPr>
        <p:blipFill>
          <a:blip r:embed="rId2"/>
          <a:stretch>
            <a:fillRect/>
          </a:stretch>
        </p:blipFill>
        <p:spPr>
          <a:xfrm>
            <a:off x="2234494" y="3016587"/>
            <a:ext cx="8565622" cy="2298391"/>
          </a:xfrm>
          <a:prstGeom prst="rect">
            <a:avLst/>
          </a:prstGeom>
        </p:spPr>
      </p:pic>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Lettering Terms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Vertical strokes – used to draw only those parts of letters that are perpendicular to the guidelines; thin lines drawn with a parallel bar, triangle, and the thin edge of a chisel point</a:t>
            </a:r>
          </a:p>
          <a:p>
            <a:pPr lvl="1"/>
            <a:endParaRPr lang="en-US" dirty="0"/>
          </a:p>
        </p:txBody>
      </p:sp>
      <p:pic>
        <p:nvPicPr>
          <p:cNvPr id="4" name="Picture 3">
            <a:extLst>
              <a:ext uri="{FF2B5EF4-FFF2-40B4-BE49-F238E27FC236}">
                <a16:creationId xmlns:a16="http://schemas.microsoft.com/office/drawing/2014/main" id="{15D5B08E-4C80-48E0-84BB-216F434ACDA9}"/>
              </a:ext>
            </a:extLst>
          </p:cNvPr>
          <p:cNvPicPr>
            <a:picLocks noChangeAspect="1"/>
          </p:cNvPicPr>
          <p:nvPr/>
        </p:nvPicPr>
        <p:blipFill>
          <a:blip r:embed="rId2"/>
          <a:stretch>
            <a:fillRect/>
          </a:stretch>
        </p:blipFill>
        <p:spPr>
          <a:xfrm>
            <a:off x="4723304" y="3046692"/>
            <a:ext cx="3312524" cy="2934107"/>
          </a:xfrm>
          <a:prstGeom prst="rect">
            <a:avLst/>
          </a:prstGeom>
        </p:spPr>
      </p:pic>
    </p:spTree>
    <p:extLst>
      <p:ext uri="{BB962C8B-B14F-4D97-AF65-F5344CB8AC3E}">
        <p14:creationId xmlns:p14="http://schemas.microsoft.com/office/powerpoint/2010/main" val="969969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Lettering Terms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Freehand strokes – used to draw those parts of letters that are not perpendicular to the guidelines; thick strokes drawn freehand (without a parallel bar or triangle) with the broad side of a chisel point</a:t>
            </a:r>
          </a:p>
          <a:p>
            <a:pPr lvl="1"/>
            <a:endParaRPr lang="en-US" dirty="0"/>
          </a:p>
        </p:txBody>
      </p:sp>
      <p:pic>
        <p:nvPicPr>
          <p:cNvPr id="4" name="Picture 3">
            <a:extLst>
              <a:ext uri="{FF2B5EF4-FFF2-40B4-BE49-F238E27FC236}">
                <a16:creationId xmlns:a16="http://schemas.microsoft.com/office/drawing/2014/main" id="{21C2BD7F-7372-46A9-9AA2-5BB2894F049C}"/>
              </a:ext>
            </a:extLst>
          </p:cNvPr>
          <p:cNvPicPr>
            <a:picLocks noChangeAspect="1"/>
          </p:cNvPicPr>
          <p:nvPr/>
        </p:nvPicPr>
        <p:blipFill>
          <a:blip r:embed="rId2"/>
          <a:stretch>
            <a:fillRect/>
          </a:stretch>
        </p:blipFill>
        <p:spPr>
          <a:xfrm>
            <a:off x="4782509" y="3162363"/>
            <a:ext cx="3378307" cy="2992375"/>
          </a:xfrm>
          <a:prstGeom prst="rect">
            <a:avLst/>
          </a:prstGeom>
        </p:spPr>
      </p:pic>
    </p:spTree>
    <p:extLst>
      <p:ext uri="{BB962C8B-B14F-4D97-AF65-F5344CB8AC3E}">
        <p14:creationId xmlns:p14="http://schemas.microsoft.com/office/powerpoint/2010/main" val="4043314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Lettering Concepts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All letters capitalized</a:t>
            </a:r>
          </a:p>
          <a:p>
            <a:pPr lvl="1"/>
            <a:r>
              <a:rPr lang="en-US" dirty="0"/>
              <a:t>All letters the same height</a:t>
            </a:r>
          </a:p>
          <a:p>
            <a:pPr lvl="1"/>
            <a:r>
              <a:rPr lang="en-US" dirty="0"/>
              <a:t>All letters with a uniform width (except “I”)</a:t>
            </a:r>
          </a:p>
          <a:p>
            <a:pPr lvl="1"/>
            <a:r>
              <a:rPr lang="en-US" dirty="0"/>
              <a:t>Sans serif</a:t>
            </a:r>
          </a:p>
          <a:p>
            <a:pPr lvl="1"/>
            <a:r>
              <a:rPr lang="en-US" dirty="0"/>
              <a:t>All vertical strokes are drafted</a:t>
            </a:r>
          </a:p>
          <a:p>
            <a:pPr lvl="1"/>
            <a:r>
              <a:rPr lang="en-US" dirty="0"/>
              <a:t>All freehand/horizontal strokes are freehand</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a:xfrm>
            <a:off x="1207733" y="2380734"/>
            <a:ext cx="10059452" cy="876300"/>
          </a:xfrm>
        </p:spPr>
        <p:txBody>
          <a:bodyPr/>
          <a:lstStyle/>
          <a:p>
            <a:pPr algn="ctr"/>
            <a:r>
              <a:rPr lang="en-US" dirty="0"/>
              <a:t>Demonstration</a:t>
            </a:r>
          </a:p>
        </p:txBody>
      </p:sp>
    </p:spTree>
    <p:extLst>
      <p:ext uri="{BB962C8B-B14F-4D97-AF65-F5344CB8AC3E}">
        <p14:creationId xmlns:p14="http://schemas.microsoft.com/office/powerpoint/2010/main" val="2960846322"/>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9B910175-B4C0-4C89-A952-D999919188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schemas.microsoft.com/office/infopath/2007/PartnerControls"/>
    <ds:schemaRef ds:uri="http://schemas.microsoft.com/office/2006/documentManagement/types"/>
    <ds:schemaRef ds:uri="http://purl.org/dc/dcmitype/"/>
    <ds:schemaRef ds:uri="http://schemas.openxmlformats.org/package/2006/metadata/core-properties"/>
    <ds:schemaRef ds:uri="56ea17bb-c96d-4826-b465-01eec0dd23dd"/>
    <ds:schemaRef ds:uri="http://purl.org/dc/elements/1.1/"/>
    <ds:schemaRef ds:uri="05d88611-e516-4d1a-b12e-39107e78b3d0"/>
    <ds:schemaRef ds:uri="http://www.w3.org/XML/1998/namespace"/>
    <ds:schemaRef ds:uri="http://schemas.microsoft.com/sharepoint/v3"/>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148</TotalTime>
  <Words>243</Words>
  <Application>Microsoft Office PowerPoint</Application>
  <PresentationFormat>Widescreen</PresentationFormat>
  <Paragraphs>23</Paragraphs>
  <Slides>10</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10</vt:i4>
      </vt:variant>
    </vt:vector>
  </HeadingPairs>
  <TitlesOfParts>
    <vt:vector size="17"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PowerPoint Presentation</vt:lpstr>
      <vt:lpstr>Lettering Terms</vt:lpstr>
      <vt:lpstr>Lettering Terms</vt:lpstr>
      <vt:lpstr>Lettering Terms</vt:lpstr>
      <vt:lpstr>Lettering Terms</vt:lpstr>
      <vt:lpstr>Lettering Concepts</vt:lpstr>
      <vt:lpstr>Demonstration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Rajit Podder</cp:lastModifiedBy>
  <cp:revision>5</cp:revision>
  <cp:lastPrinted>2017-07-07T16:17:37Z</cp:lastPrinted>
  <dcterms:created xsi:type="dcterms:W3CDTF">2017-07-11T23:58:30Z</dcterms:created>
  <dcterms:modified xsi:type="dcterms:W3CDTF">2017-07-20T20:50:26Z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