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sldIdLst>
    <p:sldId id="321" r:id="rId6"/>
    <p:sldId id="319" r:id="rId7"/>
    <p:sldId id="323" r:id="rId8"/>
    <p:sldId id="331" r:id="rId9"/>
    <p:sldId id="332" r:id="rId10"/>
    <p:sldId id="333" r:id="rId11"/>
    <p:sldId id="334" r:id="rId12"/>
    <p:sldId id="324" r:id="rId13"/>
    <p:sldId id="325"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Architecture &amp; Construction:</a:t>
            </a:r>
          </a:p>
          <a:p>
            <a:pPr lvl="1"/>
            <a:r>
              <a:rPr lang="en-US" dirty="0"/>
              <a:t>Working as a Team</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Teams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8066452" cy="5044548"/>
          </a:xfrm>
        </p:spPr>
        <p:txBody>
          <a:bodyPr/>
          <a:lstStyle/>
          <a:p>
            <a:pPr lvl="1"/>
            <a:r>
              <a:rPr lang="en-US" dirty="0"/>
              <a:t>Are a group of people collaboratively working together toward a common goal</a:t>
            </a:r>
          </a:p>
          <a:p>
            <a:pPr lvl="1"/>
            <a:r>
              <a:rPr lang="en-US" dirty="0"/>
              <a:t>In the design field this is usually some type of building project</a:t>
            </a:r>
          </a:p>
          <a:p>
            <a:pPr lvl="1"/>
            <a:r>
              <a:rPr lang="en-US" dirty="0"/>
              <a:t>Teams can vary greatly in size depending on the task</a:t>
            </a:r>
          </a:p>
          <a:p>
            <a:pPr lvl="1"/>
            <a:r>
              <a:rPr lang="en-US" dirty="0"/>
              <a:t>Teams can also be very dynamic by changing, adding or removing members throughout a certain timeframe</a:t>
            </a:r>
          </a:p>
          <a:p>
            <a:pPr lvl="1"/>
            <a:r>
              <a:rPr lang="en-US" dirty="0"/>
              <a:t>Teams are a very important aspect in just about any profession</a:t>
            </a:r>
          </a:p>
          <a:p>
            <a:pPr lvl="1"/>
            <a:endParaRPr lang="en-US" dirty="0"/>
          </a:p>
          <a:p>
            <a:pPr marL="0" lvl="1" indent="0">
              <a:buNone/>
            </a:pPr>
            <a:endParaRPr lang="en-US" dirty="0"/>
          </a:p>
          <a:p>
            <a:pPr lvl="1"/>
            <a:endParaRPr lang="en-US" dirty="0"/>
          </a:p>
        </p:txBody>
      </p:sp>
      <p:pic>
        <p:nvPicPr>
          <p:cNvPr id="5" name="Picture 4" descr="C:\Users\cmunoz\AppData\Local\Microsoft\Windows\Temporary Internet Files\Content.IE5\U4RKOKW8\MPj04432600000[1].jpg">
            <a:extLst>
              <a:ext uri="{FF2B5EF4-FFF2-40B4-BE49-F238E27FC236}">
                <a16:creationId xmlns:a16="http://schemas.microsoft.com/office/drawing/2014/main" id="{C0591702-8790-4157-97E5-D1CEFC2B53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9621" y="3808443"/>
            <a:ext cx="2983832" cy="239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Team Roles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19"/>
            <a:ext cx="8082494" cy="5156843"/>
          </a:xfrm>
        </p:spPr>
        <p:txBody>
          <a:bodyPr/>
          <a:lstStyle/>
          <a:p>
            <a:pPr lvl="1"/>
            <a:r>
              <a:rPr lang="en-US" dirty="0"/>
              <a:t>With most teams, individuals are assigned a role</a:t>
            </a:r>
          </a:p>
          <a:p>
            <a:pPr lvl="1"/>
            <a:r>
              <a:rPr lang="en-US" dirty="0"/>
              <a:t>Each team member’s role will contribute to the team as a whole toward a common goal</a:t>
            </a:r>
          </a:p>
          <a:p>
            <a:pPr lvl="1"/>
            <a:r>
              <a:rPr lang="en-US" dirty="0"/>
              <a:t>Most roles are decided according to the overall task of the team</a:t>
            </a:r>
          </a:p>
          <a:p>
            <a:pPr lvl="1"/>
            <a:r>
              <a:rPr lang="en-US" dirty="0"/>
              <a:t>Most of the time, team members’ roles are dictated by their strengths, but it is common to see someone put into a role that challenges their weaknesses to make them a better team member</a:t>
            </a:r>
          </a:p>
          <a:p>
            <a:pPr marL="0" lvl="1" indent="0">
              <a:buNone/>
            </a:pPr>
            <a:endParaRPr lang="en-US" dirty="0"/>
          </a:p>
          <a:p>
            <a:pPr marL="0" lvl="1" indent="0">
              <a:buNone/>
            </a:pPr>
            <a:endParaRPr lang="en-US" dirty="0"/>
          </a:p>
          <a:p>
            <a:pPr lvl="1"/>
            <a:endParaRPr lang="en-US" dirty="0"/>
          </a:p>
        </p:txBody>
      </p:sp>
      <p:pic>
        <p:nvPicPr>
          <p:cNvPr id="6" name="Picture 5" descr="C:\Users\cmunoz\AppData\Local\Microsoft\Windows\Temporary Internet Files\Content.IE5\MMRDKUWY\MCj04380870000[1].wmf">
            <a:extLst>
              <a:ext uri="{FF2B5EF4-FFF2-40B4-BE49-F238E27FC236}">
                <a16:creationId xmlns:a16="http://schemas.microsoft.com/office/drawing/2014/main" id="{1F7819C9-CD13-41DC-B339-BB39313270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3452" y="2609848"/>
            <a:ext cx="2765046" cy="178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670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Team Roles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3" y="1420419"/>
            <a:ext cx="10937990" cy="5156843"/>
          </a:xfrm>
        </p:spPr>
        <p:txBody>
          <a:bodyPr/>
          <a:lstStyle/>
          <a:p>
            <a:pPr lvl="1"/>
            <a:r>
              <a:rPr lang="en-US" dirty="0"/>
              <a:t>Developing a good team can be difficult</a:t>
            </a:r>
          </a:p>
          <a:p>
            <a:pPr lvl="1"/>
            <a:r>
              <a:rPr lang="en-US" dirty="0"/>
              <a:t>When involving different people into something, they all bring different opinions, skills, points of view, attitudes and work habits to the table</a:t>
            </a:r>
          </a:p>
          <a:p>
            <a:pPr lvl="1"/>
            <a:r>
              <a:rPr lang="en-US" dirty="0"/>
              <a:t>A successful team finds a way to accommodate and utilize all the differences, or establishes rules or norms that allow everyone to work together cooperatively</a:t>
            </a:r>
          </a:p>
          <a:p>
            <a:pPr lvl="1"/>
            <a:r>
              <a:rPr lang="en-US" dirty="0"/>
              <a:t>Many times, you may not have the option to select your team members and are forced to find ways to work together</a:t>
            </a:r>
          </a:p>
          <a:p>
            <a:pPr marL="0" lvl="1" indent="0">
              <a:buNone/>
            </a:pPr>
            <a:endParaRPr lang="en-US" dirty="0"/>
          </a:p>
          <a:p>
            <a:pPr marL="0" lvl="1" indent="0">
              <a:buNone/>
            </a:pPr>
            <a:endParaRPr lang="en-US" dirty="0"/>
          </a:p>
          <a:p>
            <a:pPr lvl="1"/>
            <a:endParaRPr lang="en-US" dirty="0"/>
          </a:p>
        </p:txBody>
      </p:sp>
    </p:spTree>
    <p:extLst>
      <p:ext uri="{BB962C8B-B14F-4D97-AF65-F5344CB8AC3E}">
        <p14:creationId xmlns:p14="http://schemas.microsoft.com/office/powerpoint/2010/main" val="327374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Teams in Industry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3" y="1420419"/>
            <a:ext cx="10937990" cy="5156843"/>
          </a:xfrm>
        </p:spPr>
        <p:txBody>
          <a:bodyPr/>
          <a:lstStyle/>
          <a:p>
            <a:pPr lvl="1"/>
            <a:r>
              <a:rPr lang="en-US" dirty="0"/>
              <a:t>The architectural field and professional design fields all utilize and promote teams and team work</a:t>
            </a:r>
          </a:p>
          <a:p>
            <a:pPr lvl="1"/>
            <a:r>
              <a:rPr lang="en-US" dirty="0"/>
              <a:t>Architects and designers internally work in teams to achieve a common goal</a:t>
            </a:r>
          </a:p>
          <a:p>
            <a:pPr lvl="1"/>
            <a:r>
              <a:rPr lang="en-US" dirty="0"/>
              <a:t>Usually, jobs are so vast and have so many details or areas to cover, that it is very daunting for a single person to tackle such work</a:t>
            </a:r>
          </a:p>
          <a:p>
            <a:pPr marL="0" lvl="1" indent="0">
              <a:buNone/>
            </a:pPr>
            <a:endParaRPr lang="en-US" dirty="0"/>
          </a:p>
          <a:p>
            <a:pPr marL="0" lvl="1" indent="0">
              <a:buNone/>
            </a:pPr>
            <a:endParaRPr lang="en-US" dirty="0"/>
          </a:p>
          <a:p>
            <a:pPr lvl="1"/>
            <a:endParaRPr lang="en-US" dirty="0"/>
          </a:p>
        </p:txBody>
      </p:sp>
      <p:pic>
        <p:nvPicPr>
          <p:cNvPr id="4" name="Picture 3" descr="C:\Documents and Settings\cmunoz\Local Settings\Temporary Internet Files\Content.IE5\Y2O1B23W\MPj04433510000[1].jpg">
            <a:extLst>
              <a:ext uri="{FF2B5EF4-FFF2-40B4-BE49-F238E27FC236}">
                <a16:creationId xmlns:a16="http://schemas.microsoft.com/office/drawing/2014/main" id="{797DBAEE-FF22-41D3-AC5B-5A553CA048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2851" y="4343649"/>
            <a:ext cx="2233613" cy="223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6564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Teams in Industry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3" y="1420419"/>
            <a:ext cx="10937990" cy="5156843"/>
          </a:xfrm>
        </p:spPr>
        <p:txBody>
          <a:bodyPr/>
          <a:lstStyle/>
          <a:p>
            <a:pPr lvl="1"/>
            <a:r>
              <a:rPr lang="en-US" dirty="0"/>
              <a:t>Not only do they work with each other, but they also have to work with other professions</a:t>
            </a:r>
          </a:p>
          <a:p>
            <a:pPr lvl="1"/>
            <a:r>
              <a:rPr lang="en-US" dirty="0"/>
              <a:t>This in turn, creates larger teams of people working toward a common goal.</a:t>
            </a:r>
          </a:p>
          <a:p>
            <a:pPr lvl="1"/>
            <a:r>
              <a:rPr lang="en-US" dirty="0"/>
              <a:t>Sometimes this can create conflict, depending on the techniques and structures of the teams, or because of their priority of goals</a:t>
            </a:r>
          </a:p>
          <a:p>
            <a:pPr lvl="1"/>
            <a:r>
              <a:rPr lang="en-US" dirty="0"/>
              <a:t>Teams can conflict if they do not establish “rules” or standards that help guide and balance the teamwork</a:t>
            </a:r>
          </a:p>
          <a:p>
            <a:pPr marL="0" lvl="1" indent="0">
              <a:buNone/>
            </a:pPr>
            <a:endParaRPr lang="en-US" dirty="0"/>
          </a:p>
          <a:p>
            <a:pPr marL="0" lvl="1" indent="0">
              <a:buNone/>
            </a:pPr>
            <a:endParaRPr lang="en-US" dirty="0"/>
          </a:p>
          <a:p>
            <a:pPr lvl="1"/>
            <a:endParaRPr lang="en-US" dirty="0"/>
          </a:p>
        </p:txBody>
      </p:sp>
    </p:spTree>
    <p:extLst>
      <p:ext uri="{BB962C8B-B14F-4D97-AF65-F5344CB8AC3E}">
        <p14:creationId xmlns:p14="http://schemas.microsoft.com/office/powerpoint/2010/main" val="18431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Team Benefits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Working in teams creates a sense of unity and togetherness. “We are all in this together”</a:t>
            </a:r>
          </a:p>
          <a:p>
            <a:pPr lvl="1"/>
            <a:r>
              <a:rPr lang="en-US" dirty="0"/>
              <a:t>When a team member is weak or lacking in one area, someone else is usually there to help or pick up the slack</a:t>
            </a:r>
          </a:p>
          <a:p>
            <a:pPr lvl="1"/>
            <a:r>
              <a:rPr lang="en-US" dirty="0"/>
              <a:t>If a team is strong and well structured, they can accomplish just about anything</a:t>
            </a:r>
          </a:p>
          <a:p>
            <a:pPr marL="0" lvl="1" indent="0">
              <a:buNone/>
            </a:pPr>
            <a:endParaRPr lang="en-US" dirty="0"/>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Build Time!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Let’s create our teams and assign roles to begin our house of cards.</a:t>
            </a:r>
          </a:p>
          <a:p>
            <a:pPr lvl="1"/>
            <a:endParaRPr lang="en-US" dirty="0"/>
          </a:p>
        </p:txBody>
      </p:sp>
      <p:pic>
        <p:nvPicPr>
          <p:cNvPr id="4" name="Picture 3" descr="C:\Documents and Settings\cmunoz\Local Settings\Temporary Internet Files\Content.IE5\1Q483Q1K\MPj04330270000[1].jpg">
            <a:extLst>
              <a:ext uri="{FF2B5EF4-FFF2-40B4-BE49-F238E27FC236}">
                <a16:creationId xmlns:a16="http://schemas.microsoft.com/office/drawing/2014/main" id="{9548616D-7DD2-4B26-BA3D-81A1F0717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3990" y="2330117"/>
            <a:ext cx="33528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597001"/>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32</TotalTime>
  <Words>446</Words>
  <Application>Microsoft Office PowerPoint</Application>
  <PresentationFormat>Widescreen</PresentationFormat>
  <Paragraphs>38</Paragraphs>
  <Slides>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Teams</vt:lpstr>
      <vt:lpstr>Team Roles</vt:lpstr>
      <vt:lpstr>Team Roles</vt:lpstr>
      <vt:lpstr>Teams in Industry</vt:lpstr>
      <vt:lpstr>Teams in Industry</vt:lpstr>
      <vt:lpstr>Team Benefits</vt:lpstr>
      <vt:lpstr>Build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15</cp:revision>
  <cp:lastPrinted>2017-07-07T16:17:37Z</cp:lastPrinted>
  <dcterms:created xsi:type="dcterms:W3CDTF">2017-07-11T23:58:30Z</dcterms:created>
  <dcterms:modified xsi:type="dcterms:W3CDTF">2017-07-14T14:41:25Z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