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7" r:id="rId20"/>
    <p:sldId id="33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Banking Pathways</a:t>
            </a:r>
          </a:p>
          <a:p>
            <a:pPr lvl="1"/>
            <a:r>
              <a:rPr lang="en-US" dirty="0"/>
              <a:t>Banking and Financial Services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 Trainee Programs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Generally have at least two parts:</a:t>
            </a:r>
          </a:p>
          <a:p>
            <a:pPr lvl="2"/>
            <a:r>
              <a:rPr lang="en-US" sz="2400" dirty="0"/>
              <a:t>Classroom-based training</a:t>
            </a:r>
          </a:p>
          <a:p>
            <a:pPr lvl="2"/>
            <a:r>
              <a:rPr lang="en-US" sz="2400" dirty="0"/>
              <a:t>On-the-job training</a:t>
            </a:r>
          </a:p>
          <a:p>
            <a:pPr lvl="1"/>
            <a:r>
              <a:rPr lang="en-US" dirty="0"/>
              <a:t>Rotations through various departments</a:t>
            </a:r>
          </a:p>
          <a:p>
            <a:pPr lvl="1"/>
            <a:r>
              <a:rPr lang="en-US" dirty="0"/>
              <a:t>Usually last from 1-2 years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Average Salary for Common Banking and Financial Service Occupations</a:t>
            </a:r>
          </a:p>
        </p:txBody>
      </p:sp>
      <p:pic>
        <p:nvPicPr>
          <p:cNvPr id="4" name="Content Placeholder 3">
            <a:extLst>
              <a:ext uri="{FF2B5EF4-FFF2-40B4-BE49-F238E27FC236}">
                <a16:creationId xmlns:a16="http://schemas.microsoft.com/office/drawing/2014/main" id="{39155F60-8F1D-45FA-A8C8-9B44B951C89E}"/>
              </a:ext>
            </a:extLst>
          </p:cNvPr>
          <p:cNvPicPr>
            <a:picLocks noGrp="1" noChangeAspect="1"/>
          </p:cNvPicPr>
          <p:nvPr>
            <p:ph sz="half" idx="1"/>
          </p:nvPr>
        </p:nvPicPr>
        <p:blipFill>
          <a:blip r:embed="rId2"/>
          <a:stretch>
            <a:fillRect/>
          </a:stretch>
        </p:blipFill>
        <p:spPr>
          <a:xfrm>
            <a:off x="2689544" y="2124443"/>
            <a:ext cx="7185301" cy="3589800"/>
          </a:xfrm>
          <a:prstGeom prst="rect">
            <a:avLst/>
          </a:prstGeom>
        </p:spPr>
      </p:pic>
    </p:spTree>
    <p:extLst>
      <p:ext uri="{BB962C8B-B14F-4D97-AF65-F5344CB8AC3E}">
        <p14:creationId xmlns:p14="http://schemas.microsoft.com/office/powerpoint/2010/main" val="341548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Educational Requirements</a:t>
            </a:r>
          </a:p>
        </p:txBody>
      </p:sp>
      <p:pic>
        <p:nvPicPr>
          <p:cNvPr id="4" name="Content Placeholder 3">
            <a:extLst>
              <a:ext uri="{FF2B5EF4-FFF2-40B4-BE49-F238E27FC236}">
                <a16:creationId xmlns:a16="http://schemas.microsoft.com/office/drawing/2014/main" id="{37842727-C22D-4C69-8235-5220787DB306}"/>
              </a:ext>
            </a:extLst>
          </p:cNvPr>
          <p:cNvPicPr>
            <a:picLocks noGrp="1" noChangeAspect="1"/>
          </p:cNvPicPr>
          <p:nvPr>
            <p:ph sz="half" idx="1"/>
          </p:nvPr>
        </p:nvPicPr>
        <p:blipFill>
          <a:blip r:embed="rId2"/>
          <a:stretch>
            <a:fillRect/>
          </a:stretch>
        </p:blipFill>
        <p:spPr>
          <a:xfrm>
            <a:off x="3354993" y="1880524"/>
            <a:ext cx="6530472" cy="4274214"/>
          </a:xfrm>
          <a:prstGeom prst="rect">
            <a:avLst/>
          </a:prstGeom>
        </p:spPr>
      </p:pic>
    </p:spTree>
    <p:extLst>
      <p:ext uri="{BB962C8B-B14F-4D97-AF65-F5344CB8AC3E}">
        <p14:creationId xmlns:p14="http://schemas.microsoft.com/office/powerpoint/2010/main" val="3969176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Bank Teller Standards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Cash handling-transaction times</a:t>
            </a:r>
          </a:p>
          <a:p>
            <a:pPr lvl="1"/>
            <a:r>
              <a:rPr lang="en-US" dirty="0"/>
              <a:t>Customer service-customer feedback, observation, professionalism</a:t>
            </a:r>
          </a:p>
          <a:p>
            <a:pPr lvl="1"/>
            <a:r>
              <a:rPr lang="en-US" dirty="0"/>
              <a:t>Attention to detail-minimization of error, cash drawer balancing</a:t>
            </a:r>
          </a:p>
          <a:p>
            <a:pPr lvl="1"/>
            <a:endParaRPr lang="en-US" dirty="0"/>
          </a:p>
        </p:txBody>
      </p:sp>
    </p:spTree>
    <p:extLst>
      <p:ext uri="{BB962C8B-B14F-4D97-AF65-F5344CB8AC3E}">
        <p14:creationId xmlns:p14="http://schemas.microsoft.com/office/powerpoint/2010/main" val="3503283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a:t>
            </a:r>
          </a:p>
        </p:txBody>
      </p:sp>
      <p:pic>
        <p:nvPicPr>
          <p:cNvPr id="4" name="Content Placeholder 3">
            <a:extLst>
              <a:ext uri="{FF2B5EF4-FFF2-40B4-BE49-F238E27FC236}">
                <a16:creationId xmlns:a16="http://schemas.microsoft.com/office/drawing/2014/main" id="{31E76612-CFAE-4BCE-AEF2-F46824778D45}"/>
              </a:ext>
            </a:extLst>
          </p:cNvPr>
          <p:cNvPicPr>
            <a:picLocks noGrp="1" noChangeAspect="1"/>
          </p:cNvPicPr>
          <p:nvPr>
            <p:ph sz="half" idx="1"/>
          </p:nvPr>
        </p:nvPicPr>
        <p:blipFill>
          <a:blip r:embed="rId2"/>
          <a:stretch>
            <a:fillRect/>
          </a:stretch>
        </p:blipFill>
        <p:spPr>
          <a:xfrm>
            <a:off x="2827547" y="1666183"/>
            <a:ext cx="6882981" cy="4243184"/>
          </a:xfrm>
          <a:prstGeom prst="rect">
            <a:avLst/>
          </a:prstGeom>
        </p:spPr>
      </p:pic>
    </p:spTree>
    <p:extLst>
      <p:ext uri="{BB962C8B-B14F-4D97-AF65-F5344CB8AC3E}">
        <p14:creationId xmlns:p14="http://schemas.microsoft.com/office/powerpoint/2010/main" val="1497884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Banking Career Tree Assignment #1 – Students are to go to the following website:  http://www.treasury.gov/careers/Pages/careers_bureaus.aspx  and select two different bureaus.  Determine three different job titles or careers that can be found in these two bureaus.  After reading/researching what these different bureaus do, create a tree diagram with each of the two bureaus selected and the three accompanying jobs, all displayed as branches, in addition to including each job description as well as education requirement.  Graphics that are relevant to the job descriptions or bureau may be included to enhance the document.</a:t>
            </a:r>
          </a:p>
          <a:p>
            <a:pPr lvl="1"/>
            <a:r>
              <a:rPr lang="en-US" sz="2000" dirty="0"/>
              <a:t>Mock Job Interview Comic Strip Assignment #2 – Students will create a comic strip portraying a job interview for a bank or financial institution interview.  They may use an online comic strip creator.  They should include at least five interview questions relating to a specific bank position with appropriate interview responses. </a:t>
            </a:r>
          </a:p>
        </p:txBody>
      </p:sp>
    </p:spTree>
    <p:extLst>
      <p:ext uri="{BB962C8B-B14F-4D97-AF65-F5344CB8AC3E}">
        <p14:creationId xmlns:p14="http://schemas.microsoft.com/office/powerpoint/2010/main" val="897562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 Assignments (continued)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Banking Career Scavenger Hunt/QR Code Assignment #3 – Students are to research any financial service/banking job on either the www.bls.gov or www.onetonline.org web sites.  They will create a document that they can project on a document camera (or else create a poster so other students can view the information) with clues to which occupation is described.  Do not include the job title.  This is what students will search for using a QR code.  Clues should include information from each section of the web site description for the job such as:  tasks or nature of the job, salary, educational requirements, skills, and any other descriptors.  Then students will create a QR code with the web address of where to find the solution to the hunt.  You can assist them in locating a web site to generate free QR codes.  The code can be copied onto their document or printed and affixed to the poster.  Posters can be posted around the room.  Then students will present their scavenger hunt to the class and the students will download a bar code or QR code reader onto their phones so they can search for the solution to each other’s scavenger hunt.</a:t>
            </a:r>
          </a:p>
          <a:p>
            <a:pPr lvl="1"/>
            <a:endParaRPr lang="en-US" dirty="0"/>
          </a:p>
        </p:txBody>
      </p:sp>
    </p:spTree>
    <p:extLst>
      <p:ext uri="{BB962C8B-B14F-4D97-AF65-F5344CB8AC3E}">
        <p14:creationId xmlns:p14="http://schemas.microsoft.com/office/powerpoint/2010/main" val="886309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Categories of Banking Jobs</a:t>
            </a:r>
          </a:p>
        </p:txBody>
      </p:sp>
      <p:pic>
        <p:nvPicPr>
          <p:cNvPr id="4" name="Content Placeholder 3">
            <a:extLst>
              <a:ext uri="{FF2B5EF4-FFF2-40B4-BE49-F238E27FC236}">
                <a16:creationId xmlns:a16="http://schemas.microsoft.com/office/drawing/2014/main" id="{7D76C001-ED9C-4BC7-9D83-45BFAA6AAE33}"/>
              </a:ext>
            </a:extLst>
          </p:cNvPr>
          <p:cNvPicPr>
            <a:picLocks noGrp="1" noChangeAspect="1"/>
          </p:cNvPicPr>
          <p:nvPr>
            <p:ph sz="half" idx="1"/>
          </p:nvPr>
        </p:nvPicPr>
        <p:blipFill>
          <a:blip r:embed="rId2"/>
          <a:stretch>
            <a:fillRect/>
          </a:stretch>
        </p:blipFill>
        <p:spPr>
          <a:xfrm>
            <a:off x="2250078" y="1999838"/>
            <a:ext cx="7967078" cy="4024242"/>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Financial (branch or operations) managers</a:t>
            </a:r>
          </a:p>
          <a:p>
            <a:pPr lvl="2"/>
            <a:r>
              <a:rPr lang="en-US" sz="2000" dirty="0"/>
              <a:t>Usually Bachelor’s degree</a:t>
            </a:r>
          </a:p>
          <a:p>
            <a:pPr lvl="2"/>
            <a:r>
              <a:rPr lang="en-US" sz="2000" dirty="0"/>
              <a:t>Create short- and long-term goals</a:t>
            </a:r>
          </a:p>
          <a:p>
            <a:pPr lvl="2"/>
            <a:r>
              <a:rPr lang="en-US" sz="2000" dirty="0"/>
              <a:t>Oversee branches</a:t>
            </a:r>
          </a:p>
          <a:p>
            <a:pPr lvl="2"/>
            <a:r>
              <a:rPr lang="en-US" sz="2000" dirty="0"/>
              <a:t>Resolve customer issues at branch level</a:t>
            </a:r>
          </a:p>
          <a:p>
            <a:pPr lvl="2"/>
            <a:r>
              <a:rPr lang="en-US" sz="2000" dirty="0"/>
              <a:t>Branch manger-hiring, payroll, oversee departments</a:t>
            </a:r>
          </a:p>
          <a:p>
            <a:pPr lvl="1"/>
            <a:r>
              <a:rPr lang="en-US" sz="2000" dirty="0"/>
              <a:t>Loan officers/Credit Analyst/Mortgage Banker/Credit Manager/Risk Manager</a:t>
            </a:r>
          </a:p>
          <a:p>
            <a:pPr lvl="2"/>
            <a:r>
              <a:rPr lang="en-US" sz="2000" dirty="0"/>
              <a:t>At least high school diploma, possibly a license as well</a:t>
            </a:r>
          </a:p>
          <a:p>
            <a:pPr lvl="2"/>
            <a:r>
              <a:rPr lang="en-US" sz="2000" dirty="0"/>
              <a:t>Review loan applications-car, home, student loans</a:t>
            </a:r>
          </a:p>
          <a:p>
            <a:pPr lvl="2"/>
            <a:r>
              <a:rPr lang="en-US" sz="2000" dirty="0"/>
              <a:t>Make recommendations to approve or deny applications</a:t>
            </a:r>
          </a:p>
          <a:p>
            <a:pPr lvl="1"/>
            <a:r>
              <a:rPr lang="en-US" sz="2000" dirty="0"/>
              <a:t>Trust officers</a:t>
            </a:r>
          </a:p>
          <a:p>
            <a:pPr lvl="2"/>
            <a:r>
              <a:rPr lang="en-US" sz="2000" dirty="0"/>
              <a:t>Handle pensions</a:t>
            </a:r>
          </a:p>
          <a:p>
            <a:pPr lvl="2"/>
            <a:r>
              <a:rPr lang="en-US" sz="2000" dirty="0"/>
              <a:t>Handle profit-sharing</a:t>
            </a:r>
          </a:p>
          <a:p>
            <a:pPr lvl="2"/>
            <a:r>
              <a:rPr lang="en-US" sz="2000" dirty="0"/>
              <a:t>Handle estates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Services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Sales positions</a:t>
            </a:r>
          </a:p>
          <a:p>
            <a:pPr lvl="2"/>
            <a:r>
              <a:rPr lang="en-US" sz="2000" dirty="0"/>
              <a:t>Selling bank services such as</a:t>
            </a:r>
          </a:p>
          <a:p>
            <a:pPr lvl="3"/>
            <a:r>
              <a:rPr lang="en-US" sz="1800" dirty="0"/>
              <a:t>Lines of credit</a:t>
            </a:r>
          </a:p>
          <a:p>
            <a:pPr lvl="3"/>
            <a:r>
              <a:rPr lang="en-US" sz="1800" dirty="0"/>
              <a:t>CDs</a:t>
            </a:r>
          </a:p>
          <a:p>
            <a:pPr lvl="3"/>
            <a:r>
              <a:rPr lang="en-US" sz="1800" dirty="0"/>
              <a:t>Other banking services</a:t>
            </a:r>
          </a:p>
          <a:p>
            <a:pPr lvl="2"/>
            <a:r>
              <a:rPr lang="en-US" sz="2000" dirty="0"/>
              <a:t>Handles marketing of the bank</a:t>
            </a:r>
          </a:p>
          <a:p>
            <a:pPr lvl="3"/>
            <a:r>
              <a:rPr lang="en-US" sz="1800" dirty="0"/>
              <a:t>Promotions</a:t>
            </a:r>
          </a:p>
          <a:p>
            <a:pPr lvl="3"/>
            <a:r>
              <a:rPr lang="en-US" sz="1800" dirty="0"/>
              <a:t>Credit cards</a:t>
            </a:r>
          </a:p>
          <a:p>
            <a:pPr lvl="1"/>
            <a:r>
              <a:rPr lang="en-US" sz="2000" dirty="0"/>
              <a:t>Investment banking</a:t>
            </a:r>
          </a:p>
          <a:p>
            <a:pPr lvl="2"/>
            <a:r>
              <a:rPr lang="en-US" sz="2000" dirty="0"/>
              <a:t>Selling securities and commodities</a:t>
            </a:r>
          </a:p>
          <a:p>
            <a:pPr lvl="2"/>
            <a:r>
              <a:rPr lang="en-US" sz="2000" dirty="0"/>
              <a:t>Usually Bachelor’s degree</a:t>
            </a:r>
          </a:p>
          <a:p>
            <a:pPr lvl="2"/>
            <a:r>
              <a:rPr lang="en-US" sz="2000" dirty="0"/>
              <a:t>License required </a:t>
            </a:r>
          </a:p>
          <a:p>
            <a:pPr lvl="2"/>
            <a:r>
              <a:rPr lang="en-US" sz="2000" dirty="0"/>
              <a:t>Register with FINRA (Financial Industry Regulatory Authority)</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Administrative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Minimum high-school diploma, good communication skills and math skills</a:t>
            </a:r>
          </a:p>
          <a:p>
            <a:pPr lvl="1"/>
            <a:r>
              <a:rPr lang="en-US" dirty="0"/>
              <a:t>Tellers</a:t>
            </a:r>
          </a:p>
          <a:p>
            <a:pPr lvl="2"/>
            <a:r>
              <a:rPr lang="en-US" sz="2400" dirty="0"/>
              <a:t>Walk-in</a:t>
            </a:r>
          </a:p>
          <a:p>
            <a:pPr lvl="2"/>
            <a:r>
              <a:rPr lang="en-US" sz="2400" dirty="0"/>
              <a:t>Drive-through customers</a:t>
            </a:r>
          </a:p>
          <a:p>
            <a:pPr lvl="1"/>
            <a:r>
              <a:rPr lang="en-US" dirty="0"/>
              <a:t>Customer service-answer customer questions</a:t>
            </a:r>
          </a:p>
          <a:p>
            <a:pPr lvl="1"/>
            <a:r>
              <a:rPr lang="en-US" dirty="0"/>
              <a:t>New accounts-opening accounts</a:t>
            </a:r>
          </a:p>
          <a:p>
            <a:pPr lvl="1"/>
            <a:r>
              <a:rPr lang="en-US" dirty="0"/>
              <a:t>Call centers</a:t>
            </a:r>
          </a:p>
          <a:p>
            <a:pPr lvl="2"/>
            <a:r>
              <a:rPr lang="en-US" sz="2400" dirty="0"/>
              <a:t>Answer customer calls</a:t>
            </a:r>
          </a:p>
          <a:p>
            <a:pPr lvl="2"/>
            <a:r>
              <a:rPr lang="en-US" sz="2400" dirty="0"/>
              <a:t>Respond to customer emails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Office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Receptionist</a:t>
            </a:r>
          </a:p>
          <a:p>
            <a:pPr lvl="1"/>
            <a:r>
              <a:rPr lang="en-US" dirty="0"/>
              <a:t>Secretaries/Administrative Assistants</a:t>
            </a:r>
          </a:p>
          <a:p>
            <a:pPr lvl="1"/>
            <a:r>
              <a:rPr lang="en-US" dirty="0"/>
              <a:t>Data Entry</a:t>
            </a:r>
          </a:p>
          <a:p>
            <a:pPr lvl="1"/>
            <a:r>
              <a:rPr lang="en-US" dirty="0"/>
              <a:t>Bookkeepers</a:t>
            </a:r>
          </a:p>
          <a:p>
            <a:pPr lvl="1"/>
            <a:r>
              <a:rPr lang="en-US" dirty="0"/>
              <a:t>Accountants</a:t>
            </a:r>
          </a:p>
          <a:p>
            <a:pPr lvl="2"/>
            <a:r>
              <a:rPr lang="en-US" sz="2400" dirty="0"/>
              <a:t>May require CPA (Certified Public Accountant) certification)</a:t>
            </a:r>
          </a:p>
          <a:p>
            <a:pPr lvl="2"/>
            <a:r>
              <a:rPr lang="en-US" sz="2400" dirty="0"/>
              <a:t>May require Master’s degree to advance</a:t>
            </a:r>
          </a:p>
          <a:p>
            <a:pPr lvl="1"/>
            <a:r>
              <a:rPr lang="en-US" dirty="0"/>
              <a:t>Supervisors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Support</a:t>
            </a:r>
          </a:p>
        </p:txBody>
      </p:sp>
      <p:pic>
        <p:nvPicPr>
          <p:cNvPr id="4" name="Content Placeholder 3">
            <a:extLst>
              <a:ext uri="{FF2B5EF4-FFF2-40B4-BE49-F238E27FC236}">
                <a16:creationId xmlns:a16="http://schemas.microsoft.com/office/drawing/2014/main" id="{3475B702-5096-41F5-BD5C-24EAFFC40268}"/>
              </a:ext>
            </a:extLst>
          </p:cNvPr>
          <p:cNvPicPr>
            <a:picLocks noGrp="1" noChangeAspect="1"/>
          </p:cNvPicPr>
          <p:nvPr>
            <p:ph sz="half" idx="1"/>
          </p:nvPr>
        </p:nvPicPr>
        <p:blipFill>
          <a:blip r:embed="rId2"/>
          <a:stretch>
            <a:fillRect/>
          </a:stretch>
        </p:blipFill>
        <p:spPr>
          <a:xfrm>
            <a:off x="2579066" y="1776172"/>
            <a:ext cx="7398805" cy="4273311"/>
          </a:xfrm>
          <a:prstGeom prst="rect">
            <a:avLst/>
          </a:prstGeom>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Banking Job Types and  Titles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200" dirty="0"/>
              <a:t>Check Processors</a:t>
            </a:r>
          </a:p>
          <a:p>
            <a:pPr lvl="1"/>
            <a:r>
              <a:rPr lang="en-US" sz="2200" dirty="0"/>
              <a:t>Bank Examiners</a:t>
            </a:r>
          </a:p>
          <a:p>
            <a:pPr lvl="1"/>
            <a:r>
              <a:rPr lang="en-US" sz="2200" dirty="0"/>
              <a:t>Mortgage Loan Originator – commission</a:t>
            </a:r>
          </a:p>
          <a:p>
            <a:pPr lvl="1"/>
            <a:r>
              <a:rPr lang="en-US" sz="2200" dirty="0"/>
              <a:t>Trust Officer or Administrator</a:t>
            </a:r>
          </a:p>
          <a:p>
            <a:pPr lvl="1"/>
            <a:r>
              <a:rPr lang="en-US" sz="2200" dirty="0"/>
              <a:t>Bank Teller</a:t>
            </a:r>
          </a:p>
          <a:p>
            <a:pPr lvl="1"/>
            <a:r>
              <a:rPr lang="en-US" sz="2200" dirty="0"/>
              <a:t>Loan Officer – may earn commission</a:t>
            </a:r>
          </a:p>
          <a:p>
            <a:pPr lvl="1"/>
            <a:r>
              <a:rPr lang="en-US" sz="2200" dirty="0"/>
              <a:t>Branch Manager</a:t>
            </a:r>
          </a:p>
          <a:p>
            <a:pPr lvl="1"/>
            <a:r>
              <a:rPr lang="en-US" sz="2200" dirty="0"/>
              <a:t>Investment Banker</a:t>
            </a:r>
          </a:p>
          <a:p>
            <a:pPr lvl="1"/>
            <a:r>
              <a:rPr lang="en-US" sz="2200" dirty="0"/>
              <a:t>Stockbroker</a:t>
            </a:r>
          </a:p>
          <a:p>
            <a:pPr lvl="1"/>
            <a:r>
              <a:rPr lang="en-US" sz="2200" dirty="0"/>
              <a:t>Human Resource Manager</a:t>
            </a:r>
          </a:p>
          <a:p>
            <a:pPr lvl="1"/>
            <a:r>
              <a:rPr lang="en-US" sz="2200" dirty="0"/>
              <a:t>Relationship Manager</a:t>
            </a:r>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http://schemas.microsoft.com/office/2006/metadata/properties"/>
    <ds:schemaRef ds:uri="http://schemas.microsoft.com/sharepoint/v3"/>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05d88611-e516-4d1a-b12e-39107e78b3d0"/>
    <ds:schemaRef ds:uri="56ea17bb-c96d-4826-b465-01eec0dd23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193</TotalTime>
  <Words>694</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Categories of Banking Jobs</vt:lpstr>
      <vt:lpstr>Management</vt:lpstr>
      <vt:lpstr>Financial Services</vt:lpstr>
      <vt:lpstr>Administrative</vt:lpstr>
      <vt:lpstr>Office</vt:lpstr>
      <vt:lpstr>Support</vt:lpstr>
      <vt:lpstr>Banking Job Types and  Titles</vt:lpstr>
      <vt:lpstr>Management Trainee Programs</vt:lpstr>
      <vt:lpstr>Average Salary for Common Banking and Financial Service Occupations</vt:lpstr>
      <vt:lpstr>Educational Requirements</vt:lpstr>
      <vt:lpstr>Bank Teller Standards</vt:lpstr>
      <vt:lpstr>Benefits</vt:lpstr>
      <vt:lpstr>Formal Assessment Assignments</vt:lpstr>
      <vt:lpstr>Formal Assessment Assignments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2017-07-20T20:14:10Z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