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8"/>
  </p:notesMasterIdLst>
  <p:sldIdLst>
    <p:sldId id="321" r:id="rId6"/>
    <p:sldId id="319" r:id="rId7"/>
    <p:sldId id="323" r:id="rId8"/>
    <p:sldId id="324" r:id="rId9"/>
    <p:sldId id="325" r:id="rId10"/>
    <p:sldId id="326" r:id="rId11"/>
    <p:sldId id="327" r:id="rId12"/>
    <p:sldId id="328" r:id="rId13"/>
    <p:sldId id="329" r:id="rId14"/>
    <p:sldId id="330" r:id="rId15"/>
    <p:sldId id="331" r:id="rId16"/>
    <p:sldId id="332"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116" d="100"/>
          <a:sy n="116" d="100"/>
        </p:scale>
        <p:origin x="389"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7/25/2017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Principles of IT</a:t>
            </a:r>
          </a:p>
          <a:p>
            <a:pPr lvl="1"/>
            <a:r>
              <a:rPr lang="en-US" dirty="0"/>
              <a:t>Basic Webpage Design </a:t>
            </a:r>
          </a:p>
          <a:p>
            <a:pPr lvl="1"/>
            <a:r>
              <a:rPr lang="en-US" dirty="0"/>
              <a:t>Vocabulary</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Web page Layout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Web pages either have a left-hand, right-hand, or top layout.</a:t>
            </a:r>
          </a:p>
          <a:p>
            <a:pPr lvl="1"/>
            <a:endParaRPr lang="en-US" dirty="0"/>
          </a:p>
        </p:txBody>
      </p:sp>
      <p:pic>
        <p:nvPicPr>
          <p:cNvPr id="4" name="Picture 3">
            <a:extLst>
              <a:ext uri="{FF2B5EF4-FFF2-40B4-BE49-F238E27FC236}">
                <a16:creationId xmlns:a16="http://schemas.microsoft.com/office/drawing/2014/main" id="{D6EB8EB2-033D-49B3-85B3-A33012323D0B}"/>
              </a:ext>
            </a:extLst>
          </p:cNvPr>
          <p:cNvPicPr>
            <a:picLocks noChangeAspect="1"/>
          </p:cNvPicPr>
          <p:nvPr/>
        </p:nvPicPr>
        <p:blipFill>
          <a:blip r:embed="rId2"/>
          <a:stretch>
            <a:fillRect/>
          </a:stretch>
        </p:blipFill>
        <p:spPr>
          <a:xfrm>
            <a:off x="5591781" y="3203494"/>
            <a:ext cx="1639966" cy="1950889"/>
          </a:xfrm>
          <a:prstGeom prst="rect">
            <a:avLst/>
          </a:prstGeom>
        </p:spPr>
      </p:pic>
    </p:spTree>
    <p:extLst>
      <p:ext uri="{BB962C8B-B14F-4D97-AF65-F5344CB8AC3E}">
        <p14:creationId xmlns:p14="http://schemas.microsoft.com/office/powerpoint/2010/main" val="47632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set of interconnected webpages usually including a homepage, generally located on the same server, and prepared and maintained as a collection of information by a person, group, or organization.</a:t>
            </a:r>
          </a:p>
          <a:p>
            <a:pPr lvl="1"/>
            <a:endParaRPr lang="en-US" dirty="0"/>
          </a:p>
        </p:txBody>
      </p:sp>
      <p:pic>
        <p:nvPicPr>
          <p:cNvPr id="4" name="Picture 3">
            <a:extLst>
              <a:ext uri="{FF2B5EF4-FFF2-40B4-BE49-F238E27FC236}">
                <a16:creationId xmlns:a16="http://schemas.microsoft.com/office/drawing/2014/main" id="{B7317F7C-C448-4078-9E08-9BC78E86A8EB}"/>
              </a:ext>
            </a:extLst>
          </p:cNvPr>
          <p:cNvPicPr>
            <a:picLocks noChangeAspect="1"/>
          </p:cNvPicPr>
          <p:nvPr/>
        </p:nvPicPr>
        <p:blipFill>
          <a:blip r:embed="rId2"/>
          <a:stretch>
            <a:fillRect/>
          </a:stretch>
        </p:blipFill>
        <p:spPr>
          <a:xfrm>
            <a:off x="5474500" y="3740650"/>
            <a:ext cx="1835055" cy="1310754"/>
          </a:xfrm>
          <a:prstGeom prst="rect">
            <a:avLst/>
          </a:prstGeom>
        </p:spPr>
      </p:pic>
    </p:spTree>
    <p:extLst>
      <p:ext uri="{BB962C8B-B14F-4D97-AF65-F5344CB8AC3E}">
        <p14:creationId xmlns:p14="http://schemas.microsoft.com/office/powerpoint/2010/main" val="1478159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WYSIWYG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“What you see is what you get” editing that is a graphical interface for the HTML language.</a:t>
            </a:r>
          </a:p>
          <a:p>
            <a:pPr lvl="1"/>
            <a:endParaRPr lang="en-US" dirty="0"/>
          </a:p>
        </p:txBody>
      </p:sp>
      <p:pic>
        <p:nvPicPr>
          <p:cNvPr id="4" name="Picture 3">
            <a:extLst>
              <a:ext uri="{FF2B5EF4-FFF2-40B4-BE49-F238E27FC236}">
                <a16:creationId xmlns:a16="http://schemas.microsoft.com/office/drawing/2014/main" id="{0CB4EFB5-C044-4384-A27E-49D2BC5EDC96}"/>
              </a:ext>
            </a:extLst>
          </p:cNvPr>
          <p:cNvPicPr>
            <a:picLocks noChangeAspect="1"/>
          </p:cNvPicPr>
          <p:nvPr/>
        </p:nvPicPr>
        <p:blipFill>
          <a:blip r:embed="rId2"/>
          <a:stretch>
            <a:fillRect/>
          </a:stretch>
        </p:blipFill>
        <p:spPr>
          <a:xfrm>
            <a:off x="5414331" y="3361669"/>
            <a:ext cx="1810669" cy="1292464"/>
          </a:xfrm>
          <a:prstGeom prst="rect">
            <a:avLst/>
          </a:prstGeom>
        </p:spPr>
      </p:pic>
    </p:spTree>
    <p:extLst>
      <p:ext uri="{BB962C8B-B14F-4D97-AF65-F5344CB8AC3E}">
        <p14:creationId xmlns:p14="http://schemas.microsoft.com/office/powerpoint/2010/main" val="3406614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Anchor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Internal links within a webpage that allow the user to “jump to” other areas of the page.</a:t>
            </a:r>
          </a:p>
          <a:p>
            <a:pPr lvl="1"/>
            <a:endParaRPr lang="en-US" dirty="0"/>
          </a:p>
        </p:txBody>
      </p:sp>
      <p:pic>
        <p:nvPicPr>
          <p:cNvPr id="4" name="Picture 3">
            <a:extLst>
              <a:ext uri="{FF2B5EF4-FFF2-40B4-BE49-F238E27FC236}">
                <a16:creationId xmlns:a16="http://schemas.microsoft.com/office/drawing/2014/main" id="{FDCC980D-64BB-40A7-A023-CB239DE78D5C}"/>
              </a:ext>
            </a:extLst>
          </p:cNvPr>
          <p:cNvPicPr>
            <a:picLocks noChangeAspect="1"/>
          </p:cNvPicPr>
          <p:nvPr/>
        </p:nvPicPr>
        <p:blipFill>
          <a:blip r:embed="rId2"/>
          <a:stretch>
            <a:fillRect/>
          </a:stretch>
        </p:blipFill>
        <p:spPr>
          <a:xfrm>
            <a:off x="5425549" y="3261076"/>
            <a:ext cx="1511939" cy="1493649"/>
          </a:xfrm>
          <a:prstGeom prst="rect">
            <a:avLst/>
          </a:prstGeom>
        </p:spPr>
      </p:pic>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Copyright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legal right granted to an author, composer, playwright, publisher, or distributor to exclusive publication, production, sale, or distribution of a literary, musical, dramatic, or artistic work.</a:t>
            </a:r>
          </a:p>
          <a:p>
            <a:pPr lvl="1"/>
            <a:endParaRPr lang="en-US" dirty="0"/>
          </a:p>
        </p:txBody>
      </p:sp>
      <p:pic>
        <p:nvPicPr>
          <p:cNvPr id="4" name="Picture 3">
            <a:extLst>
              <a:ext uri="{FF2B5EF4-FFF2-40B4-BE49-F238E27FC236}">
                <a16:creationId xmlns:a16="http://schemas.microsoft.com/office/drawing/2014/main" id="{1A9BBE3F-7BAE-416C-B65C-92380640B7B9}"/>
              </a:ext>
            </a:extLst>
          </p:cNvPr>
          <p:cNvPicPr>
            <a:picLocks noChangeAspect="1"/>
          </p:cNvPicPr>
          <p:nvPr/>
        </p:nvPicPr>
        <p:blipFill>
          <a:blip r:embed="rId2"/>
          <a:stretch>
            <a:fillRect/>
          </a:stretch>
        </p:blipFill>
        <p:spPr>
          <a:xfrm>
            <a:off x="5560984" y="3396196"/>
            <a:ext cx="1859441" cy="1999661"/>
          </a:xfrm>
          <a:prstGeom prst="rect">
            <a:avLst/>
          </a:prstGeom>
        </p:spPr>
      </p:pic>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External</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link to another webpage or website.</a:t>
            </a:r>
          </a:p>
          <a:p>
            <a:pPr lvl="1"/>
            <a:endParaRPr lang="en-US" dirty="0"/>
          </a:p>
        </p:txBody>
      </p:sp>
      <p:pic>
        <p:nvPicPr>
          <p:cNvPr id="4" name="Picture 3">
            <a:extLst>
              <a:ext uri="{FF2B5EF4-FFF2-40B4-BE49-F238E27FC236}">
                <a16:creationId xmlns:a16="http://schemas.microsoft.com/office/drawing/2014/main" id="{F5C772D6-D79C-4BB8-BC32-7FA2A079CE86}"/>
              </a:ext>
            </a:extLst>
          </p:cNvPr>
          <p:cNvPicPr>
            <a:picLocks noChangeAspect="1"/>
          </p:cNvPicPr>
          <p:nvPr/>
        </p:nvPicPr>
        <p:blipFill>
          <a:blip r:embed="rId2"/>
          <a:stretch>
            <a:fillRect/>
          </a:stretch>
        </p:blipFill>
        <p:spPr>
          <a:xfrm>
            <a:off x="5292872" y="3316920"/>
            <a:ext cx="1816765" cy="1658256"/>
          </a:xfrm>
          <a:prstGeom prst="rect">
            <a:avLst/>
          </a:prstGeom>
        </p:spPr>
      </p:pic>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HTML Editor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software application for creating webpages using the HTML markup language or a WYSIWYG interface.</a:t>
            </a:r>
          </a:p>
          <a:p>
            <a:pPr lvl="1"/>
            <a:endParaRPr lang="en-US" dirty="0"/>
          </a:p>
        </p:txBody>
      </p:sp>
      <p:pic>
        <p:nvPicPr>
          <p:cNvPr id="4" name="Picture 3">
            <a:extLst>
              <a:ext uri="{FF2B5EF4-FFF2-40B4-BE49-F238E27FC236}">
                <a16:creationId xmlns:a16="http://schemas.microsoft.com/office/drawing/2014/main" id="{9CC4A25B-94C9-4BBF-ABA0-9BDBFADC94BF}"/>
              </a:ext>
            </a:extLst>
          </p:cNvPr>
          <p:cNvPicPr>
            <a:picLocks noChangeAspect="1"/>
          </p:cNvPicPr>
          <p:nvPr/>
        </p:nvPicPr>
        <p:blipFill>
          <a:blip r:embed="rId2"/>
          <a:stretch>
            <a:fillRect/>
          </a:stretch>
        </p:blipFill>
        <p:spPr>
          <a:xfrm>
            <a:off x="5538515" y="3787579"/>
            <a:ext cx="1707028" cy="1140051"/>
          </a:xfrm>
          <a:prstGeom prst="rect">
            <a:avLst/>
          </a:prstGeom>
        </p:spPr>
      </p:pic>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Layout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rough sketch outlining the layout and components of a webpage or website.</a:t>
            </a:r>
          </a:p>
          <a:p>
            <a:pPr lvl="1"/>
            <a:endParaRPr lang="en-US" dirty="0"/>
          </a:p>
        </p:txBody>
      </p:sp>
      <p:pic>
        <p:nvPicPr>
          <p:cNvPr id="4" name="Picture 3">
            <a:extLst>
              <a:ext uri="{FF2B5EF4-FFF2-40B4-BE49-F238E27FC236}">
                <a16:creationId xmlns:a16="http://schemas.microsoft.com/office/drawing/2014/main" id="{5B347B8D-F50B-4679-9F5A-8CC0BF78D6EA}"/>
              </a:ext>
            </a:extLst>
          </p:cNvPr>
          <p:cNvPicPr>
            <a:picLocks noChangeAspect="1"/>
          </p:cNvPicPr>
          <p:nvPr/>
        </p:nvPicPr>
        <p:blipFill>
          <a:blip r:embed="rId2"/>
          <a:stretch>
            <a:fillRect/>
          </a:stretch>
        </p:blipFill>
        <p:spPr>
          <a:xfrm>
            <a:off x="5556782" y="3311619"/>
            <a:ext cx="1170533" cy="1524132"/>
          </a:xfrm>
          <a:prstGeom prst="rect">
            <a:avLst/>
          </a:prstGeom>
        </p:spPr>
      </p:pic>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Web page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document on the World Wide Web consisting of an HTML file and any related files for scripts and graphics, and often hyperlinked to other documents on the Web.</a:t>
            </a:r>
          </a:p>
          <a:p>
            <a:pPr lvl="1"/>
            <a:endParaRPr lang="en-US" dirty="0"/>
          </a:p>
        </p:txBody>
      </p:sp>
      <p:pic>
        <p:nvPicPr>
          <p:cNvPr id="4" name="Picture 3">
            <a:extLst>
              <a:ext uri="{FF2B5EF4-FFF2-40B4-BE49-F238E27FC236}">
                <a16:creationId xmlns:a16="http://schemas.microsoft.com/office/drawing/2014/main" id="{30B8CB2D-6B5A-41E4-9C97-9179522FF584}"/>
              </a:ext>
            </a:extLst>
          </p:cNvPr>
          <p:cNvPicPr>
            <a:picLocks noChangeAspect="1"/>
          </p:cNvPicPr>
          <p:nvPr/>
        </p:nvPicPr>
        <p:blipFill>
          <a:blip r:embed="rId2"/>
          <a:stretch>
            <a:fillRect/>
          </a:stretch>
        </p:blipFill>
        <p:spPr>
          <a:xfrm>
            <a:off x="5458486" y="3615347"/>
            <a:ext cx="1225402" cy="1469263"/>
          </a:xfrm>
          <a:prstGeom prst="rect">
            <a:avLst/>
          </a:prstGeom>
        </p:spPr>
      </p:pic>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Web Page Designer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Someone who creates well-organized and eye-pleasing pages with text, graphics, and color to convey a message to the viewer.</a:t>
            </a:r>
          </a:p>
          <a:p>
            <a:pPr lvl="1"/>
            <a:endParaRPr lang="en-US" dirty="0"/>
          </a:p>
        </p:txBody>
      </p:sp>
      <p:pic>
        <p:nvPicPr>
          <p:cNvPr id="4" name="Picture 3">
            <a:extLst>
              <a:ext uri="{FF2B5EF4-FFF2-40B4-BE49-F238E27FC236}">
                <a16:creationId xmlns:a16="http://schemas.microsoft.com/office/drawing/2014/main" id="{F47BF671-5538-4FB7-A20E-4198279C1CE6}"/>
              </a:ext>
            </a:extLst>
          </p:cNvPr>
          <p:cNvPicPr>
            <a:picLocks noChangeAspect="1"/>
          </p:cNvPicPr>
          <p:nvPr/>
        </p:nvPicPr>
        <p:blipFill>
          <a:blip r:embed="rId2"/>
          <a:stretch>
            <a:fillRect/>
          </a:stretch>
        </p:blipFill>
        <p:spPr>
          <a:xfrm>
            <a:off x="5479038" y="3430031"/>
            <a:ext cx="1579001" cy="1524132"/>
          </a:xfrm>
          <a:prstGeom prst="rect">
            <a:avLst/>
          </a:prstGeom>
        </p:spPr>
      </p:pic>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purl.org/dc/dcmitype/"/>
    <ds:schemaRef ds:uri="http://purl.org/dc/terms/"/>
    <ds:schemaRef ds:uri="http://purl.org/dc/elements/1.1/"/>
    <ds:schemaRef ds:uri="http://schemas.microsoft.com/office/infopath/2007/PartnerControls"/>
    <ds:schemaRef ds:uri="http://schemas.microsoft.com/office/2006/metadata/properties"/>
    <ds:schemaRef ds:uri="http://schemas.microsoft.com/office/2006/documentManagement/types"/>
    <ds:schemaRef ds:uri="http://www.w3.org/XML/1998/namespace"/>
    <ds:schemaRef ds:uri="http://schemas.openxmlformats.org/package/2006/metadata/core-properties"/>
    <ds:schemaRef ds:uri="05d88611-e516-4d1a-b12e-39107e78b3d0"/>
    <ds:schemaRef ds:uri="56ea17bb-c96d-4826-b465-01eec0dd23dd"/>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163</TotalTime>
  <Words>240</Words>
  <Application>Microsoft Office PowerPoint</Application>
  <PresentationFormat>Widescreen</PresentationFormat>
  <Paragraphs>23</Paragraphs>
  <Slides>12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Anchor</vt:lpstr>
      <vt:lpstr>Copyright</vt:lpstr>
      <vt:lpstr>External</vt:lpstr>
      <vt:lpstr>HTML Editor</vt:lpstr>
      <vt:lpstr>Layout</vt:lpstr>
      <vt:lpstr>Web page</vt:lpstr>
      <vt:lpstr>Web Page Designer</vt:lpstr>
      <vt:lpstr>Web page Layout</vt:lpstr>
      <vt:lpstr>Website</vt:lpstr>
      <vt:lpstr>WYSIWYG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Rajit Podder</cp:lastModifiedBy>
  <cp:revision>5</cp:revision>
  <cp:lastPrinted>2017-07-07T16:17:37Z</cp:lastPrinted>
  <dcterms:created xsi:type="dcterms:W3CDTF">2017-07-11T23:58:30Z</dcterms:created>
  <dcterms:modified xsi:type="dcterms:W3CDTF">2017-07-25T21:18:49Z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