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19" r:id="rId6"/>
  </p:sldMasterIdLst>
  <p:notesMasterIdLst>
    <p:notesMasterId r:id="rId48"/>
  </p:notesMasterIdLst>
  <p:sldIdLst>
    <p:sldId id="321" r:id="rId7"/>
    <p:sldId id="364" r:id="rId8"/>
    <p:sldId id="365" r:id="rId9"/>
    <p:sldId id="366" r:id="rId10"/>
    <p:sldId id="367" r:id="rId11"/>
    <p:sldId id="368" r:id="rId12"/>
    <p:sldId id="369" r:id="rId13"/>
    <p:sldId id="370" r:id="rId14"/>
    <p:sldId id="372" r:id="rId15"/>
    <p:sldId id="371" r:id="rId16"/>
    <p:sldId id="373" r:id="rId17"/>
    <p:sldId id="374" r:id="rId18"/>
    <p:sldId id="375" r:id="rId19"/>
    <p:sldId id="376" r:id="rId20"/>
    <p:sldId id="379" r:id="rId21"/>
    <p:sldId id="381" r:id="rId22"/>
    <p:sldId id="377" r:id="rId23"/>
    <p:sldId id="378" r:id="rId24"/>
    <p:sldId id="383" r:id="rId25"/>
    <p:sldId id="385" r:id="rId26"/>
    <p:sldId id="380" r:id="rId27"/>
    <p:sldId id="386" r:id="rId28"/>
    <p:sldId id="382" r:id="rId29"/>
    <p:sldId id="388"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Unknown User1" initials="Unknown User1" lastIdx="1" clrIdx="1"/>
  <p:cmAuthor id="3" name="Unknown User2" initials="Unknown User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4E7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9776" autoAdjust="0"/>
  </p:normalViewPr>
  <p:slideViewPr>
    <p:cSldViewPr snapToGrid="0">
      <p:cViewPr varScale="1">
        <p:scale>
          <a:sx n="83" d="100"/>
          <a:sy n="83" d="100"/>
        </p:scale>
        <p:origin x="566"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3E408E-2554-43D7-A060-829967BEFF07}"/>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4AAC07B-2561-4F47-8283-13EB9C59CDFF}"/>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68D47178-6088-45B7-8DCD-40464DBFDD2D}" type="datetimeFigureOut">
              <a:rPr lang="en-US"/>
              <a:pPr>
                <a:defRPr/>
              </a:pPr>
              <a:t>7/21/2017</a:t>
            </a:fld>
            <a:endParaRPr lang="en-US"/>
          </a:p>
        </p:txBody>
      </p:sp>
      <p:sp>
        <p:nvSpPr>
          <p:cNvPr id="4" name="Slide Image Placeholder 3">
            <a:extLst>
              <a:ext uri="{FF2B5EF4-FFF2-40B4-BE49-F238E27FC236}">
                <a16:creationId xmlns:a16="http://schemas.microsoft.com/office/drawing/2014/main" id="{C290393B-2959-4F92-8EA5-83E991068767}"/>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4621E97A-6461-4A88-ADFD-9D2963C23943}"/>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9549032-77F7-4773-B147-92CF93087EDF}"/>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B9380D4-5656-4BB5-AC22-255090468E63}"/>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B40DC322-395A-45DE-ADBB-D45087C4E5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pitchFamily="2" charset="2"/>
              <a:buChar char="§"/>
            </a:pPr>
            <a:r>
              <a:rPr lang="en-US" b="1" dirty="0"/>
              <a:t>The battle we face lies in the fact that some of our politicians, attorneys and courts prefer to refer to our rights as “Inalienable” meaning that our rights can be given, sold, or taken way simply by re-interpreting the law as it was written.</a:t>
            </a:r>
          </a:p>
          <a:p>
            <a:pPr>
              <a:lnSpc>
                <a:spcPct val="90000"/>
              </a:lnSpc>
              <a:buFont typeface="Wingdings" pitchFamily="2" charset="2"/>
              <a:buChar char="§"/>
            </a:pPr>
            <a:r>
              <a:rPr lang="en-US" b="1" dirty="0"/>
              <a:t>Our forefathers specifically chose the word “Unalienable” as the word to enhance and modify the word “Rights” because they wanted the world to know that they meant “Rights” with which no one could alter, change, stop or interpret.  Unalienable rights are rights that are natural rights not open to interpretation, sale, giveaway, or negation.</a:t>
            </a:r>
          </a:p>
          <a:p>
            <a:pPr>
              <a:lnSpc>
                <a:spcPct val="90000"/>
              </a:lnSpc>
              <a:buFontTx/>
              <a:buChar char="•"/>
            </a:pPr>
            <a:r>
              <a:rPr lang="en-US" b="1" dirty="0"/>
              <a:t>Inalienable rights are rights that are indeed considered temporary; subject to interpretation and may be sold, given or taken away.</a:t>
            </a:r>
          </a:p>
          <a:p>
            <a:pPr>
              <a:lnSpc>
                <a:spcPct val="90000"/>
              </a:lnSpc>
              <a:buFontTx/>
              <a:buChar char="•"/>
            </a:pPr>
            <a:r>
              <a:rPr lang="en-US" b="1" dirty="0"/>
              <a:t>Americans need to grasp hold of the words of our forefathers, “endowed by their Creator with certain </a:t>
            </a:r>
            <a:r>
              <a:rPr lang="en-US" b="1" dirty="0">
                <a:solidFill>
                  <a:srgbClr val="990033"/>
                </a:solidFill>
              </a:rPr>
              <a:t>unalienable rights</a:t>
            </a:r>
            <a:r>
              <a:rPr lang="en-US" b="1" dirty="0"/>
              <a: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5</a:t>
            </a:fld>
            <a:endParaRPr lang="en-US"/>
          </a:p>
        </p:txBody>
      </p:sp>
    </p:spTree>
    <p:extLst>
      <p:ext uri="{BB962C8B-B14F-4D97-AF65-F5344CB8AC3E}">
        <p14:creationId xmlns:p14="http://schemas.microsoft.com/office/powerpoint/2010/main" val="102552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lnSpc>
                <a:spcPct val="80000"/>
              </a:lnSpc>
              <a:spcBef>
                <a:spcPct val="20000"/>
              </a:spcBef>
              <a:buClr>
                <a:srgbClr val="330066"/>
              </a:buClr>
              <a:buSzPct val="70000"/>
              <a:buFont typeface="Wingdings" pitchFamily="2" charset="2"/>
              <a:buChar char="l"/>
              <a:defRPr/>
            </a:pPr>
            <a:r>
              <a:rPr kumimoji="0" lang="en-US" sz="1200" b="1" kern="0" dirty="0">
                <a:solidFill>
                  <a:srgbClr val="000066"/>
                </a:solidFill>
                <a:latin typeface="Arial"/>
              </a:rPr>
              <a:t>This amendment is rarely mentioned simply because we have never had cause to be aware of the need of it.</a:t>
            </a:r>
          </a:p>
          <a:p>
            <a:pPr marL="342900" indent="-342900" eaLnBrk="1" hangingPunct="1">
              <a:lnSpc>
                <a:spcPct val="80000"/>
              </a:lnSpc>
              <a:spcBef>
                <a:spcPct val="20000"/>
              </a:spcBef>
              <a:buClr>
                <a:srgbClr val="330066"/>
              </a:buClr>
              <a:buSzPct val="70000"/>
              <a:buFont typeface="Wingdings" pitchFamily="2" charset="2"/>
              <a:buChar char="l"/>
              <a:defRPr/>
            </a:pPr>
            <a:r>
              <a:rPr kumimoji="0" lang="en-US" sz="1200" b="1" kern="0" dirty="0">
                <a:solidFill>
                  <a:srgbClr val="000066"/>
                </a:solidFill>
                <a:latin typeface="Arial"/>
              </a:rPr>
              <a:t>Our country, until 9/11 has not suffered an invasion of any sort, much less a need to house soldiers.</a:t>
            </a:r>
          </a:p>
          <a:p>
            <a:pPr marL="342900" indent="-342900" eaLnBrk="1" hangingPunct="1">
              <a:lnSpc>
                <a:spcPct val="80000"/>
              </a:lnSpc>
              <a:spcBef>
                <a:spcPct val="20000"/>
              </a:spcBef>
              <a:buClr>
                <a:srgbClr val="330066"/>
              </a:buClr>
              <a:buSzPct val="70000"/>
              <a:buFont typeface="Wingdings" pitchFamily="2" charset="2"/>
              <a:buChar char="l"/>
              <a:defRPr/>
            </a:pPr>
            <a:r>
              <a:rPr kumimoji="0" lang="en-US" sz="1200" b="1" kern="0" dirty="0">
                <a:solidFill>
                  <a:srgbClr val="000066"/>
                </a:solidFill>
                <a:latin typeface="Arial"/>
              </a:rPr>
              <a:t>If indeed the need did arise I feel that this Amendment would not even be an issue.  I know of no one who would not eagerly invite a soldier or soldiers into their home and even provide food, care, and whatever assistance the soldiers may need.</a:t>
            </a:r>
          </a:p>
          <a:p>
            <a:pPr marL="342900" indent="-342900" eaLnBrk="1" hangingPunct="1">
              <a:lnSpc>
                <a:spcPct val="80000"/>
              </a:lnSpc>
              <a:spcBef>
                <a:spcPct val="20000"/>
              </a:spcBef>
              <a:buClr>
                <a:srgbClr val="330066"/>
              </a:buClr>
              <a:buSzPct val="70000"/>
              <a:buFont typeface="Wingdings" pitchFamily="2" charset="2"/>
              <a:buChar char="l"/>
              <a:defRPr/>
            </a:pPr>
            <a:r>
              <a:rPr kumimoji="0" lang="en-US" sz="1200" b="1" kern="0" dirty="0">
                <a:solidFill>
                  <a:srgbClr val="000066"/>
                </a:solidFill>
                <a:latin typeface="Arial"/>
              </a:rPr>
              <a:t>To think otherwise seems un-American.</a:t>
            </a:r>
          </a:p>
          <a:p>
            <a:pPr marL="342900" indent="-342900" eaLnBrk="1" hangingPunct="1">
              <a:lnSpc>
                <a:spcPct val="80000"/>
              </a:lnSpc>
              <a:spcBef>
                <a:spcPct val="20000"/>
              </a:spcBef>
              <a:buClr>
                <a:srgbClr val="330066"/>
              </a:buClr>
              <a:buSzPct val="70000"/>
              <a:buFont typeface="Wingdings" pitchFamily="2" charset="2"/>
              <a:buChar char="l"/>
              <a:defRPr/>
            </a:pPr>
            <a:r>
              <a:rPr kumimoji="0" lang="en-US" sz="1200" b="1" kern="0" dirty="0">
                <a:solidFill>
                  <a:srgbClr val="000066"/>
                </a:solidFill>
                <a:latin typeface="Arial"/>
              </a:rPr>
              <a:t>Even in wars such as the Viet Nam war, I experienced families who had nothing who took us in and fed us their meager meals, probably secretly doing without, because they knew we were there to protect them and they had no such Amendment.</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15</a:t>
            </a:fld>
            <a:endParaRPr lang="en-US"/>
          </a:p>
        </p:txBody>
      </p:sp>
    </p:spTree>
    <p:extLst>
      <p:ext uri="{BB962C8B-B14F-4D97-AF65-F5344CB8AC3E}">
        <p14:creationId xmlns:p14="http://schemas.microsoft.com/office/powerpoint/2010/main" val="253163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spend an entire lesson reviewing searches and seizures just of persons alone.</a:t>
            </a:r>
          </a:p>
          <a:p>
            <a:r>
              <a:rPr lang="en-US" dirty="0"/>
              <a:t>Can a law enforcement officer, federal, state or local, stop you without reasonable suspicion, much less probable cause?</a:t>
            </a:r>
          </a:p>
          <a:p>
            <a:r>
              <a:rPr lang="en-US" dirty="0"/>
              <a:t>The key to this amendment is “probable cause.”</a:t>
            </a:r>
          </a:p>
          <a:p>
            <a:r>
              <a:rPr lang="en-US" dirty="0"/>
              <a:t>What is “probable cause”?... When a law enforcement officer has reason to believe that based on certain facts and evidence that would lead an ordinary prudent person to believe that a crime has been or is about to be committed.</a:t>
            </a:r>
          </a:p>
          <a:p>
            <a:r>
              <a:rPr lang="en-US" dirty="0"/>
              <a:t> What then is “reasonable suspicion”? …When a person believes that certain events and/or circumstances make it a appear to a normal prudent person to believe that a crime has been or is about to be committed.</a:t>
            </a:r>
          </a:p>
          <a:p>
            <a:r>
              <a:rPr lang="en-US" dirty="0"/>
              <a:t>What then is “mere suspicion”?...When a person has a feeling that someone has or is about to commit a crime.</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17</a:t>
            </a:fld>
            <a:endParaRPr lang="en-US"/>
          </a:p>
        </p:txBody>
      </p:sp>
    </p:spTree>
    <p:extLst>
      <p:ext uri="{BB962C8B-B14F-4D97-AF65-F5344CB8AC3E}">
        <p14:creationId xmlns:p14="http://schemas.microsoft.com/office/powerpoint/2010/main" val="44475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Amendment IV, law enforcement officer must have probable cause before they can initiate a stop of your person or your vehicle, or apply for a search warrant.</a:t>
            </a:r>
          </a:p>
          <a:p>
            <a:r>
              <a:rPr lang="en-US" dirty="0"/>
              <a:t>Does that mean that if a law enforcement officer has probable cause to stop me when I am walking down the street that he has the right to force me to empty my pockets or submit to a strip search?</a:t>
            </a:r>
          </a:p>
          <a:p>
            <a:r>
              <a:rPr lang="en-US" dirty="0"/>
              <a:t>Not only no…but…NO!</a:t>
            </a:r>
          </a:p>
          <a:p>
            <a:r>
              <a:rPr lang="en-US" dirty="0"/>
              <a:t>If an officer has probable cause to stop you when you are walking down the street, he assumes the right, given by State and Federal law, to perform a “Frisk” and to question you about the “probable cause.”</a:t>
            </a:r>
          </a:p>
          <a:p>
            <a:r>
              <a:rPr lang="en-US" dirty="0"/>
              <a:t>Ok…but what is a frisk?</a:t>
            </a:r>
          </a:p>
          <a:p>
            <a:r>
              <a:rPr lang="en-US" dirty="0"/>
              <a:t>A frisk is a “pat-down” search of the outer clothing for any “telltale” bulges that would lead a normal, prudent person to believe that the suspect was either unlawfully carrying a weapon or possibly drugs.</a:t>
            </a:r>
          </a:p>
          <a:p>
            <a:r>
              <a:rPr lang="en-US" dirty="0"/>
              <a:t>If such items are discovered during the pat-down, then the officer can place the suspect under arrest based on the probable cause that weapons or drugs exist because such was discovered during the pat-down.</a:t>
            </a:r>
          </a:p>
          <a:p>
            <a:r>
              <a:rPr lang="en-US" dirty="0"/>
              <a:t>Subsequent to the arrest the officer may then complete a thorough search of the suspect’s clothing for further contraband or weapons.</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18</a:t>
            </a:fld>
            <a:endParaRPr lang="en-US"/>
          </a:p>
        </p:txBody>
      </p:sp>
    </p:spTree>
    <p:extLst>
      <p:ext uri="{BB962C8B-B14F-4D97-AF65-F5344CB8AC3E}">
        <p14:creationId xmlns:p14="http://schemas.microsoft.com/office/powerpoint/2010/main" val="352400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Constitution and the State of Texas have very specific laws guaranteeing your freedom from an unlawful search of your vehicle.</a:t>
            </a:r>
          </a:p>
          <a:p>
            <a:r>
              <a:rPr lang="en-US" dirty="0"/>
              <a:t>All searches evolve from the requirement of “Probable Cause”…right?</a:t>
            </a:r>
          </a:p>
          <a:p>
            <a:r>
              <a:rPr lang="en-US" dirty="0"/>
              <a:t>What this means to you is that a law enforcement officer SHOULD NOT stop you, while you are driving, without having reasonable suspicion or probable cause.  In other words if you have not violated a law or if no one has assured a law enforcement officer that you have violated a law or if no suspicion exists then there is no legal premise to initiate a stop against you.</a:t>
            </a:r>
          </a:p>
          <a:p>
            <a:r>
              <a:rPr lang="en-US" dirty="0"/>
              <a:t>“IF” an officer does stop you without reasonable suspicion or probable cause and you have a weapon lying in “plain view” right beside you, the officer cannot “legally arrest” you for unlawfully carrying a weapon.</a:t>
            </a:r>
          </a:p>
          <a:p>
            <a:r>
              <a:rPr lang="en-US" dirty="0"/>
              <a:t>That does not mean to imply that an officer “CANNOT” make an arrest.  It only means that the arrest will not be considered a legal arrest because no probable cause existed for the stop in the first place.  This is referred to as the “Tainted Fruit” clause of the law.  If you violate someone’s rights through illegal seizure or by an illegal stop then any evidence seized during or after that point is considered tainted fruit and cannot be used against you in a court of law.</a:t>
            </a:r>
          </a:p>
          <a:p>
            <a:r>
              <a:rPr lang="en-US" dirty="0"/>
              <a:t>This, however, does not stop you from having to go to jail.</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19</a:t>
            </a:fld>
            <a:endParaRPr lang="en-US"/>
          </a:p>
        </p:txBody>
      </p:sp>
    </p:spTree>
    <p:extLst>
      <p:ext uri="{BB962C8B-B14F-4D97-AF65-F5344CB8AC3E}">
        <p14:creationId xmlns:p14="http://schemas.microsoft.com/office/powerpoint/2010/main" val="14148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20</a:t>
            </a:fld>
            <a:endParaRPr lang="en-US"/>
          </a:p>
        </p:txBody>
      </p:sp>
    </p:spTree>
    <p:extLst>
      <p:ext uri="{BB962C8B-B14F-4D97-AF65-F5344CB8AC3E}">
        <p14:creationId xmlns:p14="http://schemas.microsoft.com/office/powerpoint/2010/main" val="4130690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during the initial “Lunge Area” search the officer finds contraband or an illegal weapon, he then has probable cause to search the rest of the vehicle, including the trunk, for additional weapons or contraband. </a:t>
            </a:r>
          </a:p>
          <a:p>
            <a:r>
              <a:rPr lang="en-US" dirty="0"/>
              <a:t>However, it is in the interest of the Officer’s case against you to advise you that he has found a weapon or contraband and that you are under arrest for possessing such.</a:t>
            </a:r>
          </a:p>
          <a:p>
            <a:r>
              <a:rPr lang="en-US" dirty="0"/>
              <a:t>The officer may then search your car subsequent to arrest in order to inventory the car before it is towed to storage.</a:t>
            </a:r>
          </a:p>
          <a:p>
            <a:r>
              <a:rPr lang="en-US" dirty="0"/>
              <a:t>If, during the search, the officer finds anything that is locked and requires a key from you or another person, the officer must stop the search and gain permission to search the locked area or items, or transport you to jail for book-in and then request a legal search warrant for the locked items or areas based on the probable cause that they may contain evidence of further contraband or weapons.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22</a:t>
            </a:fld>
            <a:endParaRPr lang="en-US"/>
          </a:p>
        </p:txBody>
      </p:sp>
    </p:spTree>
    <p:extLst>
      <p:ext uri="{BB962C8B-B14F-4D97-AF65-F5344CB8AC3E}">
        <p14:creationId xmlns:p14="http://schemas.microsoft.com/office/powerpoint/2010/main" val="3543359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officer in fresh pursuit may follow you into your home in order to complete the arrest of you based on his original probable cause and any other probable cause created during the pursuit.</a:t>
            </a:r>
          </a:p>
          <a:p>
            <a:r>
              <a:rPr lang="en-US" dirty="0"/>
              <a:t>In addition, the officer may seize any evidence or contraband he sees in plain view when he enters your home, based on where he finds you.  </a:t>
            </a:r>
          </a:p>
          <a:p>
            <a:r>
              <a:rPr lang="en-US" dirty="0"/>
              <a:t>In other words, as the officer chases you into your home he sees a six foot marijuana plant growing in the corner of your living room.  He can seize the plant and charge you with possession of marijuana.</a:t>
            </a:r>
          </a:p>
          <a:p>
            <a:r>
              <a:rPr lang="en-US" dirty="0"/>
              <a:t>The contraband, however, must be in plain view.  The officer has no right to search any drawers or cabinets or any area that cannot hide a human body.  Additionally, the officer is not allowed to search the rest of the house once you (the suspect) have been located and placed under arrest.  The only exception would be if the officer truly felt that his or her life was in danger from other suspects the officer believed were hiding in the house as well.  The officer must be able to convince the courts that such fear of danger did truly exist and that the search of the rest of the house was not simply to gain more evidence against the suspect.</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23</a:t>
            </a:fld>
            <a:endParaRPr lang="en-US"/>
          </a:p>
        </p:txBody>
      </p:sp>
    </p:spTree>
    <p:extLst>
      <p:ext uri="{BB962C8B-B14F-4D97-AF65-F5344CB8AC3E}">
        <p14:creationId xmlns:p14="http://schemas.microsoft.com/office/powerpoint/2010/main" val="3775487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FFA8AF0-D532-421E-A46C-13F42B2720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B9A1C66-EA8C-4CF4-A620-4A2E3E32E5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Footer Placeholder 3">
            <a:extLst>
              <a:ext uri="{FF2B5EF4-FFF2-40B4-BE49-F238E27FC236}">
                <a16:creationId xmlns:a16="http://schemas.microsoft.com/office/drawing/2014/main" id="{388F10B0-841C-4D20-AC6E-7D07DFC5020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62469" name="Slide Number Placeholder 4">
            <a:extLst>
              <a:ext uri="{FF2B5EF4-FFF2-40B4-BE49-F238E27FC236}">
                <a16:creationId xmlns:a16="http://schemas.microsoft.com/office/drawing/2014/main" id="{34E009D1-289F-4609-B24D-856F4D85DF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800E71AD-49CE-4621-9FA0-88153B01B197}" type="slidenum">
              <a:rPr lang="en-US" altLang="en-US">
                <a:latin typeface="Times New Roman" panose="02020603050405020304" pitchFamily="18" charset="0"/>
              </a:rPr>
              <a:pPr eaLnBrk="0" fontAlgn="base" hangingPunct="0">
                <a:spcBef>
                  <a:spcPct val="0"/>
                </a:spcBef>
                <a:spcAft>
                  <a:spcPct val="0"/>
                </a:spcAft>
              </a:pPr>
              <a:t>25</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B755C42-1533-409E-BC9C-76FA1B9D35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D3A2F227-C5D3-4EC2-87EE-4E06C1D3D2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lnSpc>
                <a:spcPct val="80000"/>
              </a:lnSpc>
              <a:spcBef>
                <a:spcPct val="0"/>
              </a:spcBef>
            </a:pPr>
            <a:r>
              <a:rPr lang="en-US" altLang="en-US" b="1"/>
              <a:t>In order for a peace officer to be issued a warrant he or she must file an affidavit with the courts stating the probable cause for the warrant, the complete description of the person or evidence to seized, the complete address of the place to be searched and the name of the owner of the place to be searched, and any and all outbuildings on the same property that will be searched.</a:t>
            </a:r>
          </a:p>
          <a:p>
            <a:pPr>
              <a:lnSpc>
                <a:spcPct val="80000"/>
              </a:lnSpc>
              <a:spcBef>
                <a:spcPct val="0"/>
              </a:spcBef>
            </a:pPr>
            <a:r>
              <a:rPr lang="en-US" altLang="en-US" b="1"/>
              <a:t>The warrant affidavit must include a complete description of the person for whom the officer is searching…in other words, first, middle and last name, alias names, complete physical description including scars, marks and tattoos, date of birth, driver’s license number, social security number, and any other identifier available at the time of the issuance of a warrant.</a:t>
            </a:r>
          </a:p>
          <a:p>
            <a:pPr>
              <a:lnSpc>
                <a:spcPct val="80000"/>
              </a:lnSpc>
              <a:spcBef>
                <a:spcPct val="0"/>
              </a:spcBef>
            </a:pPr>
            <a:r>
              <a:rPr lang="en-US" altLang="en-US" b="1"/>
              <a:t>The warrant affidavit must describe the place by ownership, physical address, and a photo of the property if possible.</a:t>
            </a:r>
          </a:p>
        </p:txBody>
      </p:sp>
      <p:sp>
        <p:nvSpPr>
          <p:cNvPr id="64516" name="Footer Placeholder 3">
            <a:extLst>
              <a:ext uri="{FF2B5EF4-FFF2-40B4-BE49-F238E27FC236}">
                <a16:creationId xmlns:a16="http://schemas.microsoft.com/office/drawing/2014/main" id="{74335753-0903-4A62-B23A-E8EFEFC9461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64517" name="Slide Number Placeholder 4">
            <a:extLst>
              <a:ext uri="{FF2B5EF4-FFF2-40B4-BE49-F238E27FC236}">
                <a16:creationId xmlns:a16="http://schemas.microsoft.com/office/drawing/2014/main" id="{167333DA-C0E6-4A3F-8113-D71BB3C61A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9E669FCE-3A9A-44EC-879F-9AD92B1A0180}" type="slidenum">
              <a:rPr lang="en-US" altLang="en-US">
                <a:latin typeface="Times New Roman" panose="02020603050405020304" pitchFamily="18" charset="0"/>
              </a:rPr>
              <a:pPr eaLnBrk="0" fontAlgn="base" hangingPunct="0">
                <a:spcBef>
                  <a:spcPct val="0"/>
                </a:spcBef>
                <a:spcAft>
                  <a:spcPct val="0"/>
                </a:spcAft>
              </a:pPr>
              <a:t>26</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7FA5419-FFC7-43BA-8A98-A0DB07B3F6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C9BC0C7-8956-43C8-89D6-00856BC3A9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lnSpc>
                <a:spcPct val="90000"/>
              </a:lnSpc>
              <a:spcBef>
                <a:spcPct val="0"/>
              </a:spcBef>
            </a:pPr>
            <a:r>
              <a:rPr lang="en-US" altLang="en-US" b="1" dirty="0">
                <a:solidFill>
                  <a:srgbClr val="990033"/>
                </a:solidFill>
              </a:rPr>
              <a:t>Sometimes all the information or identification of the suspect is not available at the time of the affidavit.</a:t>
            </a:r>
          </a:p>
          <a:p>
            <a:pPr>
              <a:lnSpc>
                <a:spcPct val="90000"/>
              </a:lnSpc>
              <a:spcBef>
                <a:spcPct val="0"/>
              </a:spcBef>
            </a:pPr>
            <a:r>
              <a:rPr lang="en-US" altLang="en-US" b="1" dirty="0">
                <a:solidFill>
                  <a:srgbClr val="990033"/>
                </a:solidFill>
              </a:rPr>
              <a:t>A judge may then choose to issue a warrant known as a “John Doe” or “Jane Doe” warrant.</a:t>
            </a:r>
          </a:p>
          <a:p>
            <a:pPr>
              <a:lnSpc>
                <a:spcPct val="90000"/>
              </a:lnSpc>
              <a:spcBef>
                <a:spcPct val="0"/>
              </a:spcBef>
            </a:pPr>
            <a:r>
              <a:rPr lang="en-US" altLang="en-US" b="1" dirty="0">
                <a:solidFill>
                  <a:srgbClr val="990033"/>
                </a:solidFill>
              </a:rPr>
              <a:t>In order to do so the affidavit must include specific details of the physical description of the person for whom the police are searching.</a:t>
            </a:r>
          </a:p>
        </p:txBody>
      </p:sp>
      <p:sp>
        <p:nvSpPr>
          <p:cNvPr id="66564" name="Footer Placeholder 3">
            <a:extLst>
              <a:ext uri="{FF2B5EF4-FFF2-40B4-BE49-F238E27FC236}">
                <a16:creationId xmlns:a16="http://schemas.microsoft.com/office/drawing/2014/main" id="{84C8199F-40DC-4141-B84E-62AC5979E06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66565" name="Slide Number Placeholder 4">
            <a:extLst>
              <a:ext uri="{FF2B5EF4-FFF2-40B4-BE49-F238E27FC236}">
                <a16:creationId xmlns:a16="http://schemas.microsoft.com/office/drawing/2014/main" id="{84A1B366-46F2-412D-BD49-C9B9F3815E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48456F54-117E-4D00-9AF4-626519DF6BE0}" type="slidenum">
              <a:rPr lang="en-US" altLang="en-US">
                <a:latin typeface="Times New Roman" panose="02020603050405020304" pitchFamily="18" charset="0"/>
              </a:rPr>
              <a:pPr eaLnBrk="0" fontAlgn="base" hangingPunct="0">
                <a:spcBef>
                  <a:spcPct val="0"/>
                </a:spcBef>
                <a:spcAft>
                  <a:spcPct val="0"/>
                </a:spcAft>
              </a:pPr>
              <a:t>27</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challenge facing our government, even more so today, is the definition of “Religion.”</a:t>
            </a:r>
          </a:p>
          <a:p>
            <a:r>
              <a:rPr lang="en-US" dirty="0"/>
              <a:t>What determines a person’s religion?</a:t>
            </a:r>
          </a:p>
          <a:p>
            <a:r>
              <a:rPr lang="en-US" dirty="0"/>
              <a:t>Does it matter what or who we worship?</a:t>
            </a:r>
          </a:p>
          <a:p>
            <a:r>
              <a:rPr lang="en-US" dirty="0"/>
              <a:t>Should anyone be able to tell us what, when, and where we can worship?</a:t>
            </a:r>
          </a:p>
          <a:p>
            <a:r>
              <a:rPr lang="en-US" dirty="0"/>
              <a:t>At what point should the government step in and say “Whoa…this is not religion”?</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7</a:t>
            </a:fld>
            <a:endParaRPr lang="en-US"/>
          </a:p>
        </p:txBody>
      </p:sp>
    </p:spTree>
    <p:extLst>
      <p:ext uri="{BB962C8B-B14F-4D97-AF65-F5344CB8AC3E}">
        <p14:creationId xmlns:p14="http://schemas.microsoft.com/office/powerpoint/2010/main" val="690095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8A2D317A-73AA-477B-A4B5-E864FEA484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BD0AA3D2-EFA0-4BE2-BA47-B1D8060D04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68612" name="Footer Placeholder 3">
            <a:extLst>
              <a:ext uri="{FF2B5EF4-FFF2-40B4-BE49-F238E27FC236}">
                <a16:creationId xmlns:a16="http://schemas.microsoft.com/office/drawing/2014/main" id="{97F7A48E-AABF-46F2-93BA-4E2EECC3512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68613" name="Slide Number Placeholder 4">
            <a:extLst>
              <a:ext uri="{FF2B5EF4-FFF2-40B4-BE49-F238E27FC236}">
                <a16:creationId xmlns:a16="http://schemas.microsoft.com/office/drawing/2014/main" id="{A904B19C-7E5E-4D61-A998-3A3316EEF3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7C0BEC25-3234-42B7-B738-8EAFCD68A0F7}" type="slidenum">
              <a:rPr lang="en-US" altLang="en-US">
                <a:latin typeface="Times New Roman" panose="02020603050405020304" pitchFamily="18" charset="0"/>
              </a:rPr>
              <a:pPr eaLnBrk="0" fontAlgn="base" hangingPunct="0">
                <a:spcBef>
                  <a:spcPct val="0"/>
                </a:spcBef>
                <a:spcAft>
                  <a:spcPct val="0"/>
                </a:spcAft>
              </a:pPr>
              <a:t>28</a:t>
            </a:fld>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3F07B44-D7C2-43AB-9B73-45264887DD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6E081011-6168-43A3-B1FC-1C92FAA635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lnSpc>
                <a:spcPct val="90000"/>
              </a:lnSpc>
              <a:spcBef>
                <a:spcPct val="0"/>
              </a:spcBef>
            </a:pPr>
            <a:r>
              <a:rPr lang="en-US" altLang="en-US" b="1"/>
              <a:t>Your arrest does not guarantee that you will be held for trial or required to return to trial subsequent to your release on bail.</a:t>
            </a:r>
          </a:p>
          <a:p>
            <a:pPr>
              <a:lnSpc>
                <a:spcPct val="90000"/>
              </a:lnSpc>
              <a:spcBef>
                <a:spcPct val="0"/>
              </a:spcBef>
            </a:pPr>
            <a:r>
              <a:rPr lang="en-US" altLang="en-US" b="1"/>
              <a:t>Before a trial can be established the law requires that your case must be presented by the District Attorney to the Grand Jury.</a:t>
            </a:r>
          </a:p>
          <a:p>
            <a:pPr>
              <a:lnSpc>
                <a:spcPct val="90000"/>
              </a:lnSpc>
              <a:spcBef>
                <a:spcPct val="0"/>
              </a:spcBef>
            </a:pPr>
            <a:r>
              <a:rPr lang="en-US" altLang="en-US" b="1"/>
              <a:t>The Grand Jury has the ultimate responsibility to determine whether or not probable cause does exist and that none of your rights have been violated. </a:t>
            </a:r>
          </a:p>
          <a:p>
            <a:pPr>
              <a:lnSpc>
                <a:spcPct val="90000"/>
              </a:lnSpc>
              <a:spcBef>
                <a:spcPct val="0"/>
              </a:spcBef>
            </a:pPr>
            <a:r>
              <a:rPr lang="en-US" altLang="en-US" b="1"/>
              <a:t>If the Grand Jury determines everything is in order, they will find in favor of the State and “True Bill” your case (issue an indictment).</a:t>
            </a:r>
          </a:p>
          <a:p>
            <a:pPr>
              <a:lnSpc>
                <a:spcPct val="90000"/>
              </a:lnSpc>
              <a:spcBef>
                <a:spcPct val="0"/>
              </a:spcBef>
            </a:pPr>
            <a:r>
              <a:rPr lang="en-US" altLang="en-US" b="1"/>
              <a:t>You will then receive an indictment notice which is a legal document telling you that you are being charged with the crime and that the case will be tried in a court of law.</a:t>
            </a:r>
          </a:p>
        </p:txBody>
      </p:sp>
      <p:sp>
        <p:nvSpPr>
          <p:cNvPr id="70660" name="Footer Placeholder 3">
            <a:extLst>
              <a:ext uri="{FF2B5EF4-FFF2-40B4-BE49-F238E27FC236}">
                <a16:creationId xmlns:a16="http://schemas.microsoft.com/office/drawing/2014/main" id="{7F4DC2D2-E9AA-4F82-B009-79A7415A2EB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70661" name="Slide Number Placeholder 4">
            <a:extLst>
              <a:ext uri="{FF2B5EF4-FFF2-40B4-BE49-F238E27FC236}">
                <a16:creationId xmlns:a16="http://schemas.microsoft.com/office/drawing/2014/main" id="{A99B7BD5-93D2-4A92-AEDE-D9C9FF5E84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05A2F1FC-A686-48D0-8498-050FBC8BC510}" type="slidenum">
              <a:rPr lang="en-US" altLang="en-US">
                <a:latin typeface="Times New Roman" panose="02020603050405020304" pitchFamily="18" charset="0"/>
              </a:rPr>
              <a:pPr eaLnBrk="0" fontAlgn="base" hangingPunct="0">
                <a:spcBef>
                  <a:spcPct val="0"/>
                </a:spcBef>
                <a:spcAft>
                  <a:spcPct val="0"/>
                </a:spcAft>
              </a:pPr>
              <a:t>29</a:t>
            </a:fld>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182C4BD-1340-4331-B121-59320D7A87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559D7F21-46CF-47BC-8628-D4AA1B18E8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72708" name="Footer Placeholder 3">
            <a:extLst>
              <a:ext uri="{FF2B5EF4-FFF2-40B4-BE49-F238E27FC236}">
                <a16:creationId xmlns:a16="http://schemas.microsoft.com/office/drawing/2014/main" id="{4C029E4B-9018-4681-99A8-ADB6E5B1F2F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72709" name="Slide Number Placeholder 4">
            <a:extLst>
              <a:ext uri="{FF2B5EF4-FFF2-40B4-BE49-F238E27FC236}">
                <a16:creationId xmlns:a16="http://schemas.microsoft.com/office/drawing/2014/main" id="{A4B65928-4F91-4AB8-A183-A11D72F40B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B4D5111D-8915-471F-AAEB-C26447E7E7BC}" type="slidenum">
              <a:rPr lang="en-US" altLang="en-US">
                <a:latin typeface="Times New Roman" panose="02020603050405020304" pitchFamily="18" charset="0"/>
              </a:rPr>
              <a:pPr eaLnBrk="0" fontAlgn="base" hangingPunct="0">
                <a:spcBef>
                  <a:spcPct val="0"/>
                </a:spcBef>
                <a:spcAft>
                  <a:spcPct val="0"/>
                </a:spcAft>
              </a:pPr>
              <a:t>30</a:t>
            </a:fld>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FEA2C253-F26B-4E2E-A2CE-B3A2C7D938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0578824E-24BF-418E-AC29-520E3F3834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74756" name="Footer Placeholder 3">
            <a:extLst>
              <a:ext uri="{FF2B5EF4-FFF2-40B4-BE49-F238E27FC236}">
                <a16:creationId xmlns:a16="http://schemas.microsoft.com/office/drawing/2014/main" id="{B65AE2AF-B590-44EA-83F5-C6F7925CBB4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74757" name="Slide Number Placeholder 4">
            <a:extLst>
              <a:ext uri="{FF2B5EF4-FFF2-40B4-BE49-F238E27FC236}">
                <a16:creationId xmlns:a16="http://schemas.microsoft.com/office/drawing/2014/main" id="{DF7C3D2B-2ADD-491D-8C15-88FB938598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38BCF224-7210-4351-A669-023A8A4EB755}" type="slidenum">
              <a:rPr lang="en-US" altLang="en-US">
                <a:latin typeface="Times New Roman" panose="02020603050405020304" pitchFamily="18" charset="0"/>
              </a:rPr>
              <a:pPr eaLnBrk="0" fontAlgn="base" hangingPunct="0">
                <a:spcBef>
                  <a:spcPct val="0"/>
                </a:spcBef>
                <a:spcAft>
                  <a:spcPct val="0"/>
                </a:spcAft>
              </a:pPr>
              <a:t>31</a:t>
            </a:fld>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5424E76-5891-4BFD-8F52-DB69433D06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F9ACAC8-F9BD-4CB8-8F7D-68BBDBD1CF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76804" name="Footer Placeholder 3">
            <a:extLst>
              <a:ext uri="{FF2B5EF4-FFF2-40B4-BE49-F238E27FC236}">
                <a16:creationId xmlns:a16="http://schemas.microsoft.com/office/drawing/2014/main" id="{70B4A00D-01CD-4AFA-925C-424BB24DD27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76805" name="Slide Number Placeholder 4">
            <a:extLst>
              <a:ext uri="{FF2B5EF4-FFF2-40B4-BE49-F238E27FC236}">
                <a16:creationId xmlns:a16="http://schemas.microsoft.com/office/drawing/2014/main" id="{1514EE97-D78A-4929-97D9-7550A0621A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C283ED41-4806-45D3-9D5F-AB7A8E60E057}" type="slidenum">
              <a:rPr lang="en-US" altLang="en-US">
                <a:latin typeface="Times New Roman" panose="02020603050405020304" pitchFamily="18" charset="0"/>
              </a:rPr>
              <a:pPr eaLnBrk="0" fontAlgn="base" hangingPunct="0">
                <a:spcBef>
                  <a:spcPct val="0"/>
                </a:spcBef>
                <a:spcAft>
                  <a:spcPct val="0"/>
                </a:spcAft>
              </a:pPr>
              <a:t>32</a:t>
            </a:fld>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B2A5A04-CDE9-4AC2-AAC4-225D236B51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0490DF1A-17B8-4247-8FAC-0D6C62541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78852" name="Footer Placeholder 3">
            <a:extLst>
              <a:ext uri="{FF2B5EF4-FFF2-40B4-BE49-F238E27FC236}">
                <a16:creationId xmlns:a16="http://schemas.microsoft.com/office/drawing/2014/main" id="{012FABBC-6F1D-4292-BEA7-46CFCF1AC1B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78853" name="Slide Number Placeholder 4">
            <a:extLst>
              <a:ext uri="{FF2B5EF4-FFF2-40B4-BE49-F238E27FC236}">
                <a16:creationId xmlns:a16="http://schemas.microsoft.com/office/drawing/2014/main" id="{28F6B6E4-E54E-4D19-BEAD-A6A592CEE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2B9C437C-031D-43A2-B721-E32A6ECB82E3}" type="slidenum">
              <a:rPr lang="en-US" altLang="en-US">
                <a:latin typeface="Times New Roman" panose="02020603050405020304" pitchFamily="18" charset="0"/>
              </a:rPr>
              <a:pPr eaLnBrk="0" fontAlgn="base" hangingPunct="0">
                <a:spcBef>
                  <a:spcPct val="0"/>
                </a:spcBef>
                <a:spcAft>
                  <a:spcPct val="0"/>
                </a:spcAft>
              </a:pPr>
              <a:t>33</a:t>
            </a:fld>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F40E029-6D76-4456-8846-5248EE76F6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473D114-4088-4B4C-BDFF-769C557BAD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0900" name="Footer Placeholder 3">
            <a:extLst>
              <a:ext uri="{FF2B5EF4-FFF2-40B4-BE49-F238E27FC236}">
                <a16:creationId xmlns:a16="http://schemas.microsoft.com/office/drawing/2014/main" id="{73F3F4B9-98FA-4ECB-8379-697EAE9825F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80901" name="Slide Number Placeholder 4">
            <a:extLst>
              <a:ext uri="{FF2B5EF4-FFF2-40B4-BE49-F238E27FC236}">
                <a16:creationId xmlns:a16="http://schemas.microsoft.com/office/drawing/2014/main" id="{0058E0C8-03DE-4D4E-9582-A6AB8B83FE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D59D9D28-EA3D-4034-9C46-084B64641E8D}" type="slidenum">
              <a:rPr lang="en-US" altLang="en-US">
                <a:latin typeface="Times New Roman" panose="02020603050405020304" pitchFamily="18" charset="0"/>
              </a:rPr>
              <a:pPr eaLnBrk="0" fontAlgn="base" hangingPunct="0">
                <a:spcBef>
                  <a:spcPct val="0"/>
                </a:spcBef>
                <a:spcAft>
                  <a:spcPct val="0"/>
                </a:spcAft>
              </a:pPr>
              <a:t>34</a:t>
            </a:fld>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31EBE8F-BE7E-47F3-B9DD-B6C6F70A80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CEA0F89A-B2F6-4A07-A979-A496FC43D6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82948" name="Footer Placeholder 3">
            <a:extLst>
              <a:ext uri="{FF2B5EF4-FFF2-40B4-BE49-F238E27FC236}">
                <a16:creationId xmlns:a16="http://schemas.microsoft.com/office/drawing/2014/main" id="{2EEBFA24-675F-4957-BE88-3BAFEDE28EB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82949" name="Slide Number Placeholder 4">
            <a:extLst>
              <a:ext uri="{FF2B5EF4-FFF2-40B4-BE49-F238E27FC236}">
                <a16:creationId xmlns:a16="http://schemas.microsoft.com/office/drawing/2014/main" id="{04983E1E-0C2F-4F8C-8A89-B007A5AE02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0C3E59A4-E6AF-4C25-9E9D-C0C7D3E3C236}" type="slidenum">
              <a:rPr lang="en-US" altLang="en-US">
                <a:latin typeface="Times New Roman" panose="02020603050405020304" pitchFamily="18" charset="0"/>
              </a:rPr>
              <a:pPr eaLnBrk="0" fontAlgn="base" hangingPunct="0">
                <a:spcBef>
                  <a:spcPct val="0"/>
                </a:spcBef>
                <a:spcAft>
                  <a:spcPct val="0"/>
                </a:spcAft>
              </a:pPr>
              <a:t>35</a:t>
            </a:fld>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7AC6B74E-222D-49D6-962B-9F91C607B7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CA36B238-1BC0-44FF-BCF8-A45C01F469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84996" name="Footer Placeholder 3">
            <a:extLst>
              <a:ext uri="{FF2B5EF4-FFF2-40B4-BE49-F238E27FC236}">
                <a16:creationId xmlns:a16="http://schemas.microsoft.com/office/drawing/2014/main" id="{D40719E1-1E21-4E97-9976-67236ED3E1B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84997" name="Slide Number Placeholder 4">
            <a:extLst>
              <a:ext uri="{FF2B5EF4-FFF2-40B4-BE49-F238E27FC236}">
                <a16:creationId xmlns:a16="http://schemas.microsoft.com/office/drawing/2014/main" id="{F01E497F-A2FB-469A-B010-67ECE6E3DB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5B9FEF77-6875-423E-96D7-61B5538AE156}" type="slidenum">
              <a:rPr lang="en-US" altLang="en-US">
                <a:latin typeface="Times New Roman" panose="02020603050405020304" pitchFamily="18" charset="0"/>
              </a:rPr>
              <a:pPr eaLnBrk="0" fontAlgn="base" hangingPunct="0">
                <a:spcBef>
                  <a:spcPct val="0"/>
                </a:spcBef>
                <a:spcAft>
                  <a:spcPct val="0"/>
                </a:spcAft>
              </a:pPr>
              <a:t>36</a:t>
            </a:fld>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B2F5152-627E-4663-AB8A-FA19ECAD15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B67EE44-248E-434A-ADE5-784ECF6936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87044" name="Footer Placeholder 3">
            <a:extLst>
              <a:ext uri="{FF2B5EF4-FFF2-40B4-BE49-F238E27FC236}">
                <a16:creationId xmlns:a16="http://schemas.microsoft.com/office/drawing/2014/main" id="{838D1E7F-0E73-4BA6-8D11-60F5A20F2CD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87045" name="Slide Number Placeholder 4">
            <a:extLst>
              <a:ext uri="{FF2B5EF4-FFF2-40B4-BE49-F238E27FC236}">
                <a16:creationId xmlns:a16="http://schemas.microsoft.com/office/drawing/2014/main" id="{8183CE59-5227-44AE-ABC4-7F9D6A4539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04514DA7-F744-4DB3-A47F-4CA22ADE652D}" type="slidenum">
              <a:rPr lang="en-US" altLang="en-US">
                <a:latin typeface="Times New Roman" panose="02020603050405020304" pitchFamily="18" charset="0"/>
              </a:rPr>
              <a:pPr eaLnBrk="0" fontAlgn="base" hangingPunct="0">
                <a:spcBef>
                  <a:spcPct val="0"/>
                </a:spcBef>
                <a:spcAft>
                  <a:spcPct val="0"/>
                </a:spcAft>
              </a:pPr>
              <a:t>37</a:t>
            </a:fld>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this single excerpt we have no right to interfere with anyone’s right to worship…period!</a:t>
            </a:r>
          </a:p>
          <a:p>
            <a:r>
              <a:rPr lang="en-US" dirty="0"/>
              <a:t>Ok…so if people worship by torturing and sacrificing animals we have no right to interfere with that form or worship…right?</a:t>
            </a:r>
          </a:p>
          <a:p>
            <a:r>
              <a:rPr lang="en-US" dirty="0"/>
              <a:t>Do we not have laws controlling when, where, and what we worship?</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8</a:t>
            </a:fld>
            <a:endParaRPr lang="en-US"/>
          </a:p>
        </p:txBody>
      </p:sp>
    </p:spTree>
    <p:extLst>
      <p:ext uri="{BB962C8B-B14F-4D97-AF65-F5344CB8AC3E}">
        <p14:creationId xmlns:p14="http://schemas.microsoft.com/office/powerpoint/2010/main" val="3081337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52B5992D-EE7E-450E-ACCF-4F232E3346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43C74293-9B6F-4409-B9EF-76797B7EAB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89092" name="Footer Placeholder 3">
            <a:extLst>
              <a:ext uri="{FF2B5EF4-FFF2-40B4-BE49-F238E27FC236}">
                <a16:creationId xmlns:a16="http://schemas.microsoft.com/office/drawing/2014/main" id="{C20055FE-A211-4299-8F3F-FF57A9AA97AD}"/>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89093" name="Slide Number Placeholder 4">
            <a:extLst>
              <a:ext uri="{FF2B5EF4-FFF2-40B4-BE49-F238E27FC236}">
                <a16:creationId xmlns:a16="http://schemas.microsoft.com/office/drawing/2014/main" id="{D83E2AA9-3642-4414-9287-E0926D010E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FC85266C-187B-4636-80E4-8550AD354F9F}" type="slidenum">
              <a:rPr lang="en-US" altLang="en-US">
                <a:latin typeface="Times New Roman" panose="02020603050405020304" pitchFamily="18" charset="0"/>
              </a:rPr>
              <a:pPr eaLnBrk="0" fontAlgn="base" hangingPunct="0">
                <a:spcBef>
                  <a:spcPct val="0"/>
                </a:spcBef>
                <a:spcAft>
                  <a:spcPct val="0"/>
                </a:spcAft>
              </a:pPr>
              <a:t>38</a:t>
            </a:fld>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8C40F9B4-FB4B-401A-A3A1-DDB78BCC1E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093ACC72-D9EF-4165-91E1-C7556FC12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91140" name="Footer Placeholder 3">
            <a:extLst>
              <a:ext uri="{FF2B5EF4-FFF2-40B4-BE49-F238E27FC236}">
                <a16:creationId xmlns:a16="http://schemas.microsoft.com/office/drawing/2014/main" id="{E770F68D-1D4C-482A-A0BB-023030954AC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91141" name="Slide Number Placeholder 4">
            <a:extLst>
              <a:ext uri="{FF2B5EF4-FFF2-40B4-BE49-F238E27FC236}">
                <a16:creationId xmlns:a16="http://schemas.microsoft.com/office/drawing/2014/main" id="{A796D108-7586-4522-9D6A-2F191F983F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32A3BCAA-7DDB-48BC-B0B4-61BFDB69C94F}" type="slidenum">
              <a:rPr lang="en-US" altLang="en-US">
                <a:latin typeface="Times New Roman" panose="02020603050405020304" pitchFamily="18" charset="0"/>
              </a:rPr>
              <a:pPr eaLnBrk="0" fontAlgn="base" hangingPunct="0">
                <a:spcBef>
                  <a:spcPct val="0"/>
                </a:spcBef>
                <a:spcAft>
                  <a:spcPct val="0"/>
                </a:spcAft>
              </a:pPr>
              <a:t>39</a:t>
            </a:fld>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4751E265-29BB-41EC-8128-78E15079BC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4D9C718C-DA14-4D43-9048-C9B8FCCE7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a:p>
        </p:txBody>
      </p:sp>
      <p:sp>
        <p:nvSpPr>
          <p:cNvPr id="93188" name="Footer Placeholder 3">
            <a:extLst>
              <a:ext uri="{FF2B5EF4-FFF2-40B4-BE49-F238E27FC236}">
                <a16:creationId xmlns:a16="http://schemas.microsoft.com/office/drawing/2014/main" id="{4EC226AE-37A2-4C88-91BD-AAF3DAA61D7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a:latin typeface="Times New Roman" panose="02020603050405020304" pitchFamily="18" charset="0"/>
              </a:rPr>
              <a:t>Trade &amp; Industrial Education</a:t>
            </a:r>
          </a:p>
        </p:txBody>
      </p:sp>
      <p:sp>
        <p:nvSpPr>
          <p:cNvPr id="93189" name="Slide Number Placeholder 4">
            <a:extLst>
              <a:ext uri="{FF2B5EF4-FFF2-40B4-BE49-F238E27FC236}">
                <a16:creationId xmlns:a16="http://schemas.microsoft.com/office/drawing/2014/main" id="{9D3EB66E-FEB2-4E92-ABA8-4F4BB46783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fld id="{0D68C1CA-3B0D-43A6-86EF-37EEF3123C7B}" type="slidenum">
              <a:rPr lang="en-US" altLang="en-US">
                <a:latin typeface="Times New Roman" panose="02020603050405020304" pitchFamily="18" charset="0"/>
              </a:rPr>
              <a:pPr eaLnBrk="0" fontAlgn="base" hangingPunct="0">
                <a:spcBef>
                  <a:spcPct val="0"/>
                </a:spcBef>
                <a:spcAft>
                  <a:spcPct val="0"/>
                </a:spcAft>
              </a:pPr>
              <a:t>40</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Freedom of Speech…meaning we can say anything we want about anything or anyone, anywhere, and anytime?</a:t>
            </a:r>
          </a:p>
          <a:p>
            <a:r>
              <a:rPr lang="en-US" dirty="0"/>
              <a:t>Therefore if you want to scream and cuss at anyone that you have the right to do so…right?</a:t>
            </a:r>
          </a:p>
          <a:p>
            <a:r>
              <a:rPr lang="en-US" dirty="0"/>
              <a:t>No one should be able to stop you from using profanity if you so choose?</a:t>
            </a:r>
          </a:p>
          <a:p>
            <a:r>
              <a:rPr lang="en-US" dirty="0"/>
              <a:t>Do we not have laws that prohibit just such actions in public?</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9</a:t>
            </a:fld>
            <a:endParaRPr lang="en-US"/>
          </a:p>
        </p:txBody>
      </p:sp>
    </p:spTree>
    <p:extLst>
      <p:ext uri="{BB962C8B-B14F-4D97-AF65-F5344CB8AC3E}">
        <p14:creationId xmlns:p14="http://schemas.microsoft.com/office/powerpoint/2010/main" val="161775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this means that we can print, publish or produce, anything we wish, any time we wish, and show it to anyone we wish without regard or concern to the impact it will have on other American people…right?</a:t>
            </a:r>
          </a:p>
          <a:p>
            <a:r>
              <a:rPr lang="en-US" dirty="0"/>
              <a:t>Fine…except I think we have specific laws preventing exactly just that…do we not?</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10</a:t>
            </a:fld>
            <a:endParaRPr lang="en-US"/>
          </a:p>
        </p:txBody>
      </p:sp>
    </p:spTree>
    <p:extLst>
      <p:ext uri="{BB962C8B-B14F-4D97-AF65-F5344CB8AC3E}">
        <p14:creationId xmlns:p14="http://schemas.microsoft.com/office/powerpoint/2010/main" val="254165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ok with that.  I mean we have churches, clubs, and organizations galore and no one interferes with their right to peaceably assemble.</a:t>
            </a:r>
          </a:p>
          <a:p>
            <a:r>
              <a:rPr lang="en-US" dirty="0"/>
              <a:t>Wait a minute, what about the night a group of students were gathered at the public park or on the public square.  Didn’t the police run the students off?  The students were not hurting anything or anyone.  They were not drinking or hitting drugs.  So why the push off?  What happened to the right of peaceable assembly?</a:t>
            </a:r>
          </a:p>
          <a:p>
            <a:r>
              <a:rPr lang="en-US" dirty="0"/>
              <a:t>How about other times we have attempted to peaceably assemble either to protest a law or rule?</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11</a:t>
            </a:fld>
            <a:endParaRPr lang="en-US"/>
          </a:p>
        </p:txBody>
      </p:sp>
    </p:spTree>
    <p:extLst>
      <p:ext uri="{BB962C8B-B14F-4D97-AF65-F5344CB8AC3E}">
        <p14:creationId xmlns:p14="http://schemas.microsoft.com/office/powerpoint/2010/main" val="238661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lnSpc>
                <a:spcPct val="80000"/>
              </a:lnSpc>
              <a:spcBef>
                <a:spcPct val="20000"/>
              </a:spcBef>
              <a:buClr>
                <a:srgbClr val="330066"/>
              </a:buClr>
              <a:buSzPct val="70000"/>
              <a:buFont typeface="Wingdings" pitchFamily="2" charset="2"/>
              <a:buChar char="l"/>
              <a:defRPr/>
            </a:pPr>
            <a:r>
              <a:rPr kumimoji="0" lang="en-US" sz="1200" b="1" kern="0" dirty="0">
                <a:solidFill>
                  <a:srgbClr val="000066"/>
                </a:solidFill>
                <a:latin typeface="Arial"/>
              </a:rPr>
              <a:t>I am ok with that.  I mean we have churches, clubs, and organizations galore and no one interferes with their right to peaceably assemble.</a:t>
            </a:r>
          </a:p>
          <a:p>
            <a:pPr marL="342900" indent="-342900" eaLnBrk="1" hangingPunct="1">
              <a:lnSpc>
                <a:spcPct val="80000"/>
              </a:lnSpc>
              <a:spcBef>
                <a:spcPct val="20000"/>
              </a:spcBef>
              <a:buClr>
                <a:srgbClr val="330066"/>
              </a:buClr>
              <a:buSzPct val="70000"/>
              <a:buFont typeface="Wingdings" pitchFamily="2" charset="2"/>
              <a:buChar char="l"/>
              <a:defRPr/>
            </a:pPr>
            <a:r>
              <a:rPr kumimoji="0" lang="en-US" sz="1200" b="1" kern="0" dirty="0">
                <a:solidFill>
                  <a:srgbClr val="000066"/>
                </a:solidFill>
                <a:latin typeface="Arial"/>
              </a:rPr>
              <a:t>Wait a minute, what about the night a group of students were gathered at the public park or on the public square.  Didn’t the police run the students off?  The students were not hurting anything or anyone.  They were not drinking or hitting drugs.  So why the push off?  What happened to the right of peaceable assembly?</a:t>
            </a:r>
          </a:p>
          <a:p>
            <a:pPr marL="342900" indent="-342900" eaLnBrk="1" hangingPunct="1">
              <a:lnSpc>
                <a:spcPct val="80000"/>
              </a:lnSpc>
              <a:spcBef>
                <a:spcPct val="20000"/>
              </a:spcBef>
              <a:buClr>
                <a:srgbClr val="330066"/>
              </a:buClr>
              <a:buSzPct val="70000"/>
              <a:buFont typeface="Wingdings" pitchFamily="2" charset="2"/>
              <a:buChar char="l"/>
              <a:defRPr/>
            </a:pPr>
            <a:r>
              <a:rPr kumimoji="0" lang="en-US" sz="1200" b="1" kern="0" dirty="0">
                <a:solidFill>
                  <a:srgbClr val="000066"/>
                </a:solidFill>
                <a:latin typeface="Arial"/>
              </a:rPr>
              <a:t>How about other times we have attempted to peaceably assemble either to protest a law or rule?</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12</a:t>
            </a:fld>
            <a:endParaRPr lang="en-US"/>
          </a:p>
        </p:txBody>
      </p:sp>
    </p:spTree>
    <p:extLst>
      <p:ext uri="{BB962C8B-B14F-4D97-AF65-F5344CB8AC3E}">
        <p14:creationId xmlns:p14="http://schemas.microsoft.com/office/powerpoint/2010/main" val="269912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have State Militia?  We have had National Military Reserve units and National Guard units in our State…but Militia?</a:t>
            </a:r>
          </a:p>
          <a:p>
            <a:r>
              <a:rPr lang="en-US" dirty="0"/>
              <a:t>Until after the creation of “Homeland Security” subsequent to “9/11” our State had a State Police unit known as the Texas Department of Public Safety or commonly known as “DPS.”</a:t>
            </a:r>
          </a:p>
          <a:p>
            <a:r>
              <a:rPr lang="en-US" dirty="0"/>
              <a:t>Presently we have a State Militia which is technically referred to as the Texas State Guard.</a:t>
            </a:r>
          </a:p>
          <a:p>
            <a:r>
              <a:rPr lang="en-US" dirty="0"/>
              <a:t>An interesting fact about the Texas State Guard is that part of their oath is a question of whether or not they, as individuals, can bring themselves to disarm a fellow American citizen.</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13</a:t>
            </a:fld>
            <a:endParaRPr lang="en-US"/>
          </a:p>
        </p:txBody>
      </p:sp>
    </p:spTree>
    <p:extLst>
      <p:ext uri="{BB962C8B-B14F-4D97-AF65-F5344CB8AC3E}">
        <p14:creationId xmlns:p14="http://schemas.microsoft.com/office/powerpoint/2010/main" val="83885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activist groups (guaranteed the right of peaceable assembly) are presently pursuing, fervently, the destruction of this “unalienable” right.</a:t>
            </a:r>
          </a:p>
          <a:p>
            <a:r>
              <a:rPr lang="en-US" dirty="0"/>
              <a:t>Such groups are attempting to convince fellow Americans that we are so protected by our troops and federal, state, and local law enforcement that we have no use for “Arms” anymore.</a:t>
            </a:r>
          </a:p>
          <a:p>
            <a:r>
              <a:rPr lang="en-US" dirty="0"/>
              <a:t>Such groups want us to believe that our forefather’s could not have had enough foresight to have seen that we live in such a protected society.</a:t>
            </a:r>
          </a:p>
          <a:p>
            <a:r>
              <a:rPr lang="en-US" dirty="0"/>
              <a:t>Maybe these groups should check the national statistics in reference to the status of crime.</a:t>
            </a:r>
          </a:p>
          <a:p>
            <a:endParaRPr lang="en-US" dirty="0"/>
          </a:p>
        </p:txBody>
      </p:sp>
      <p:sp>
        <p:nvSpPr>
          <p:cNvPr id="4" name="Slide Number Placeholder 3"/>
          <p:cNvSpPr>
            <a:spLocks noGrp="1"/>
          </p:cNvSpPr>
          <p:nvPr>
            <p:ph type="sldNum" sz="quarter" idx="10"/>
          </p:nvPr>
        </p:nvSpPr>
        <p:spPr/>
        <p:txBody>
          <a:bodyPr/>
          <a:lstStyle/>
          <a:p>
            <a:pPr>
              <a:defRPr/>
            </a:pPr>
            <a:fld id="{B40DC322-395A-45DE-ADBB-D45087C4E500}" type="slidenum">
              <a:rPr lang="en-US" smtClean="0"/>
              <a:pPr>
                <a:defRPr/>
              </a:pPr>
              <a:t>14</a:t>
            </a:fld>
            <a:endParaRPr lang="en-US"/>
          </a:p>
        </p:txBody>
      </p:sp>
    </p:spTree>
    <p:extLst>
      <p:ext uri="{BB962C8B-B14F-4D97-AF65-F5344CB8AC3E}">
        <p14:creationId xmlns:p14="http://schemas.microsoft.com/office/powerpoint/2010/main" val="995498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C382D3-DBB7-4B9C-BFF3-C0A72B0FE660}"/>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F1F50DA5-59E2-4D88-BCEB-6E37160174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7D26CB2B-1AFC-4824-9DB1-1547052162E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DC0CF9ED-1BDC-43EA-BD39-DECCF9BAA2C3}"/>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23422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B167702E-D868-4FE0-ADB8-7D8FA1E9380A}"/>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1A12DB76-3FED-4E34-BCBD-F26C879F93A4}"/>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638FED77-78CC-430E-A404-E59756278EB9}"/>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0600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4" name="Footer Placeholder 11">
            <a:extLst>
              <a:ext uri="{FF2B5EF4-FFF2-40B4-BE49-F238E27FC236}">
                <a16:creationId xmlns:a16="http://schemas.microsoft.com/office/drawing/2014/main" id="{EA7C4DAC-E9F4-4402-A599-A199FA3F957D}"/>
              </a:ext>
            </a:extLst>
          </p:cNvPr>
          <p:cNvSpPr txBox="1">
            <a:spLocks/>
          </p:cNvSpPr>
          <p:nvPr userDrawn="1"/>
        </p:nvSpPr>
        <p:spPr bwMode="auto">
          <a:xfrm>
            <a:off x="3122613" y="6400800"/>
            <a:ext cx="5614987"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eaLnBrk="0" fontAlgn="base" hangingPunct="0">
              <a:spcBef>
                <a:spcPct val="0"/>
              </a:spcBef>
              <a:spcAft>
                <a:spcPct val="0"/>
              </a:spcAft>
              <a:defRPr sz="2400" b="0" i="0" kern="1200">
                <a:solidFill>
                  <a:schemeClr val="bg1">
                    <a:lumMod val="50000"/>
                  </a:schemeClr>
                </a:solidFill>
                <a:latin typeface="Verdana" pitchFamily="34" charset="0"/>
                <a:ea typeface="+mn-ea"/>
                <a:cs typeface="Times New Roman" pitchFamily="18" charset="0"/>
              </a:defRPr>
            </a:lvl1pPr>
            <a:lvl2pPr marL="742950" indent="-285750" algn="ctr" rtl="0" eaLnBrk="0" fontAlgn="base" hangingPunct="0">
              <a:spcBef>
                <a:spcPct val="0"/>
              </a:spcBef>
              <a:spcAft>
                <a:spcPct val="0"/>
              </a:spcAft>
              <a:defRPr sz="2400" b="1" i="1" kern="1200">
                <a:solidFill>
                  <a:schemeClr val="tx1"/>
                </a:solidFill>
                <a:latin typeface="Verdana" pitchFamily="34" charset="0"/>
                <a:ea typeface="+mn-ea"/>
                <a:cs typeface="+mn-cs"/>
              </a:defRPr>
            </a:lvl2pPr>
            <a:lvl3pPr marL="1143000" indent="-228600" algn="ctr" rtl="0" eaLnBrk="0" fontAlgn="base" hangingPunct="0">
              <a:spcBef>
                <a:spcPct val="0"/>
              </a:spcBef>
              <a:spcAft>
                <a:spcPct val="0"/>
              </a:spcAft>
              <a:defRPr sz="2400" b="1" i="1" kern="1200">
                <a:solidFill>
                  <a:schemeClr val="tx1"/>
                </a:solidFill>
                <a:latin typeface="Verdana" pitchFamily="34" charset="0"/>
                <a:ea typeface="+mn-ea"/>
                <a:cs typeface="+mn-cs"/>
              </a:defRPr>
            </a:lvl3pPr>
            <a:lvl4pPr marL="1600200" indent="-228600" algn="ctr" rtl="0" eaLnBrk="0" fontAlgn="base" hangingPunct="0">
              <a:spcBef>
                <a:spcPct val="0"/>
              </a:spcBef>
              <a:spcAft>
                <a:spcPct val="0"/>
              </a:spcAft>
              <a:defRPr sz="2400" b="1" i="1" kern="1200">
                <a:solidFill>
                  <a:schemeClr val="tx1"/>
                </a:solidFill>
                <a:latin typeface="Verdana" pitchFamily="34" charset="0"/>
                <a:ea typeface="+mn-ea"/>
                <a:cs typeface="+mn-cs"/>
              </a:defRPr>
            </a:lvl4pPr>
            <a:lvl5pPr marL="2057400" indent="-228600" algn="ctr" rtl="0" eaLnBrk="0" fontAlgn="base" hangingPunct="0">
              <a:spcBef>
                <a:spcPct val="0"/>
              </a:spcBef>
              <a:spcAft>
                <a:spcPct val="0"/>
              </a:spcAft>
              <a:defRPr sz="2400" b="1" i="1" kern="1200">
                <a:solidFill>
                  <a:schemeClr val="tx1"/>
                </a:solidFill>
                <a:latin typeface="Verdana" pitchFamily="34" charset="0"/>
                <a:ea typeface="+mn-ea"/>
                <a:cs typeface="+mn-cs"/>
              </a:defRPr>
            </a:lvl5pPr>
            <a:lvl6pPr marL="2514600" indent="-228600" algn="l" defTabSz="914400" rtl="0" eaLnBrk="0" fontAlgn="base" latinLnBrk="0" hangingPunct="0">
              <a:spcBef>
                <a:spcPct val="0"/>
              </a:spcBef>
              <a:spcAft>
                <a:spcPct val="0"/>
              </a:spcAft>
              <a:defRPr sz="2400" b="1" i="1" kern="1200">
                <a:solidFill>
                  <a:schemeClr val="tx1"/>
                </a:solidFill>
                <a:latin typeface="Verdana" pitchFamily="34" charset="0"/>
                <a:ea typeface="+mn-ea"/>
                <a:cs typeface="+mn-cs"/>
              </a:defRPr>
            </a:lvl6pPr>
            <a:lvl7pPr marL="2971800" indent="-228600" algn="l" defTabSz="914400" rtl="0" eaLnBrk="0" fontAlgn="base" latinLnBrk="0" hangingPunct="0">
              <a:spcBef>
                <a:spcPct val="0"/>
              </a:spcBef>
              <a:spcAft>
                <a:spcPct val="0"/>
              </a:spcAft>
              <a:defRPr sz="2400" b="1" i="1" kern="1200">
                <a:solidFill>
                  <a:schemeClr val="tx1"/>
                </a:solidFill>
                <a:latin typeface="Verdana" pitchFamily="34" charset="0"/>
                <a:ea typeface="+mn-ea"/>
                <a:cs typeface="+mn-cs"/>
              </a:defRPr>
            </a:lvl7pPr>
            <a:lvl8pPr marL="3429000" indent="-228600" algn="l" defTabSz="914400" rtl="0" eaLnBrk="0" fontAlgn="base" latinLnBrk="0" hangingPunct="0">
              <a:spcBef>
                <a:spcPct val="0"/>
              </a:spcBef>
              <a:spcAft>
                <a:spcPct val="0"/>
              </a:spcAft>
              <a:defRPr sz="2400" b="1" i="1" kern="1200">
                <a:solidFill>
                  <a:schemeClr val="tx1"/>
                </a:solidFill>
                <a:latin typeface="Verdana" pitchFamily="34" charset="0"/>
                <a:ea typeface="+mn-ea"/>
                <a:cs typeface="+mn-cs"/>
              </a:defRPr>
            </a:lvl8pPr>
            <a:lvl9pPr marL="3886200" indent="-228600" algn="l" defTabSz="914400" rtl="0" eaLnBrk="0" fontAlgn="base" latinLnBrk="0" hangingPunct="0">
              <a:spcBef>
                <a:spcPct val="0"/>
              </a:spcBef>
              <a:spcAft>
                <a:spcPct val="0"/>
              </a:spcAft>
              <a:defRPr sz="2400" b="1" i="1" kern="1200">
                <a:solidFill>
                  <a:schemeClr val="tx1"/>
                </a:solidFill>
                <a:latin typeface="Verdana" pitchFamily="34" charset="0"/>
                <a:ea typeface="+mn-ea"/>
                <a:cs typeface="+mn-cs"/>
              </a:defRPr>
            </a:lvl9pPr>
          </a:lstStyle>
          <a:p>
            <a:pPr eaLnBrk="1" hangingPunct="1">
              <a:defRPr/>
            </a:pPr>
            <a:r>
              <a:rPr lang="en-US" sz="1000">
                <a:latin typeface="Times New Roman" pitchFamily="18" charset="0"/>
              </a:rPr>
              <a:t>Copyright © Texas Education Agency 2011. All rights reserved.</a:t>
            </a:r>
          </a:p>
          <a:p>
            <a:pPr eaLnBrk="1" hangingPunct="1">
              <a:defRPr/>
            </a:pPr>
            <a:r>
              <a:rPr lang="en-US" sz="1000">
                <a:latin typeface="Times New Roman" pitchFamily="18" charset="0"/>
              </a:rPr>
              <a:t>Images and other multimedia content used with permission. </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34A58E1D-0020-424B-9859-5F495DFE2923}"/>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546CBB6E-BB6C-402E-8EE4-AC8A915A3295}" type="datetime1">
              <a:rPr lang="en-US" altLang="en-US"/>
              <a:pPr>
                <a:defRPr/>
              </a:pPr>
              <a:t>7/21/2017</a:t>
            </a:fld>
            <a:endParaRPr lang="en-US" altLang="en-US"/>
          </a:p>
        </p:txBody>
      </p:sp>
      <p:sp>
        <p:nvSpPr>
          <p:cNvPr id="6" name="Slide Number Placeholder 5">
            <a:extLst>
              <a:ext uri="{FF2B5EF4-FFF2-40B4-BE49-F238E27FC236}">
                <a16:creationId xmlns:a16="http://schemas.microsoft.com/office/drawing/2014/main" id="{EE8F5148-0E9C-4E5A-9876-4F15DC0173B6}"/>
              </a:ext>
            </a:extLst>
          </p:cNvPr>
          <p:cNvSpPr>
            <a:spLocks noGrp="1"/>
          </p:cNvSpPr>
          <p:nvPr>
            <p:ph type="sldNum"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fld id="{3DBBB989-5090-400D-9079-3E6DA493F257}"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585D8AB0-B5F0-4B75-B530-2BC3C0A62980}"/>
              </a:ext>
            </a:extLst>
          </p:cNvPr>
          <p:cNvSpPr>
            <a:spLocks noGrp="1"/>
          </p:cNvSpPr>
          <p:nvPr>
            <p:ph type="ftr" sz="quarter" idx="12"/>
          </p:nvPr>
        </p:nvSpPr>
        <p:spPr bwMode="auto">
          <a:xfrm>
            <a:off x="3122613" y="6400800"/>
            <a:ext cx="5614987" cy="2746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1" fontAlgn="auto" hangingPunct="1">
              <a:spcBef>
                <a:spcPts val="0"/>
              </a:spcBef>
              <a:spcAft>
                <a:spcPts val="0"/>
              </a:spcAft>
              <a:defRPr sz="1000">
                <a:solidFill>
                  <a:schemeClr val="bg1">
                    <a:lumMod val="50000"/>
                  </a:schemeClr>
                </a:solidFill>
                <a:latin typeface="Times New Roman" pitchFamily="18"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defRPr/>
            </a:pPr>
            <a:endParaRPr lang="en-US"/>
          </a:p>
        </p:txBody>
      </p:sp>
    </p:spTree>
    <p:extLst>
      <p:ext uri="{BB962C8B-B14F-4D97-AF65-F5344CB8AC3E}">
        <p14:creationId xmlns:p14="http://schemas.microsoft.com/office/powerpoint/2010/main" val="1865671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A5C12CC-2A89-4675-A05D-5031C3C0E8FB}"/>
              </a:ext>
            </a:extLst>
          </p:cNvPr>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3F515867-2216-44F4-ACB0-52349C62EE86}" type="datetime1">
              <a:rPr lang="en-US" altLang="en-US"/>
              <a:pPr>
                <a:defRPr/>
              </a:pPr>
              <a:t>7/21/2017</a:t>
            </a:fld>
            <a:endParaRPr lang="en-US" altLang="en-US"/>
          </a:p>
        </p:txBody>
      </p:sp>
      <p:sp>
        <p:nvSpPr>
          <p:cNvPr id="6" name="Rectangle 6">
            <a:extLst>
              <a:ext uri="{FF2B5EF4-FFF2-40B4-BE49-F238E27FC236}">
                <a16:creationId xmlns:a16="http://schemas.microsoft.com/office/drawing/2014/main" id="{C5D47C01-A263-4C2C-95F6-7E94911DFA46}"/>
              </a:ext>
            </a:extLst>
          </p:cNvPr>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sz="1000">
                <a:latin typeface="Times New Roman" pitchFamily="18" charset="0"/>
                <a:cs typeface="Times New Roman" pitchFamily="18" charset="0"/>
              </a:defRPr>
            </a:lvl1pPr>
          </a:lstStyle>
          <a:p>
            <a:pPr>
              <a:defRPr/>
            </a:pPr>
            <a:endParaRPr lang="en-US" altLang="en-US"/>
          </a:p>
        </p:txBody>
      </p:sp>
      <p:sp>
        <p:nvSpPr>
          <p:cNvPr id="7" name="Rectangle 7">
            <a:extLst>
              <a:ext uri="{FF2B5EF4-FFF2-40B4-BE49-F238E27FC236}">
                <a16:creationId xmlns:a16="http://schemas.microsoft.com/office/drawing/2014/main" id="{91D1050E-0D91-40C1-9D53-41420294E267}"/>
              </a:ext>
            </a:extLst>
          </p:cNvPr>
          <p:cNvSpPr>
            <a:spLocks noGrp="1" noChangeArrowheads="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1EBAE51F-B434-40EE-9AB5-45172481DA22}" type="slidenum">
              <a:rPr lang="en-US" altLang="en-US"/>
              <a:pPr>
                <a:defRPr/>
              </a:pPr>
              <a:t>‹#›</a:t>
            </a:fld>
            <a:endParaRPr lang="en-US" altLang="en-US"/>
          </a:p>
        </p:txBody>
      </p:sp>
    </p:spTree>
    <p:extLst>
      <p:ext uri="{BB962C8B-B14F-4D97-AF65-F5344CB8AC3E}">
        <p14:creationId xmlns:p14="http://schemas.microsoft.com/office/powerpoint/2010/main" val="418278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813290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2997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634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66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92341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1289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10150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9956F1-1359-4969-9C96-6C1B1F85A67D}"/>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FE6592AE-88CA-49B3-B020-3B8D5E721A61}"/>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318C1272-7F6C-437C-B5E9-2A66A7803FE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840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797221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05270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7177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780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875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30317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51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FB08D190-E2A5-4A90-9F93-4FB16B36BB4D}"/>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47929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EF44CFFC-D516-4DA1-9D70-794BEE546518}"/>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E5E3A97C-D441-4DED-9DD8-DFB0C5642608}"/>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AA33804F-67D9-4C3D-B8A5-BCA8F934E5F9}"/>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3360561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DEF66B3-CC84-4346-BDF3-7EBE9829918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2BF357F-7D7D-4D77-BCFD-79B36B78489E}"/>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0"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3D978-756D-4CB2-8EDA-7DEA63AA9449}"/>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EB6AE540-B81C-4EED-BFB1-C13E9CFADE5A}"/>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1DEC956B-76D0-41AC-BF66-0B16EF42232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3F76F460-C84C-421C-8D8C-419280434CDB}"/>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3B0772C2-45CB-4D31-8673-8310DE689E13}"/>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4B85DF51-93C8-463E-A8BD-8A39295F6D1A}"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06" r:id="rId3"/>
    <p:sldLayoutId id="2147483807" r:id="rId4"/>
    <p:sldLayoutId id="2147483808" r:id="rId5"/>
    <p:sldLayoutId id="2147483809" r:id="rId6"/>
    <p:sldLayoutId id="2147483813" r:id="rId7"/>
    <p:sldLayoutId id="2147483814" r:id="rId8"/>
    <p:sldLayoutId id="2147483815" r:id="rId9"/>
    <p:sldLayoutId id="2147483817" r:id="rId10"/>
    <p:sldLayoutId id="2147483818" r:id="rId11"/>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423656924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sunnylandsclassroom.org/" TargetMode="External"/><Relationship Id="rId2" Type="http://schemas.openxmlformats.org/officeDocument/2006/relationships/hyperlink" Target="http://www.archives.gov/national_archives_experience/charters/bill_of_rights.html" TargetMode="External"/><Relationship Id="rId1" Type="http://schemas.openxmlformats.org/officeDocument/2006/relationships/slideLayout" Target="../slideLayouts/slideLayout3.xml"/><Relationship Id="rId4" Type="http://schemas.openxmlformats.org/officeDocument/2006/relationships/hyperlink" Target="http://www.saf.org/pub/rkba/books/jfp5ch05.t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6C1569-E604-47EF-A408-F2CF130537BA}"/>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The Bill of Rights</a:t>
            </a:r>
            <a:br>
              <a:rPr lang="en-US" dirty="0"/>
            </a:br>
            <a:r>
              <a:rPr lang="en-US" dirty="0"/>
              <a:t>Amendments I-X </a:t>
            </a:r>
          </a:p>
          <a:p>
            <a:pPr lvl="1" fontAlgn="auto">
              <a:spcAft>
                <a:spcPts val="0"/>
              </a:spcAft>
              <a:defRPr/>
            </a:pPr>
            <a:r>
              <a:rPr lang="en-US" dirty="0"/>
              <a:t>Court Systems and Practices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Freedom of Press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r>
              <a:rPr lang="en-US" dirty="0"/>
              <a:t>Protects from government censorship</a:t>
            </a:r>
          </a:p>
          <a:p>
            <a:pPr lvl="1"/>
            <a:r>
              <a:rPr lang="en-US" dirty="0"/>
              <a:t>Newspapers</a:t>
            </a:r>
          </a:p>
          <a:p>
            <a:pPr lvl="1"/>
            <a:r>
              <a:rPr lang="en-US" dirty="0"/>
              <a:t>Magazines</a:t>
            </a:r>
          </a:p>
          <a:p>
            <a:pPr lvl="1"/>
            <a:r>
              <a:rPr lang="en-US" dirty="0"/>
              <a:t>Books</a:t>
            </a:r>
          </a:p>
          <a:p>
            <a:pPr lvl="1"/>
            <a:r>
              <a:rPr lang="en-US" dirty="0"/>
              <a:t>Radio</a:t>
            </a:r>
          </a:p>
          <a:p>
            <a:pPr lvl="1"/>
            <a:r>
              <a:rPr lang="en-US" dirty="0"/>
              <a:t>Television</a:t>
            </a:r>
          </a:p>
          <a:p>
            <a:pPr lvl="1"/>
            <a:r>
              <a:rPr lang="en-US" dirty="0"/>
              <a:t>Film</a:t>
            </a:r>
          </a:p>
          <a:p>
            <a:pPr lvl="1"/>
            <a:endParaRPr lang="en-US" dirty="0"/>
          </a:p>
        </p:txBody>
      </p:sp>
      <p:pic>
        <p:nvPicPr>
          <p:cNvPr id="4" name="Picture 5" descr="press.jpg">
            <a:extLst>
              <a:ext uri="{FF2B5EF4-FFF2-40B4-BE49-F238E27FC236}">
                <a16:creationId xmlns:a16="http://schemas.microsoft.com/office/drawing/2014/main" id="{205772EC-6CDE-467B-A488-3FFF328AB3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1691" y="2187190"/>
            <a:ext cx="27432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50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Right of the People Peaceably To Assemble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Right to assemble in a public forum</a:t>
            </a:r>
          </a:p>
          <a:p>
            <a:pPr lvl="2"/>
            <a:r>
              <a:rPr lang="en-US" dirty="0"/>
              <a:t>Street</a:t>
            </a:r>
          </a:p>
          <a:p>
            <a:pPr lvl="2"/>
            <a:r>
              <a:rPr lang="en-US" dirty="0"/>
              <a:t>Parks</a:t>
            </a:r>
          </a:p>
          <a:p>
            <a:pPr lvl="2"/>
            <a:r>
              <a:rPr lang="en-US" dirty="0"/>
              <a:t>Sidewalks</a:t>
            </a:r>
          </a:p>
          <a:p>
            <a:pPr lvl="1"/>
            <a:r>
              <a:rPr lang="en-US" dirty="0"/>
              <a:t>Right to associate</a:t>
            </a:r>
          </a:p>
          <a:p>
            <a:pPr lvl="1"/>
            <a:r>
              <a:rPr lang="en-US" dirty="0"/>
              <a:t>Government responsible for peace and safety</a:t>
            </a:r>
          </a:p>
          <a:p>
            <a:pPr lvl="1"/>
            <a:endParaRPr lang="en-US" dirty="0"/>
          </a:p>
          <a:p>
            <a:pPr lvl="1"/>
            <a:endParaRPr lang="en-US" dirty="0"/>
          </a:p>
        </p:txBody>
      </p:sp>
      <p:pic>
        <p:nvPicPr>
          <p:cNvPr id="4" name="Picture 5" descr="assemble.jpg">
            <a:extLst>
              <a:ext uri="{FF2B5EF4-FFF2-40B4-BE49-F238E27FC236}">
                <a16:creationId xmlns:a16="http://schemas.microsoft.com/office/drawing/2014/main" id="{08210C00-0898-4CA9-BF05-65A8AE61A8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2380" y="1967552"/>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43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Redress Of Grievances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Right to Petition:</a:t>
            </a:r>
          </a:p>
          <a:p>
            <a:pPr lvl="1"/>
            <a:r>
              <a:rPr lang="en-US" dirty="0"/>
              <a:t>The legal claim that allows citizens to urge their government to correct wrongs and injustices or to take some other action</a:t>
            </a:r>
          </a:p>
          <a:p>
            <a:pPr lvl="1"/>
            <a:endParaRPr lang="en-US" dirty="0"/>
          </a:p>
        </p:txBody>
      </p:sp>
      <p:pic>
        <p:nvPicPr>
          <p:cNvPr id="4" name="Picture 3">
            <a:extLst>
              <a:ext uri="{FF2B5EF4-FFF2-40B4-BE49-F238E27FC236}">
                <a16:creationId xmlns:a16="http://schemas.microsoft.com/office/drawing/2014/main" id="{EEEF0518-06DA-4ADB-8D93-F9D371290FC2}"/>
              </a:ext>
            </a:extLst>
          </p:cNvPr>
          <p:cNvPicPr>
            <a:picLocks noChangeAspect="1"/>
          </p:cNvPicPr>
          <p:nvPr/>
        </p:nvPicPr>
        <p:blipFill>
          <a:blip r:embed="rId3"/>
          <a:stretch>
            <a:fillRect/>
          </a:stretch>
        </p:blipFill>
        <p:spPr>
          <a:xfrm>
            <a:off x="7942997" y="1420419"/>
            <a:ext cx="2535019" cy="2912063"/>
          </a:xfrm>
          <a:prstGeom prst="rect">
            <a:avLst/>
          </a:prstGeom>
        </p:spPr>
      </p:pic>
    </p:spTree>
    <p:extLst>
      <p:ext uri="{BB962C8B-B14F-4D97-AF65-F5344CB8AC3E}">
        <p14:creationId xmlns:p14="http://schemas.microsoft.com/office/powerpoint/2010/main" val="38593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Amendment II</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“A well regulated Militia, being necessary to the security of a free State, the right of the people to keep and bear arms, shall not be infringed.”</a:t>
            </a:r>
          </a:p>
          <a:p>
            <a:pPr lvl="1"/>
            <a:endParaRPr lang="en-US" dirty="0"/>
          </a:p>
        </p:txBody>
      </p:sp>
      <p:pic>
        <p:nvPicPr>
          <p:cNvPr id="4" name="Picture 6" descr="II.jpg">
            <a:extLst>
              <a:ext uri="{FF2B5EF4-FFF2-40B4-BE49-F238E27FC236}">
                <a16:creationId xmlns:a16="http://schemas.microsoft.com/office/drawing/2014/main" id="{553BAF84-064A-42D0-A46A-AD256A9D80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6257" y="1420420"/>
            <a:ext cx="18288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76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Right of the People to Keep and Bear Arms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State Militias vs Individuals?</a:t>
            </a:r>
          </a:p>
          <a:p>
            <a:pPr lvl="1"/>
            <a:r>
              <a:rPr lang="en-US" dirty="0"/>
              <a:t>Overall lower crime</a:t>
            </a:r>
          </a:p>
          <a:p>
            <a:pPr lvl="1"/>
            <a:r>
              <a:rPr lang="en-US" dirty="0"/>
              <a:t>Extreme violent crimes on the rise</a:t>
            </a:r>
          </a:p>
          <a:p>
            <a:pPr lvl="1"/>
            <a:r>
              <a:rPr lang="en-US" dirty="0"/>
              <a:t>Family violence on the rise</a:t>
            </a:r>
          </a:p>
          <a:p>
            <a:pPr lvl="1"/>
            <a:r>
              <a:rPr lang="en-US" dirty="0"/>
              <a:t>Female crime on the rise</a:t>
            </a:r>
          </a:p>
          <a:p>
            <a:pPr lvl="1"/>
            <a:r>
              <a:rPr lang="en-US" dirty="0"/>
              <a:t>Juvenile/young children extreme violence on the rise</a:t>
            </a:r>
          </a:p>
          <a:p>
            <a:pPr lvl="1"/>
            <a:endParaRPr lang="en-US" dirty="0"/>
          </a:p>
          <a:p>
            <a:pPr lvl="1"/>
            <a:endParaRPr lang="en-US" dirty="0"/>
          </a:p>
        </p:txBody>
      </p:sp>
      <p:pic>
        <p:nvPicPr>
          <p:cNvPr id="4" name="Picture 5" descr="bear arms.jpg">
            <a:extLst>
              <a:ext uri="{FF2B5EF4-FFF2-40B4-BE49-F238E27FC236}">
                <a16:creationId xmlns:a16="http://schemas.microsoft.com/office/drawing/2014/main" id="{2BCD5EEE-9ECC-4D54-86BB-F2D698F099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37" y="2167719"/>
            <a:ext cx="37338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72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Amendment III</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“No Soldier shall, in time of peace be quartered in any house, without the consent of the Owner, nor in time of war, but in a manner to be prescribed by law.”</a:t>
            </a:r>
          </a:p>
          <a:p>
            <a:pPr lvl="1"/>
            <a:endParaRPr lang="en-US" dirty="0"/>
          </a:p>
        </p:txBody>
      </p:sp>
      <p:pic>
        <p:nvPicPr>
          <p:cNvPr id="4" name="Picture 3">
            <a:extLst>
              <a:ext uri="{FF2B5EF4-FFF2-40B4-BE49-F238E27FC236}">
                <a16:creationId xmlns:a16="http://schemas.microsoft.com/office/drawing/2014/main" id="{992FCAEF-6633-4EC6-B8BA-0FD662F0FD4C}"/>
              </a:ext>
            </a:extLst>
          </p:cNvPr>
          <p:cNvPicPr>
            <a:picLocks noChangeAspect="1"/>
          </p:cNvPicPr>
          <p:nvPr/>
        </p:nvPicPr>
        <p:blipFill>
          <a:blip r:embed="rId3"/>
          <a:stretch>
            <a:fillRect/>
          </a:stretch>
        </p:blipFill>
        <p:spPr>
          <a:xfrm>
            <a:off x="7422458" y="1558523"/>
            <a:ext cx="2515467" cy="1635053"/>
          </a:xfrm>
          <a:prstGeom prst="rect">
            <a:avLst/>
          </a:prstGeom>
        </p:spPr>
      </p:pic>
    </p:spTree>
    <p:extLst>
      <p:ext uri="{BB962C8B-B14F-4D97-AF65-F5344CB8AC3E}">
        <p14:creationId xmlns:p14="http://schemas.microsoft.com/office/powerpoint/2010/main" val="302936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Amendment IV</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pPr lvl="1"/>
            <a:endParaRPr lang="en-US" dirty="0"/>
          </a:p>
        </p:txBody>
      </p:sp>
      <p:pic>
        <p:nvPicPr>
          <p:cNvPr id="4" name="Picture 3">
            <a:extLst>
              <a:ext uri="{FF2B5EF4-FFF2-40B4-BE49-F238E27FC236}">
                <a16:creationId xmlns:a16="http://schemas.microsoft.com/office/drawing/2014/main" id="{F4512406-09A3-47EB-9B6D-3625DB3D090D}"/>
              </a:ext>
            </a:extLst>
          </p:cNvPr>
          <p:cNvPicPr>
            <a:picLocks noChangeAspect="1"/>
          </p:cNvPicPr>
          <p:nvPr/>
        </p:nvPicPr>
        <p:blipFill>
          <a:blip r:embed="rId2"/>
          <a:stretch>
            <a:fillRect/>
          </a:stretch>
        </p:blipFill>
        <p:spPr>
          <a:xfrm>
            <a:off x="7872566" y="1420420"/>
            <a:ext cx="2267304" cy="3490362"/>
          </a:xfrm>
          <a:prstGeom prst="rect">
            <a:avLst/>
          </a:prstGeom>
        </p:spPr>
      </p:pic>
    </p:spTree>
    <p:extLst>
      <p:ext uri="{BB962C8B-B14F-4D97-AF65-F5344CB8AC3E}">
        <p14:creationId xmlns:p14="http://schemas.microsoft.com/office/powerpoint/2010/main" val="291075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Against Unreasonable Searches and Seizures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Key =  “probable cause”</a:t>
            </a:r>
          </a:p>
          <a:p>
            <a:pPr lvl="1"/>
            <a:r>
              <a:rPr lang="en-US" dirty="0"/>
              <a:t>Probable Cause – an amount of reliable information indicating that it is more likely than not that evidence will be found in a specific location or that a specific person is guilty of a crime</a:t>
            </a:r>
          </a:p>
          <a:p>
            <a:pPr lvl="1"/>
            <a:r>
              <a:rPr lang="en-US" dirty="0"/>
              <a:t>Reasonable Suspicion – certain events and/or circumstances make it appear to a normal, prudent person for them to believe that a crime has been or is about to be committed</a:t>
            </a:r>
          </a:p>
          <a:p>
            <a:pPr lvl="1"/>
            <a:r>
              <a:rPr lang="en-US" dirty="0"/>
              <a:t>Mere Suspicion – a feeling that someone has or is about to commit a crime</a:t>
            </a:r>
          </a:p>
          <a:p>
            <a:pPr lvl="1"/>
            <a:endParaRPr lang="en-US" dirty="0"/>
          </a:p>
        </p:txBody>
      </p:sp>
    </p:spTree>
    <p:extLst>
      <p:ext uri="{BB962C8B-B14F-4D97-AF65-F5344CB8AC3E}">
        <p14:creationId xmlns:p14="http://schemas.microsoft.com/office/powerpoint/2010/main" val="2989040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Does that Mean to 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Probable cause before police can initiate a search of your person, your vehicle, or apply for a search warrant</a:t>
            </a:r>
          </a:p>
          <a:p>
            <a:pPr lvl="1"/>
            <a:r>
              <a:rPr lang="en-US" dirty="0"/>
              <a:t>A frisk is a “pat-down” search of the outer clothing for any “telltale” bulges that would lead a normal, prudent person to believe that the suspect was either unlawfully carrying a weapon or possibly drugs</a:t>
            </a:r>
          </a:p>
          <a:p>
            <a:pPr lvl="1"/>
            <a:r>
              <a:rPr lang="en-US" dirty="0"/>
              <a:t>Search Incident to Arrest – after arrest, an officer may conduct a thorough search of the suspect without probable cause to search</a:t>
            </a:r>
          </a:p>
          <a:p>
            <a:pPr lvl="1"/>
            <a:endParaRPr lang="en-US" dirty="0"/>
          </a:p>
        </p:txBody>
      </p:sp>
    </p:spTree>
    <p:extLst>
      <p:ext uri="{BB962C8B-B14F-4D97-AF65-F5344CB8AC3E}">
        <p14:creationId xmlns:p14="http://schemas.microsoft.com/office/powerpoint/2010/main" val="2409668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About My Car?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Searches evolve from the requirement of “Probable Cause”…right?</a:t>
            </a:r>
          </a:p>
          <a:p>
            <a:pPr lvl="1"/>
            <a:r>
              <a:rPr lang="en-US" dirty="0"/>
              <a:t>While driving, a law enforcement officer SHOULD NOT stop you without having reasonable suspicion or probable cause.  </a:t>
            </a:r>
          </a:p>
          <a:p>
            <a:pPr lvl="2"/>
            <a:r>
              <a:rPr lang="en-US" dirty="0"/>
              <a:t>Violate traffic law</a:t>
            </a:r>
          </a:p>
          <a:p>
            <a:pPr lvl="2"/>
            <a:r>
              <a:rPr lang="en-US" dirty="0"/>
              <a:t>Officer observes criminal conduct</a:t>
            </a:r>
          </a:p>
          <a:p>
            <a:pPr lvl="2"/>
            <a:r>
              <a:rPr lang="en-US" dirty="0"/>
              <a:t>Another informs of criminal conduct</a:t>
            </a:r>
          </a:p>
          <a:p>
            <a:pPr lvl="2"/>
            <a:r>
              <a:rPr lang="en-US" dirty="0"/>
              <a:t>Articulable suspicion</a:t>
            </a:r>
          </a:p>
          <a:p>
            <a:pPr lvl="1"/>
            <a:endParaRPr lang="en-US" dirty="0"/>
          </a:p>
          <a:p>
            <a:pPr lvl="1"/>
            <a:endParaRPr lang="en-US" dirty="0"/>
          </a:p>
        </p:txBody>
      </p:sp>
    </p:spTree>
    <p:extLst>
      <p:ext uri="{BB962C8B-B14F-4D97-AF65-F5344CB8AC3E}">
        <p14:creationId xmlns:p14="http://schemas.microsoft.com/office/powerpoint/2010/main" val="245230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About My Car?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buClr>
                <a:srgbClr val="C02033"/>
              </a:buClr>
            </a:pPr>
            <a:r>
              <a:rPr lang="en-US" dirty="0">
                <a:solidFill>
                  <a:srgbClr val="000000"/>
                </a:solidFill>
              </a:rPr>
              <a:t>Search of vehicle:</a:t>
            </a:r>
          </a:p>
          <a:p>
            <a:pPr lvl="2">
              <a:buClr>
                <a:srgbClr val="C02033"/>
              </a:buClr>
            </a:pPr>
            <a:r>
              <a:rPr lang="en-US" dirty="0">
                <a:solidFill>
                  <a:srgbClr val="000000"/>
                </a:solidFill>
              </a:rPr>
              <a:t>Reasonable suspicion/probable cause of illegal activity</a:t>
            </a:r>
          </a:p>
          <a:p>
            <a:pPr lvl="2">
              <a:buClr>
                <a:srgbClr val="C02033"/>
              </a:buClr>
            </a:pPr>
            <a:r>
              <a:rPr lang="en-US" dirty="0">
                <a:solidFill>
                  <a:srgbClr val="000000"/>
                </a:solidFill>
              </a:rPr>
              <a:t>Plain view (ex: sees marijuana in the front seat)</a:t>
            </a:r>
          </a:p>
          <a:p>
            <a:pPr lvl="2">
              <a:buClr>
                <a:srgbClr val="C02033"/>
              </a:buClr>
            </a:pPr>
            <a:r>
              <a:rPr lang="en-US" dirty="0">
                <a:solidFill>
                  <a:srgbClr val="000000"/>
                </a:solidFill>
              </a:rPr>
              <a:t>Observes with senses (ex: smells alcohol or marijuana)</a:t>
            </a:r>
          </a:p>
          <a:p>
            <a:pPr lvl="2">
              <a:buClr>
                <a:srgbClr val="C02033"/>
              </a:buClr>
            </a:pPr>
            <a:r>
              <a:rPr lang="en-US" dirty="0">
                <a:solidFill>
                  <a:srgbClr val="000000"/>
                </a:solidFill>
              </a:rPr>
              <a:t>Consent</a:t>
            </a:r>
          </a:p>
          <a:p>
            <a:pPr lvl="2">
              <a:buClr>
                <a:srgbClr val="C02033"/>
              </a:buClr>
            </a:pPr>
            <a:r>
              <a:rPr lang="en-US" dirty="0">
                <a:solidFill>
                  <a:srgbClr val="000000"/>
                </a:solidFill>
              </a:rPr>
              <a:t>Warrant</a:t>
            </a:r>
          </a:p>
          <a:p>
            <a:pPr lvl="2">
              <a:buClr>
                <a:srgbClr val="C02033"/>
              </a:buClr>
            </a:pPr>
            <a:r>
              <a:rPr lang="en-US" dirty="0">
                <a:solidFill>
                  <a:srgbClr val="000000"/>
                </a:solidFill>
              </a:rPr>
              <a:t>Exigent Circumstances</a:t>
            </a:r>
          </a:p>
          <a:p>
            <a:pPr lvl="1">
              <a:buClr>
                <a:srgbClr val="C02033"/>
              </a:buClr>
            </a:pPr>
            <a:r>
              <a:rPr lang="en-US" dirty="0">
                <a:solidFill>
                  <a:srgbClr val="000000"/>
                </a:solidFill>
              </a:rPr>
              <a:t>Exclusionary Rule:  If rights are violated through illegal seizure, or by an illegal stop, then any evidence seized during or after that point is considered tainted fruit and can be suppressed in a court of law. (Fruit of the Poisoned Tree Doctrine)</a:t>
            </a:r>
          </a:p>
          <a:p>
            <a:endParaRPr lang="en-US" dirty="0"/>
          </a:p>
          <a:p>
            <a:pPr lvl="1"/>
            <a:endParaRPr lang="en-US" dirty="0"/>
          </a:p>
          <a:p>
            <a:pPr lvl="1"/>
            <a:endParaRPr lang="en-US" dirty="0"/>
          </a:p>
        </p:txBody>
      </p:sp>
    </p:spTree>
    <p:extLst>
      <p:ext uri="{BB962C8B-B14F-4D97-AF65-F5344CB8AC3E}">
        <p14:creationId xmlns:p14="http://schemas.microsoft.com/office/powerpoint/2010/main" val="1353775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nchor="ctr"/>
          <a:lstStyle/>
          <a:p>
            <a:pPr algn="ctr">
              <a:lnSpc>
                <a:spcPct val="80000"/>
              </a:lnSpc>
            </a:pPr>
            <a:r>
              <a:rPr lang="en-US" altLang="en-US" sz="8000" b="1" dirty="0"/>
              <a:t>HYPOTHETICAL</a:t>
            </a:r>
          </a:p>
          <a:p>
            <a:pPr lvl="1"/>
            <a:endParaRPr lang="en-US" dirty="0"/>
          </a:p>
        </p:txBody>
      </p:sp>
    </p:spTree>
    <p:extLst>
      <p:ext uri="{BB962C8B-B14F-4D97-AF65-F5344CB8AC3E}">
        <p14:creationId xmlns:p14="http://schemas.microsoft.com/office/powerpoint/2010/main" val="325549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3" y="407209"/>
            <a:ext cx="10375437" cy="876300"/>
          </a:xfrm>
        </p:spPr>
        <p:txBody>
          <a:bodyPr/>
          <a:lstStyle/>
          <a:p>
            <a:r>
              <a:rPr lang="en-US" dirty="0"/>
              <a:t>If the Officer Continues His Search of Your Vehicle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If the officer finds contraband or an illegal weapon – probable cause to search the rest of the vehicle, including the trunk for additional weapons or contraband</a:t>
            </a:r>
          </a:p>
          <a:p>
            <a:pPr lvl="1"/>
            <a:r>
              <a:rPr lang="en-US" dirty="0"/>
              <a:t>The officer’s best interest is to advise and place under arrest</a:t>
            </a:r>
          </a:p>
          <a:p>
            <a:pPr lvl="1"/>
            <a:r>
              <a:rPr lang="en-US" dirty="0"/>
              <a:t>Search Incident to Lawful Arrest – Inventory of the vehicle</a:t>
            </a:r>
          </a:p>
          <a:p>
            <a:pPr lvl="1"/>
            <a:endParaRPr lang="en-US" dirty="0"/>
          </a:p>
        </p:txBody>
      </p:sp>
      <p:pic>
        <p:nvPicPr>
          <p:cNvPr id="4" name="Picture 5" descr="car search.jpg">
            <a:extLst>
              <a:ext uri="{FF2B5EF4-FFF2-40B4-BE49-F238E27FC236}">
                <a16:creationId xmlns:a16="http://schemas.microsoft.com/office/drawing/2014/main" id="{8AC05D66-C0BC-4F7C-BD9C-23F90B9DB6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495800"/>
            <a:ext cx="27432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05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Searches of My Home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 </a:t>
            </a:r>
            <a:r>
              <a:rPr lang="en-US" u="sng" dirty="0"/>
              <a:t>hot pursuit </a:t>
            </a:r>
            <a:r>
              <a:rPr lang="en-US" dirty="0"/>
              <a:t>the officer may follow into your home</a:t>
            </a:r>
          </a:p>
          <a:p>
            <a:pPr lvl="1"/>
            <a:r>
              <a:rPr lang="en-US" dirty="0"/>
              <a:t>May seize any evidence or contraband in plain view</a:t>
            </a:r>
          </a:p>
          <a:p>
            <a:pPr lvl="2"/>
            <a:r>
              <a:rPr lang="en-US" dirty="0"/>
              <a:t>Ex: the officer </a:t>
            </a:r>
            <a:r>
              <a:rPr lang="en-US" dirty="0" err="1"/>
              <a:t>hases</a:t>
            </a:r>
            <a:r>
              <a:rPr lang="en-US" dirty="0"/>
              <a:t> you into your home and sees a six foot marijuana plant growing in the corner of the living room. The officer can seize the plant and charge you with possession</a:t>
            </a:r>
          </a:p>
          <a:p>
            <a:pPr lvl="1"/>
            <a:endParaRPr lang="en-US" dirty="0"/>
          </a:p>
        </p:txBody>
      </p:sp>
    </p:spTree>
    <p:extLst>
      <p:ext uri="{BB962C8B-B14F-4D97-AF65-F5344CB8AC3E}">
        <p14:creationId xmlns:p14="http://schemas.microsoft.com/office/powerpoint/2010/main" val="423906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Searches of My Home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Plain View is the key!</a:t>
            </a:r>
          </a:p>
          <a:p>
            <a:pPr lvl="2"/>
            <a:r>
              <a:rPr lang="en-US" dirty="0"/>
              <a:t>Cannot search any drawers or cabinets</a:t>
            </a:r>
          </a:p>
          <a:p>
            <a:pPr lvl="2"/>
            <a:r>
              <a:rPr lang="en-US" dirty="0"/>
              <a:t>Cannot search any area that cannot hide a human body</a:t>
            </a:r>
          </a:p>
          <a:p>
            <a:pPr lvl="2"/>
            <a:r>
              <a:rPr lang="en-US" dirty="0"/>
              <a:t>Cannot search the rest of the house once the suspect is located and placed under arrest</a:t>
            </a:r>
          </a:p>
          <a:p>
            <a:pPr lvl="3"/>
            <a:r>
              <a:rPr lang="en-US" dirty="0"/>
              <a:t>Exception: if the officer truly felt that his or her life was in danger from other suspects believed to be hiding in the house, the officer must be able to convince the courts that such fear of danger did truly exist and that the search of the rest of the house was not simply to gain more evidence against the suspect.</a:t>
            </a:r>
          </a:p>
          <a:p>
            <a:pPr lvl="1"/>
            <a:endParaRPr lang="en-US" dirty="0"/>
          </a:p>
        </p:txBody>
      </p:sp>
    </p:spTree>
    <p:extLst>
      <p:ext uri="{BB962C8B-B14F-4D97-AF65-F5344CB8AC3E}">
        <p14:creationId xmlns:p14="http://schemas.microsoft.com/office/powerpoint/2010/main" val="2275899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26B6C0E-6575-4FEC-937A-0E5F1455BFC9}"/>
              </a:ext>
            </a:extLst>
          </p:cNvPr>
          <p:cNvSpPr>
            <a:spLocks noGrp="1" noChangeArrowheads="1"/>
          </p:cNvSpPr>
          <p:nvPr>
            <p:ph type="title"/>
          </p:nvPr>
        </p:nvSpPr>
        <p:spPr/>
        <p:txBody>
          <a:bodyPr/>
          <a:lstStyle/>
          <a:p>
            <a:pPr fontAlgn="auto">
              <a:spcAft>
                <a:spcPts val="0"/>
              </a:spcAft>
              <a:defRPr/>
            </a:pPr>
            <a:r>
              <a:rPr lang="en-US" dirty="0"/>
              <a:t>Search of My Home When Not In Pursuit</a:t>
            </a:r>
          </a:p>
        </p:txBody>
      </p:sp>
      <p:sp>
        <p:nvSpPr>
          <p:cNvPr id="36867" name="Rectangle 3">
            <a:extLst>
              <a:ext uri="{FF2B5EF4-FFF2-40B4-BE49-F238E27FC236}">
                <a16:creationId xmlns:a16="http://schemas.microsoft.com/office/drawing/2014/main" id="{25A5CB46-C2FC-4C3B-834B-0D4BDB11EA58}"/>
              </a:ext>
            </a:extLst>
          </p:cNvPr>
          <p:cNvSpPr>
            <a:spLocks noGrp="1" noChangeArrowheads="1"/>
          </p:cNvSpPr>
          <p:nvPr>
            <p:ph sz="half" idx="1"/>
          </p:nvPr>
        </p:nvSpPr>
        <p:spPr/>
        <p:txBody>
          <a:bodyPr/>
          <a:lstStyle/>
          <a:p>
            <a:pPr marL="0" indent="0" fontAlgn="auto">
              <a:spcAft>
                <a:spcPts val="0"/>
              </a:spcAft>
              <a:buFont typeface="Arial" panose="020B0604020202020204" pitchFamily="34" charset="0"/>
              <a:buNone/>
              <a:defRPr/>
            </a:pPr>
            <a:r>
              <a:rPr lang="en-US" dirty="0"/>
              <a:t>A law enforcement officer may not search your home without a warrant or without your permission (unless there are exigent circumstances)</a:t>
            </a:r>
          </a:p>
          <a:p>
            <a:pPr fontAlgn="auto">
              <a:spcAft>
                <a:spcPts val="0"/>
              </a:spcAft>
              <a:buFont typeface="Wingdings" pitchFamily="2" charset="2"/>
              <a:buNone/>
              <a:defRPr/>
            </a:pPr>
            <a:endParaRPr lang="en-US" b="1" dirty="0"/>
          </a:p>
        </p:txBody>
      </p:sp>
      <p:pic>
        <p:nvPicPr>
          <p:cNvPr id="61445" name="Picture 5" descr="home.jpg">
            <a:extLst>
              <a:ext uri="{FF2B5EF4-FFF2-40B4-BE49-F238E27FC236}">
                <a16:creationId xmlns:a16="http://schemas.microsoft.com/office/drawing/2014/main" id="{8F5D0AF3-A73F-42FE-BB48-08FF7775FE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1095" y="1575179"/>
            <a:ext cx="27432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4EDC37A9-1CDD-4F83-B5D3-6B851B7F5180}"/>
              </a:ext>
            </a:extLst>
          </p:cNvPr>
          <p:cNvSpPr>
            <a:spLocks noGrp="1" noChangeArrowheads="1"/>
          </p:cNvSpPr>
          <p:nvPr>
            <p:ph type="title"/>
          </p:nvPr>
        </p:nvSpPr>
        <p:spPr/>
        <p:txBody>
          <a:bodyPr>
            <a:normAutofit/>
          </a:bodyPr>
          <a:lstStyle/>
          <a:p>
            <a:pPr fontAlgn="auto">
              <a:spcAft>
                <a:spcPts val="0"/>
              </a:spcAft>
              <a:defRPr/>
            </a:pPr>
            <a:r>
              <a:rPr lang="en-US" dirty="0"/>
              <a:t>How Easy Is It For a Warrant To Be Issued?</a:t>
            </a:r>
          </a:p>
        </p:txBody>
      </p:sp>
      <p:sp>
        <p:nvSpPr>
          <p:cNvPr id="63491" name="Rectangle 3">
            <a:extLst>
              <a:ext uri="{FF2B5EF4-FFF2-40B4-BE49-F238E27FC236}">
                <a16:creationId xmlns:a16="http://schemas.microsoft.com/office/drawing/2014/main" id="{23F36276-B151-40C0-A0B3-9519A45FF67C}"/>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80000"/>
              </a:lnSpc>
            </a:pPr>
            <a:r>
              <a:rPr lang="en-US" altLang="en-US" dirty="0"/>
              <a:t>“Affidavit” filed with the courts</a:t>
            </a:r>
          </a:p>
          <a:p>
            <a:pPr lvl="2">
              <a:lnSpc>
                <a:spcPct val="80000"/>
              </a:lnSpc>
            </a:pPr>
            <a:r>
              <a:rPr lang="en-US" altLang="en-US" dirty="0"/>
              <a:t>States probable cause for a warrant</a:t>
            </a:r>
          </a:p>
          <a:p>
            <a:pPr lvl="2">
              <a:lnSpc>
                <a:spcPct val="80000"/>
              </a:lnSpc>
            </a:pPr>
            <a:r>
              <a:rPr lang="en-US" altLang="en-US" dirty="0"/>
              <a:t>Complete description of the person or evidence to be seized</a:t>
            </a:r>
          </a:p>
          <a:p>
            <a:pPr lvl="2">
              <a:lnSpc>
                <a:spcPct val="80000"/>
              </a:lnSpc>
            </a:pPr>
            <a:r>
              <a:rPr lang="en-US" altLang="en-US" dirty="0"/>
              <a:t>Complete address of the place to be searched</a:t>
            </a:r>
          </a:p>
          <a:p>
            <a:pPr lvl="2">
              <a:lnSpc>
                <a:spcPct val="80000"/>
              </a:lnSpc>
            </a:pPr>
            <a:r>
              <a:rPr lang="en-US" altLang="en-US" dirty="0"/>
              <a:t>Name of the owner of the place to be searched</a:t>
            </a:r>
          </a:p>
          <a:p>
            <a:pPr lvl="2">
              <a:lnSpc>
                <a:spcPct val="80000"/>
              </a:lnSpc>
            </a:pPr>
            <a:r>
              <a:rPr lang="en-US" altLang="en-US" dirty="0"/>
              <a:t>Any and all outbuildings on the same property that will be searched</a:t>
            </a:r>
          </a:p>
          <a:p>
            <a:pPr lvl="2">
              <a:lnSpc>
                <a:spcPct val="80000"/>
              </a:lnSpc>
            </a:pPr>
            <a:endParaRPr lang="en-US" altLang="en-US" dirty="0"/>
          </a:p>
          <a:p>
            <a:pPr lvl="1">
              <a:lnSpc>
                <a:spcPct val="80000"/>
              </a:lnSpc>
            </a:pPr>
            <a:r>
              <a:rPr lang="en-US" altLang="en-US" dirty="0"/>
              <a:t>Must include a complete description of the person they’re searching for </a:t>
            </a:r>
          </a:p>
          <a:p>
            <a:pPr lvl="1">
              <a:lnSpc>
                <a:spcPct val="80000"/>
              </a:lnSpc>
            </a:pPr>
            <a:r>
              <a:rPr lang="en-US" altLang="en-US" dirty="0"/>
              <a:t>Must describe the place by ownership, physical address, and a photo of the property if possible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E76F342-570E-450A-8DA3-3E41D0DBF4E4}"/>
              </a:ext>
            </a:extLst>
          </p:cNvPr>
          <p:cNvSpPr>
            <a:spLocks noGrp="1" noChangeArrowheads="1"/>
          </p:cNvSpPr>
          <p:nvPr>
            <p:ph type="title"/>
          </p:nvPr>
        </p:nvSpPr>
        <p:spPr/>
        <p:txBody>
          <a:bodyPr>
            <a:normAutofit/>
          </a:bodyPr>
          <a:lstStyle/>
          <a:p>
            <a:pPr fontAlgn="auto">
              <a:spcAft>
                <a:spcPts val="0"/>
              </a:spcAft>
              <a:defRPr/>
            </a:pPr>
            <a:r>
              <a:rPr lang="en-US" dirty="0"/>
              <a:t>Other</a:t>
            </a:r>
            <a:r>
              <a:rPr lang="en-US" i="1" dirty="0">
                <a:effectLst>
                  <a:outerShdw blurRad="38100" dist="38100" dir="2700000" algn="tl">
                    <a:srgbClr val="C0C0C0"/>
                  </a:outerShdw>
                </a:effectLst>
              </a:rPr>
              <a:t> </a:t>
            </a:r>
            <a:r>
              <a:rPr lang="en-US" dirty="0"/>
              <a:t>Types of Affidavits</a:t>
            </a:r>
          </a:p>
        </p:txBody>
      </p:sp>
      <p:sp>
        <p:nvSpPr>
          <p:cNvPr id="65539" name="Rectangle 3">
            <a:extLst>
              <a:ext uri="{FF2B5EF4-FFF2-40B4-BE49-F238E27FC236}">
                <a16:creationId xmlns:a16="http://schemas.microsoft.com/office/drawing/2014/main" id="{926DBF7A-8511-4D5D-A745-A694372302FE}"/>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What if all information or identification of the suspect is not available?</a:t>
            </a:r>
          </a:p>
          <a:p>
            <a:pPr lvl="1"/>
            <a:r>
              <a:rPr lang="en-US" altLang="en-US" dirty="0"/>
              <a:t>A judge may choose to issue a “John Doe” or “Jane Doe” warrant</a:t>
            </a:r>
          </a:p>
          <a:p>
            <a:pPr lvl="2"/>
            <a:r>
              <a:rPr lang="en-US" altLang="en-US" dirty="0"/>
              <a:t>If so, it must include specific details of the physical description of the person for whom the police are searching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FB96DEC-FA82-4B22-A895-9F766219D699}"/>
              </a:ext>
            </a:extLst>
          </p:cNvPr>
          <p:cNvSpPr>
            <a:spLocks noGrp="1" noChangeArrowheads="1"/>
          </p:cNvSpPr>
          <p:nvPr>
            <p:ph type="title"/>
          </p:nvPr>
        </p:nvSpPr>
        <p:spPr/>
        <p:txBody>
          <a:bodyPr>
            <a:normAutofit/>
          </a:bodyPr>
          <a:lstStyle/>
          <a:p>
            <a:pPr fontAlgn="auto">
              <a:spcAft>
                <a:spcPts val="0"/>
              </a:spcAft>
              <a:defRPr/>
            </a:pPr>
            <a:r>
              <a:rPr lang="en-US" dirty="0"/>
              <a:t>Amendment V</a:t>
            </a:r>
          </a:p>
        </p:txBody>
      </p:sp>
      <p:sp>
        <p:nvSpPr>
          <p:cNvPr id="67587" name="Rectangle 3">
            <a:extLst>
              <a:ext uri="{FF2B5EF4-FFF2-40B4-BE49-F238E27FC236}">
                <a16:creationId xmlns:a16="http://schemas.microsoft.com/office/drawing/2014/main" id="{B828C151-0143-4397-AB3D-B76E02D0253F}"/>
              </a:ext>
            </a:extLst>
          </p:cNvPr>
          <p:cNvSpPr>
            <a:spLocks noGrp="1" noChangeArrowheads="1"/>
          </p:cNvSpPr>
          <p:nvPr>
            <p:ph sz="half" idx="1"/>
          </p:nvPr>
        </p:nvSpPr>
        <p:spPr bwMode="auto">
          <a:xfrm>
            <a:off x="740664" y="1420420"/>
            <a:ext cx="8117586" cy="4734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600" dirty="0"/>
              <a:t>No person shall be held to answer for a capital, or otherwise infamous crime, unless on a presentment or indictment of a Grand Jury, except in cases arising in the land or naval forces, or in Militia, when in actual service in time of War or public danger; nor shall any person be subject for the same offense to be twice put in jeopardy of life or limb; nor shall be compelled in any criminal case to be a witness against himself, nor be deprived of life, liberty, or property, without due process of law; nor shall private property be taken for public use, without just compensation (Eminent Domain).</a:t>
            </a:r>
          </a:p>
        </p:txBody>
      </p:sp>
      <p:pic>
        <p:nvPicPr>
          <p:cNvPr id="67589" name="Picture 2" descr="https://eastchestermhs.wikispaces.com/file/view/10085097A~The-Bill-of-Rights-Fifth-Amendment-Posters.jpg/32309327/10085097A~The-Bill-of-Rights-Fifth-Amendment-Posters.jpg">
            <a:extLst>
              <a:ext uri="{FF2B5EF4-FFF2-40B4-BE49-F238E27FC236}">
                <a16:creationId xmlns:a16="http://schemas.microsoft.com/office/drawing/2014/main" id="{FE81260F-3D81-47A8-9748-684B04DC6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6874" y="1850927"/>
            <a:ext cx="2231451" cy="344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F85186D-D6B9-4A7A-A795-84FF7E9B1414}"/>
              </a:ext>
            </a:extLst>
          </p:cNvPr>
          <p:cNvSpPr>
            <a:spLocks noGrp="1" noChangeArrowheads="1"/>
          </p:cNvSpPr>
          <p:nvPr>
            <p:ph type="title"/>
          </p:nvPr>
        </p:nvSpPr>
        <p:spPr/>
        <p:txBody>
          <a:bodyPr>
            <a:normAutofit/>
          </a:bodyPr>
          <a:lstStyle/>
          <a:p>
            <a:pPr fontAlgn="auto">
              <a:spcAft>
                <a:spcPts val="0"/>
              </a:spcAft>
              <a:defRPr/>
            </a:pPr>
            <a:r>
              <a:rPr lang="en-US" dirty="0"/>
              <a:t>So You Are Arrested on a Felony Charge</a:t>
            </a:r>
          </a:p>
        </p:txBody>
      </p:sp>
      <p:sp>
        <p:nvSpPr>
          <p:cNvPr id="69635" name="Rectangle 3">
            <a:extLst>
              <a:ext uri="{FF2B5EF4-FFF2-40B4-BE49-F238E27FC236}">
                <a16:creationId xmlns:a16="http://schemas.microsoft.com/office/drawing/2014/main" id="{0A56A9F5-E472-4B2E-B5B6-CB9ADC1F7CB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altLang="en-US" b="1" dirty="0"/>
              <a:t>HYPOTHETICAL:</a:t>
            </a:r>
          </a:p>
          <a:p>
            <a:pPr lvl="1"/>
            <a:r>
              <a:rPr lang="en-US" altLang="en-US" dirty="0"/>
              <a:t>Arrested for a felony</a:t>
            </a:r>
          </a:p>
          <a:p>
            <a:pPr lvl="1"/>
            <a:r>
              <a:rPr lang="en-US" altLang="en-US" dirty="0"/>
              <a:t>The case is presented to the Grand Jury</a:t>
            </a:r>
          </a:p>
          <a:p>
            <a:pPr lvl="1"/>
            <a:r>
              <a:rPr lang="en-US" altLang="en-US" dirty="0"/>
              <a:t>The Grand Jury determines whether or not probable cause does exist, and that none of your rights have been violated</a:t>
            </a:r>
          </a:p>
          <a:p>
            <a:pPr lvl="1"/>
            <a:r>
              <a:rPr lang="en-US" altLang="en-US" dirty="0"/>
              <a:t>If everything is in order, the Grand Jury will “True Bill” your case (if not, they will “no bill” your case)</a:t>
            </a:r>
          </a:p>
          <a:p>
            <a:pPr lvl="1"/>
            <a:r>
              <a:rPr lang="en-US" altLang="en-US" dirty="0"/>
              <a:t>Issue indictment – a legal document telling you that you are being charged with the crime, and that the case will be tried in a court of law</a:t>
            </a:r>
          </a:p>
        </p:txBody>
      </p:sp>
      <p:pic>
        <p:nvPicPr>
          <p:cNvPr id="69637" name="Picture 5" descr="arrest.jpg">
            <a:extLst>
              <a:ext uri="{FF2B5EF4-FFF2-40B4-BE49-F238E27FC236}">
                <a16:creationId xmlns:a16="http://schemas.microsoft.com/office/drawing/2014/main" id="{B4AE5025-BDBD-4645-8BAC-19D579CCD2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7762" y="897746"/>
            <a:ext cx="1802858" cy="205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Certain Unalienable Rights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“We hold these truths to be self-evident, that all men are created equal, that they are endowed by their Creator with certain unalienable rights, that among these are life, liberty and the pursuit of happiness. That to secure these rights, governments are instituted among men, deriving their just powers from the consent of the governed. That whenever any form of government becomes destructive to these ends, it is the right of the people to alter or to abolish it, and to institute new government, laying its foundation on such principles and organizing its powers in such form, as to them shall seem most likely to effect their safety and happiness.”  </a:t>
            </a:r>
          </a:p>
          <a:p>
            <a:pPr marL="0" lvl="1" indent="0" algn="r">
              <a:buNone/>
            </a:pPr>
            <a:r>
              <a:rPr lang="en-US" i="1" dirty="0">
                <a:solidFill>
                  <a:srgbClr val="D60000"/>
                </a:solidFill>
              </a:rPr>
              <a:t>-Declaration of Independence</a:t>
            </a:r>
          </a:p>
          <a:p>
            <a:pPr marL="0" lvl="1" indent="0">
              <a:buNone/>
            </a:pPr>
            <a:endParaRPr lang="en-US" dirty="0">
              <a:solidFill>
                <a:srgbClr val="FF0000"/>
              </a:solidFill>
            </a:endParaRP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C77CF11-EBC0-4033-91B5-24F4B8ACD4A9}"/>
              </a:ext>
            </a:extLst>
          </p:cNvPr>
          <p:cNvSpPr>
            <a:spLocks noGrp="1" noChangeArrowheads="1"/>
          </p:cNvSpPr>
          <p:nvPr>
            <p:ph type="title"/>
          </p:nvPr>
        </p:nvSpPr>
        <p:spPr/>
        <p:txBody>
          <a:bodyPr>
            <a:normAutofit/>
          </a:bodyPr>
          <a:lstStyle/>
          <a:p>
            <a:pPr fontAlgn="auto">
              <a:spcAft>
                <a:spcPts val="0"/>
              </a:spcAft>
              <a:defRPr/>
            </a:pPr>
            <a:r>
              <a:rPr lang="en-US" dirty="0"/>
              <a:t>More On The 5th Amendment</a:t>
            </a:r>
          </a:p>
        </p:txBody>
      </p:sp>
      <p:sp>
        <p:nvSpPr>
          <p:cNvPr id="71683" name="Rectangle 3">
            <a:extLst>
              <a:ext uri="{FF2B5EF4-FFF2-40B4-BE49-F238E27FC236}">
                <a16:creationId xmlns:a16="http://schemas.microsoft.com/office/drawing/2014/main" id="{BE044383-29E1-4A53-BF07-F7D8C03C41F0}"/>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Grand Jury indictment rule does not apply in a time of war.</a:t>
            </a:r>
          </a:p>
          <a:p>
            <a:pPr lvl="1"/>
            <a:r>
              <a:rPr lang="en-US" altLang="en-US" dirty="0"/>
              <a:t>You cannot be tried twice for the same offense.</a:t>
            </a:r>
          </a:p>
          <a:p>
            <a:pPr lvl="1"/>
            <a:r>
              <a:rPr lang="en-US" altLang="en-US" dirty="0"/>
              <a:t>You cannot be forced to be a witness against yourself.</a:t>
            </a:r>
          </a:p>
          <a:p>
            <a:pPr lvl="1"/>
            <a:r>
              <a:rPr lang="en-US" altLang="en-US" dirty="0"/>
              <a:t>You cannot be arrested, convicted, or executed without due process of law.</a:t>
            </a:r>
          </a:p>
          <a:p>
            <a:pPr lvl="1"/>
            <a:r>
              <a:rPr lang="en-US" altLang="en-US" dirty="0"/>
              <a:t>The government can seize your land but they have to pay you just compensation.  This law is referred to as “Eminent Domain.”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7C1FE86-C853-41A8-9F12-926D6B688F57}"/>
              </a:ext>
            </a:extLst>
          </p:cNvPr>
          <p:cNvSpPr>
            <a:spLocks noGrp="1" noChangeArrowheads="1"/>
          </p:cNvSpPr>
          <p:nvPr>
            <p:ph type="title"/>
          </p:nvPr>
        </p:nvSpPr>
        <p:spPr/>
        <p:txBody>
          <a:bodyPr>
            <a:normAutofit/>
          </a:bodyPr>
          <a:lstStyle/>
          <a:p>
            <a:pPr fontAlgn="auto">
              <a:spcAft>
                <a:spcPts val="0"/>
              </a:spcAft>
              <a:defRPr/>
            </a:pPr>
            <a:r>
              <a:rPr lang="en-US" dirty="0"/>
              <a:t>Amendment VI</a:t>
            </a:r>
          </a:p>
        </p:txBody>
      </p:sp>
      <p:sp>
        <p:nvSpPr>
          <p:cNvPr id="73731" name="Rectangle 3">
            <a:extLst>
              <a:ext uri="{FF2B5EF4-FFF2-40B4-BE49-F238E27FC236}">
                <a16:creationId xmlns:a16="http://schemas.microsoft.com/office/drawing/2014/main" id="{0D68A0E7-BAA6-4481-843A-8939579178D7}"/>
              </a:ext>
            </a:extLst>
          </p:cNvPr>
          <p:cNvSpPr>
            <a:spLocks noGrp="1" noChangeArrowheads="1"/>
          </p:cNvSpPr>
          <p:nvPr>
            <p:ph sz="half" idx="1"/>
          </p:nvPr>
        </p:nvSpPr>
        <p:spPr bwMode="auto">
          <a:xfrm>
            <a:off x="737881" y="1420420"/>
            <a:ext cx="8091794" cy="4734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600" dirty="0"/>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p>
        </p:txBody>
      </p:sp>
      <p:pic>
        <p:nvPicPr>
          <p:cNvPr id="73733" name="Picture 2" descr="&quot;The Bill of Rights - Sixth Amendment&quot; Print">
            <a:extLst>
              <a:ext uri="{FF2B5EF4-FFF2-40B4-BE49-F238E27FC236}">
                <a16:creationId xmlns:a16="http://schemas.microsoft.com/office/drawing/2014/main" id="{2E4B2D8B-FA13-431A-A68E-09664E7A3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037" y="1828800"/>
            <a:ext cx="1905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B34F4BE6-67CB-4E24-8496-8C00C5A3504D}"/>
              </a:ext>
            </a:extLst>
          </p:cNvPr>
          <p:cNvSpPr>
            <a:spLocks noGrp="1" noChangeArrowheads="1"/>
          </p:cNvSpPr>
          <p:nvPr>
            <p:ph type="title"/>
          </p:nvPr>
        </p:nvSpPr>
        <p:spPr/>
        <p:txBody>
          <a:bodyPr>
            <a:normAutofit/>
          </a:bodyPr>
          <a:lstStyle/>
          <a:p>
            <a:pPr fontAlgn="auto">
              <a:spcAft>
                <a:spcPts val="0"/>
              </a:spcAft>
              <a:defRPr/>
            </a:pPr>
            <a:r>
              <a:rPr lang="en-US" dirty="0"/>
              <a:t>A Look At VI</a:t>
            </a:r>
          </a:p>
        </p:txBody>
      </p:sp>
      <p:sp>
        <p:nvSpPr>
          <p:cNvPr id="75779" name="Rectangle 3">
            <a:extLst>
              <a:ext uri="{FF2B5EF4-FFF2-40B4-BE49-F238E27FC236}">
                <a16:creationId xmlns:a16="http://schemas.microsoft.com/office/drawing/2014/main" id="{A816ED19-F2D8-4C9F-9D5E-B510F4367C28}"/>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right to a speedy trial:</a:t>
            </a:r>
          </a:p>
          <a:p>
            <a:pPr lvl="2"/>
            <a:r>
              <a:rPr lang="en-US" altLang="en-US" sz="2400" dirty="0"/>
              <a:t>The prosecution generally has 60 to 120 days to bring a prisoner or defendant to trial</a:t>
            </a:r>
          </a:p>
          <a:p>
            <a:pPr lvl="2"/>
            <a:r>
              <a:rPr lang="en-US" altLang="en-US" sz="2400" dirty="0"/>
              <a:t>The defendant can waive the right to a speedy trial</a:t>
            </a:r>
          </a:p>
          <a:p>
            <a:pPr lvl="2"/>
            <a:r>
              <a:rPr lang="en-US" altLang="en-US" sz="2400" dirty="0"/>
              <a:t>A defendant out of custody has no set time limit</a:t>
            </a:r>
          </a:p>
          <a:p>
            <a:pPr lvl="1"/>
            <a:r>
              <a:rPr lang="en-US" altLang="en-US" dirty="0"/>
              <a:t>The calculation of the speedy trial time does not include</a:t>
            </a:r>
          </a:p>
          <a:p>
            <a:pPr lvl="2"/>
            <a:r>
              <a:rPr lang="en-US" altLang="en-US" sz="2400" dirty="0"/>
              <a:t>Delays caused by motions</a:t>
            </a:r>
          </a:p>
          <a:p>
            <a:pPr lvl="2"/>
            <a:r>
              <a:rPr lang="en-US" altLang="en-US" sz="2400" dirty="0"/>
              <a:t>Adjournments with the consent of the defendant</a:t>
            </a:r>
          </a:p>
          <a:p>
            <a:pPr lvl="2"/>
            <a:r>
              <a:rPr lang="en-US" altLang="en-US" sz="2400" dirty="0"/>
              <a:t>Time when the defendant is unavailable</a:t>
            </a:r>
          </a:p>
          <a:p>
            <a:pPr lvl="2"/>
            <a:r>
              <a:rPr lang="en-US" altLang="en-US" sz="2400" dirty="0"/>
              <a:t>Time when the defendant is without counsel</a:t>
            </a:r>
          </a:p>
          <a:p>
            <a:pPr lvl="2"/>
            <a:r>
              <a:rPr lang="en-US" altLang="en-US" sz="2400" dirty="0"/>
              <a:t>Other exceptional circumstances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3F954BC-B4BE-4152-9154-743B40F86EE5}"/>
              </a:ext>
            </a:extLst>
          </p:cNvPr>
          <p:cNvSpPr>
            <a:spLocks noGrp="1" noChangeArrowheads="1"/>
          </p:cNvSpPr>
          <p:nvPr>
            <p:ph type="title"/>
          </p:nvPr>
        </p:nvSpPr>
        <p:spPr>
          <a:xfrm>
            <a:off x="740664" y="407209"/>
            <a:ext cx="10059452" cy="876300"/>
          </a:xfrm>
        </p:spPr>
        <p:txBody>
          <a:bodyPr>
            <a:normAutofit/>
          </a:bodyPr>
          <a:lstStyle/>
          <a:p>
            <a:pPr fontAlgn="auto">
              <a:spcAft>
                <a:spcPts val="0"/>
              </a:spcAft>
              <a:defRPr/>
            </a:pPr>
            <a:r>
              <a:rPr lang="en-US" dirty="0"/>
              <a:t>Further Look At VI</a:t>
            </a:r>
          </a:p>
        </p:txBody>
      </p:sp>
      <p:sp>
        <p:nvSpPr>
          <p:cNvPr id="77827" name="Rectangle 3">
            <a:extLst>
              <a:ext uri="{FF2B5EF4-FFF2-40B4-BE49-F238E27FC236}">
                <a16:creationId xmlns:a16="http://schemas.microsoft.com/office/drawing/2014/main" id="{2EB74810-274C-4057-A4B0-C6435F7949BA}"/>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trial must be made available to the public.</a:t>
            </a:r>
          </a:p>
          <a:p>
            <a:pPr lvl="1"/>
            <a:r>
              <a:rPr lang="en-US" altLang="en-US" dirty="0"/>
              <a:t>The trial must be before an impartial jury; in other words, no one who has a personal grudge against the defendant.</a:t>
            </a:r>
          </a:p>
          <a:p>
            <a:pPr lvl="1"/>
            <a:r>
              <a:rPr lang="en-US" altLang="en-US" dirty="0"/>
              <a:t>The defendant has the right to confront the witnesses against him (by counsel) in a court of law.</a:t>
            </a:r>
          </a:p>
          <a:p>
            <a:pPr lvl="1"/>
            <a:r>
              <a:rPr lang="en-US" altLang="en-US" dirty="0"/>
              <a:t>The defendant has the right to obtain his own witnesses.</a:t>
            </a:r>
          </a:p>
          <a:p>
            <a:pPr lvl="1"/>
            <a:r>
              <a:rPr lang="en-US" altLang="en-US" dirty="0"/>
              <a:t>The defendant has the right to counsel even if the taxpayer has to pay for one.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E456FA8-3139-420D-AAF2-BAEB626FBE29}"/>
              </a:ext>
            </a:extLst>
          </p:cNvPr>
          <p:cNvSpPr>
            <a:spLocks noGrp="1" noChangeArrowheads="1"/>
          </p:cNvSpPr>
          <p:nvPr>
            <p:ph type="title"/>
          </p:nvPr>
        </p:nvSpPr>
        <p:spPr/>
        <p:txBody>
          <a:bodyPr>
            <a:normAutofit/>
          </a:bodyPr>
          <a:lstStyle/>
          <a:p>
            <a:pPr fontAlgn="auto">
              <a:spcAft>
                <a:spcPts val="0"/>
              </a:spcAft>
              <a:defRPr/>
            </a:pPr>
            <a:r>
              <a:rPr lang="en-US" dirty="0"/>
              <a:t>Amendment VII</a:t>
            </a:r>
          </a:p>
        </p:txBody>
      </p:sp>
      <p:sp>
        <p:nvSpPr>
          <p:cNvPr id="46083" name="Rectangle 3">
            <a:extLst>
              <a:ext uri="{FF2B5EF4-FFF2-40B4-BE49-F238E27FC236}">
                <a16:creationId xmlns:a16="http://schemas.microsoft.com/office/drawing/2014/main" id="{038E15B5-5BCF-4810-8AC5-D6FC55D1F83C}"/>
              </a:ext>
            </a:extLst>
          </p:cNvPr>
          <p:cNvSpPr>
            <a:spLocks noGrp="1" noChangeArrowheads="1"/>
          </p:cNvSpPr>
          <p:nvPr>
            <p:ph sz="half" idx="1"/>
          </p:nvPr>
        </p:nvSpPr>
        <p:spPr>
          <a:xfrm>
            <a:off x="740665" y="1420420"/>
            <a:ext cx="8117586" cy="4734318"/>
          </a:xfrm>
        </p:spPr>
        <p:txBody>
          <a:bodyPr/>
          <a:lstStyle/>
          <a:p>
            <a:pPr marL="0" indent="0" fontAlgn="auto">
              <a:spcAft>
                <a:spcPts val="0"/>
              </a:spcAft>
              <a:buFont typeface="Arial" panose="020B0604020202020204" pitchFamily="34" charset="0"/>
              <a:buNone/>
              <a:defRPr/>
            </a:pPr>
            <a:r>
              <a:rPr lang="en-US" b="1" dirty="0"/>
              <a:t>In Suits at Common Law, where the value in controversy shall exceed twenty dollars, the right of trial by jury shall be preserved, and no fact tried by the jury, shall be otherwise re-examined in any Court of the United States, than according to the rules of the common law.</a:t>
            </a:r>
          </a:p>
          <a:p>
            <a:pPr lvl="1" fontAlgn="auto">
              <a:spcAft>
                <a:spcPts val="0"/>
              </a:spcAft>
              <a:defRPr/>
            </a:pPr>
            <a:r>
              <a:rPr lang="en-US" dirty="0"/>
              <a:t>This applies strictly to civil law. If your lawsuit value exceeds $20, you have the right to trial by jury.</a:t>
            </a:r>
          </a:p>
        </p:txBody>
      </p:sp>
      <p:pic>
        <p:nvPicPr>
          <p:cNvPr id="79877" name="Picture 2" descr="The Bill of Rights - Seventh Amendment">
            <a:extLst>
              <a:ext uri="{FF2B5EF4-FFF2-40B4-BE49-F238E27FC236}">
                <a16:creationId xmlns:a16="http://schemas.microsoft.com/office/drawing/2014/main" id="{1C1D7917-6C4C-4C42-B27A-466D6CA77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2" y="1728788"/>
            <a:ext cx="19716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0486F121-2B71-4D49-AE7A-995D52283E3A}"/>
              </a:ext>
            </a:extLst>
          </p:cNvPr>
          <p:cNvSpPr>
            <a:spLocks noGrp="1" noChangeArrowheads="1"/>
          </p:cNvSpPr>
          <p:nvPr>
            <p:ph type="title"/>
          </p:nvPr>
        </p:nvSpPr>
        <p:spPr/>
        <p:txBody>
          <a:bodyPr>
            <a:normAutofit/>
          </a:bodyPr>
          <a:lstStyle/>
          <a:p>
            <a:pPr fontAlgn="auto">
              <a:spcAft>
                <a:spcPts val="0"/>
              </a:spcAft>
              <a:defRPr/>
            </a:pPr>
            <a:r>
              <a:rPr lang="en-US" dirty="0"/>
              <a:t>Amendment VIII</a:t>
            </a:r>
          </a:p>
        </p:txBody>
      </p:sp>
      <p:sp>
        <p:nvSpPr>
          <p:cNvPr id="81923" name="Rectangle 3">
            <a:extLst>
              <a:ext uri="{FF2B5EF4-FFF2-40B4-BE49-F238E27FC236}">
                <a16:creationId xmlns:a16="http://schemas.microsoft.com/office/drawing/2014/main" id="{FCBDC33D-0813-4E12-B485-F4189CD05AB8}"/>
              </a:ext>
            </a:extLst>
          </p:cNvPr>
          <p:cNvSpPr>
            <a:spLocks noGrp="1" noChangeArrowheads="1"/>
          </p:cNvSpPr>
          <p:nvPr>
            <p:ph sz="half" idx="1"/>
          </p:nvPr>
        </p:nvSpPr>
        <p:spPr bwMode="auto">
          <a:xfrm>
            <a:off x="740664" y="1420420"/>
            <a:ext cx="8098536" cy="4734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600" b="1" dirty="0"/>
              <a:t>Excessive bail shall not be required, nor excessive fines imposed, nor cruel and unusual punishments inflicted.</a:t>
            </a:r>
          </a:p>
          <a:p>
            <a:pPr lvl="1"/>
            <a:r>
              <a:rPr lang="en-US" altLang="en-US" dirty="0"/>
              <a:t>This means that a judge cannot issue bail that is excessive according to the standards of his or her predecessors.  Such action will result in a Bail Reduction hearing request by the defendant’s attorney.</a:t>
            </a:r>
          </a:p>
          <a:p>
            <a:pPr lvl="1"/>
            <a:r>
              <a:rPr lang="en-US" altLang="en-US" dirty="0"/>
              <a:t>The same rule and response applies to fines  and punishments imposed.</a:t>
            </a:r>
          </a:p>
        </p:txBody>
      </p:sp>
      <p:pic>
        <p:nvPicPr>
          <p:cNvPr id="81925" name="Picture 2" descr="http://24.media.tumblr.com/tumblr_krvxk3u7fv1qa9i2wo5_400.jpg">
            <a:extLst>
              <a:ext uri="{FF2B5EF4-FFF2-40B4-BE49-F238E27FC236}">
                <a16:creationId xmlns:a16="http://schemas.microsoft.com/office/drawing/2014/main" id="{E97CCAC2-F2A6-4617-92E3-8A3AB7470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969" y="2100262"/>
            <a:ext cx="1828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7CE80F4-326C-40A2-B5EE-4AB609A7B1C7}"/>
              </a:ext>
            </a:extLst>
          </p:cNvPr>
          <p:cNvSpPr>
            <a:spLocks noGrp="1" noChangeArrowheads="1"/>
          </p:cNvSpPr>
          <p:nvPr>
            <p:ph type="title"/>
          </p:nvPr>
        </p:nvSpPr>
        <p:spPr/>
        <p:txBody>
          <a:bodyPr>
            <a:normAutofit/>
          </a:bodyPr>
          <a:lstStyle/>
          <a:p>
            <a:pPr fontAlgn="auto">
              <a:spcAft>
                <a:spcPts val="0"/>
              </a:spcAft>
              <a:defRPr/>
            </a:pPr>
            <a:r>
              <a:rPr lang="en-US" dirty="0"/>
              <a:t>Amendments IX &amp; X</a:t>
            </a:r>
          </a:p>
        </p:txBody>
      </p:sp>
      <p:sp>
        <p:nvSpPr>
          <p:cNvPr id="48131" name="Rectangle 3">
            <a:extLst>
              <a:ext uri="{FF2B5EF4-FFF2-40B4-BE49-F238E27FC236}">
                <a16:creationId xmlns:a16="http://schemas.microsoft.com/office/drawing/2014/main" id="{FFAF44B6-D047-4F7B-A9A5-F4F8BE91E9CA}"/>
              </a:ext>
            </a:extLst>
          </p:cNvPr>
          <p:cNvSpPr>
            <a:spLocks noGrp="1" noChangeArrowheads="1"/>
          </p:cNvSpPr>
          <p:nvPr>
            <p:ph sz="half" idx="1"/>
          </p:nvPr>
        </p:nvSpPr>
        <p:spPr/>
        <p:txBody>
          <a:bodyPr/>
          <a:lstStyle/>
          <a:p>
            <a:pPr fontAlgn="auto">
              <a:spcAft>
                <a:spcPts val="0"/>
              </a:spcAft>
              <a:buFont typeface="Arial" panose="020B0604020202020204" pitchFamily="34" charset="0"/>
              <a:buNone/>
              <a:defRPr/>
            </a:pPr>
            <a:r>
              <a:rPr lang="en-US" dirty="0"/>
              <a:t>The enumeration in the Constitution, of certain rights, shall not be construed to deny or disparage others retained by the people.</a:t>
            </a:r>
          </a:p>
          <a:p>
            <a:pPr marL="457200" lvl="1" indent="-457200" fontAlgn="auto">
              <a:spcAft>
                <a:spcPts val="0"/>
              </a:spcAft>
              <a:defRPr/>
            </a:pPr>
            <a:r>
              <a:rPr lang="en-US" dirty="0"/>
              <a:t>Basically covers an attempt to not infringe on the rights of anyone</a:t>
            </a:r>
          </a:p>
          <a:p>
            <a:pPr lvl="1" fontAlgn="auto">
              <a:spcAft>
                <a:spcPts val="0"/>
              </a:spcAft>
              <a:defRPr/>
            </a:pPr>
            <a:endParaRPr lang="en-US" dirty="0"/>
          </a:p>
          <a:p>
            <a:pPr fontAlgn="auto">
              <a:spcAft>
                <a:spcPts val="0"/>
              </a:spcAft>
              <a:buFont typeface="Arial" panose="020B0604020202020204" pitchFamily="34" charset="0"/>
              <a:buNone/>
              <a:defRPr/>
            </a:pPr>
            <a:r>
              <a:rPr lang="en-US" dirty="0"/>
              <a:t>The powers delegated to the United States by the Constitution, nor prohibited by it to the States, are preserved to the States respectively, or to the people.</a:t>
            </a:r>
          </a:p>
          <a:p>
            <a:pPr marL="457200" lvl="1" indent="-457200" fontAlgn="auto">
              <a:spcAft>
                <a:spcPts val="0"/>
              </a:spcAft>
              <a:defRPr/>
            </a:pPr>
            <a:r>
              <a:rPr lang="en-US" dirty="0"/>
              <a:t>In other words, unless a law or rule is specifically stated in the Constitution as being the right and privilege of the Federal Government, such rights and privileges are automatically delegated to the States or to the people of the States.</a:t>
            </a:r>
          </a:p>
          <a:p>
            <a:pPr fontAlgn="auto">
              <a:spcAft>
                <a:spcPts val="0"/>
              </a:spcAft>
              <a:defRPr/>
            </a:pPr>
            <a:endParaRPr lang="en-US" sz="2100" b="1" dirty="0">
              <a:latin typeface="Engravers MT" pitchFamily="18"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03FF202-AD35-4294-8303-4EAEB24D4A33}"/>
              </a:ext>
            </a:extLst>
          </p:cNvPr>
          <p:cNvSpPr>
            <a:spLocks noGrp="1" noChangeArrowheads="1"/>
          </p:cNvSpPr>
          <p:nvPr>
            <p:ph type="title"/>
          </p:nvPr>
        </p:nvSpPr>
        <p:spPr/>
        <p:txBody>
          <a:bodyPr>
            <a:normAutofit/>
          </a:bodyPr>
          <a:lstStyle/>
          <a:p>
            <a:pPr fontAlgn="auto">
              <a:spcAft>
                <a:spcPts val="0"/>
              </a:spcAft>
              <a:defRPr/>
            </a:pPr>
            <a:r>
              <a:rPr lang="en-US" dirty="0"/>
              <a:t>Bill of Rights In Review</a:t>
            </a:r>
          </a:p>
        </p:txBody>
      </p:sp>
      <p:sp>
        <p:nvSpPr>
          <p:cNvPr id="86019" name="Rectangle 3">
            <a:extLst>
              <a:ext uri="{FF2B5EF4-FFF2-40B4-BE49-F238E27FC236}">
                <a16:creationId xmlns:a16="http://schemas.microsoft.com/office/drawing/2014/main" id="{4FFEF337-DED2-45F0-A7A6-BF91D516B581}"/>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1</a:t>
            </a:r>
            <a:r>
              <a:rPr lang="en-US" altLang="en-US" baseline="30000" dirty="0"/>
              <a:t>st</a:t>
            </a:r>
            <a:r>
              <a:rPr lang="en-US" altLang="en-US" dirty="0"/>
              <a:t> Amendment guarantees Americans freedom of religion.</a:t>
            </a:r>
          </a:p>
          <a:p>
            <a:pPr lvl="1"/>
            <a:r>
              <a:rPr lang="en-US" altLang="en-US" dirty="0"/>
              <a:t>The 1</a:t>
            </a:r>
            <a:r>
              <a:rPr lang="en-US" altLang="en-US" baseline="30000" dirty="0"/>
              <a:t>st</a:t>
            </a:r>
            <a:r>
              <a:rPr lang="en-US" altLang="en-US" dirty="0"/>
              <a:t> Amendment guarantees Americans that no law may be passed to prohibit the exercise of the religion of our choice.</a:t>
            </a:r>
          </a:p>
          <a:p>
            <a:pPr lvl="1"/>
            <a:r>
              <a:rPr lang="en-US" altLang="en-US" dirty="0"/>
              <a:t>The 1</a:t>
            </a:r>
            <a:r>
              <a:rPr lang="en-US" altLang="en-US" baseline="30000" dirty="0"/>
              <a:t>st</a:t>
            </a:r>
            <a:r>
              <a:rPr lang="en-US" altLang="en-US" dirty="0"/>
              <a:t> Amendment guarantees Freedom of Speech, Freedom of Press, and the right of peaceable Assembly.</a:t>
            </a:r>
          </a:p>
          <a:p>
            <a:pPr lvl="1"/>
            <a:r>
              <a:rPr lang="en-US" altLang="en-US" dirty="0"/>
              <a:t>The 1</a:t>
            </a:r>
            <a:r>
              <a:rPr lang="en-US" altLang="en-US" baseline="30000" dirty="0"/>
              <a:t>st</a:t>
            </a:r>
            <a:r>
              <a:rPr lang="en-US" altLang="en-US" dirty="0"/>
              <a:t> Amendment also guarantees Americans the right to petition the Government in redress of grievances.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418BBDE-FAB0-4CF9-822A-8F8AD2564240}"/>
              </a:ext>
            </a:extLst>
          </p:cNvPr>
          <p:cNvSpPr>
            <a:spLocks noGrp="1" noChangeArrowheads="1"/>
          </p:cNvSpPr>
          <p:nvPr>
            <p:ph type="title"/>
          </p:nvPr>
        </p:nvSpPr>
        <p:spPr/>
        <p:txBody>
          <a:bodyPr>
            <a:normAutofit/>
          </a:bodyPr>
          <a:lstStyle/>
          <a:p>
            <a:pPr fontAlgn="auto">
              <a:spcAft>
                <a:spcPts val="0"/>
              </a:spcAft>
              <a:defRPr/>
            </a:pPr>
            <a:r>
              <a:rPr lang="en-US" dirty="0"/>
              <a:t>Bill of Rights In Review</a:t>
            </a:r>
          </a:p>
        </p:txBody>
      </p:sp>
      <p:sp>
        <p:nvSpPr>
          <p:cNvPr id="88067" name="Rectangle 3">
            <a:extLst>
              <a:ext uri="{FF2B5EF4-FFF2-40B4-BE49-F238E27FC236}">
                <a16:creationId xmlns:a16="http://schemas.microsoft.com/office/drawing/2014/main" id="{42F25CE8-E02C-44BC-A1D2-D534F7D001A8}"/>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2</a:t>
            </a:r>
            <a:r>
              <a:rPr lang="en-US" altLang="en-US" baseline="30000" dirty="0"/>
              <a:t>nd</a:t>
            </a:r>
            <a:r>
              <a:rPr lang="en-US" altLang="en-US" dirty="0"/>
              <a:t> Amendment guarantees the right of the people to keep and bear arms.</a:t>
            </a:r>
          </a:p>
          <a:p>
            <a:pPr lvl="1"/>
            <a:r>
              <a:rPr lang="en-US" altLang="en-US" dirty="0"/>
              <a:t>The 2</a:t>
            </a:r>
            <a:r>
              <a:rPr lang="en-US" altLang="en-US" baseline="30000" dirty="0"/>
              <a:t>nd</a:t>
            </a:r>
            <a:r>
              <a:rPr lang="en-US" altLang="en-US" dirty="0"/>
              <a:t> Amendment is presently one of the most contested unalienable rights guaranteed by our Bill of Rights.</a:t>
            </a:r>
          </a:p>
          <a:p>
            <a:pPr lvl="1"/>
            <a:r>
              <a:rPr lang="en-US" altLang="en-US" dirty="0"/>
              <a:t>The 2</a:t>
            </a:r>
            <a:r>
              <a:rPr lang="en-US" altLang="en-US" baseline="30000" dirty="0"/>
              <a:t>nd</a:t>
            </a:r>
            <a:r>
              <a:rPr lang="en-US" altLang="en-US" dirty="0"/>
              <a:t> Amendment also guarantees States the right to create and operate a well regulated Militia, being necessary to the security of the State.</a:t>
            </a:r>
          </a:p>
          <a:p>
            <a:pPr lvl="1"/>
            <a:r>
              <a:rPr lang="en-US" altLang="en-US" dirty="0"/>
              <a:t>The 3</a:t>
            </a:r>
            <a:r>
              <a:rPr lang="en-US" altLang="en-US" baseline="30000" dirty="0"/>
              <a:t>rd</a:t>
            </a:r>
            <a:r>
              <a:rPr lang="en-US" altLang="en-US" dirty="0"/>
              <a:t> Amendment guarantees that Americans do not have to fear intrusion by American troops into their homes, without due process of law during war or without the owner’s consent during peacetime.</a:t>
            </a:r>
          </a:p>
          <a:p>
            <a:pPr lvl="1"/>
            <a:endParaRPr lang="en-US" altLang="en-US" dirty="0"/>
          </a:p>
          <a:p>
            <a:pPr>
              <a:buFont typeface="Wingdings" panose="05000000000000000000" pitchFamily="2" charset="2"/>
              <a:buNone/>
            </a:pPr>
            <a:endParaRPr lang="en-US" altLang="en-US" sz="2000" b="1"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DC39E0A-0E4C-44D9-BF75-A3B0509705EB}"/>
              </a:ext>
            </a:extLst>
          </p:cNvPr>
          <p:cNvSpPr>
            <a:spLocks noGrp="1" noChangeArrowheads="1"/>
          </p:cNvSpPr>
          <p:nvPr>
            <p:ph type="title"/>
          </p:nvPr>
        </p:nvSpPr>
        <p:spPr/>
        <p:txBody>
          <a:bodyPr>
            <a:normAutofit/>
          </a:bodyPr>
          <a:lstStyle/>
          <a:p>
            <a:pPr fontAlgn="auto">
              <a:spcAft>
                <a:spcPts val="0"/>
              </a:spcAft>
              <a:defRPr/>
            </a:pPr>
            <a:r>
              <a:rPr lang="en-US" dirty="0"/>
              <a:t>Bill of Rights In Review</a:t>
            </a:r>
          </a:p>
        </p:txBody>
      </p:sp>
      <p:sp>
        <p:nvSpPr>
          <p:cNvPr id="90115" name="Rectangle 3">
            <a:extLst>
              <a:ext uri="{FF2B5EF4-FFF2-40B4-BE49-F238E27FC236}">
                <a16:creationId xmlns:a16="http://schemas.microsoft.com/office/drawing/2014/main" id="{21780DDD-926D-4EBA-9D25-5464A017D2B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4</a:t>
            </a:r>
            <a:r>
              <a:rPr lang="en-US" altLang="en-US" baseline="30000" dirty="0"/>
              <a:t>th</a:t>
            </a:r>
            <a:r>
              <a:rPr lang="en-US" altLang="en-US" dirty="0"/>
              <a:t> Amendment guarantees that Americans will be secure in their persons, houses, papers, and effects against unreasonable searches and seizures.</a:t>
            </a:r>
          </a:p>
          <a:p>
            <a:pPr lvl="1"/>
            <a:r>
              <a:rPr lang="en-US" altLang="en-US" dirty="0"/>
              <a:t>The 4</a:t>
            </a:r>
            <a:r>
              <a:rPr lang="en-US" altLang="en-US" baseline="30000" dirty="0"/>
              <a:t>th</a:t>
            </a:r>
            <a:r>
              <a:rPr lang="en-US" altLang="en-US" dirty="0"/>
              <a:t> Amendment also guarantees Americans that no Warrants shall be issued but upon probable cause supported by Oath or Affirmation, particularly describing the place to be searched and the persons or things to be seized.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Certain Unalienable Rights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Each is basically addressed in the Preamble of our constitution: “We the People of the United States, in Order to form a more perfect Union, establish Justice, insure domestic Tranquility, provide for the common </a:t>
            </a:r>
            <a:r>
              <a:rPr lang="en-US" dirty="0" err="1"/>
              <a:t>defence</a:t>
            </a:r>
            <a:r>
              <a:rPr lang="en-US" dirty="0"/>
              <a:t>, promote the general Welfare, and secure the Blessings of Liberty to ourselves and our Posterity, do ordain and establish this Constitution for the United States of America.”</a:t>
            </a:r>
          </a:p>
          <a:p>
            <a:pPr lvl="1"/>
            <a:endParaRPr lang="en-US" dirty="0"/>
          </a:p>
        </p:txBody>
      </p:sp>
    </p:spTree>
    <p:extLst>
      <p:ext uri="{BB962C8B-B14F-4D97-AF65-F5344CB8AC3E}">
        <p14:creationId xmlns:p14="http://schemas.microsoft.com/office/powerpoint/2010/main" val="798660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EE48703-DA52-4E46-B4AD-8EC03B1B0E6C}"/>
              </a:ext>
            </a:extLst>
          </p:cNvPr>
          <p:cNvSpPr>
            <a:spLocks noGrp="1" noChangeArrowheads="1"/>
          </p:cNvSpPr>
          <p:nvPr>
            <p:ph type="title"/>
          </p:nvPr>
        </p:nvSpPr>
        <p:spPr/>
        <p:txBody>
          <a:bodyPr>
            <a:normAutofit/>
          </a:bodyPr>
          <a:lstStyle/>
          <a:p>
            <a:pPr fontAlgn="auto">
              <a:spcAft>
                <a:spcPts val="0"/>
              </a:spcAft>
              <a:defRPr/>
            </a:pPr>
            <a:r>
              <a:rPr lang="en-US" dirty="0"/>
              <a:t>Amendments IV – X In Review</a:t>
            </a:r>
          </a:p>
        </p:txBody>
      </p:sp>
      <p:sp>
        <p:nvSpPr>
          <p:cNvPr id="92163" name="Rectangle 3">
            <a:extLst>
              <a:ext uri="{FF2B5EF4-FFF2-40B4-BE49-F238E27FC236}">
                <a16:creationId xmlns:a16="http://schemas.microsoft.com/office/drawing/2014/main" id="{AF3C8CBB-FC65-441E-B930-EB15AB4E42CA}"/>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80000"/>
              </a:lnSpc>
            </a:pPr>
            <a:r>
              <a:rPr lang="en-US" altLang="en-US" sz="1700" dirty="0"/>
              <a:t>The rule against “Double Jeopardy” is found where?</a:t>
            </a:r>
          </a:p>
          <a:p>
            <a:pPr lvl="1">
              <a:lnSpc>
                <a:spcPct val="80000"/>
              </a:lnSpc>
            </a:pPr>
            <a:r>
              <a:rPr lang="en-US" altLang="en-US" sz="1700" dirty="0"/>
              <a:t>Can a person be forced or coerced into being a witness against himself?</a:t>
            </a:r>
          </a:p>
          <a:p>
            <a:pPr lvl="1">
              <a:lnSpc>
                <a:spcPct val="80000"/>
              </a:lnSpc>
            </a:pPr>
            <a:r>
              <a:rPr lang="en-US" altLang="en-US" sz="1700" dirty="0"/>
              <a:t>The rule against excessive bail is found in what Amendment?</a:t>
            </a:r>
          </a:p>
          <a:p>
            <a:pPr lvl="1">
              <a:lnSpc>
                <a:spcPct val="80000"/>
              </a:lnSpc>
            </a:pPr>
            <a:r>
              <a:rPr lang="en-US" altLang="en-US" sz="1700" dirty="0"/>
              <a:t>Can a law enforcement officer, under any circumstance, enter your home without a warrant?</a:t>
            </a:r>
          </a:p>
          <a:p>
            <a:pPr lvl="1">
              <a:lnSpc>
                <a:spcPct val="80000"/>
              </a:lnSpc>
            </a:pPr>
            <a:r>
              <a:rPr lang="en-US" altLang="en-US" sz="1700" dirty="0"/>
              <a:t>A peace officer may pull you over just to make sure you have a driver’s license and then search your vehicle…right?</a:t>
            </a:r>
          </a:p>
          <a:p>
            <a:pPr lvl="1">
              <a:lnSpc>
                <a:spcPct val="80000"/>
              </a:lnSpc>
            </a:pPr>
            <a:r>
              <a:rPr lang="en-US" altLang="en-US" sz="1700" dirty="0"/>
              <a:t>A $500 bail for a person who has committed aggravated sexual assault is considered to be a normal bail for that offense…right?</a:t>
            </a:r>
          </a:p>
          <a:p>
            <a:pPr lvl="1">
              <a:lnSpc>
                <a:spcPct val="80000"/>
              </a:lnSpc>
            </a:pPr>
            <a:r>
              <a:rPr lang="en-US" altLang="en-US" sz="1700" dirty="0"/>
              <a:t>If you have a civil lawsuit you are guaranteed a trial by jury, if the suit value exceeds $20, by what Amendment?</a:t>
            </a:r>
          </a:p>
          <a:p>
            <a:pPr lvl="1">
              <a:lnSpc>
                <a:spcPct val="80000"/>
              </a:lnSpc>
            </a:pPr>
            <a:r>
              <a:rPr lang="en-US" altLang="en-US" sz="1700" dirty="0"/>
              <a:t>The parameters for completing an affidavit for a warrant and the parameters of the warrant itself are found in what Amendment?</a:t>
            </a:r>
          </a:p>
          <a:p>
            <a:pPr lvl="1">
              <a:lnSpc>
                <a:spcPct val="80000"/>
              </a:lnSpc>
            </a:pPr>
            <a:r>
              <a:rPr lang="en-US" altLang="en-US" sz="1700" dirty="0"/>
              <a:t>The Federal and State right to seize your land is found in what Amendment?</a:t>
            </a:r>
          </a:p>
          <a:p>
            <a:pPr lvl="1">
              <a:lnSpc>
                <a:spcPct val="80000"/>
              </a:lnSpc>
            </a:pPr>
            <a:r>
              <a:rPr lang="en-US" altLang="en-US" sz="1700" dirty="0"/>
              <a:t>The requirement that a search or stop and frisk be based on probable cause is found in what Amendment?</a:t>
            </a:r>
          </a:p>
          <a:p>
            <a:pPr lvl="1">
              <a:lnSpc>
                <a:spcPct val="80000"/>
              </a:lnSpc>
            </a:pPr>
            <a:r>
              <a:rPr lang="en-US" altLang="en-US" sz="1700" dirty="0"/>
              <a:t>The right to a speedy, public trial is guaranteed by what Amendment?</a:t>
            </a:r>
          </a:p>
          <a:p>
            <a:pPr lvl="1">
              <a:lnSpc>
                <a:spcPct val="80000"/>
              </a:lnSpc>
            </a:pPr>
            <a:r>
              <a:rPr lang="en-US" altLang="en-US" sz="1700" dirty="0"/>
              <a:t>The right to counsel is provided in what Amendment?</a:t>
            </a:r>
          </a:p>
          <a:p>
            <a:pPr lvl="1">
              <a:lnSpc>
                <a:spcPct val="80000"/>
              </a:lnSpc>
            </a:pPr>
            <a:r>
              <a:rPr lang="en-US" altLang="en-US" sz="1700" dirty="0"/>
              <a:t>States’ rights and privileges are addressed in what Amendment?</a:t>
            </a:r>
          </a:p>
          <a:p>
            <a:pPr lvl="1">
              <a:lnSpc>
                <a:spcPct val="80000"/>
              </a:lnSpc>
            </a:pPr>
            <a:endParaRPr lang="en-US" altLang="en-US" sz="15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CAF0-F2AE-42B9-8D63-84175C01D479}"/>
              </a:ext>
            </a:extLst>
          </p:cNvPr>
          <p:cNvSpPr>
            <a:spLocks noGrp="1"/>
          </p:cNvSpPr>
          <p:nvPr>
            <p:ph type="title"/>
          </p:nvPr>
        </p:nvSpPr>
        <p:spPr/>
        <p:txBody>
          <a:bodyPr>
            <a:normAutofit/>
          </a:bodyPr>
          <a:lstStyle/>
          <a:p>
            <a:pPr fontAlgn="auto">
              <a:spcAft>
                <a:spcPts val="0"/>
              </a:spcAft>
              <a:defRPr/>
            </a:pPr>
            <a:r>
              <a:rPr lang="en-US" dirty="0">
                <a:effectLst>
                  <a:outerShdw blurRad="38100" dist="38100" dir="2700000" algn="tl">
                    <a:srgbClr val="000000">
                      <a:alpha val="43137"/>
                    </a:srgbClr>
                  </a:outerShdw>
                </a:effectLst>
              </a:rPr>
              <a:t>Resources</a:t>
            </a:r>
          </a:p>
        </p:txBody>
      </p:sp>
      <p:sp>
        <p:nvSpPr>
          <p:cNvPr id="94211" name="Content Placeholder 2">
            <a:extLst>
              <a:ext uri="{FF2B5EF4-FFF2-40B4-BE49-F238E27FC236}">
                <a16:creationId xmlns:a16="http://schemas.microsoft.com/office/drawing/2014/main" id="{BF2A2524-904C-435C-9F6E-F473DCCE1C6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t>U.S. Constitution and the Declaration of Independence </a:t>
            </a:r>
            <a:r>
              <a:rPr lang="en-US" altLang="en-US" sz="1800" u="sng" dirty="0">
                <a:hlinkClick r:id="rId2"/>
              </a:rPr>
              <a:t>http://www.archives.gov/national_archives_experience/charters/bill_of_rights.html</a:t>
            </a:r>
            <a:endParaRPr lang="en-US" altLang="en-US" sz="1800" dirty="0"/>
          </a:p>
          <a:p>
            <a:r>
              <a:rPr lang="en-US" altLang="en-US" sz="1800" u="sng" dirty="0">
                <a:hlinkClick r:id="rId3"/>
              </a:rPr>
              <a:t>www.sunnylandsclassroom.org</a:t>
            </a:r>
            <a:endParaRPr lang="en-US" altLang="en-US" sz="1800" dirty="0"/>
          </a:p>
          <a:p>
            <a:r>
              <a:rPr lang="en-US" altLang="en-US" sz="1800" u="sng" dirty="0">
                <a:hlinkClick r:id="rId2"/>
              </a:rPr>
              <a:t>http://www.archives.gov/national_archives_experience/charters/bill_of_rights.html</a:t>
            </a:r>
            <a:endParaRPr lang="en-US" altLang="en-US" sz="1800" dirty="0"/>
          </a:p>
          <a:p>
            <a:r>
              <a:rPr lang="en-US" altLang="en-US" sz="1800" u="sng" dirty="0">
                <a:hlinkClick r:id="rId4"/>
              </a:rPr>
              <a:t>http://www.saf.org/pub/rkba/books/jfp5ch05.txt</a:t>
            </a:r>
            <a:endParaRPr lang="en-US" altLang="en-US" sz="1800" dirty="0"/>
          </a:p>
          <a:p>
            <a:r>
              <a:rPr lang="en-US" altLang="en-US" sz="1800" dirty="0"/>
              <a:t>Do an Internet search for the following:</a:t>
            </a:r>
          </a:p>
          <a:p>
            <a:pPr lvl="1"/>
            <a:r>
              <a:rPr lang="en-US" altLang="en-US" sz="1400" dirty="0"/>
              <a:t>Caselaw </a:t>
            </a:r>
            <a:r>
              <a:rPr lang="en-US" altLang="en-US" sz="1400" dirty="0" err="1"/>
              <a:t>findlaw</a:t>
            </a:r>
            <a:r>
              <a:rPr lang="en-US" altLang="en-US" sz="1400" dirty="0"/>
              <a:t> data constitution first amendment religion expression</a:t>
            </a:r>
          </a:p>
          <a:p>
            <a:pPr lvl="1"/>
            <a:r>
              <a:rPr lang="en-US" altLang="en-US" sz="1400" dirty="0"/>
              <a:t>Caselaw </a:t>
            </a:r>
            <a:r>
              <a:rPr lang="en-US" altLang="en-US" sz="1400" dirty="0" err="1"/>
              <a:t>findlaw</a:t>
            </a:r>
            <a:r>
              <a:rPr lang="en-US" altLang="en-US" sz="1400" dirty="0"/>
              <a:t> scripts Griswold Connecticut</a:t>
            </a:r>
          </a:p>
          <a:p>
            <a:pPr lvl="1"/>
            <a:r>
              <a:rPr lang="en-US" altLang="en-US" sz="1400" dirty="0"/>
              <a:t>Cyber essays politics 42</a:t>
            </a:r>
          </a:p>
          <a:p>
            <a:pPr lvl="1"/>
            <a:r>
              <a:rPr lang="en-US" altLang="en-US" sz="1400" dirty="0"/>
              <a:t>Supreme </a:t>
            </a:r>
            <a:r>
              <a:rPr lang="en-US" altLang="en-US" sz="1400" dirty="0" err="1"/>
              <a:t>findlaw</a:t>
            </a:r>
            <a:r>
              <a:rPr lang="en-US" altLang="en-US" sz="1400" dirty="0"/>
              <a:t> constitution annotation 11 amendment</a:t>
            </a:r>
          </a:p>
          <a:p>
            <a:pPr lvl="1"/>
            <a:r>
              <a:rPr lang="en-US" altLang="en-US" sz="1400" dirty="0"/>
              <a:t>US </a:t>
            </a:r>
            <a:r>
              <a:rPr lang="en-US" altLang="en-US" sz="1400" dirty="0" err="1"/>
              <a:t>gov</a:t>
            </a:r>
            <a:r>
              <a:rPr lang="en-US" altLang="en-US" sz="1400" dirty="0"/>
              <a:t> info rights and freedoms</a:t>
            </a:r>
          </a:p>
          <a:p>
            <a:pPr lvl="1"/>
            <a:r>
              <a:rPr lang="en-US" altLang="en-US" sz="1400" dirty="0"/>
              <a:t>Gem world USA unalienable</a:t>
            </a:r>
          </a:p>
          <a:p>
            <a:pPr lvl="1"/>
            <a:r>
              <a:rPr lang="en-US" altLang="en-US" sz="1400" dirty="0" err="1"/>
              <a:t>Lectlaw</a:t>
            </a:r>
            <a:r>
              <a:rPr lang="en-US" altLang="en-US" sz="1400" dirty="0"/>
              <a:t> probable cause</a:t>
            </a:r>
          </a:p>
          <a:p>
            <a:endParaRPr lang="en-US" alt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Unalienable Vs Inalienable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“Inalienable”</a:t>
            </a:r>
          </a:p>
          <a:p>
            <a:pPr lvl="2"/>
            <a:r>
              <a:rPr lang="en-US" dirty="0"/>
              <a:t>Temporary rights</a:t>
            </a:r>
          </a:p>
          <a:p>
            <a:pPr lvl="2"/>
            <a:r>
              <a:rPr lang="en-US" dirty="0"/>
              <a:t>Subject to interpretation</a:t>
            </a:r>
          </a:p>
          <a:p>
            <a:pPr lvl="2"/>
            <a:r>
              <a:rPr lang="en-US" dirty="0"/>
              <a:t>Can be given, sold, or taken away by re-interpreting the law</a:t>
            </a:r>
          </a:p>
          <a:p>
            <a:pPr lvl="1"/>
            <a:r>
              <a:rPr lang="en-US" dirty="0"/>
              <a:t>“Unalienable” – natural rights not open to interpretation, sale, giveaway, or negation</a:t>
            </a:r>
          </a:p>
          <a:p>
            <a:pPr lvl="2"/>
            <a:r>
              <a:rPr lang="en-US" dirty="0"/>
              <a:t>Natural rights</a:t>
            </a:r>
          </a:p>
          <a:p>
            <a:pPr lvl="2"/>
            <a:r>
              <a:rPr lang="en-US" dirty="0"/>
              <a:t>NOT open to interpretation</a:t>
            </a:r>
          </a:p>
          <a:p>
            <a:pPr lvl="2"/>
            <a:r>
              <a:rPr lang="en-US" dirty="0"/>
              <a:t>Cannot be sold, given away or negated</a:t>
            </a:r>
          </a:p>
          <a:p>
            <a:pPr lvl="1"/>
            <a:endParaRPr lang="en-US" dirty="0"/>
          </a:p>
        </p:txBody>
      </p:sp>
    </p:spTree>
    <p:extLst>
      <p:ext uri="{BB962C8B-B14F-4D97-AF65-F5344CB8AC3E}">
        <p14:creationId xmlns:p14="http://schemas.microsoft.com/office/powerpoint/2010/main" val="9596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Amendment I</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“Congress shall make no law respecting an establishment of religion, or prohibiting of religion, or prohibiting the free exercise thereof; or abridging the freedom of speech, or of the press; or the right of the people peaceably to assemble, and to petition the Government for a redress of grievances.”</a:t>
            </a:r>
          </a:p>
          <a:p>
            <a:pPr lvl="1"/>
            <a:endParaRPr lang="en-US" dirty="0"/>
          </a:p>
        </p:txBody>
      </p:sp>
      <p:pic>
        <p:nvPicPr>
          <p:cNvPr id="4" name="Picture 6" descr="I.jpg">
            <a:extLst>
              <a:ext uri="{FF2B5EF4-FFF2-40B4-BE49-F238E27FC236}">
                <a16:creationId xmlns:a16="http://schemas.microsoft.com/office/drawing/2014/main" id="{BF838C84-F0E6-4CE8-9F91-359E3A5129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8033" y="2242782"/>
            <a:ext cx="1828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80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Freedom of Religion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What is freedom of religion?</a:t>
            </a:r>
          </a:p>
          <a:p>
            <a:pPr lvl="1"/>
            <a:r>
              <a:rPr lang="en-US" dirty="0"/>
              <a:t>The right to hold whatever religious beliefs one wishes and to practice without unfair or unreasonable interference from government</a:t>
            </a:r>
          </a:p>
          <a:p>
            <a:pPr lvl="1"/>
            <a:endParaRPr lang="en-US" dirty="0"/>
          </a:p>
        </p:txBody>
      </p:sp>
    </p:spTree>
    <p:extLst>
      <p:ext uri="{BB962C8B-B14F-4D97-AF65-F5344CB8AC3E}">
        <p14:creationId xmlns:p14="http://schemas.microsoft.com/office/powerpoint/2010/main" val="115829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Did Our Forefathers Say?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“Congress </a:t>
            </a:r>
            <a:r>
              <a:rPr lang="en-US" u="sng" dirty="0"/>
              <a:t>shall make no law </a:t>
            </a:r>
            <a:r>
              <a:rPr lang="en-US" dirty="0"/>
              <a:t>respecting an establishment of religion, or </a:t>
            </a:r>
            <a:r>
              <a:rPr lang="en-US" u="sng" dirty="0"/>
              <a:t>prohibiting</a:t>
            </a:r>
            <a:r>
              <a:rPr lang="en-US" dirty="0"/>
              <a:t> the free exercise thereof.”</a:t>
            </a:r>
          </a:p>
          <a:p>
            <a:pPr lvl="1"/>
            <a:r>
              <a:rPr lang="en-US" b="1" dirty="0"/>
              <a:t>No Established Religion</a:t>
            </a:r>
          </a:p>
          <a:p>
            <a:pPr lvl="1"/>
            <a:endParaRPr lang="en-US" dirty="0"/>
          </a:p>
        </p:txBody>
      </p:sp>
      <p:pic>
        <p:nvPicPr>
          <p:cNvPr id="4" name="Picture 5" descr="forefathers.jpg">
            <a:extLst>
              <a:ext uri="{FF2B5EF4-FFF2-40B4-BE49-F238E27FC236}">
                <a16:creationId xmlns:a16="http://schemas.microsoft.com/office/drawing/2014/main" id="{C195A20E-D887-476E-B67B-CD75A30FA6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9346" y="1475011"/>
            <a:ext cx="3810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26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Freedom of Speech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Right to communicate information and ideas</a:t>
            </a:r>
          </a:p>
          <a:p>
            <a:pPr lvl="1"/>
            <a:r>
              <a:rPr lang="en-US" dirty="0"/>
              <a:t>Includes speeches, books, art, newspapers, television, radio, and other media</a:t>
            </a:r>
          </a:p>
          <a:p>
            <a:pPr lvl="1"/>
            <a:r>
              <a:rPr lang="en-US" dirty="0"/>
              <a:t>Protects the person making and the person receiving</a:t>
            </a:r>
          </a:p>
          <a:p>
            <a:pPr lvl="1"/>
            <a:endParaRPr lang="en-US" dirty="0"/>
          </a:p>
          <a:p>
            <a:pPr lvl="1"/>
            <a:endParaRPr lang="en-US" dirty="0"/>
          </a:p>
        </p:txBody>
      </p:sp>
      <p:pic>
        <p:nvPicPr>
          <p:cNvPr id="4" name="Picture 5" descr="speech.jpg">
            <a:extLst>
              <a:ext uri="{FF2B5EF4-FFF2-40B4-BE49-F238E27FC236}">
                <a16:creationId xmlns:a16="http://schemas.microsoft.com/office/drawing/2014/main" id="{3E266EC8-1A62-46FE-9C05-94CEA1F242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7118" y="3527368"/>
            <a:ext cx="3402842" cy="299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08098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2006/metadata/properties"/>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sharepoint/v3"/>
    <ds:schemaRef ds:uri="05d88611-e516-4d1a-b12e-39107e78b3d0"/>
    <ds:schemaRef ds:uri="56ea17bb-c96d-4826-b465-01eec0dd23d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153</TotalTime>
  <Words>5364</Words>
  <Application>Microsoft Office PowerPoint</Application>
  <PresentationFormat>Widescreen</PresentationFormat>
  <Paragraphs>327</Paragraphs>
  <Slides>41</Slides>
  <Notes>32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.AppleSystemUIFont</vt:lpstr>
      <vt:lpstr>Arial</vt:lpstr>
      <vt:lpstr>Calibri</vt:lpstr>
      <vt:lpstr>Engravers MT</vt:lpstr>
      <vt:lpstr>Open Sans</vt:lpstr>
      <vt:lpstr>Open Sans SemiBold</vt:lpstr>
      <vt:lpstr>Times New Roman</vt:lpstr>
      <vt:lpstr>Verdana</vt:lpstr>
      <vt:lpstr>Wingdings</vt:lpstr>
      <vt:lpstr>2_Office Theme</vt:lpstr>
      <vt:lpstr>3_Office Theme</vt:lpstr>
      <vt:lpstr>4_Office Theme</vt:lpstr>
      <vt:lpstr>PowerPoint Presentation</vt:lpstr>
      <vt:lpstr>PowerPoint Presentation</vt:lpstr>
      <vt:lpstr>Certain Unalienable Rights</vt:lpstr>
      <vt:lpstr>Certain Unalienable Rights </vt:lpstr>
      <vt:lpstr>Unalienable Vs Inalienable</vt:lpstr>
      <vt:lpstr>Amendment I</vt:lpstr>
      <vt:lpstr>Freedom of Religion</vt:lpstr>
      <vt:lpstr>What Did Our Forefathers Say?</vt:lpstr>
      <vt:lpstr>Freedom of Speech</vt:lpstr>
      <vt:lpstr>Freedom of Press</vt:lpstr>
      <vt:lpstr>Right of the People Peaceably To Assemble</vt:lpstr>
      <vt:lpstr>Redress Of Grievances</vt:lpstr>
      <vt:lpstr>Amendment II</vt:lpstr>
      <vt:lpstr>The Right of the People to Keep and Bear Arms</vt:lpstr>
      <vt:lpstr>Amendment III</vt:lpstr>
      <vt:lpstr>Amendment IV</vt:lpstr>
      <vt:lpstr>Against Unreasonable Searches and Seizures</vt:lpstr>
      <vt:lpstr>What Does that Mean to Me?</vt:lpstr>
      <vt:lpstr>What About My Car?</vt:lpstr>
      <vt:lpstr>What About My Car?</vt:lpstr>
      <vt:lpstr>PowerPoint Presentation</vt:lpstr>
      <vt:lpstr>If the Officer Continues His Search of Your Vehicle</vt:lpstr>
      <vt:lpstr>Searches of My Home</vt:lpstr>
      <vt:lpstr>Searches of My Home</vt:lpstr>
      <vt:lpstr>Search of My Home When Not In Pursuit</vt:lpstr>
      <vt:lpstr>How Easy Is It For a Warrant To Be Issued?</vt:lpstr>
      <vt:lpstr>Other Types of Affidavits</vt:lpstr>
      <vt:lpstr>Amendment V</vt:lpstr>
      <vt:lpstr>So You Are Arrested on a Felony Charge</vt:lpstr>
      <vt:lpstr>More On The 5th Amendment</vt:lpstr>
      <vt:lpstr>Amendment VI</vt:lpstr>
      <vt:lpstr>A Look At VI</vt:lpstr>
      <vt:lpstr>Further Look At VI</vt:lpstr>
      <vt:lpstr>Amendment VII</vt:lpstr>
      <vt:lpstr>Amendment VIII</vt:lpstr>
      <vt:lpstr>Amendments IX &amp; X</vt:lpstr>
      <vt:lpstr>Bill of Rights In Review</vt:lpstr>
      <vt:lpstr>Bill of Rights In Review</vt:lpstr>
      <vt:lpstr>Bill of Rights In Review</vt:lpstr>
      <vt:lpstr>Amendments IV – X In Review</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36</cp:revision>
  <cp:lastPrinted>2017-07-07T16:17:37Z</cp:lastPrinted>
  <dcterms:created xsi:type="dcterms:W3CDTF">2017-07-11T23:58:30Z</dcterms:created>
  <dcterms:modified xsi:type="dcterms:W3CDTF">2017-07-21T19:20:46Z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