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8" r:id="rId4"/>
    <p:sldMasterId id="2147483761" r:id="rId5"/>
  </p:sldMasterIdLst>
  <p:notesMasterIdLst>
    <p:notesMasterId r:id="rId35"/>
  </p:notesMasterIdLst>
  <p:sldIdLst>
    <p:sldId id="321" r:id="rId6"/>
    <p:sldId id="319" r:id="rId7"/>
    <p:sldId id="323" r:id="rId8"/>
    <p:sldId id="324" r:id="rId9"/>
    <p:sldId id="325" r:id="rId10"/>
    <p:sldId id="326" r:id="rId11"/>
    <p:sldId id="327" r:id="rId12"/>
    <p:sldId id="347" r:id="rId13"/>
    <p:sldId id="328" r:id="rId14"/>
    <p:sldId id="348" r:id="rId15"/>
    <p:sldId id="329" r:id="rId16"/>
    <p:sldId id="330" r:id="rId17"/>
    <p:sldId id="331" r:id="rId18"/>
    <p:sldId id="332" r:id="rId19"/>
    <p:sldId id="333" r:id="rId20"/>
    <p:sldId id="334" r:id="rId21"/>
    <p:sldId id="335" r:id="rId22"/>
    <p:sldId id="349" r:id="rId23"/>
    <p:sldId id="336" r:id="rId24"/>
    <p:sldId id="337" r:id="rId25"/>
    <p:sldId id="338" r:id="rId26"/>
    <p:sldId id="339" r:id="rId27"/>
    <p:sldId id="340" r:id="rId28"/>
    <p:sldId id="341" r:id="rId29"/>
    <p:sldId id="342" r:id="rId30"/>
    <p:sldId id="343" r:id="rId31"/>
    <p:sldId id="344" r:id="rId32"/>
    <p:sldId id="345" r:id="rId33"/>
    <p:sldId id="346" r:id="rId34"/>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536" userDrawn="1">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hris Cambron" initials="CC" lastIdx="1" clrIdx="0">
    <p:extLst/>
  </p:cmAuthor>
  <p:cmAuthor id="2" name="Chris Cambron" initials="CC [2]" lastIdx="1" clrIdx="1">
    <p:extLst/>
  </p:cmAuthor>
  <p:cmAuthor id="3" name="Chris Cambron" initials="CC [3]" lastIdx="1" clrIdx="2">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E7CBE"/>
    <a:srgbClr val="D6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4" autoAdjust="0"/>
    <p:restoredTop sz="95190" autoAdjust="0"/>
  </p:normalViewPr>
  <p:slideViewPr>
    <p:cSldViewPr snapToGrid="0">
      <p:cViewPr varScale="1">
        <p:scale>
          <a:sx n="116" d="100"/>
          <a:sy n="116" d="100"/>
        </p:scale>
        <p:origin x="389" y="72"/>
      </p:cViewPr>
      <p:guideLst>
        <p:guide orient="horz" pos="1536"/>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9" Type="http://schemas.openxmlformats.org/officeDocument/2006/relationships/theme" Target="theme/theme1.xml"/><Relationship Id="rId21" Type="http://schemas.openxmlformats.org/officeDocument/2006/relationships/slide" Target="slides/slide16.xml"/><Relationship Id="rId34" Type="http://schemas.openxmlformats.org/officeDocument/2006/relationships/slide" Target="slides/slide29.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slide" Target="slides/slide28.xml"/><Relationship Id="rId38"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slide" Target="slides/slide24.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slide" Target="slides/slide27.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commentAuthors" Target="commentAuthors.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slide" Target="slides/slide26.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notesMaster" Target="notesMasters/notesMaster1.xml"/><Relationship Id="rId8" Type="http://schemas.openxmlformats.org/officeDocument/2006/relationships/slide" Target="slides/slide3.xml"/><Relationship Id="rId3" Type="http://schemas.openxmlformats.org/officeDocument/2006/relationships/customXml" Target="../customXml/item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07D6D5D6-24C7-4B56-B2DF-FCCD525C5D1F}" type="datetimeFigureOut">
              <a:rPr lang="en-US" smtClean="0"/>
              <a:t>7/14/2017</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B36392A5-00F8-4B40-B46C-7CA31B660224}" type="slidenum">
              <a:rPr lang="en-US" smtClean="0"/>
              <a:t>‹#›</a:t>
            </a:fld>
            <a:endParaRPr lang="en-US"/>
          </a:p>
        </p:txBody>
      </p:sp>
    </p:spTree>
    <p:extLst>
      <p:ext uri="{BB962C8B-B14F-4D97-AF65-F5344CB8AC3E}">
        <p14:creationId xmlns:p14="http://schemas.microsoft.com/office/powerpoint/2010/main" val="5509007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mailto:copyrights@tea.state.tx.us" TargetMode="External"/><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TE - Title Slide">
    <p:bg>
      <p:bgPr>
        <a:solidFill>
          <a:schemeClr val="bg1"/>
        </a:solidFill>
        <a:effectLst/>
      </p:bgPr>
    </p:bg>
    <p:spTree>
      <p:nvGrpSpPr>
        <p:cNvPr id="1" name=""/>
        <p:cNvGrpSpPr/>
        <p:nvPr/>
      </p:nvGrpSpPr>
      <p:grpSpPr>
        <a:xfrm>
          <a:off x="0" y="0"/>
          <a:ext cx="0" cy="0"/>
          <a:chOff x="0" y="0"/>
          <a:chExt cx="0" cy="0"/>
        </a:xfrm>
      </p:grpSpPr>
      <p:sp>
        <p:nvSpPr>
          <p:cNvPr id="8" name="Rectangle 7"/>
          <p:cNvSpPr/>
          <p:nvPr userDrawn="1"/>
        </p:nvSpPr>
        <p:spPr>
          <a:xfrm>
            <a:off x="4395718" y="0"/>
            <a:ext cx="7796282"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74650" y="1296586"/>
            <a:ext cx="3568700" cy="1460322"/>
          </a:xfrm>
          <a:prstGeom prst="rect">
            <a:avLst/>
          </a:prstGeom>
        </p:spPr>
      </p:pic>
      <p:pic>
        <p:nvPicPr>
          <p:cNvPr id="6" name="Picture 5"/>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312919" y="5591286"/>
            <a:ext cx="1729826" cy="847614"/>
          </a:xfrm>
          <a:prstGeom prst="rect">
            <a:avLst/>
          </a:prstGeom>
        </p:spPr>
      </p:pic>
      <p:sp>
        <p:nvSpPr>
          <p:cNvPr id="7" name="Text Placeholder 6"/>
          <p:cNvSpPr>
            <a:spLocks noGrp="1"/>
          </p:cNvSpPr>
          <p:nvPr>
            <p:ph type="body" sz="quarter" idx="10"/>
          </p:nvPr>
        </p:nvSpPr>
        <p:spPr bwMode="white">
          <a:xfrm>
            <a:off x="4735870" y="1219200"/>
            <a:ext cx="7080130" cy="5072063"/>
          </a:xfrm>
        </p:spPr>
        <p:txBody>
          <a:bodyPr lIns="0" tIns="0" rIns="0" bIns="0" anchor="t" anchorCtr="0"/>
          <a:lstStyle>
            <a:lvl1pPr marL="0" indent="0">
              <a:spcAft>
                <a:spcPts val="600"/>
              </a:spcAft>
              <a:buFontTx/>
              <a:buNone/>
              <a:defRPr sz="7200" spc="-60" baseline="0">
                <a:solidFill>
                  <a:schemeClr val="bg1"/>
                </a:solidFill>
              </a:defRPr>
            </a:lvl1pPr>
            <a:lvl2pPr marL="0" indent="0">
              <a:buFontTx/>
              <a:buNone/>
              <a:defRPr sz="4400">
                <a:solidFill>
                  <a:schemeClr val="accent2">
                    <a:lumMod val="60000"/>
                    <a:lumOff val="40000"/>
                  </a:schemeClr>
                </a:solidFill>
              </a:defRPr>
            </a:lvl2pPr>
          </a:lstStyle>
          <a:p>
            <a:pPr lvl="0"/>
            <a:r>
              <a:rPr lang="en-US"/>
              <a:t>Edit Master text styles</a:t>
            </a:r>
          </a:p>
          <a:p>
            <a:pPr lvl="1"/>
            <a:r>
              <a:rPr lang="en-US"/>
              <a:t>Second level</a:t>
            </a:r>
          </a:p>
        </p:txBody>
      </p:sp>
      <p:cxnSp>
        <p:nvCxnSpPr>
          <p:cNvPr id="13" name="Straight Connector 12"/>
          <p:cNvCxnSpPr/>
          <p:nvPr userDrawn="1"/>
        </p:nvCxnSpPr>
        <p:spPr>
          <a:xfrm>
            <a:off x="4365361" y="0"/>
            <a:ext cx="0" cy="6858000"/>
          </a:xfrm>
          <a:prstGeom prst="line">
            <a:avLst/>
          </a:prstGeom>
          <a:ln w="76200">
            <a:solidFill>
              <a:schemeClr val="accent1"/>
            </a:solidFill>
          </a:ln>
        </p:spPr>
        <p:style>
          <a:lnRef idx="1">
            <a:schemeClr val="accent1"/>
          </a:lnRef>
          <a:fillRef idx="0">
            <a:schemeClr val="accent1"/>
          </a:fillRef>
          <a:effectRef idx="0">
            <a:schemeClr val="accent1"/>
          </a:effectRef>
          <a:fontRef idx="minor">
            <a:schemeClr val="tx1"/>
          </a:fontRef>
        </p:style>
      </p:cxnSp>
    </p:spTree>
    <p:extLst/>
  </p:cSld>
  <p:clrMapOvr>
    <a:masterClrMapping/>
  </p:clrMapOvr>
  <p:extLst mod="1">
    <p:ext uri="{DCECCB84-F9BA-43D5-87BE-67443E8EF086}">
      <p15:sldGuideLst xmlns:p15="http://schemas.microsoft.com/office/powerpoint/2012/main">
        <p15:guide id="1" orient="horz" pos="2160">
          <p15:clr>
            <a:srgbClr val="FBAE40"/>
          </p15:clr>
        </p15:guide>
        <p15:guide id="3" orient="horz" pos="816" userDrawn="1">
          <p15:clr>
            <a:srgbClr val="FBAE40"/>
          </p15:clr>
        </p15:guide>
        <p15:guide id="4" orient="horz" pos="1064" userDrawn="1">
          <p15:clr>
            <a:srgbClr val="FBAE40"/>
          </p15:clr>
        </p15:guide>
        <p15:guide id="5" pos="301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TE - Three Boxes Strok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6" name="Rounded Rectangle 5"/>
          <p:cNvSpPr/>
          <p:nvPr userDrawn="1"/>
        </p:nvSpPr>
        <p:spPr>
          <a:xfrm>
            <a:off x="457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a:xfrm>
            <a:off x="487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8" name="Rounded Rectangle 7"/>
          <p:cNvSpPr/>
          <p:nvPr userDrawn="1"/>
        </p:nvSpPr>
        <p:spPr>
          <a:xfrm>
            <a:off x="838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a:xfrm>
            <a:off x="868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TE- Copyright">
    <p:bg>
      <p:bgPr>
        <a:solidFill>
          <a:schemeClr val="bg1"/>
        </a:solidFill>
        <a:effectLst/>
      </p:bgPr>
    </p:bg>
    <p:spTree>
      <p:nvGrpSpPr>
        <p:cNvPr id="1" name=""/>
        <p:cNvGrpSpPr/>
        <p:nvPr/>
      </p:nvGrpSpPr>
      <p:grpSpPr>
        <a:xfrm>
          <a:off x="0" y="0"/>
          <a:ext cx="0" cy="0"/>
          <a:chOff x="0" y="0"/>
          <a:chExt cx="0" cy="0"/>
        </a:xfrm>
      </p:grpSpPr>
      <p:sp>
        <p:nvSpPr>
          <p:cNvPr id="4" name="TextBox 3"/>
          <p:cNvSpPr txBox="1"/>
          <p:nvPr userDrawn="1"/>
        </p:nvSpPr>
        <p:spPr>
          <a:xfrm>
            <a:off x="771181" y="1443210"/>
            <a:ext cx="9970265" cy="5170646"/>
          </a:xfrm>
          <a:prstGeom prst="rect">
            <a:avLst/>
          </a:prstGeom>
          <a:noFill/>
        </p:spPr>
        <p:txBody>
          <a:bodyPr wrap="square" lIns="0" tIns="0" rIns="0" bIns="0" rtlCol="0">
            <a:spAutoFit/>
          </a:bodyPr>
          <a:lstStyle/>
          <a:p>
            <a:pPr marL="0" indent="0">
              <a:lnSpc>
                <a:spcPct val="100000"/>
              </a:lnSpc>
              <a:buNone/>
            </a:pPr>
            <a:r>
              <a:rPr lang="en-US" sz="1600" dirty="0">
                <a:solidFill>
                  <a:schemeClr val="tx1"/>
                </a:solidFill>
                <a:latin typeface="Open Sans" charset="0"/>
                <a:ea typeface="Open Sans" charset="0"/>
                <a:cs typeface="Open Sans" charset="0"/>
              </a:rPr>
              <a:t>These Materials are copyrighted © and trademarked ™ as the property of the Texas Education Agency (TEA) and may not be reproduced without the express written permission of TEA, except under the following conditions:</a:t>
            </a:r>
          </a:p>
          <a:p>
            <a:pPr marL="457200" indent="-277813">
              <a:lnSpc>
                <a:spcPct val="100000"/>
              </a:lnSpc>
              <a:buNone/>
            </a:pPr>
            <a:r>
              <a:rPr lang="en-US" sz="1600" dirty="0">
                <a:solidFill>
                  <a:schemeClr val="tx1"/>
                </a:solidFill>
                <a:latin typeface="Open Sans" charset="0"/>
                <a:ea typeface="Open Sans" charset="0"/>
                <a:cs typeface="Open Sans" charset="0"/>
              </a:rPr>
              <a:t>1)  Texas public school districts, charter schools, and Education Service Centers may reproduce and use copies of the Materials and Related Materials for the districts’ and schools’ educational use without obtaining permission from TEA.</a:t>
            </a:r>
          </a:p>
          <a:p>
            <a:pPr marL="457200" indent="-277813">
              <a:lnSpc>
                <a:spcPct val="100000"/>
              </a:lnSpc>
              <a:buNone/>
            </a:pPr>
            <a:r>
              <a:rPr lang="en-US" sz="1600" dirty="0">
                <a:solidFill>
                  <a:schemeClr val="tx1"/>
                </a:solidFill>
                <a:latin typeface="Open Sans" charset="0"/>
                <a:ea typeface="Open Sans" charset="0"/>
                <a:cs typeface="Open Sans" charset="0"/>
              </a:rPr>
              <a:t>2)  Residents of the state of Texas may reproduce and use copies of the Materials and Related Materials for individual personal use only, without obtaining written permission of TEA.</a:t>
            </a:r>
          </a:p>
          <a:p>
            <a:pPr marL="457200" indent="-277813">
              <a:lnSpc>
                <a:spcPct val="100000"/>
              </a:lnSpc>
              <a:buNone/>
            </a:pPr>
            <a:r>
              <a:rPr lang="en-US" sz="1600" dirty="0">
                <a:solidFill>
                  <a:schemeClr val="tx1"/>
                </a:solidFill>
                <a:latin typeface="Open Sans" charset="0"/>
                <a:ea typeface="Open Sans" charset="0"/>
                <a:cs typeface="Open Sans" charset="0"/>
              </a:rPr>
              <a:t>3)  Any portion reproduced must be reproduced in its entirety and remain unedited, unaltered and unchanged in any way.</a:t>
            </a:r>
          </a:p>
          <a:p>
            <a:pPr marL="457200" indent="-277813">
              <a:lnSpc>
                <a:spcPct val="100000"/>
              </a:lnSpc>
              <a:buNone/>
            </a:pPr>
            <a:r>
              <a:rPr lang="en-US" sz="1600" dirty="0">
                <a:solidFill>
                  <a:schemeClr val="tx1"/>
                </a:solidFill>
                <a:latin typeface="Open Sans" charset="0"/>
                <a:ea typeface="Open Sans" charset="0"/>
                <a:cs typeface="Open Sans" charset="0"/>
              </a:rPr>
              <a:t>4)  No monetary charge can be made for the reproduced materials or any document containing them; however, a reasonable charge to cover only the cost of reproduction and distribution may be charged.</a:t>
            </a:r>
          </a:p>
          <a:p>
            <a:pPr marL="0" indent="0">
              <a:lnSpc>
                <a:spcPct val="100000"/>
              </a:lnSpc>
              <a:buNone/>
            </a:pPr>
            <a:r>
              <a:rPr lang="en-US" sz="1600" dirty="0">
                <a:solidFill>
                  <a:schemeClr val="tx1"/>
                </a:solidFill>
                <a:latin typeface="Open Sans" charset="0"/>
                <a:ea typeface="Open Sans" charset="0"/>
                <a:cs typeface="Open Sans" charset="0"/>
              </a:rPr>
              <a:t>Private entities or persons located in Texas that are </a:t>
            </a:r>
            <a:r>
              <a:rPr lang="en-US" sz="1600" b="1" dirty="0">
                <a:solidFill>
                  <a:schemeClr val="tx1"/>
                </a:solidFill>
                <a:latin typeface="Open Sans" charset="0"/>
                <a:ea typeface="Open Sans" charset="0"/>
                <a:cs typeface="Open Sans" charset="0"/>
              </a:rPr>
              <a:t>not</a:t>
            </a:r>
            <a:r>
              <a:rPr lang="en-US" sz="1600" dirty="0">
                <a:solidFill>
                  <a:schemeClr val="tx1"/>
                </a:solidFill>
                <a:latin typeface="Open Sans" charset="0"/>
                <a:ea typeface="Open Sans" charset="0"/>
                <a:cs typeface="Open Sans" charset="0"/>
              </a:rPr>
              <a:t> Texas public school districts, Texas Education Service Centers, or Texas charter schools or any entity, whether public or private, educational or non-educational, located </a:t>
            </a:r>
            <a:r>
              <a:rPr lang="en-US" sz="1600" b="1" dirty="0">
                <a:solidFill>
                  <a:schemeClr val="tx1"/>
                </a:solidFill>
                <a:latin typeface="Open Sans" charset="0"/>
                <a:ea typeface="Open Sans" charset="0"/>
                <a:cs typeface="Open Sans" charset="0"/>
              </a:rPr>
              <a:t>outside the state of Texas</a:t>
            </a:r>
            <a:r>
              <a:rPr lang="en-US" sz="1600" dirty="0">
                <a:solidFill>
                  <a:schemeClr val="tx1"/>
                </a:solidFill>
                <a:latin typeface="Open Sans" charset="0"/>
                <a:ea typeface="Open Sans" charset="0"/>
                <a:cs typeface="Open Sans" charset="0"/>
              </a:rPr>
              <a:t> </a:t>
            </a:r>
            <a:r>
              <a:rPr lang="en-US" sz="1600" i="1" dirty="0">
                <a:solidFill>
                  <a:schemeClr val="tx1"/>
                </a:solidFill>
                <a:latin typeface="Open Sans" charset="0"/>
                <a:ea typeface="Open Sans" charset="0"/>
                <a:cs typeface="Open Sans" charset="0"/>
              </a:rPr>
              <a:t>MUST</a:t>
            </a:r>
            <a:r>
              <a:rPr lang="en-US" sz="1600" dirty="0">
                <a:solidFill>
                  <a:schemeClr val="tx1"/>
                </a:solidFill>
                <a:latin typeface="Open Sans" charset="0"/>
                <a:ea typeface="Open Sans" charset="0"/>
                <a:cs typeface="Open Sans" charset="0"/>
              </a:rPr>
              <a:t> obtain written approval from TEA and will be required to enter into a license agreement that may involve the payment of a licensing fee or a royalty.</a:t>
            </a:r>
          </a:p>
          <a:p>
            <a:pPr marL="0" indent="0">
              <a:lnSpc>
                <a:spcPct val="100000"/>
              </a:lnSpc>
              <a:buNone/>
            </a:pPr>
            <a:r>
              <a:rPr lang="en-US" sz="1600" dirty="0">
                <a:solidFill>
                  <a:schemeClr val="tx1"/>
                </a:solidFill>
                <a:latin typeface="Open Sans" charset="0"/>
                <a:ea typeface="Open Sans" charset="0"/>
                <a:cs typeface="Open Sans" charset="0"/>
              </a:rPr>
              <a:t>For information contact: Office of Copyrights, Trademarks, License Agreements, and Royalties, Texas Education Agency, 1701 N. Congress Ave., Austin, TX  78701-1494; phone 512-463-7004; email: </a:t>
            </a:r>
            <a:r>
              <a:rPr lang="en-US" sz="1600" dirty="0">
                <a:solidFill>
                  <a:schemeClr val="tx1"/>
                </a:solidFill>
                <a:latin typeface="Open Sans" charset="0"/>
                <a:ea typeface="Open Sans" charset="0"/>
                <a:cs typeface="Open Sans" charset="0"/>
                <a:hlinkClick r:id="rId2"/>
              </a:rPr>
              <a:t>copyrights@tea.state.tx.us</a:t>
            </a:r>
            <a:r>
              <a:rPr lang="en-US" sz="1600" dirty="0">
                <a:solidFill>
                  <a:schemeClr val="tx1"/>
                </a:solidFill>
                <a:latin typeface="Open Sans" charset="0"/>
                <a:ea typeface="Open Sans" charset="0"/>
                <a:cs typeface="Open Sans" charset="0"/>
              </a:rPr>
              <a:t>.</a:t>
            </a:r>
          </a:p>
          <a:p>
            <a:pPr>
              <a:lnSpc>
                <a:spcPct val="100000"/>
              </a:lnSpc>
            </a:pPr>
            <a:endParaRPr lang="en-US" sz="1600" dirty="0">
              <a:solidFill>
                <a:schemeClr val="tx1"/>
              </a:solidFill>
              <a:latin typeface="Open Sans" charset="0"/>
              <a:ea typeface="Open Sans" charset="0"/>
              <a:cs typeface="Open Sans" charset="0"/>
            </a:endParaRPr>
          </a:p>
        </p:txBody>
      </p:sp>
      <p:sp>
        <p:nvSpPr>
          <p:cNvPr id="5" name="TextBox 4"/>
          <p:cNvSpPr txBox="1"/>
          <p:nvPr userDrawn="1"/>
        </p:nvSpPr>
        <p:spPr>
          <a:xfrm>
            <a:off x="623456" y="706581"/>
            <a:ext cx="10058400" cy="646331"/>
          </a:xfrm>
          <a:prstGeom prst="rect">
            <a:avLst/>
          </a:prstGeom>
          <a:noFill/>
        </p:spPr>
        <p:txBody>
          <a:bodyPr wrap="square" rtlCol="0">
            <a:spAutoFit/>
          </a:bodyPr>
          <a:lstStyle/>
          <a:p>
            <a:r>
              <a:rPr lang="en-US" sz="3600" b="1" i="0" dirty="0">
                <a:solidFill>
                  <a:schemeClr val="accent2"/>
                </a:solidFill>
                <a:latin typeface="Open Sans SemiBold" charset="0"/>
                <a:ea typeface="Open Sans SemiBold" charset="0"/>
                <a:cs typeface="Open Sans SemiBold" charset="0"/>
              </a:rPr>
              <a:t>Copyright © Texas Education Agency, 2017.</a:t>
            </a:r>
          </a:p>
        </p:txBody>
      </p:sp>
      <p:pic>
        <p:nvPicPr>
          <p:cNvPr id="6" name="Picture 5">
            <a:extLst>
              <a:ext uri="{FF2B5EF4-FFF2-40B4-BE49-F238E27FC236}">
                <a16:creationId xmlns:a16="http://schemas.microsoft.com/office/drawing/2014/main" id="{1083239B-B405-4CCF-BA69-EEF0AD0F28E3}"/>
              </a:ext>
            </a:extLst>
          </p:cNvPr>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1198479" y="6141784"/>
            <a:ext cx="603250" cy="316865"/>
          </a:xfrm>
          <a:prstGeom prst="rect">
            <a:avLst/>
          </a:prstGeom>
          <a:noFill/>
        </p:spPr>
      </p:pic>
    </p:spTree>
    <p:extLst>
      <p:ext uri="{BB962C8B-B14F-4D97-AF65-F5344CB8AC3E}">
        <p14:creationId xmlns:p14="http://schemas.microsoft.com/office/powerpoint/2010/main" val="12273282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TE - Standard Text">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aseline="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110557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600"/>
            </a:lvl3pPr>
            <a:lvl4pPr marL="914400">
              <a:lnSpc>
                <a:spcPct val="100000"/>
              </a:lnSpc>
              <a:buClr>
                <a:schemeClr val="accent2"/>
              </a:buClr>
              <a:defRPr sz="2400"/>
            </a:lvl4pPr>
            <a:lvl5pPr marL="1143000">
              <a:lnSpc>
                <a:spcPct val="100000"/>
              </a:lnSpc>
              <a:buClr>
                <a:schemeClr val="accent2"/>
              </a:buClr>
              <a:defRPr sz="22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0383041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TE - Two Text Columns">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6477000"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TE - Half Text Half Blank">
    <p:spTree>
      <p:nvGrpSpPr>
        <p:cNvPr id="1" name=""/>
        <p:cNvGrpSpPr/>
        <p:nvPr/>
      </p:nvGrpSpPr>
      <p:grpSpPr>
        <a:xfrm>
          <a:off x="0" y="0"/>
          <a:ext cx="0" cy="0"/>
          <a:chOff x="0" y="0"/>
          <a:chExt cx="0" cy="0"/>
        </a:xfrm>
      </p:grpSpPr>
      <p:sp>
        <p:nvSpPr>
          <p:cNvPr id="2" name="Title 1"/>
          <p:cNvSpPr>
            <a:spLocks noGrp="1"/>
          </p:cNvSpPr>
          <p:nvPr>
            <p:ph type="title"/>
          </p:nvPr>
        </p:nvSpPr>
        <p:spPr>
          <a:xfrm>
            <a:off x="740528"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37881" y="1420420"/>
            <a:ext cx="535494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TE - Quote and Text">
    <p:spTree>
      <p:nvGrpSpPr>
        <p:cNvPr id="1" name=""/>
        <p:cNvGrpSpPr/>
        <p:nvPr/>
      </p:nvGrpSpPr>
      <p:grpSpPr>
        <a:xfrm>
          <a:off x="0" y="0"/>
          <a:ext cx="0" cy="0"/>
          <a:chOff x="0" y="0"/>
          <a:chExt cx="0" cy="0"/>
        </a:xfrm>
      </p:grpSpPr>
      <p:sp>
        <p:nvSpPr>
          <p:cNvPr id="2" name="Title 1"/>
          <p:cNvSpPr>
            <a:spLocks noGrp="1"/>
          </p:cNvSpPr>
          <p:nvPr>
            <p:ph type="title"/>
          </p:nvPr>
        </p:nvSpPr>
        <p:spPr>
          <a:xfrm>
            <a:off x="727081"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6470650" y="1420420"/>
            <a:ext cx="534987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749300" y="1420420"/>
            <a:ext cx="5343525" cy="4554209"/>
          </a:xfrm>
          <a:prstGeom prst="rect">
            <a:avLst/>
          </a:prstGeom>
        </p:spPr>
        <p:txBody>
          <a:bodyPr lIns="365760" tIns="0" rIns="365760" bIns="0">
            <a:noAutofit/>
          </a:bodyPr>
          <a:lstStyle>
            <a:lvl1pPr marL="0" indent="0">
              <a:lnSpc>
                <a:spcPct val="100000"/>
              </a:lnSpc>
              <a:spcBef>
                <a:spcPts val="1000"/>
              </a:spcBef>
              <a:buFontTx/>
              <a:buNone/>
              <a:defRPr sz="2600"/>
            </a:lvl1pPr>
            <a:lvl2pPr marL="342900" indent="-342900" algn="r">
              <a:lnSpc>
                <a:spcPct val="100000"/>
              </a:lnSpc>
              <a:spcBef>
                <a:spcPts val="1000"/>
              </a:spcBef>
              <a:buClr>
                <a:schemeClr val="accent1"/>
              </a:buClr>
              <a:buFont typeface=".AppleSystemUIFont" charset="-120"/>
              <a:buChar char="–"/>
              <a:tabLst/>
              <a:defRPr sz="2600">
                <a:solidFill>
                  <a:schemeClr val="accent1"/>
                </a:solidFill>
              </a:defRPr>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TE - Text Callout and Text">
    <p:spTree>
      <p:nvGrpSpPr>
        <p:cNvPr id="1" name=""/>
        <p:cNvGrpSpPr/>
        <p:nvPr/>
      </p:nvGrpSpPr>
      <p:grpSpPr>
        <a:xfrm>
          <a:off x="0" y="0"/>
          <a:ext cx="0" cy="0"/>
          <a:chOff x="0" y="0"/>
          <a:chExt cx="0" cy="0"/>
        </a:xfrm>
      </p:grpSpPr>
      <p:sp>
        <p:nvSpPr>
          <p:cNvPr id="12" name="Content Placeholder 2"/>
          <p:cNvSpPr>
            <a:spLocks noGrp="1"/>
          </p:cNvSpPr>
          <p:nvPr>
            <p:ph sz="half" idx="1" hasCustomPrompt="1"/>
          </p:nvPr>
        </p:nvSpPr>
        <p:spPr>
          <a:xfrm>
            <a:off x="764775" y="752167"/>
            <a:ext cx="4603638" cy="5314080"/>
          </a:xfrm>
          <a:prstGeom prst="rect">
            <a:avLst/>
          </a:prstGeom>
        </p:spPr>
        <p:txBody>
          <a:bodyPr lIns="0" tIns="0" rIns="0" bIns="0" anchor="ctr" anchorCtr="0">
            <a:noAutofit/>
          </a:bodyPr>
          <a:lstStyle>
            <a:lvl1pPr marL="0" indent="0" algn="ctr">
              <a:lnSpc>
                <a:spcPct val="100000"/>
              </a:lnSpc>
              <a:spcBef>
                <a:spcPts val="1000"/>
              </a:spcBef>
              <a:buFontTx/>
              <a:buNone/>
              <a:defRPr sz="4600">
                <a:solidFill>
                  <a:schemeClr val="tx2"/>
                </a:solidFill>
              </a:defRPr>
            </a:lvl1pPr>
            <a:lvl2pPr marL="0" indent="0" algn="ctr">
              <a:lnSpc>
                <a:spcPct val="100000"/>
              </a:lnSpc>
              <a:spcBef>
                <a:spcPts val="1000"/>
              </a:spcBef>
              <a:buClr>
                <a:schemeClr val="accent1"/>
              </a:buClr>
              <a:buFontTx/>
              <a:buNone/>
              <a:tabLst/>
              <a:defRPr sz="2600">
                <a:solidFill>
                  <a:schemeClr val="accent2"/>
                </a:solidFill>
              </a:defRPr>
            </a:lvl2pPr>
            <a:lvl3pPr marL="685800">
              <a:lnSpc>
                <a:spcPct val="100000"/>
              </a:lnSpc>
              <a:buClr>
                <a:schemeClr val="accent2"/>
              </a:buClr>
              <a:defRPr sz="2200"/>
            </a:lvl3pPr>
            <a:lvl4pPr marL="914400">
              <a:lnSpc>
                <a:spcPct val="100000"/>
              </a:lnSpc>
              <a:buClr>
                <a:schemeClr val="accent2"/>
              </a:buClr>
              <a:defRPr sz="2000"/>
            </a:lvl4pPr>
            <a:lvl5pPr marL="1143000">
              <a:lnSpc>
                <a:spcPct val="100000"/>
              </a:lnSpc>
              <a:buClr>
                <a:schemeClr val="accent2"/>
              </a:buClr>
              <a:defRPr/>
            </a:lvl5pPr>
          </a:lstStyle>
          <a:p>
            <a:pPr lvl="0"/>
            <a:r>
              <a:rPr lang="en-US" dirty="0"/>
              <a:t>Edit Master text styles</a:t>
            </a:r>
          </a:p>
          <a:p>
            <a:pPr lvl="1"/>
            <a:r>
              <a:rPr lang="en-US" dirty="0"/>
              <a:t>Second level</a:t>
            </a:r>
          </a:p>
        </p:txBody>
      </p:sp>
      <p:sp>
        <p:nvSpPr>
          <p:cNvPr id="7" name="Content Placeholder 2"/>
          <p:cNvSpPr>
            <a:spLocks noGrp="1"/>
          </p:cNvSpPr>
          <p:nvPr>
            <p:ph sz="half" idx="10" hasCustomPrompt="1"/>
          </p:nvPr>
        </p:nvSpPr>
        <p:spPr>
          <a:xfrm>
            <a:off x="5733230" y="771491"/>
            <a:ext cx="5349874" cy="5304844"/>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TE - Boxed Text Callout and Text">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12" name="Content Placeholder 2"/>
          <p:cNvSpPr>
            <a:spLocks noGrp="1"/>
          </p:cNvSpPr>
          <p:nvPr>
            <p:ph sz="half" idx="1" hasCustomPrompt="1"/>
          </p:nvPr>
        </p:nvSpPr>
        <p:spPr>
          <a:xfrm>
            <a:off x="4565649" y="1478280"/>
            <a:ext cx="7254875" cy="3916680"/>
          </a:xfrm>
          <a:prstGeom prst="rect">
            <a:avLst/>
          </a:prstGeom>
        </p:spPr>
        <p:txBody>
          <a:bodyPr lIns="0" tIns="0" rIns="0" bIns="0" anchor="t" anchorCtr="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ounded Rectangle 3"/>
          <p:cNvSpPr/>
          <p:nvPr userDrawn="1"/>
        </p:nvSpPr>
        <p:spPr>
          <a:xfrm>
            <a:off x="742952" y="1479885"/>
            <a:ext cx="3429634" cy="3341906"/>
          </a:xfrm>
          <a:prstGeom prst="roundRect">
            <a:avLst>
              <a:gd name="adj" fmla="val 5220"/>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4"/>
            <a:ext cx="2823209" cy="2761004"/>
          </a:xfrm>
          <a:prstGeom prst="rect">
            <a:avLst/>
          </a:prstGeom>
        </p:spPr>
        <p:txBody>
          <a:bodyPr lIns="0" tIns="0" rIns="0" bIns="0" anchor="ctr" anchorCtr="0">
            <a:noAutofit/>
          </a:bodyPr>
          <a:lstStyle>
            <a:lvl1pPr marL="0" indent="0" algn="ctr">
              <a:buFontTx/>
              <a:buNone/>
              <a:defRPr sz="4000">
                <a:solidFill>
                  <a:schemeClr val="accent1"/>
                </a:solidFill>
              </a:defRPr>
            </a:lvl1pPr>
          </a:lstStyle>
          <a:p>
            <a:pPr lvl="0"/>
            <a:r>
              <a:rPr lang="en-US" dirty="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TE - Three Boxes Fill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3838875"/>
          </a:xfrm>
          <a:prstGeom prst="roundRect">
            <a:avLst>
              <a:gd name="adj" fmla="val 522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bwMode="white">
          <a:xfrm>
            <a:off x="1046165"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6" name="Rounded Rectangle 5"/>
          <p:cNvSpPr/>
          <p:nvPr userDrawn="1"/>
        </p:nvSpPr>
        <p:spPr>
          <a:xfrm>
            <a:off x="4573587" y="1479884"/>
            <a:ext cx="3429634" cy="3838875"/>
          </a:xfrm>
          <a:prstGeom prst="roundRect">
            <a:avLst>
              <a:gd name="adj" fmla="val 522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bwMode="white">
          <a:xfrm>
            <a:off x="487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8" name="Rounded Rectangle 7"/>
          <p:cNvSpPr/>
          <p:nvPr userDrawn="1"/>
        </p:nvSpPr>
        <p:spPr>
          <a:xfrm>
            <a:off x="8383587" y="1479884"/>
            <a:ext cx="3429634" cy="3838875"/>
          </a:xfrm>
          <a:prstGeom prst="roundRect">
            <a:avLst>
              <a:gd name="adj" fmla="val 5220"/>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bwMode="white">
          <a:xfrm>
            <a:off x="868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3" Type="http://schemas.openxmlformats.org/officeDocument/2006/relationships/slideLayout" Target="../slideLayouts/slideLayout4.xml"/><Relationship Id="rId7" Type="http://schemas.openxmlformats.org/officeDocument/2006/relationships/slideLayout" Target="../slideLayouts/slideLayout8.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image" Target="../media/image3.png"/><Relationship Id="rId5" Type="http://schemas.openxmlformats.org/officeDocument/2006/relationships/slideLayout" Target="../slideLayouts/slideLayout6.xml"/><Relationship Id="rId10" Type="http://schemas.openxmlformats.org/officeDocument/2006/relationships/theme" Target="../theme/theme2.xml"/><Relationship Id="rId4" Type="http://schemas.openxmlformats.org/officeDocument/2006/relationships/slideLayout" Target="../slideLayouts/slideLayout5.xml"/><Relationship Id="rId9"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38179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60853740"/>
      </p:ext>
    </p:extLst>
  </p:cSld>
  <p:clrMap bg1="lt1" tx1="dk1" bg2="lt2" tx2="dk2" accent1="accent1" accent2="accent2" accent3="accent3" accent4="accent4" accent5="accent5" accent6="accent6" hlink="hlink" folHlink="folHlink"/>
  <p:sldLayoutIdLst>
    <p:sldLayoutId id="2147483749" r:id="rId1"/>
  </p:sldLayoutIdLst>
  <p:txStyles>
    <p:titleStyle>
      <a:lvl1pPr algn="l" defTabSz="914400" rtl="0" eaLnBrk="1" latinLnBrk="0" hangingPunct="1">
        <a:lnSpc>
          <a:spcPct val="90000"/>
        </a:lnSpc>
        <a:spcBef>
          <a:spcPct val="0"/>
        </a:spcBef>
        <a:buNone/>
        <a:defRPr sz="4400" kern="1200">
          <a:solidFill>
            <a:schemeClr val="tx1"/>
          </a:solidFill>
          <a:latin typeface="Open Sans"/>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838" userDrawn="1">
          <p15:clr>
            <a:srgbClr val="F26B43"/>
          </p15:clr>
        </p15:guide>
        <p15:guide id="2" pos="236" userDrawn="1">
          <p15:clr>
            <a:srgbClr val="F26B43"/>
          </p15:clr>
        </p15:guide>
        <p15:guide id="3" orient="horz" pos="2160">
          <p15:clr>
            <a:srgbClr val="F26B43"/>
          </p15:clr>
        </p15:guide>
        <p15:guide id="4" orient="horz" pos="264">
          <p15:clr>
            <a:srgbClr val="F26B43"/>
          </p15:clr>
        </p15:guide>
        <p15:guide id="5" pos="7450" userDrawn="1">
          <p15:clr>
            <a:srgbClr val="F26B43"/>
          </p15:clr>
        </p15:guide>
        <p15:guide id="6" orient="horz" pos="4056">
          <p15:clr>
            <a:srgbClr val="F26B43"/>
          </p15:clr>
        </p15:guide>
        <p15:guide id="7" pos="2722" userDrawn="1">
          <p15:clr>
            <a:srgbClr val="F26B43"/>
          </p15:clr>
        </p15:guide>
        <p15:guide id="8" pos="3718" userDrawn="1">
          <p15:clr>
            <a:srgbClr val="F26B43"/>
          </p15:clr>
        </p15:guide>
        <p15:guide id="13" pos="3958" userDrawn="1">
          <p15:clr>
            <a:srgbClr val="F26B43"/>
          </p15:clr>
        </p15:guide>
        <p15:guide id="14" pos="2484" userDrawn="1">
          <p15:clr>
            <a:srgbClr val="F26B43"/>
          </p15:clr>
        </p15:guide>
        <p15:guide id="15" pos="4968" userDrawn="1">
          <p15:clr>
            <a:srgbClr val="F26B43"/>
          </p15:clr>
        </p15:guide>
        <p15:guide id="16" pos="5204"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40664" y="407209"/>
            <a:ext cx="10081127" cy="876300"/>
          </a:xfrm>
          <a:prstGeom prst="rect">
            <a:avLst/>
          </a:prstGeom>
        </p:spPr>
        <p:txBody>
          <a:bodyPr vert="horz" lIns="0" tIns="0" rIns="0" bIns="0" rtlCol="0" anchor="b" anchorCtr="0">
            <a:noAutofit/>
          </a:bodyPr>
          <a:lstStyle/>
          <a:p>
            <a:r>
              <a:rPr lang="en-US" dirty="0"/>
              <a:t>Click to edit Master title style</a:t>
            </a:r>
          </a:p>
        </p:txBody>
      </p:sp>
      <p:sp>
        <p:nvSpPr>
          <p:cNvPr id="6" name="Rectangle 5"/>
          <p:cNvSpPr/>
          <p:nvPr userDrawn="1"/>
        </p:nvSpPr>
        <p:spPr>
          <a:xfrm>
            <a:off x="0" y="0"/>
            <a:ext cx="37490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p:cNvPicPr>
            <a:picLocks noChangeAspect="1"/>
          </p:cNvPicPr>
          <p:nvPr userDrawn="1"/>
        </p:nvPicPr>
        <p:blipFill>
          <a:blip r:embed="rId11">
            <a:extLst>
              <a:ext uri="{28A0092B-C50C-407E-A947-70E740481C1C}">
                <a14:useLocalDpi xmlns:a14="http://schemas.microsoft.com/office/drawing/2010/main" val="0"/>
              </a:ext>
            </a:extLst>
          </a:blip>
          <a:stretch>
            <a:fillRect/>
          </a:stretch>
        </p:blipFill>
        <p:spPr>
          <a:xfrm>
            <a:off x="11063557" y="209405"/>
            <a:ext cx="755278" cy="962170"/>
          </a:xfrm>
          <a:prstGeom prst="rect">
            <a:avLst/>
          </a:prstGeom>
        </p:spPr>
      </p:pic>
      <p:sp>
        <p:nvSpPr>
          <p:cNvPr id="10" name="Footer Placeholder 4"/>
          <p:cNvSpPr txBox="1">
            <a:spLocks/>
          </p:cNvSpPr>
          <p:nvPr userDrawn="1"/>
        </p:nvSpPr>
        <p:spPr>
          <a:xfrm>
            <a:off x="5615582" y="6511896"/>
            <a:ext cx="5903232" cy="292608"/>
          </a:xfrm>
          <a:prstGeom prst="rect">
            <a:avLst/>
          </a:prstGeom>
        </p:spPr>
        <p:txBody>
          <a:bodyPr vert="horz" lIns="0" tIns="0" rIns="0" bIns="0" rtlCol="0" anchor="ctr"/>
          <a:lstStyle>
            <a:defPPr>
              <a:defRPr lang="en-US"/>
            </a:defPPr>
            <a:lvl1pPr marL="0" algn="l" defTabSz="914400" rtl="0" eaLnBrk="1" latinLnBrk="0" hangingPunct="1">
              <a:defRPr sz="9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900" kern="1200" dirty="0">
                <a:solidFill>
                  <a:schemeClr val="tx1"/>
                </a:solidFill>
                <a:effectLst/>
                <a:latin typeface="Open Sans" charset="0"/>
                <a:ea typeface="Open Sans" charset="0"/>
                <a:cs typeface="Open Sans" charset="0"/>
              </a:rPr>
              <a:t>Copyright © Texas Education Agency, 2017. All rights reserved.</a:t>
            </a:r>
          </a:p>
        </p:txBody>
      </p:sp>
      <p:sp>
        <p:nvSpPr>
          <p:cNvPr id="12" name="Slide Number Placeholder 5"/>
          <p:cNvSpPr txBox="1">
            <a:spLocks/>
          </p:cNvSpPr>
          <p:nvPr userDrawn="1"/>
        </p:nvSpPr>
        <p:spPr bwMode="white">
          <a:xfrm>
            <a:off x="11439643" y="6516860"/>
            <a:ext cx="385100" cy="293058"/>
          </a:xfrm>
          <a:prstGeom prst="rect">
            <a:avLst/>
          </a:prstGeom>
        </p:spPr>
        <p:txBody>
          <a:bodyPr vert="horz" lIns="0" tIns="0" rIns="0" bIns="0" rtlCol="0" anchor="ctr"/>
          <a:lstStyle>
            <a:defPPr>
              <a:defRPr lang="en-US"/>
            </a:defPPr>
            <a:lvl1pPr marL="0" algn="ctr" defTabSz="914400" rtl="0" eaLnBrk="1" latinLnBrk="0" hangingPunct="1">
              <a:defRPr sz="9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E608A8CB-4E2C-4D2E-96BC-30A48E4C4EB8}" type="slidenum">
              <a:rPr lang="en-US" sz="1050" b="1" i="0" smtClean="0">
                <a:solidFill>
                  <a:srgbClr val="C00000"/>
                </a:solidFill>
                <a:latin typeface="Open Sans SemiBold" charset="0"/>
                <a:ea typeface="Open Sans SemiBold" charset="0"/>
                <a:cs typeface="Open Sans SemiBold" charset="0"/>
              </a:rPr>
              <a:pPr algn="r"/>
              <a:t>‹#›</a:t>
            </a:fld>
            <a:endParaRPr lang="en-US" sz="1050" b="1" i="0" dirty="0">
              <a:solidFill>
                <a:srgbClr val="C00000"/>
              </a:solidFill>
              <a:latin typeface="Open Sans SemiBold" charset="0"/>
              <a:ea typeface="Open Sans SemiBold" charset="0"/>
              <a:cs typeface="Open Sans SemiBold" charset="0"/>
            </a:endParaRPr>
          </a:p>
        </p:txBody>
      </p:sp>
    </p:spTree>
    <p:extLst>
      <p:ext uri="{BB962C8B-B14F-4D97-AF65-F5344CB8AC3E}">
        <p14:creationId xmlns:p14="http://schemas.microsoft.com/office/powerpoint/2010/main" val="132817940"/>
      </p:ext>
    </p:extLst>
  </p:cSld>
  <p:clrMap bg1="lt1" tx1="dk1" bg2="lt2" tx2="dk2" accent1="accent1" accent2="accent2" accent3="accent3" accent4="accent4" accent5="accent5" accent6="accent6" hlink="hlink" folHlink="folHlink"/>
  <p:sldLayoutIdLst>
    <p:sldLayoutId id="2147483793" r:id="rId1"/>
    <p:sldLayoutId id="2147483781" r:id="rId2"/>
    <p:sldLayoutId id="2147483786" r:id="rId3"/>
    <p:sldLayoutId id="2147483787" r:id="rId4"/>
    <p:sldLayoutId id="2147483792" r:id="rId5"/>
    <p:sldLayoutId id="2147483788" r:id="rId6"/>
    <p:sldLayoutId id="2147483789" r:id="rId7"/>
    <p:sldLayoutId id="2147483790" r:id="rId8"/>
    <p:sldLayoutId id="2147483791" r:id="rId9"/>
  </p:sldLayoutIdLst>
  <p:txStyles>
    <p:titleStyle>
      <a:lvl1pPr algn="l" defTabSz="914400" rtl="0" eaLnBrk="1" latinLnBrk="0" hangingPunct="1">
        <a:lnSpc>
          <a:spcPct val="90000"/>
        </a:lnSpc>
        <a:spcBef>
          <a:spcPct val="0"/>
        </a:spcBef>
        <a:buNone/>
        <a:defRPr sz="3600" b="1" i="0" kern="1200" spc="-60" baseline="0">
          <a:solidFill>
            <a:schemeClr val="accent2"/>
          </a:solidFill>
          <a:latin typeface="Open Sans SemiBold" charset="0"/>
          <a:ea typeface="Open Sans SemiBold" charset="0"/>
          <a:cs typeface="Open Sans SemiBold"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2876" userDrawn="1">
          <p15:clr>
            <a:srgbClr val="F26B43"/>
          </p15:clr>
        </p15:guide>
        <p15:guide id="3" orient="horz" pos="2160">
          <p15:clr>
            <a:srgbClr val="F26B43"/>
          </p15:clr>
        </p15:guide>
        <p15:guide id="4" orient="horz" pos="264">
          <p15:clr>
            <a:srgbClr val="F26B43"/>
          </p15:clr>
        </p15:guide>
        <p15:guide id="6" orient="horz" pos="3877" userDrawn="1">
          <p15:clr>
            <a:srgbClr val="F26B43"/>
          </p15:clr>
        </p15:guide>
        <p15:guide id="8" pos="2638" userDrawn="1">
          <p15:clr>
            <a:srgbClr val="F26B43"/>
          </p15:clr>
        </p15:guide>
        <p15:guide id="17" orient="horz" pos="738" userDrawn="1">
          <p15:clr>
            <a:srgbClr val="F26B43"/>
          </p15:clr>
        </p15:guide>
        <p15:guide id="18" pos="3838" userDrawn="1">
          <p15:clr>
            <a:srgbClr val="F26B43"/>
          </p15:clr>
        </p15:guide>
        <p15:guide id="19" pos="472" userDrawn="1">
          <p15:clr>
            <a:srgbClr val="F26B43"/>
          </p15:clr>
        </p15:guide>
        <p15:guide id="20" pos="7446" userDrawn="1">
          <p15:clr>
            <a:srgbClr val="F26B43"/>
          </p15:clr>
        </p15:guide>
        <p15:guide id="21" pos="4076" userDrawn="1">
          <p15:clr>
            <a:srgbClr val="F26B43"/>
          </p15:clr>
        </p15:guide>
        <p15:guide id="22" pos="3958" userDrawn="1">
          <p15:clr>
            <a:srgbClr val="F26B43"/>
          </p15:clr>
        </p15:guide>
        <p15:guide id="23" pos="5042" userDrawn="1">
          <p15:clr>
            <a:srgbClr val="F26B43"/>
          </p15:clr>
        </p15:guide>
        <p15:guide id="24" pos="5280" userDrawn="1">
          <p15:clr>
            <a:srgbClr val="F26B43"/>
          </p15:clr>
        </p15:guide>
        <p15:guide id="25" orient="horz" pos="4224"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8" Type="http://schemas.openxmlformats.org/officeDocument/2006/relationships/image" Target="../media/image12.png"/><Relationship Id="rId3" Type="http://schemas.openxmlformats.org/officeDocument/2006/relationships/image" Target="../media/image7.png"/><Relationship Id="rId7" Type="http://schemas.openxmlformats.org/officeDocument/2006/relationships/image" Target="../media/image11.png"/><Relationship Id="rId2" Type="http://schemas.openxmlformats.org/officeDocument/2006/relationships/image" Target="../media/image6.png"/><Relationship Id="rId1" Type="http://schemas.openxmlformats.org/officeDocument/2006/relationships/slideLayout" Target="../slideLayouts/slideLayout3.xml"/><Relationship Id="rId6" Type="http://schemas.openxmlformats.org/officeDocument/2006/relationships/image" Target="../media/image10.png"/><Relationship Id="rId5" Type="http://schemas.openxmlformats.org/officeDocument/2006/relationships/image" Target="../media/image9.png"/><Relationship Id="rId4" Type="http://schemas.openxmlformats.org/officeDocument/2006/relationships/image" Target="../media/image8.png"/><Relationship Id="rId9" Type="http://schemas.openxmlformats.org/officeDocument/2006/relationships/image" Target="../media/image13.png"/></Relationships>
</file>

<file path=ppt/slides/_rels/slide12.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9.jpg"/><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2" Type="http://schemas.openxmlformats.org/officeDocument/2006/relationships/image" Target="../media/image20.jpeg"/><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2" Type="http://schemas.openxmlformats.org/officeDocument/2006/relationships/image" Target="../media/image21.png"/><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US" dirty="0"/>
              <a:t>Flexible Manufacturing</a:t>
            </a:r>
          </a:p>
          <a:p>
            <a:pPr lvl="1"/>
            <a:r>
              <a:rPr lang="en-US" dirty="0"/>
              <a:t>Blueprints in Manufacturing</a:t>
            </a:r>
          </a:p>
        </p:txBody>
      </p:sp>
    </p:spTree>
    <p:extLst>
      <p:ext uri="{BB962C8B-B14F-4D97-AF65-F5344CB8AC3E}">
        <p14:creationId xmlns:p14="http://schemas.microsoft.com/office/powerpoint/2010/main" val="199456172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Hammer Head</a:t>
            </a:r>
          </a:p>
        </p:txBody>
      </p:sp>
      <p:sp>
        <p:nvSpPr>
          <p:cNvPr id="4" name="Content Placeholder 3">
            <a:extLst>
              <a:ext uri="{FF2B5EF4-FFF2-40B4-BE49-F238E27FC236}">
                <a16:creationId xmlns:a16="http://schemas.microsoft.com/office/drawing/2014/main" id="{1F0A6F4E-62B2-4342-8816-1AFDA4B9702E}"/>
              </a:ext>
            </a:extLst>
          </p:cNvPr>
          <p:cNvSpPr>
            <a:spLocks noGrp="1"/>
          </p:cNvSpPr>
          <p:nvPr>
            <p:ph sz="half" idx="1"/>
          </p:nvPr>
        </p:nvSpPr>
        <p:spPr>
          <a:xfrm>
            <a:off x="737881" y="1420420"/>
            <a:ext cx="5528916" cy="4734318"/>
          </a:xfrm>
        </p:spPr>
        <p:txBody>
          <a:bodyPr/>
          <a:lstStyle/>
          <a:p>
            <a:pPr lvl="1"/>
            <a:r>
              <a:rPr lang="en-US" dirty="0"/>
              <a:t>What is the stock size for the head? </a:t>
            </a:r>
          </a:p>
          <a:p>
            <a:pPr marL="0" lvl="1" indent="0">
              <a:buNone/>
            </a:pPr>
            <a:r>
              <a:rPr lang="en-US" dirty="0"/>
              <a:t>    </a:t>
            </a:r>
            <a:r>
              <a:rPr lang="en-US" dirty="0">
                <a:solidFill>
                  <a:srgbClr val="FF0000"/>
                </a:solidFill>
              </a:rPr>
              <a:t>3/4” square stock</a:t>
            </a:r>
          </a:p>
          <a:p>
            <a:pPr lvl="1"/>
            <a:r>
              <a:rPr lang="en-US" dirty="0"/>
              <a:t>What is the length of the head?</a:t>
            </a:r>
          </a:p>
          <a:p>
            <a:pPr marL="0" lvl="1" indent="0">
              <a:buNone/>
            </a:pPr>
            <a:r>
              <a:rPr lang="en-US" dirty="0"/>
              <a:t>    </a:t>
            </a:r>
            <a:r>
              <a:rPr lang="en-US" dirty="0">
                <a:solidFill>
                  <a:srgbClr val="FF0000"/>
                </a:solidFill>
              </a:rPr>
              <a:t>1/2”</a:t>
            </a:r>
          </a:p>
          <a:p>
            <a:pPr lvl="1"/>
            <a:r>
              <a:rPr lang="en-US" dirty="0"/>
              <a:t>What is the measurement for the placement of the hole?</a:t>
            </a:r>
          </a:p>
          <a:p>
            <a:r>
              <a:rPr lang="en-US" dirty="0"/>
              <a:t>    </a:t>
            </a:r>
            <a:r>
              <a:rPr lang="en-US" dirty="0">
                <a:solidFill>
                  <a:srgbClr val="FF0000"/>
                </a:solidFill>
              </a:rPr>
              <a:t>1-1/8” up and 3/8” in from the side </a:t>
            </a:r>
          </a:p>
          <a:p>
            <a:endParaRPr lang="en-US" dirty="0"/>
          </a:p>
        </p:txBody>
      </p:sp>
      <p:grpSp>
        <p:nvGrpSpPr>
          <p:cNvPr id="5" name="Group 4">
            <a:extLst>
              <a:ext uri="{FF2B5EF4-FFF2-40B4-BE49-F238E27FC236}">
                <a16:creationId xmlns:a16="http://schemas.microsoft.com/office/drawing/2014/main" id="{97864D4D-D957-490B-B515-50727E2F0A8F}"/>
              </a:ext>
            </a:extLst>
          </p:cNvPr>
          <p:cNvGrpSpPr/>
          <p:nvPr/>
        </p:nvGrpSpPr>
        <p:grpSpPr>
          <a:xfrm>
            <a:off x="6957164" y="1191347"/>
            <a:ext cx="4914900" cy="4917288"/>
            <a:chOff x="4953000" y="1764348"/>
            <a:chExt cx="3035034" cy="2352771"/>
          </a:xfrm>
        </p:grpSpPr>
        <p:sp>
          <p:nvSpPr>
            <p:cNvPr id="6" name="Line 78">
              <a:extLst>
                <a:ext uri="{FF2B5EF4-FFF2-40B4-BE49-F238E27FC236}">
                  <a16:creationId xmlns:a16="http://schemas.microsoft.com/office/drawing/2014/main" id="{5A2A2FC8-68B1-475C-8591-A808A41BBFB7}"/>
                </a:ext>
              </a:extLst>
            </p:cNvPr>
            <p:cNvSpPr>
              <a:spLocks noChangeShapeType="1"/>
            </p:cNvSpPr>
            <p:nvPr/>
          </p:nvSpPr>
          <p:spPr bwMode="auto">
            <a:xfrm>
              <a:off x="6196417" y="3755408"/>
              <a:ext cx="426315" cy="1"/>
            </a:xfrm>
            <a:prstGeom prst="line">
              <a:avLst/>
            </a:prstGeom>
            <a:noFill/>
            <a:ln w="22225" algn="ctr">
              <a:solidFill>
                <a:srgbClr val="000000"/>
              </a:solidFill>
              <a:round/>
              <a:headEnd/>
              <a:tailEnd/>
            </a:ln>
          </p:spPr>
          <p:txBody>
            <a:bodyPr lIns="36576" tIns="36576" rIns="36576" bIns="36576"/>
            <a:lstStyle/>
            <a:p>
              <a:pPr fontAlgn="base">
                <a:spcBef>
                  <a:spcPct val="0"/>
                </a:spcBef>
                <a:spcAft>
                  <a:spcPct val="0"/>
                </a:spcAft>
              </a:pPr>
              <a:endParaRPr lang="en-US">
                <a:solidFill>
                  <a:prstClr val="black"/>
                </a:solidFill>
                <a:latin typeface="Arial" charset="0"/>
                <a:cs typeface="Arial" charset="0"/>
              </a:endParaRPr>
            </a:p>
          </p:txBody>
        </p:sp>
        <p:sp>
          <p:nvSpPr>
            <p:cNvPr id="7" name="Line 79">
              <a:extLst>
                <a:ext uri="{FF2B5EF4-FFF2-40B4-BE49-F238E27FC236}">
                  <a16:creationId xmlns:a16="http://schemas.microsoft.com/office/drawing/2014/main" id="{B8C8CA35-84FA-45BD-85A0-52C9381589A2}"/>
                </a:ext>
              </a:extLst>
            </p:cNvPr>
            <p:cNvSpPr>
              <a:spLocks noChangeShapeType="1"/>
            </p:cNvSpPr>
            <p:nvPr/>
          </p:nvSpPr>
          <p:spPr bwMode="auto">
            <a:xfrm flipV="1">
              <a:off x="6622732" y="2340410"/>
              <a:ext cx="0" cy="1414999"/>
            </a:xfrm>
            <a:prstGeom prst="line">
              <a:avLst/>
            </a:prstGeom>
            <a:noFill/>
            <a:ln w="22225" algn="ctr">
              <a:solidFill>
                <a:srgbClr val="000000"/>
              </a:solidFill>
              <a:round/>
              <a:headEnd/>
              <a:tailEnd/>
            </a:ln>
          </p:spPr>
          <p:txBody>
            <a:bodyPr lIns="36576" tIns="36576" rIns="36576" bIns="36576"/>
            <a:lstStyle/>
            <a:p>
              <a:pPr fontAlgn="base">
                <a:spcBef>
                  <a:spcPct val="0"/>
                </a:spcBef>
                <a:spcAft>
                  <a:spcPct val="0"/>
                </a:spcAft>
              </a:pPr>
              <a:endParaRPr lang="en-US">
                <a:solidFill>
                  <a:prstClr val="black"/>
                </a:solidFill>
                <a:latin typeface="Arial" charset="0"/>
                <a:cs typeface="Arial" charset="0"/>
              </a:endParaRPr>
            </a:p>
          </p:txBody>
        </p:sp>
        <p:sp>
          <p:nvSpPr>
            <p:cNvPr id="8" name="Line 80">
              <a:extLst>
                <a:ext uri="{FF2B5EF4-FFF2-40B4-BE49-F238E27FC236}">
                  <a16:creationId xmlns:a16="http://schemas.microsoft.com/office/drawing/2014/main" id="{76AF4D7D-3A70-44FD-8D85-9085BE0ED98D}"/>
                </a:ext>
              </a:extLst>
            </p:cNvPr>
            <p:cNvSpPr>
              <a:spLocks noChangeShapeType="1"/>
            </p:cNvSpPr>
            <p:nvPr/>
          </p:nvSpPr>
          <p:spPr bwMode="auto">
            <a:xfrm>
              <a:off x="6196417" y="2340409"/>
              <a:ext cx="426315" cy="1"/>
            </a:xfrm>
            <a:prstGeom prst="line">
              <a:avLst/>
            </a:prstGeom>
            <a:noFill/>
            <a:ln w="22225" algn="ctr">
              <a:solidFill>
                <a:srgbClr val="000000"/>
              </a:solidFill>
              <a:round/>
              <a:headEnd/>
              <a:tailEnd/>
            </a:ln>
          </p:spPr>
          <p:txBody>
            <a:bodyPr lIns="36576" tIns="36576" rIns="36576" bIns="36576"/>
            <a:lstStyle/>
            <a:p>
              <a:pPr fontAlgn="base">
                <a:spcBef>
                  <a:spcPct val="0"/>
                </a:spcBef>
                <a:spcAft>
                  <a:spcPct val="0"/>
                </a:spcAft>
              </a:pPr>
              <a:endParaRPr lang="en-US">
                <a:solidFill>
                  <a:prstClr val="black"/>
                </a:solidFill>
                <a:latin typeface="Arial" charset="0"/>
                <a:cs typeface="Arial" charset="0"/>
              </a:endParaRPr>
            </a:p>
          </p:txBody>
        </p:sp>
        <p:sp>
          <p:nvSpPr>
            <p:cNvPr id="9" name="Oval 81">
              <a:extLst>
                <a:ext uri="{FF2B5EF4-FFF2-40B4-BE49-F238E27FC236}">
                  <a16:creationId xmlns:a16="http://schemas.microsoft.com/office/drawing/2014/main" id="{B1133C97-6A86-44B0-851E-7A934A911D6C}"/>
                </a:ext>
              </a:extLst>
            </p:cNvPr>
            <p:cNvSpPr>
              <a:spLocks noChangeArrowheads="1"/>
            </p:cNvSpPr>
            <p:nvPr/>
          </p:nvSpPr>
          <p:spPr bwMode="auto">
            <a:xfrm>
              <a:off x="6338522" y="3047909"/>
              <a:ext cx="142105" cy="141500"/>
            </a:xfrm>
            <a:prstGeom prst="ellipse">
              <a:avLst/>
            </a:prstGeom>
            <a:noFill/>
            <a:ln w="19050" algn="in">
              <a:solidFill>
                <a:srgbClr val="000000"/>
              </a:solidFill>
              <a:round/>
              <a:headEnd/>
              <a:tailEnd/>
            </a:ln>
          </p:spPr>
          <p:txBody>
            <a:bodyPr lIns="36576" tIns="36576" rIns="36576" bIns="36576"/>
            <a:lstStyle/>
            <a:p>
              <a:pPr fontAlgn="base">
                <a:spcBef>
                  <a:spcPct val="0"/>
                </a:spcBef>
                <a:spcAft>
                  <a:spcPct val="0"/>
                </a:spcAft>
              </a:pPr>
              <a:endParaRPr lang="en-US">
                <a:solidFill>
                  <a:prstClr val="black"/>
                </a:solidFill>
                <a:latin typeface="Arial" charset="0"/>
                <a:cs typeface="Arial" charset="0"/>
              </a:endParaRPr>
            </a:p>
          </p:txBody>
        </p:sp>
        <p:sp>
          <p:nvSpPr>
            <p:cNvPr id="10" name="Line 82">
              <a:extLst>
                <a:ext uri="{FF2B5EF4-FFF2-40B4-BE49-F238E27FC236}">
                  <a16:creationId xmlns:a16="http://schemas.microsoft.com/office/drawing/2014/main" id="{D9A2FD55-B26E-4DD0-8591-D67912A84404}"/>
                </a:ext>
              </a:extLst>
            </p:cNvPr>
            <p:cNvSpPr>
              <a:spLocks noChangeShapeType="1"/>
            </p:cNvSpPr>
            <p:nvPr/>
          </p:nvSpPr>
          <p:spPr bwMode="auto">
            <a:xfrm>
              <a:off x="6385892" y="3118659"/>
              <a:ext cx="53289" cy="0"/>
            </a:xfrm>
            <a:prstGeom prst="line">
              <a:avLst/>
            </a:prstGeom>
            <a:noFill/>
            <a:ln w="12700">
              <a:solidFill>
                <a:srgbClr val="000000"/>
              </a:solidFill>
              <a:round/>
              <a:headEnd/>
              <a:tailEnd/>
            </a:ln>
          </p:spPr>
          <p:txBody>
            <a:bodyPr lIns="36576" tIns="36576" rIns="36576" bIns="36576"/>
            <a:lstStyle/>
            <a:p>
              <a:pPr fontAlgn="base">
                <a:spcBef>
                  <a:spcPct val="0"/>
                </a:spcBef>
                <a:spcAft>
                  <a:spcPct val="0"/>
                </a:spcAft>
              </a:pPr>
              <a:endParaRPr lang="en-US">
                <a:solidFill>
                  <a:prstClr val="black"/>
                </a:solidFill>
                <a:latin typeface="Arial" charset="0"/>
                <a:cs typeface="Arial" charset="0"/>
              </a:endParaRPr>
            </a:p>
          </p:txBody>
        </p:sp>
        <p:sp>
          <p:nvSpPr>
            <p:cNvPr id="11" name="Line 83">
              <a:extLst>
                <a:ext uri="{FF2B5EF4-FFF2-40B4-BE49-F238E27FC236}">
                  <a16:creationId xmlns:a16="http://schemas.microsoft.com/office/drawing/2014/main" id="{DF3DA586-D5BF-4AD1-B49E-8F8EA4C224DC}"/>
                </a:ext>
              </a:extLst>
            </p:cNvPr>
            <p:cNvSpPr>
              <a:spLocks noChangeShapeType="1"/>
            </p:cNvSpPr>
            <p:nvPr/>
          </p:nvSpPr>
          <p:spPr bwMode="auto">
            <a:xfrm rot="16200000">
              <a:off x="6386004" y="3118661"/>
              <a:ext cx="53062" cy="0"/>
            </a:xfrm>
            <a:prstGeom prst="line">
              <a:avLst/>
            </a:prstGeom>
            <a:noFill/>
            <a:ln w="12700" algn="ctr">
              <a:solidFill>
                <a:srgbClr val="000000"/>
              </a:solidFill>
              <a:round/>
              <a:headEnd/>
              <a:tailEnd/>
            </a:ln>
          </p:spPr>
          <p:txBody>
            <a:bodyPr lIns="36576" tIns="36576" rIns="36576" bIns="36576"/>
            <a:lstStyle/>
            <a:p>
              <a:pPr fontAlgn="base">
                <a:spcBef>
                  <a:spcPct val="0"/>
                </a:spcBef>
                <a:spcAft>
                  <a:spcPct val="0"/>
                </a:spcAft>
              </a:pPr>
              <a:endParaRPr lang="en-US">
                <a:solidFill>
                  <a:prstClr val="black"/>
                </a:solidFill>
                <a:latin typeface="Arial" charset="0"/>
                <a:cs typeface="Arial" charset="0"/>
              </a:endParaRPr>
            </a:p>
          </p:txBody>
        </p:sp>
        <p:sp>
          <p:nvSpPr>
            <p:cNvPr id="12" name="Line 84">
              <a:extLst>
                <a:ext uri="{FF2B5EF4-FFF2-40B4-BE49-F238E27FC236}">
                  <a16:creationId xmlns:a16="http://schemas.microsoft.com/office/drawing/2014/main" id="{15B5CFB9-DC36-4D43-9E84-B9AC1ACB673F}"/>
                </a:ext>
              </a:extLst>
            </p:cNvPr>
            <p:cNvSpPr>
              <a:spLocks noChangeShapeType="1"/>
            </p:cNvSpPr>
            <p:nvPr/>
          </p:nvSpPr>
          <p:spPr bwMode="auto">
            <a:xfrm>
              <a:off x="5983260" y="3118659"/>
              <a:ext cx="319736" cy="1"/>
            </a:xfrm>
            <a:prstGeom prst="line">
              <a:avLst/>
            </a:prstGeom>
            <a:noFill/>
            <a:ln w="12700">
              <a:solidFill>
                <a:srgbClr val="000000"/>
              </a:solidFill>
              <a:round/>
              <a:headEnd/>
              <a:tailEnd/>
            </a:ln>
          </p:spPr>
          <p:txBody>
            <a:bodyPr lIns="36576" tIns="36576" rIns="36576" bIns="36576"/>
            <a:lstStyle/>
            <a:p>
              <a:pPr fontAlgn="base">
                <a:spcBef>
                  <a:spcPct val="0"/>
                </a:spcBef>
                <a:spcAft>
                  <a:spcPct val="0"/>
                </a:spcAft>
              </a:pPr>
              <a:endParaRPr lang="en-US">
                <a:solidFill>
                  <a:prstClr val="black"/>
                </a:solidFill>
                <a:latin typeface="Arial" charset="0"/>
                <a:cs typeface="Arial" charset="0"/>
              </a:endParaRPr>
            </a:p>
          </p:txBody>
        </p:sp>
        <p:sp>
          <p:nvSpPr>
            <p:cNvPr id="13" name="Line 85">
              <a:extLst>
                <a:ext uri="{FF2B5EF4-FFF2-40B4-BE49-F238E27FC236}">
                  <a16:creationId xmlns:a16="http://schemas.microsoft.com/office/drawing/2014/main" id="{FBA8DFE0-E2C9-4FCB-B4CD-E8D303B0989A}"/>
                </a:ext>
              </a:extLst>
            </p:cNvPr>
            <p:cNvSpPr>
              <a:spLocks noChangeShapeType="1"/>
            </p:cNvSpPr>
            <p:nvPr/>
          </p:nvSpPr>
          <p:spPr bwMode="auto">
            <a:xfrm>
              <a:off x="5024052" y="3755408"/>
              <a:ext cx="426315" cy="1"/>
            </a:xfrm>
            <a:prstGeom prst="line">
              <a:avLst/>
            </a:prstGeom>
            <a:noFill/>
            <a:ln w="22225" algn="ctr">
              <a:solidFill>
                <a:srgbClr val="000000"/>
              </a:solidFill>
              <a:round/>
              <a:headEnd/>
              <a:tailEnd/>
            </a:ln>
          </p:spPr>
          <p:txBody>
            <a:bodyPr lIns="36576" tIns="36576" rIns="36576" bIns="36576"/>
            <a:lstStyle/>
            <a:p>
              <a:pPr fontAlgn="base">
                <a:spcBef>
                  <a:spcPct val="0"/>
                </a:spcBef>
                <a:spcAft>
                  <a:spcPct val="0"/>
                </a:spcAft>
              </a:pPr>
              <a:endParaRPr lang="en-US">
                <a:solidFill>
                  <a:prstClr val="black"/>
                </a:solidFill>
                <a:latin typeface="Arial" charset="0"/>
                <a:cs typeface="Arial" charset="0"/>
              </a:endParaRPr>
            </a:p>
          </p:txBody>
        </p:sp>
        <p:sp>
          <p:nvSpPr>
            <p:cNvPr id="14" name="Line 86">
              <a:extLst>
                <a:ext uri="{FF2B5EF4-FFF2-40B4-BE49-F238E27FC236}">
                  <a16:creationId xmlns:a16="http://schemas.microsoft.com/office/drawing/2014/main" id="{14151A4C-D732-49FB-BD5E-BB008F4B62CB}"/>
                </a:ext>
              </a:extLst>
            </p:cNvPr>
            <p:cNvSpPr>
              <a:spLocks noChangeShapeType="1"/>
            </p:cNvSpPr>
            <p:nvPr/>
          </p:nvSpPr>
          <p:spPr bwMode="auto">
            <a:xfrm flipV="1">
              <a:off x="5450366" y="2906408"/>
              <a:ext cx="1" cy="849000"/>
            </a:xfrm>
            <a:prstGeom prst="line">
              <a:avLst/>
            </a:prstGeom>
            <a:noFill/>
            <a:ln w="22225" algn="ctr">
              <a:solidFill>
                <a:srgbClr val="000000"/>
              </a:solidFill>
              <a:round/>
              <a:headEnd/>
              <a:tailEnd/>
            </a:ln>
          </p:spPr>
          <p:txBody>
            <a:bodyPr lIns="36576" tIns="36576" rIns="36576" bIns="36576"/>
            <a:lstStyle/>
            <a:p>
              <a:pPr fontAlgn="base">
                <a:spcBef>
                  <a:spcPct val="0"/>
                </a:spcBef>
                <a:spcAft>
                  <a:spcPct val="0"/>
                </a:spcAft>
              </a:pPr>
              <a:endParaRPr lang="en-US">
                <a:solidFill>
                  <a:prstClr val="black"/>
                </a:solidFill>
                <a:latin typeface="Arial" charset="0"/>
                <a:cs typeface="Arial" charset="0"/>
              </a:endParaRPr>
            </a:p>
          </p:txBody>
        </p:sp>
        <p:sp>
          <p:nvSpPr>
            <p:cNvPr id="15" name="Line 87">
              <a:extLst>
                <a:ext uri="{FF2B5EF4-FFF2-40B4-BE49-F238E27FC236}">
                  <a16:creationId xmlns:a16="http://schemas.microsoft.com/office/drawing/2014/main" id="{FEF10831-3950-448A-8582-8D980BD1C2CB}"/>
                </a:ext>
              </a:extLst>
            </p:cNvPr>
            <p:cNvSpPr>
              <a:spLocks noChangeShapeType="1"/>
            </p:cNvSpPr>
            <p:nvPr/>
          </p:nvSpPr>
          <p:spPr bwMode="auto">
            <a:xfrm flipV="1">
              <a:off x="5024052" y="2340409"/>
              <a:ext cx="1" cy="1414999"/>
            </a:xfrm>
            <a:prstGeom prst="line">
              <a:avLst/>
            </a:prstGeom>
            <a:noFill/>
            <a:ln w="22225" algn="ctr">
              <a:solidFill>
                <a:srgbClr val="000000"/>
              </a:solidFill>
              <a:round/>
              <a:headEnd/>
              <a:tailEnd/>
            </a:ln>
          </p:spPr>
          <p:txBody>
            <a:bodyPr lIns="36576" tIns="36576" rIns="36576" bIns="36576"/>
            <a:lstStyle/>
            <a:p>
              <a:pPr fontAlgn="base">
                <a:spcBef>
                  <a:spcPct val="0"/>
                </a:spcBef>
                <a:spcAft>
                  <a:spcPct val="0"/>
                </a:spcAft>
              </a:pPr>
              <a:endParaRPr lang="en-US">
                <a:solidFill>
                  <a:prstClr val="black"/>
                </a:solidFill>
                <a:latin typeface="Arial" charset="0"/>
                <a:cs typeface="Arial" charset="0"/>
              </a:endParaRPr>
            </a:p>
          </p:txBody>
        </p:sp>
        <p:sp>
          <p:nvSpPr>
            <p:cNvPr id="16" name="Line 88">
              <a:extLst>
                <a:ext uri="{FF2B5EF4-FFF2-40B4-BE49-F238E27FC236}">
                  <a16:creationId xmlns:a16="http://schemas.microsoft.com/office/drawing/2014/main" id="{6C736AA6-2CC0-47CA-AB28-8947E308AE06}"/>
                </a:ext>
              </a:extLst>
            </p:cNvPr>
            <p:cNvSpPr>
              <a:spLocks noChangeShapeType="1"/>
            </p:cNvSpPr>
            <p:nvPr/>
          </p:nvSpPr>
          <p:spPr bwMode="auto">
            <a:xfrm>
              <a:off x="5024052" y="2340409"/>
              <a:ext cx="53289" cy="1"/>
            </a:xfrm>
            <a:prstGeom prst="line">
              <a:avLst/>
            </a:prstGeom>
            <a:noFill/>
            <a:ln w="22225" algn="ctr">
              <a:solidFill>
                <a:srgbClr val="000000"/>
              </a:solidFill>
              <a:round/>
              <a:headEnd/>
              <a:tailEnd/>
            </a:ln>
          </p:spPr>
          <p:txBody>
            <a:bodyPr lIns="36576" tIns="36576" rIns="36576" bIns="36576"/>
            <a:lstStyle/>
            <a:p>
              <a:pPr fontAlgn="base">
                <a:spcBef>
                  <a:spcPct val="0"/>
                </a:spcBef>
                <a:spcAft>
                  <a:spcPct val="0"/>
                </a:spcAft>
              </a:pPr>
              <a:endParaRPr lang="en-US">
                <a:solidFill>
                  <a:prstClr val="black"/>
                </a:solidFill>
                <a:latin typeface="Arial" charset="0"/>
                <a:cs typeface="Arial" charset="0"/>
              </a:endParaRPr>
            </a:p>
          </p:txBody>
        </p:sp>
        <p:sp>
          <p:nvSpPr>
            <p:cNvPr id="17" name="Line 89">
              <a:extLst>
                <a:ext uri="{FF2B5EF4-FFF2-40B4-BE49-F238E27FC236}">
                  <a16:creationId xmlns:a16="http://schemas.microsoft.com/office/drawing/2014/main" id="{A3B22C6C-61B0-4015-8C41-F3FD0AC95264}"/>
                </a:ext>
              </a:extLst>
            </p:cNvPr>
            <p:cNvSpPr>
              <a:spLocks noChangeShapeType="1"/>
            </p:cNvSpPr>
            <p:nvPr/>
          </p:nvSpPr>
          <p:spPr bwMode="auto">
            <a:xfrm>
              <a:off x="5077341" y="2340409"/>
              <a:ext cx="373025" cy="566000"/>
            </a:xfrm>
            <a:prstGeom prst="line">
              <a:avLst/>
            </a:prstGeom>
            <a:noFill/>
            <a:ln w="22225" algn="ctr">
              <a:solidFill>
                <a:srgbClr val="000000"/>
              </a:solidFill>
              <a:round/>
              <a:headEnd/>
              <a:tailEnd/>
            </a:ln>
          </p:spPr>
          <p:txBody>
            <a:bodyPr lIns="36576" tIns="36576" rIns="36576" bIns="36576"/>
            <a:lstStyle/>
            <a:p>
              <a:pPr fontAlgn="base">
                <a:spcBef>
                  <a:spcPct val="0"/>
                </a:spcBef>
                <a:spcAft>
                  <a:spcPct val="0"/>
                </a:spcAft>
              </a:pPr>
              <a:endParaRPr lang="en-US">
                <a:solidFill>
                  <a:prstClr val="black"/>
                </a:solidFill>
                <a:latin typeface="Arial" charset="0"/>
                <a:cs typeface="Arial" charset="0"/>
              </a:endParaRPr>
            </a:p>
          </p:txBody>
        </p:sp>
        <p:sp>
          <p:nvSpPr>
            <p:cNvPr id="18" name="Line 90">
              <a:extLst>
                <a:ext uri="{FF2B5EF4-FFF2-40B4-BE49-F238E27FC236}">
                  <a16:creationId xmlns:a16="http://schemas.microsoft.com/office/drawing/2014/main" id="{EFA94A66-D49B-45A4-9FCE-25BFCFE50939}"/>
                </a:ext>
              </a:extLst>
            </p:cNvPr>
            <p:cNvSpPr>
              <a:spLocks noChangeShapeType="1"/>
            </p:cNvSpPr>
            <p:nvPr/>
          </p:nvSpPr>
          <p:spPr bwMode="auto">
            <a:xfrm>
              <a:off x="5024052" y="3047908"/>
              <a:ext cx="426315" cy="1"/>
            </a:xfrm>
            <a:prstGeom prst="line">
              <a:avLst/>
            </a:prstGeom>
            <a:noFill/>
            <a:ln w="22225" algn="ctr">
              <a:solidFill>
                <a:srgbClr val="000000"/>
              </a:solidFill>
              <a:prstDash val="dash"/>
              <a:round/>
              <a:headEnd/>
              <a:tailEnd/>
            </a:ln>
          </p:spPr>
          <p:txBody>
            <a:bodyPr lIns="36576" tIns="36576" rIns="36576" bIns="36576"/>
            <a:lstStyle/>
            <a:p>
              <a:pPr fontAlgn="base">
                <a:spcBef>
                  <a:spcPct val="0"/>
                </a:spcBef>
                <a:spcAft>
                  <a:spcPct val="0"/>
                </a:spcAft>
              </a:pPr>
              <a:endParaRPr lang="en-US">
                <a:solidFill>
                  <a:prstClr val="black"/>
                </a:solidFill>
                <a:latin typeface="Arial" charset="0"/>
                <a:cs typeface="Arial" charset="0"/>
              </a:endParaRPr>
            </a:p>
          </p:txBody>
        </p:sp>
        <p:sp>
          <p:nvSpPr>
            <p:cNvPr id="19" name="Line 91">
              <a:extLst>
                <a:ext uri="{FF2B5EF4-FFF2-40B4-BE49-F238E27FC236}">
                  <a16:creationId xmlns:a16="http://schemas.microsoft.com/office/drawing/2014/main" id="{4D349555-BFD6-4606-91F9-FE8B4A55EC6C}"/>
                </a:ext>
              </a:extLst>
            </p:cNvPr>
            <p:cNvSpPr>
              <a:spLocks noChangeShapeType="1"/>
            </p:cNvSpPr>
            <p:nvPr/>
          </p:nvSpPr>
          <p:spPr bwMode="auto">
            <a:xfrm>
              <a:off x="5024052" y="3189408"/>
              <a:ext cx="426315" cy="1"/>
            </a:xfrm>
            <a:prstGeom prst="line">
              <a:avLst/>
            </a:prstGeom>
            <a:noFill/>
            <a:ln w="22225" algn="ctr">
              <a:solidFill>
                <a:srgbClr val="000000"/>
              </a:solidFill>
              <a:prstDash val="dash"/>
              <a:round/>
              <a:headEnd/>
              <a:tailEnd/>
            </a:ln>
          </p:spPr>
          <p:txBody>
            <a:bodyPr lIns="36576" tIns="36576" rIns="36576" bIns="36576"/>
            <a:lstStyle/>
            <a:p>
              <a:pPr fontAlgn="base">
                <a:spcBef>
                  <a:spcPct val="0"/>
                </a:spcBef>
                <a:spcAft>
                  <a:spcPct val="0"/>
                </a:spcAft>
              </a:pPr>
              <a:endParaRPr lang="en-US">
                <a:solidFill>
                  <a:prstClr val="black"/>
                </a:solidFill>
                <a:latin typeface="Arial" charset="0"/>
                <a:cs typeface="Arial" charset="0"/>
              </a:endParaRPr>
            </a:p>
          </p:txBody>
        </p:sp>
        <p:sp>
          <p:nvSpPr>
            <p:cNvPr id="20" name="Line 92">
              <a:extLst>
                <a:ext uri="{FF2B5EF4-FFF2-40B4-BE49-F238E27FC236}">
                  <a16:creationId xmlns:a16="http://schemas.microsoft.com/office/drawing/2014/main" id="{B8821A79-BBD8-48C6-9964-E5CE8B79299A}"/>
                </a:ext>
              </a:extLst>
            </p:cNvPr>
            <p:cNvSpPr>
              <a:spLocks noChangeShapeType="1"/>
            </p:cNvSpPr>
            <p:nvPr/>
          </p:nvSpPr>
          <p:spPr bwMode="auto">
            <a:xfrm>
              <a:off x="5210565" y="3118659"/>
              <a:ext cx="53289" cy="0"/>
            </a:xfrm>
            <a:prstGeom prst="line">
              <a:avLst/>
            </a:prstGeom>
            <a:noFill/>
            <a:ln w="12700" algn="ctr">
              <a:solidFill>
                <a:srgbClr val="000000"/>
              </a:solidFill>
              <a:round/>
              <a:headEnd/>
              <a:tailEnd/>
            </a:ln>
          </p:spPr>
          <p:txBody>
            <a:bodyPr lIns="36576" tIns="36576" rIns="36576" bIns="36576"/>
            <a:lstStyle/>
            <a:p>
              <a:pPr fontAlgn="base">
                <a:spcBef>
                  <a:spcPct val="0"/>
                </a:spcBef>
                <a:spcAft>
                  <a:spcPct val="0"/>
                </a:spcAft>
              </a:pPr>
              <a:endParaRPr lang="en-US">
                <a:solidFill>
                  <a:prstClr val="black"/>
                </a:solidFill>
                <a:latin typeface="Arial" charset="0"/>
                <a:cs typeface="Arial" charset="0"/>
              </a:endParaRPr>
            </a:p>
          </p:txBody>
        </p:sp>
        <p:sp>
          <p:nvSpPr>
            <p:cNvPr id="21" name="Line 93">
              <a:extLst>
                <a:ext uri="{FF2B5EF4-FFF2-40B4-BE49-F238E27FC236}">
                  <a16:creationId xmlns:a16="http://schemas.microsoft.com/office/drawing/2014/main" id="{C8C1D688-026D-46A7-9B4E-F137242EEE66}"/>
                </a:ext>
              </a:extLst>
            </p:cNvPr>
            <p:cNvSpPr>
              <a:spLocks noChangeShapeType="1"/>
            </p:cNvSpPr>
            <p:nvPr/>
          </p:nvSpPr>
          <p:spPr bwMode="auto">
            <a:xfrm flipH="1">
              <a:off x="4953000" y="3118659"/>
              <a:ext cx="230920" cy="0"/>
            </a:xfrm>
            <a:prstGeom prst="line">
              <a:avLst/>
            </a:prstGeom>
            <a:noFill/>
            <a:ln w="12700">
              <a:solidFill>
                <a:srgbClr val="000000"/>
              </a:solidFill>
              <a:round/>
              <a:headEnd/>
              <a:tailEnd/>
            </a:ln>
          </p:spPr>
          <p:txBody>
            <a:bodyPr lIns="36576" tIns="36576" rIns="36576" bIns="36576"/>
            <a:lstStyle/>
            <a:p>
              <a:pPr fontAlgn="base">
                <a:spcBef>
                  <a:spcPct val="0"/>
                </a:spcBef>
                <a:spcAft>
                  <a:spcPct val="0"/>
                </a:spcAft>
              </a:pPr>
              <a:endParaRPr lang="en-US">
                <a:solidFill>
                  <a:prstClr val="black"/>
                </a:solidFill>
                <a:latin typeface="Arial" charset="0"/>
                <a:cs typeface="Arial" charset="0"/>
              </a:endParaRPr>
            </a:p>
          </p:txBody>
        </p:sp>
        <p:sp>
          <p:nvSpPr>
            <p:cNvPr id="22" name="Line 94">
              <a:extLst>
                <a:ext uri="{FF2B5EF4-FFF2-40B4-BE49-F238E27FC236}">
                  <a16:creationId xmlns:a16="http://schemas.microsoft.com/office/drawing/2014/main" id="{064EA43E-C343-4ED3-AFEF-A2D2D1E15F50}"/>
                </a:ext>
              </a:extLst>
            </p:cNvPr>
            <p:cNvSpPr>
              <a:spLocks noChangeShapeType="1"/>
            </p:cNvSpPr>
            <p:nvPr/>
          </p:nvSpPr>
          <p:spPr bwMode="auto">
            <a:xfrm>
              <a:off x="6456940" y="3118659"/>
              <a:ext cx="248683" cy="0"/>
            </a:xfrm>
            <a:prstGeom prst="line">
              <a:avLst/>
            </a:prstGeom>
            <a:noFill/>
            <a:ln w="12700">
              <a:solidFill>
                <a:srgbClr val="000000"/>
              </a:solidFill>
              <a:round/>
              <a:headEnd/>
              <a:tailEnd/>
            </a:ln>
          </p:spPr>
          <p:txBody>
            <a:bodyPr lIns="36576" tIns="36576" rIns="36576" bIns="36576"/>
            <a:lstStyle/>
            <a:p>
              <a:pPr fontAlgn="base">
                <a:spcBef>
                  <a:spcPct val="0"/>
                </a:spcBef>
                <a:spcAft>
                  <a:spcPct val="0"/>
                </a:spcAft>
              </a:pPr>
              <a:endParaRPr lang="en-US">
                <a:solidFill>
                  <a:prstClr val="black"/>
                </a:solidFill>
                <a:latin typeface="Arial" charset="0"/>
                <a:cs typeface="Arial" charset="0"/>
              </a:endParaRPr>
            </a:p>
          </p:txBody>
        </p:sp>
        <p:sp>
          <p:nvSpPr>
            <p:cNvPr id="23" name="Line 95">
              <a:extLst>
                <a:ext uri="{FF2B5EF4-FFF2-40B4-BE49-F238E27FC236}">
                  <a16:creationId xmlns:a16="http://schemas.microsoft.com/office/drawing/2014/main" id="{ECE6C35B-3109-4031-A23C-03426E87F14F}"/>
                </a:ext>
              </a:extLst>
            </p:cNvPr>
            <p:cNvSpPr>
              <a:spLocks noChangeShapeType="1"/>
            </p:cNvSpPr>
            <p:nvPr/>
          </p:nvSpPr>
          <p:spPr bwMode="auto">
            <a:xfrm rot="16200000">
              <a:off x="6291682" y="3283738"/>
              <a:ext cx="247625" cy="0"/>
            </a:xfrm>
            <a:prstGeom prst="line">
              <a:avLst/>
            </a:prstGeom>
            <a:noFill/>
            <a:ln w="12700" algn="ctr">
              <a:solidFill>
                <a:srgbClr val="000000"/>
              </a:solidFill>
              <a:round/>
              <a:headEnd/>
              <a:tailEnd/>
            </a:ln>
          </p:spPr>
          <p:txBody>
            <a:bodyPr lIns="36576" tIns="36576" rIns="36576" bIns="36576"/>
            <a:lstStyle/>
            <a:p>
              <a:pPr fontAlgn="base">
                <a:spcBef>
                  <a:spcPct val="0"/>
                </a:spcBef>
                <a:spcAft>
                  <a:spcPct val="0"/>
                </a:spcAft>
              </a:pPr>
              <a:endParaRPr lang="en-US">
                <a:solidFill>
                  <a:prstClr val="black"/>
                </a:solidFill>
                <a:latin typeface="Arial" charset="0"/>
                <a:cs typeface="Arial" charset="0"/>
              </a:endParaRPr>
            </a:p>
          </p:txBody>
        </p:sp>
        <p:sp>
          <p:nvSpPr>
            <p:cNvPr id="24" name="Line 96">
              <a:extLst>
                <a:ext uri="{FF2B5EF4-FFF2-40B4-BE49-F238E27FC236}">
                  <a16:creationId xmlns:a16="http://schemas.microsoft.com/office/drawing/2014/main" id="{0EA8D00C-C028-467D-BC30-7A6C3EE4E4B4}"/>
                </a:ext>
              </a:extLst>
            </p:cNvPr>
            <p:cNvSpPr>
              <a:spLocks noChangeShapeType="1"/>
            </p:cNvSpPr>
            <p:nvPr/>
          </p:nvSpPr>
          <p:spPr bwMode="auto">
            <a:xfrm rot="16200000">
              <a:off x="5905478" y="2561506"/>
              <a:ext cx="1008193" cy="0"/>
            </a:xfrm>
            <a:prstGeom prst="line">
              <a:avLst/>
            </a:prstGeom>
            <a:noFill/>
            <a:ln w="12700" algn="ctr">
              <a:solidFill>
                <a:srgbClr val="000000"/>
              </a:solidFill>
              <a:round/>
              <a:headEnd/>
              <a:tailEnd/>
            </a:ln>
          </p:spPr>
          <p:txBody>
            <a:bodyPr lIns="36576" tIns="36576" rIns="36576" bIns="36576"/>
            <a:lstStyle/>
            <a:p>
              <a:pPr fontAlgn="base">
                <a:spcBef>
                  <a:spcPct val="0"/>
                </a:spcBef>
                <a:spcAft>
                  <a:spcPct val="0"/>
                </a:spcAft>
              </a:pPr>
              <a:endParaRPr lang="en-US">
                <a:solidFill>
                  <a:prstClr val="black"/>
                </a:solidFill>
                <a:latin typeface="Arial" charset="0"/>
                <a:cs typeface="Arial" charset="0"/>
              </a:endParaRPr>
            </a:p>
          </p:txBody>
        </p:sp>
        <p:sp>
          <p:nvSpPr>
            <p:cNvPr id="25" name="Line 97">
              <a:extLst>
                <a:ext uri="{FF2B5EF4-FFF2-40B4-BE49-F238E27FC236}">
                  <a16:creationId xmlns:a16="http://schemas.microsoft.com/office/drawing/2014/main" id="{6CC0E185-8F10-4F84-9DE3-576F233C3E2B}"/>
                </a:ext>
              </a:extLst>
            </p:cNvPr>
            <p:cNvSpPr>
              <a:spLocks noChangeShapeType="1"/>
            </p:cNvSpPr>
            <p:nvPr/>
          </p:nvSpPr>
          <p:spPr bwMode="auto">
            <a:xfrm>
              <a:off x="5343788" y="3118659"/>
              <a:ext cx="213157" cy="0"/>
            </a:xfrm>
            <a:prstGeom prst="line">
              <a:avLst/>
            </a:prstGeom>
            <a:noFill/>
            <a:ln w="12700">
              <a:solidFill>
                <a:srgbClr val="000000"/>
              </a:solidFill>
              <a:round/>
              <a:headEnd/>
              <a:tailEnd/>
            </a:ln>
          </p:spPr>
          <p:txBody>
            <a:bodyPr lIns="36576" tIns="36576" rIns="36576" bIns="36576"/>
            <a:lstStyle/>
            <a:p>
              <a:pPr fontAlgn="base">
                <a:spcBef>
                  <a:spcPct val="0"/>
                </a:spcBef>
                <a:spcAft>
                  <a:spcPct val="0"/>
                </a:spcAft>
              </a:pPr>
              <a:endParaRPr lang="en-US">
                <a:solidFill>
                  <a:prstClr val="black"/>
                </a:solidFill>
                <a:latin typeface="Arial" charset="0"/>
                <a:cs typeface="Arial" charset="0"/>
              </a:endParaRPr>
            </a:p>
          </p:txBody>
        </p:sp>
        <p:sp>
          <p:nvSpPr>
            <p:cNvPr id="26" name="Text Box 98">
              <a:extLst>
                <a:ext uri="{FF2B5EF4-FFF2-40B4-BE49-F238E27FC236}">
                  <a16:creationId xmlns:a16="http://schemas.microsoft.com/office/drawing/2014/main" id="{3381B5A1-7B93-4ECB-8D8B-2F5825787CED}"/>
                </a:ext>
              </a:extLst>
            </p:cNvPr>
            <p:cNvSpPr txBox="1">
              <a:spLocks noChangeArrowheads="1"/>
            </p:cNvSpPr>
            <p:nvPr/>
          </p:nvSpPr>
          <p:spPr bwMode="auto">
            <a:xfrm>
              <a:off x="5257804" y="3962205"/>
              <a:ext cx="1447818" cy="154914"/>
            </a:xfrm>
            <a:prstGeom prst="rect">
              <a:avLst/>
            </a:prstGeom>
            <a:noFill/>
            <a:ln w="9525" algn="in">
              <a:noFill/>
              <a:miter lim="800000"/>
              <a:headEnd/>
              <a:tailEnd/>
            </a:ln>
          </p:spPr>
          <p:txBody>
            <a:bodyPr lIns="36576" tIns="36576" rIns="36576" bIns="36576"/>
            <a:lstStyle/>
            <a:p>
              <a:pPr fontAlgn="base">
                <a:spcBef>
                  <a:spcPct val="0"/>
                </a:spcBef>
                <a:spcAft>
                  <a:spcPct val="0"/>
                </a:spcAft>
              </a:pPr>
              <a:r>
                <a:rPr lang="en-US" sz="1600" dirty="0">
                  <a:solidFill>
                    <a:srgbClr val="000000"/>
                  </a:solidFill>
                  <a:latin typeface="+mj-lt"/>
                  <a:cs typeface="Arial" charset="0"/>
                </a:rPr>
                <a:t>3/4 SQUARE  STOCK</a:t>
              </a:r>
              <a:endParaRPr lang="en-US" sz="1600" dirty="0">
                <a:solidFill>
                  <a:prstClr val="black"/>
                </a:solidFill>
                <a:latin typeface="+mj-lt"/>
                <a:cs typeface="Arial" charset="0"/>
              </a:endParaRPr>
            </a:p>
          </p:txBody>
        </p:sp>
        <p:sp>
          <p:nvSpPr>
            <p:cNvPr id="27" name="Line 99">
              <a:extLst>
                <a:ext uri="{FF2B5EF4-FFF2-40B4-BE49-F238E27FC236}">
                  <a16:creationId xmlns:a16="http://schemas.microsoft.com/office/drawing/2014/main" id="{FC895758-DE2F-4187-AE5E-401533EFAADB}"/>
                </a:ext>
              </a:extLst>
            </p:cNvPr>
            <p:cNvSpPr>
              <a:spLocks noChangeShapeType="1"/>
            </p:cNvSpPr>
            <p:nvPr/>
          </p:nvSpPr>
          <p:spPr bwMode="auto">
            <a:xfrm>
              <a:off x="5770103" y="3755408"/>
              <a:ext cx="355262" cy="0"/>
            </a:xfrm>
            <a:prstGeom prst="line">
              <a:avLst/>
            </a:prstGeom>
            <a:noFill/>
            <a:ln w="12700">
              <a:solidFill>
                <a:srgbClr val="000000"/>
              </a:solidFill>
              <a:round/>
              <a:headEnd/>
              <a:tailEnd/>
            </a:ln>
          </p:spPr>
          <p:txBody>
            <a:bodyPr lIns="36576" tIns="36576" rIns="36576" bIns="36576"/>
            <a:lstStyle/>
            <a:p>
              <a:pPr fontAlgn="base">
                <a:spcBef>
                  <a:spcPct val="0"/>
                </a:spcBef>
                <a:spcAft>
                  <a:spcPct val="0"/>
                </a:spcAft>
              </a:pPr>
              <a:endParaRPr lang="en-US">
                <a:solidFill>
                  <a:prstClr val="black"/>
                </a:solidFill>
                <a:latin typeface="Arial" charset="0"/>
                <a:cs typeface="Arial" charset="0"/>
              </a:endParaRPr>
            </a:p>
          </p:txBody>
        </p:sp>
        <p:sp>
          <p:nvSpPr>
            <p:cNvPr id="28" name="Line 100">
              <a:extLst>
                <a:ext uri="{FF2B5EF4-FFF2-40B4-BE49-F238E27FC236}">
                  <a16:creationId xmlns:a16="http://schemas.microsoft.com/office/drawing/2014/main" id="{0E5B89A0-BF4F-4B77-9D1D-8534A2C0481D}"/>
                </a:ext>
              </a:extLst>
            </p:cNvPr>
            <p:cNvSpPr>
              <a:spLocks noChangeShapeType="1"/>
            </p:cNvSpPr>
            <p:nvPr/>
          </p:nvSpPr>
          <p:spPr bwMode="auto">
            <a:xfrm>
              <a:off x="5770103" y="2340409"/>
              <a:ext cx="355262" cy="0"/>
            </a:xfrm>
            <a:prstGeom prst="line">
              <a:avLst/>
            </a:prstGeom>
            <a:noFill/>
            <a:ln w="12700">
              <a:solidFill>
                <a:srgbClr val="000000"/>
              </a:solidFill>
              <a:round/>
              <a:headEnd/>
              <a:tailEnd/>
            </a:ln>
          </p:spPr>
          <p:txBody>
            <a:bodyPr lIns="36576" tIns="36576" rIns="36576" bIns="36576"/>
            <a:lstStyle/>
            <a:p>
              <a:pPr fontAlgn="base">
                <a:spcBef>
                  <a:spcPct val="0"/>
                </a:spcBef>
                <a:spcAft>
                  <a:spcPct val="0"/>
                </a:spcAft>
              </a:pPr>
              <a:endParaRPr lang="en-US">
                <a:solidFill>
                  <a:prstClr val="black"/>
                </a:solidFill>
                <a:latin typeface="Arial" charset="0"/>
                <a:cs typeface="Arial" charset="0"/>
              </a:endParaRPr>
            </a:p>
          </p:txBody>
        </p:sp>
        <p:sp>
          <p:nvSpPr>
            <p:cNvPr id="29" name="Text Box 101">
              <a:extLst>
                <a:ext uri="{FF2B5EF4-FFF2-40B4-BE49-F238E27FC236}">
                  <a16:creationId xmlns:a16="http://schemas.microsoft.com/office/drawing/2014/main" id="{38B35B0F-2B94-45F7-AE55-4FF3225CED52}"/>
                </a:ext>
              </a:extLst>
            </p:cNvPr>
            <p:cNvSpPr txBox="1">
              <a:spLocks noChangeArrowheads="1"/>
            </p:cNvSpPr>
            <p:nvPr/>
          </p:nvSpPr>
          <p:spPr bwMode="auto">
            <a:xfrm>
              <a:off x="5638809" y="3047900"/>
              <a:ext cx="381005" cy="380961"/>
            </a:xfrm>
            <a:prstGeom prst="rect">
              <a:avLst/>
            </a:prstGeom>
            <a:noFill/>
            <a:ln w="9525" algn="in">
              <a:noFill/>
              <a:miter lim="800000"/>
              <a:headEnd/>
              <a:tailEnd/>
            </a:ln>
          </p:spPr>
          <p:txBody>
            <a:bodyPr lIns="36576" tIns="36576" rIns="36576" bIns="36576"/>
            <a:lstStyle/>
            <a:p>
              <a:pPr fontAlgn="base">
                <a:spcBef>
                  <a:spcPct val="0"/>
                </a:spcBef>
                <a:spcAft>
                  <a:spcPct val="0"/>
                </a:spcAft>
              </a:pPr>
              <a:r>
                <a:rPr lang="en-US" sz="1600" dirty="0">
                  <a:solidFill>
                    <a:srgbClr val="000000"/>
                  </a:solidFill>
                  <a:latin typeface="Calibri" pitchFamily="34" charset="0"/>
                  <a:cs typeface="Calibri" pitchFamily="34" charset="0"/>
                </a:rPr>
                <a:t>2 1/2</a:t>
              </a:r>
            </a:p>
            <a:p>
              <a:pPr fontAlgn="base">
                <a:spcBef>
                  <a:spcPct val="0"/>
                </a:spcBef>
                <a:spcAft>
                  <a:spcPct val="0"/>
                </a:spcAft>
              </a:pPr>
              <a:endParaRPr lang="en-US" dirty="0">
                <a:solidFill>
                  <a:prstClr val="black"/>
                </a:solidFill>
                <a:latin typeface="Arial" charset="0"/>
                <a:cs typeface="Arial" charset="0"/>
              </a:endParaRPr>
            </a:p>
          </p:txBody>
        </p:sp>
        <p:sp>
          <p:nvSpPr>
            <p:cNvPr id="30" name="Line 102">
              <a:extLst>
                <a:ext uri="{FF2B5EF4-FFF2-40B4-BE49-F238E27FC236}">
                  <a16:creationId xmlns:a16="http://schemas.microsoft.com/office/drawing/2014/main" id="{98C9A6D1-EBA9-4C29-863E-D02D12BE1A05}"/>
                </a:ext>
              </a:extLst>
            </p:cNvPr>
            <p:cNvSpPr>
              <a:spLocks noChangeShapeType="1"/>
            </p:cNvSpPr>
            <p:nvPr/>
          </p:nvSpPr>
          <p:spPr bwMode="auto">
            <a:xfrm flipV="1">
              <a:off x="5829311" y="2330257"/>
              <a:ext cx="0" cy="707500"/>
            </a:xfrm>
            <a:prstGeom prst="line">
              <a:avLst/>
            </a:prstGeom>
            <a:noFill/>
            <a:ln w="15875">
              <a:solidFill>
                <a:srgbClr val="000000"/>
              </a:solidFill>
              <a:round/>
              <a:headEnd/>
              <a:tailEnd type="triangle" w="med" len="med"/>
            </a:ln>
          </p:spPr>
          <p:txBody>
            <a:bodyPr lIns="36576" tIns="36576" rIns="36576" bIns="36576"/>
            <a:lstStyle/>
            <a:p>
              <a:pPr fontAlgn="base">
                <a:spcBef>
                  <a:spcPct val="0"/>
                </a:spcBef>
                <a:spcAft>
                  <a:spcPct val="0"/>
                </a:spcAft>
              </a:pPr>
              <a:endParaRPr lang="en-US">
                <a:solidFill>
                  <a:prstClr val="black"/>
                </a:solidFill>
                <a:latin typeface="Arial" charset="0"/>
                <a:cs typeface="Arial" charset="0"/>
              </a:endParaRPr>
            </a:p>
          </p:txBody>
        </p:sp>
        <p:sp>
          <p:nvSpPr>
            <p:cNvPr id="31" name="Text Box 103">
              <a:extLst>
                <a:ext uri="{FF2B5EF4-FFF2-40B4-BE49-F238E27FC236}">
                  <a16:creationId xmlns:a16="http://schemas.microsoft.com/office/drawing/2014/main" id="{FC7B4622-5390-4BD1-A53C-5CFFF1400BAC}"/>
                </a:ext>
              </a:extLst>
            </p:cNvPr>
            <p:cNvSpPr txBox="1">
              <a:spLocks noChangeArrowheads="1"/>
            </p:cNvSpPr>
            <p:nvPr/>
          </p:nvSpPr>
          <p:spPr bwMode="auto">
            <a:xfrm>
              <a:off x="5860687" y="3401657"/>
              <a:ext cx="390788" cy="247625"/>
            </a:xfrm>
            <a:prstGeom prst="rect">
              <a:avLst/>
            </a:prstGeom>
            <a:noFill/>
            <a:ln w="9525" algn="in">
              <a:noFill/>
              <a:miter lim="800000"/>
              <a:headEnd/>
              <a:tailEnd/>
            </a:ln>
          </p:spPr>
          <p:txBody>
            <a:bodyPr lIns="36576" tIns="36576" rIns="36576" bIns="36576"/>
            <a:lstStyle/>
            <a:p>
              <a:pPr fontAlgn="base">
                <a:spcBef>
                  <a:spcPct val="0"/>
                </a:spcBef>
                <a:spcAft>
                  <a:spcPct val="0"/>
                </a:spcAft>
              </a:pPr>
              <a:r>
                <a:rPr lang="en-US" sz="1600" dirty="0">
                  <a:solidFill>
                    <a:srgbClr val="000000"/>
                  </a:solidFill>
                  <a:latin typeface="+mj-lt"/>
                  <a:cs typeface="Arial" charset="0"/>
                </a:rPr>
                <a:t>1 1/8</a:t>
              </a:r>
              <a:endParaRPr lang="en-US" sz="1600" dirty="0">
                <a:solidFill>
                  <a:prstClr val="black"/>
                </a:solidFill>
                <a:latin typeface="+mj-lt"/>
                <a:cs typeface="Arial" charset="0"/>
              </a:endParaRPr>
            </a:p>
          </p:txBody>
        </p:sp>
        <p:sp>
          <p:nvSpPr>
            <p:cNvPr id="32" name="Line 104">
              <a:extLst>
                <a:ext uri="{FF2B5EF4-FFF2-40B4-BE49-F238E27FC236}">
                  <a16:creationId xmlns:a16="http://schemas.microsoft.com/office/drawing/2014/main" id="{E47AE062-37D0-401D-BA7A-464945980C5B}"/>
                </a:ext>
              </a:extLst>
            </p:cNvPr>
            <p:cNvSpPr>
              <a:spLocks noChangeShapeType="1"/>
            </p:cNvSpPr>
            <p:nvPr/>
          </p:nvSpPr>
          <p:spPr bwMode="auto">
            <a:xfrm>
              <a:off x="6054312" y="3543159"/>
              <a:ext cx="0" cy="212250"/>
            </a:xfrm>
            <a:prstGeom prst="line">
              <a:avLst/>
            </a:prstGeom>
            <a:noFill/>
            <a:ln w="15875">
              <a:solidFill>
                <a:srgbClr val="000000"/>
              </a:solidFill>
              <a:round/>
              <a:headEnd/>
              <a:tailEnd type="triangle" w="med" len="med"/>
            </a:ln>
          </p:spPr>
          <p:txBody>
            <a:bodyPr lIns="36576" tIns="36576" rIns="36576" bIns="36576"/>
            <a:lstStyle/>
            <a:p>
              <a:pPr fontAlgn="base">
                <a:spcBef>
                  <a:spcPct val="0"/>
                </a:spcBef>
                <a:spcAft>
                  <a:spcPct val="0"/>
                </a:spcAft>
              </a:pPr>
              <a:endParaRPr lang="en-US">
                <a:solidFill>
                  <a:prstClr val="black"/>
                </a:solidFill>
                <a:latin typeface="Arial" charset="0"/>
                <a:cs typeface="Arial" charset="0"/>
              </a:endParaRPr>
            </a:p>
          </p:txBody>
        </p:sp>
        <p:sp>
          <p:nvSpPr>
            <p:cNvPr id="33" name="Line 105">
              <a:extLst>
                <a:ext uri="{FF2B5EF4-FFF2-40B4-BE49-F238E27FC236}">
                  <a16:creationId xmlns:a16="http://schemas.microsoft.com/office/drawing/2014/main" id="{288C4680-D7C8-463D-B0FF-F3C93353B682}"/>
                </a:ext>
              </a:extLst>
            </p:cNvPr>
            <p:cNvSpPr>
              <a:spLocks noChangeShapeType="1"/>
            </p:cNvSpPr>
            <p:nvPr/>
          </p:nvSpPr>
          <p:spPr bwMode="auto">
            <a:xfrm flipV="1">
              <a:off x="6054312" y="3118659"/>
              <a:ext cx="0" cy="283000"/>
            </a:xfrm>
            <a:prstGeom prst="line">
              <a:avLst/>
            </a:prstGeom>
            <a:noFill/>
            <a:ln w="15875">
              <a:solidFill>
                <a:srgbClr val="000000"/>
              </a:solidFill>
              <a:round/>
              <a:headEnd/>
              <a:tailEnd type="triangle" w="med" len="med"/>
            </a:ln>
          </p:spPr>
          <p:txBody>
            <a:bodyPr lIns="36576" tIns="36576" rIns="36576" bIns="36576"/>
            <a:lstStyle/>
            <a:p>
              <a:pPr fontAlgn="base">
                <a:spcBef>
                  <a:spcPct val="0"/>
                </a:spcBef>
                <a:spcAft>
                  <a:spcPct val="0"/>
                </a:spcAft>
              </a:pPr>
              <a:endParaRPr lang="en-US" dirty="0">
                <a:solidFill>
                  <a:prstClr val="black"/>
                </a:solidFill>
                <a:latin typeface="Arial" pitchFamily="34" charset="0"/>
                <a:cs typeface="Arial" pitchFamily="34" charset="0"/>
              </a:endParaRPr>
            </a:p>
          </p:txBody>
        </p:sp>
        <p:sp>
          <p:nvSpPr>
            <p:cNvPr id="34" name="Line 106">
              <a:extLst>
                <a:ext uri="{FF2B5EF4-FFF2-40B4-BE49-F238E27FC236}">
                  <a16:creationId xmlns:a16="http://schemas.microsoft.com/office/drawing/2014/main" id="{BE75287F-A278-4582-AEA6-22EFF7EAD28F}"/>
                </a:ext>
              </a:extLst>
            </p:cNvPr>
            <p:cNvSpPr>
              <a:spLocks noChangeShapeType="1"/>
            </p:cNvSpPr>
            <p:nvPr/>
          </p:nvSpPr>
          <p:spPr bwMode="auto">
            <a:xfrm>
              <a:off x="6196417" y="2906409"/>
              <a:ext cx="426315" cy="0"/>
            </a:xfrm>
            <a:prstGeom prst="line">
              <a:avLst/>
            </a:prstGeom>
            <a:noFill/>
            <a:ln w="22225">
              <a:solidFill>
                <a:srgbClr val="000000"/>
              </a:solidFill>
              <a:round/>
              <a:headEnd/>
              <a:tailEnd/>
            </a:ln>
          </p:spPr>
          <p:txBody>
            <a:bodyPr lIns="36576" tIns="36576" rIns="36576" bIns="36576"/>
            <a:lstStyle/>
            <a:p>
              <a:pPr fontAlgn="base">
                <a:spcBef>
                  <a:spcPct val="0"/>
                </a:spcBef>
                <a:spcAft>
                  <a:spcPct val="0"/>
                </a:spcAft>
              </a:pPr>
              <a:endParaRPr lang="en-US">
                <a:solidFill>
                  <a:prstClr val="black"/>
                </a:solidFill>
                <a:latin typeface="Arial" charset="0"/>
                <a:cs typeface="Arial" charset="0"/>
              </a:endParaRPr>
            </a:p>
          </p:txBody>
        </p:sp>
        <p:sp>
          <p:nvSpPr>
            <p:cNvPr id="35" name="Line 107">
              <a:extLst>
                <a:ext uri="{FF2B5EF4-FFF2-40B4-BE49-F238E27FC236}">
                  <a16:creationId xmlns:a16="http://schemas.microsoft.com/office/drawing/2014/main" id="{A79A5EEF-F1B4-4DB1-A84A-B577160424FC}"/>
                </a:ext>
              </a:extLst>
            </p:cNvPr>
            <p:cNvSpPr>
              <a:spLocks noChangeShapeType="1"/>
            </p:cNvSpPr>
            <p:nvPr/>
          </p:nvSpPr>
          <p:spPr bwMode="auto">
            <a:xfrm>
              <a:off x="5983260" y="2906409"/>
              <a:ext cx="142105" cy="0"/>
            </a:xfrm>
            <a:prstGeom prst="line">
              <a:avLst/>
            </a:prstGeom>
            <a:noFill/>
            <a:ln w="12700">
              <a:solidFill>
                <a:srgbClr val="000000"/>
              </a:solidFill>
              <a:round/>
              <a:headEnd/>
              <a:tailEnd/>
            </a:ln>
          </p:spPr>
          <p:txBody>
            <a:bodyPr lIns="36576" tIns="36576" rIns="36576" bIns="36576"/>
            <a:lstStyle/>
            <a:p>
              <a:pPr fontAlgn="base">
                <a:spcBef>
                  <a:spcPct val="0"/>
                </a:spcBef>
                <a:spcAft>
                  <a:spcPct val="0"/>
                </a:spcAft>
              </a:pPr>
              <a:endParaRPr lang="en-US">
                <a:solidFill>
                  <a:prstClr val="black"/>
                </a:solidFill>
                <a:latin typeface="Arial" charset="0"/>
                <a:cs typeface="Arial" charset="0"/>
              </a:endParaRPr>
            </a:p>
          </p:txBody>
        </p:sp>
        <p:sp>
          <p:nvSpPr>
            <p:cNvPr id="36" name="Text Box 108">
              <a:extLst>
                <a:ext uri="{FF2B5EF4-FFF2-40B4-BE49-F238E27FC236}">
                  <a16:creationId xmlns:a16="http://schemas.microsoft.com/office/drawing/2014/main" id="{0682EED0-6DB6-4DCF-A083-0A2E4D3C6CB7}"/>
                </a:ext>
              </a:extLst>
            </p:cNvPr>
            <p:cNvSpPr txBox="1">
              <a:spLocks noChangeArrowheads="1"/>
            </p:cNvSpPr>
            <p:nvPr/>
          </p:nvSpPr>
          <p:spPr bwMode="auto">
            <a:xfrm>
              <a:off x="5943587" y="2514554"/>
              <a:ext cx="304804" cy="228577"/>
            </a:xfrm>
            <a:prstGeom prst="rect">
              <a:avLst/>
            </a:prstGeom>
            <a:noFill/>
            <a:ln w="9525" algn="in">
              <a:noFill/>
              <a:miter lim="800000"/>
              <a:headEnd/>
              <a:tailEnd/>
            </a:ln>
          </p:spPr>
          <p:txBody>
            <a:bodyPr lIns="36576" tIns="36576" rIns="36576" bIns="36576"/>
            <a:lstStyle/>
            <a:p>
              <a:pPr fontAlgn="base">
                <a:spcBef>
                  <a:spcPct val="0"/>
                </a:spcBef>
                <a:spcAft>
                  <a:spcPct val="0"/>
                </a:spcAft>
              </a:pPr>
              <a:r>
                <a:rPr lang="en-US" sz="1600" dirty="0">
                  <a:solidFill>
                    <a:srgbClr val="000000"/>
                  </a:solidFill>
                  <a:latin typeface="Calibri" pitchFamily="34" charset="0"/>
                  <a:cs typeface="Calibri" pitchFamily="34" charset="0"/>
                </a:rPr>
                <a:t>1</a:t>
              </a:r>
              <a:endParaRPr lang="en-US" sz="1600" dirty="0">
                <a:solidFill>
                  <a:prstClr val="black"/>
                </a:solidFill>
                <a:latin typeface="Calibri" pitchFamily="34" charset="0"/>
                <a:cs typeface="Calibri" pitchFamily="34" charset="0"/>
              </a:endParaRPr>
            </a:p>
          </p:txBody>
        </p:sp>
        <p:sp>
          <p:nvSpPr>
            <p:cNvPr id="37" name="Line 109">
              <a:extLst>
                <a:ext uri="{FF2B5EF4-FFF2-40B4-BE49-F238E27FC236}">
                  <a16:creationId xmlns:a16="http://schemas.microsoft.com/office/drawing/2014/main" id="{CC604650-AE11-4255-9CA7-A11AADDB0DEC}"/>
                </a:ext>
              </a:extLst>
            </p:cNvPr>
            <p:cNvSpPr>
              <a:spLocks noChangeShapeType="1"/>
            </p:cNvSpPr>
            <p:nvPr/>
          </p:nvSpPr>
          <p:spPr bwMode="auto">
            <a:xfrm>
              <a:off x="6017750" y="2764909"/>
              <a:ext cx="0" cy="141500"/>
            </a:xfrm>
            <a:prstGeom prst="line">
              <a:avLst/>
            </a:prstGeom>
            <a:noFill/>
            <a:ln w="9525">
              <a:solidFill>
                <a:srgbClr val="000000"/>
              </a:solidFill>
              <a:round/>
              <a:headEnd/>
              <a:tailEnd type="triangle" w="med" len="med"/>
            </a:ln>
          </p:spPr>
          <p:txBody>
            <a:bodyPr lIns="36576" tIns="36576" rIns="36576" bIns="36576"/>
            <a:lstStyle/>
            <a:p>
              <a:pPr fontAlgn="base">
                <a:spcBef>
                  <a:spcPct val="0"/>
                </a:spcBef>
                <a:spcAft>
                  <a:spcPct val="0"/>
                </a:spcAft>
              </a:pPr>
              <a:endParaRPr lang="en-US">
                <a:solidFill>
                  <a:prstClr val="black"/>
                </a:solidFill>
                <a:latin typeface="Arial" charset="0"/>
                <a:cs typeface="Arial" charset="0"/>
              </a:endParaRPr>
            </a:p>
          </p:txBody>
        </p:sp>
        <p:sp>
          <p:nvSpPr>
            <p:cNvPr id="38" name="Line 110">
              <a:extLst>
                <a:ext uri="{FF2B5EF4-FFF2-40B4-BE49-F238E27FC236}">
                  <a16:creationId xmlns:a16="http://schemas.microsoft.com/office/drawing/2014/main" id="{BC41B60B-DDDC-4401-8248-32D203707043}"/>
                </a:ext>
              </a:extLst>
            </p:cNvPr>
            <p:cNvSpPr>
              <a:spLocks noChangeShapeType="1"/>
            </p:cNvSpPr>
            <p:nvPr/>
          </p:nvSpPr>
          <p:spPr bwMode="auto">
            <a:xfrm flipV="1">
              <a:off x="6196417" y="2057409"/>
              <a:ext cx="0" cy="283000"/>
            </a:xfrm>
            <a:prstGeom prst="line">
              <a:avLst/>
            </a:prstGeom>
            <a:noFill/>
            <a:ln w="12700">
              <a:solidFill>
                <a:srgbClr val="000000"/>
              </a:solidFill>
              <a:round/>
              <a:headEnd/>
              <a:tailEnd/>
            </a:ln>
          </p:spPr>
          <p:txBody>
            <a:bodyPr lIns="36576" tIns="36576" rIns="36576" bIns="36576"/>
            <a:lstStyle/>
            <a:p>
              <a:pPr fontAlgn="base">
                <a:spcBef>
                  <a:spcPct val="0"/>
                </a:spcBef>
                <a:spcAft>
                  <a:spcPct val="0"/>
                </a:spcAft>
              </a:pPr>
              <a:endParaRPr lang="en-US">
                <a:solidFill>
                  <a:prstClr val="black"/>
                </a:solidFill>
                <a:latin typeface="Arial" charset="0"/>
                <a:cs typeface="Arial" charset="0"/>
              </a:endParaRPr>
            </a:p>
          </p:txBody>
        </p:sp>
        <p:sp>
          <p:nvSpPr>
            <p:cNvPr id="39" name="Text Box 111">
              <a:extLst>
                <a:ext uri="{FF2B5EF4-FFF2-40B4-BE49-F238E27FC236}">
                  <a16:creationId xmlns:a16="http://schemas.microsoft.com/office/drawing/2014/main" id="{332D09AB-3D60-4B5F-B8C2-55A745275946}"/>
                </a:ext>
              </a:extLst>
            </p:cNvPr>
            <p:cNvSpPr txBox="1">
              <a:spLocks noChangeArrowheads="1"/>
            </p:cNvSpPr>
            <p:nvPr/>
          </p:nvSpPr>
          <p:spPr bwMode="auto">
            <a:xfrm>
              <a:off x="6553195" y="2057400"/>
              <a:ext cx="381005" cy="228577"/>
            </a:xfrm>
            <a:prstGeom prst="rect">
              <a:avLst/>
            </a:prstGeom>
            <a:noFill/>
            <a:ln w="9525" algn="in">
              <a:noFill/>
              <a:miter lim="800000"/>
              <a:headEnd/>
              <a:tailEnd/>
            </a:ln>
          </p:spPr>
          <p:txBody>
            <a:bodyPr lIns="36576" tIns="36576" rIns="36576" bIns="36576"/>
            <a:lstStyle/>
            <a:p>
              <a:pPr fontAlgn="base">
                <a:spcBef>
                  <a:spcPct val="0"/>
                </a:spcBef>
                <a:spcAft>
                  <a:spcPct val="0"/>
                </a:spcAft>
              </a:pPr>
              <a:r>
                <a:rPr lang="en-US" sz="1600" dirty="0">
                  <a:solidFill>
                    <a:srgbClr val="000000"/>
                  </a:solidFill>
                  <a:latin typeface="Calibri" pitchFamily="34" charset="0"/>
                  <a:cs typeface="Calibri" pitchFamily="34" charset="0"/>
                </a:rPr>
                <a:t>3/8</a:t>
              </a:r>
              <a:endParaRPr lang="en-US" sz="1600" dirty="0">
                <a:solidFill>
                  <a:prstClr val="black"/>
                </a:solidFill>
                <a:latin typeface="Calibri" pitchFamily="34" charset="0"/>
                <a:cs typeface="Calibri" pitchFamily="34" charset="0"/>
              </a:endParaRPr>
            </a:p>
          </p:txBody>
        </p:sp>
        <p:sp>
          <p:nvSpPr>
            <p:cNvPr id="40" name="Line 112">
              <a:extLst>
                <a:ext uri="{FF2B5EF4-FFF2-40B4-BE49-F238E27FC236}">
                  <a16:creationId xmlns:a16="http://schemas.microsoft.com/office/drawing/2014/main" id="{B51225E3-56CD-4A34-9EB6-1AFFBAED45A9}"/>
                </a:ext>
              </a:extLst>
            </p:cNvPr>
            <p:cNvSpPr>
              <a:spLocks noChangeShapeType="1"/>
            </p:cNvSpPr>
            <p:nvPr/>
          </p:nvSpPr>
          <p:spPr bwMode="auto">
            <a:xfrm>
              <a:off x="6054312" y="2198909"/>
              <a:ext cx="142105" cy="0"/>
            </a:xfrm>
            <a:prstGeom prst="line">
              <a:avLst/>
            </a:prstGeom>
            <a:noFill/>
            <a:ln w="15875">
              <a:solidFill>
                <a:srgbClr val="000000"/>
              </a:solidFill>
              <a:round/>
              <a:headEnd/>
              <a:tailEnd type="triangle" w="med" len="med"/>
            </a:ln>
          </p:spPr>
          <p:txBody>
            <a:bodyPr lIns="36576" tIns="36576" rIns="36576" bIns="36576"/>
            <a:lstStyle/>
            <a:p>
              <a:pPr fontAlgn="base">
                <a:spcBef>
                  <a:spcPct val="0"/>
                </a:spcBef>
                <a:spcAft>
                  <a:spcPct val="0"/>
                </a:spcAft>
              </a:pPr>
              <a:endParaRPr lang="en-US">
                <a:solidFill>
                  <a:prstClr val="black"/>
                </a:solidFill>
                <a:latin typeface="Arial" charset="0"/>
                <a:cs typeface="Arial" charset="0"/>
              </a:endParaRPr>
            </a:p>
          </p:txBody>
        </p:sp>
        <p:sp>
          <p:nvSpPr>
            <p:cNvPr id="41" name="Line 113">
              <a:extLst>
                <a:ext uri="{FF2B5EF4-FFF2-40B4-BE49-F238E27FC236}">
                  <a16:creationId xmlns:a16="http://schemas.microsoft.com/office/drawing/2014/main" id="{F04ECAA6-367B-400D-A434-DC5F47F31B9C}"/>
                </a:ext>
              </a:extLst>
            </p:cNvPr>
            <p:cNvSpPr>
              <a:spLocks noChangeShapeType="1"/>
            </p:cNvSpPr>
            <p:nvPr/>
          </p:nvSpPr>
          <p:spPr bwMode="auto">
            <a:xfrm flipH="1">
              <a:off x="6409575" y="2198909"/>
              <a:ext cx="142105" cy="0"/>
            </a:xfrm>
            <a:prstGeom prst="line">
              <a:avLst/>
            </a:prstGeom>
            <a:noFill/>
            <a:ln w="15875">
              <a:solidFill>
                <a:srgbClr val="000000"/>
              </a:solidFill>
              <a:round/>
              <a:headEnd/>
              <a:tailEnd type="triangle" w="med" len="med"/>
            </a:ln>
          </p:spPr>
          <p:txBody>
            <a:bodyPr lIns="36576" tIns="36576" rIns="36576" bIns="36576"/>
            <a:lstStyle/>
            <a:p>
              <a:pPr fontAlgn="base">
                <a:spcBef>
                  <a:spcPct val="0"/>
                </a:spcBef>
                <a:spcAft>
                  <a:spcPct val="0"/>
                </a:spcAft>
              </a:pPr>
              <a:endParaRPr lang="en-US">
                <a:solidFill>
                  <a:prstClr val="black"/>
                </a:solidFill>
                <a:latin typeface="Arial" charset="0"/>
                <a:cs typeface="Arial" charset="0"/>
              </a:endParaRPr>
            </a:p>
          </p:txBody>
        </p:sp>
        <p:sp>
          <p:nvSpPr>
            <p:cNvPr id="42" name="Line 114">
              <a:extLst>
                <a:ext uri="{FF2B5EF4-FFF2-40B4-BE49-F238E27FC236}">
                  <a16:creationId xmlns:a16="http://schemas.microsoft.com/office/drawing/2014/main" id="{2A1B251C-C3E2-415A-A564-E1F79F365B2A}"/>
                </a:ext>
              </a:extLst>
            </p:cNvPr>
            <p:cNvSpPr>
              <a:spLocks noChangeShapeType="1"/>
            </p:cNvSpPr>
            <p:nvPr/>
          </p:nvSpPr>
          <p:spPr bwMode="auto">
            <a:xfrm flipV="1">
              <a:off x="6196417" y="2340409"/>
              <a:ext cx="1" cy="1414999"/>
            </a:xfrm>
            <a:prstGeom prst="line">
              <a:avLst/>
            </a:prstGeom>
            <a:noFill/>
            <a:ln w="22225" algn="ctr">
              <a:solidFill>
                <a:srgbClr val="000000"/>
              </a:solidFill>
              <a:round/>
              <a:headEnd/>
              <a:tailEnd/>
            </a:ln>
          </p:spPr>
          <p:txBody>
            <a:bodyPr lIns="36576" tIns="36576" rIns="36576" bIns="36576"/>
            <a:lstStyle/>
            <a:p>
              <a:pPr fontAlgn="base">
                <a:spcBef>
                  <a:spcPct val="0"/>
                </a:spcBef>
                <a:spcAft>
                  <a:spcPct val="0"/>
                </a:spcAft>
              </a:pPr>
              <a:endParaRPr lang="en-US">
                <a:solidFill>
                  <a:prstClr val="black"/>
                </a:solidFill>
                <a:latin typeface="Arial" charset="0"/>
                <a:cs typeface="Arial" charset="0"/>
              </a:endParaRPr>
            </a:p>
          </p:txBody>
        </p:sp>
        <p:sp>
          <p:nvSpPr>
            <p:cNvPr id="43" name="Line 115">
              <a:extLst>
                <a:ext uri="{FF2B5EF4-FFF2-40B4-BE49-F238E27FC236}">
                  <a16:creationId xmlns:a16="http://schemas.microsoft.com/office/drawing/2014/main" id="{BEF97B4A-037E-4AED-83EE-3F42B55EE8FF}"/>
                </a:ext>
              </a:extLst>
            </p:cNvPr>
            <p:cNvSpPr>
              <a:spLocks noChangeShapeType="1"/>
            </p:cNvSpPr>
            <p:nvPr/>
          </p:nvSpPr>
          <p:spPr bwMode="auto">
            <a:xfrm>
              <a:off x="5825351" y="3189409"/>
              <a:ext cx="0" cy="566000"/>
            </a:xfrm>
            <a:prstGeom prst="line">
              <a:avLst/>
            </a:prstGeom>
            <a:noFill/>
            <a:ln w="15875">
              <a:solidFill>
                <a:srgbClr val="000000"/>
              </a:solidFill>
              <a:round/>
              <a:headEnd/>
              <a:tailEnd type="triangle" w="med" len="med"/>
            </a:ln>
          </p:spPr>
          <p:txBody>
            <a:bodyPr lIns="36576" tIns="36576" rIns="36576" bIns="36576"/>
            <a:lstStyle/>
            <a:p>
              <a:pPr fontAlgn="base">
                <a:spcBef>
                  <a:spcPct val="0"/>
                </a:spcBef>
                <a:spcAft>
                  <a:spcPct val="0"/>
                </a:spcAft>
              </a:pPr>
              <a:endParaRPr lang="en-US">
                <a:solidFill>
                  <a:prstClr val="black"/>
                </a:solidFill>
                <a:latin typeface="Arial" charset="0"/>
                <a:cs typeface="Arial" charset="0"/>
              </a:endParaRPr>
            </a:p>
          </p:txBody>
        </p:sp>
        <p:sp>
          <p:nvSpPr>
            <p:cNvPr id="44" name="Rectangle 117">
              <a:extLst>
                <a:ext uri="{FF2B5EF4-FFF2-40B4-BE49-F238E27FC236}">
                  <a16:creationId xmlns:a16="http://schemas.microsoft.com/office/drawing/2014/main" id="{7EC930F3-D112-462B-A649-E98384144596}"/>
                </a:ext>
              </a:extLst>
            </p:cNvPr>
            <p:cNvSpPr>
              <a:spLocks noChangeArrowheads="1"/>
            </p:cNvSpPr>
            <p:nvPr/>
          </p:nvSpPr>
          <p:spPr bwMode="auto">
            <a:xfrm>
              <a:off x="6781800" y="2743200"/>
              <a:ext cx="1206234" cy="328749"/>
            </a:xfrm>
            <a:prstGeom prst="rect">
              <a:avLst/>
            </a:prstGeom>
            <a:noFill/>
            <a:ln w="9525">
              <a:noFill/>
              <a:miter lim="800000"/>
              <a:headEnd/>
              <a:tailEnd/>
            </a:ln>
          </p:spPr>
          <p:txBody>
            <a:bodyPr wrap="square">
              <a:spAutoFit/>
            </a:bodyPr>
            <a:lstStyle/>
            <a:p>
              <a:pPr fontAlgn="base">
                <a:spcBef>
                  <a:spcPct val="0"/>
                </a:spcBef>
                <a:spcAft>
                  <a:spcPct val="0"/>
                </a:spcAft>
              </a:pPr>
              <a:r>
                <a:rPr lang="en-US" sz="1600" dirty="0">
                  <a:solidFill>
                    <a:srgbClr val="000000"/>
                  </a:solidFill>
                  <a:latin typeface="+mj-lt"/>
                  <a:cs typeface="Arial" charset="0"/>
                </a:rPr>
                <a:t>1/4-20 THREADS</a:t>
              </a:r>
            </a:p>
            <a:p>
              <a:pPr fontAlgn="base">
                <a:spcBef>
                  <a:spcPct val="0"/>
                </a:spcBef>
                <a:spcAft>
                  <a:spcPct val="0"/>
                </a:spcAft>
              </a:pPr>
              <a:r>
                <a:rPr lang="en-US" sz="1600" dirty="0">
                  <a:solidFill>
                    <a:srgbClr val="000000"/>
                  </a:solidFill>
                  <a:latin typeface="+mj-lt"/>
                  <a:cs typeface="Arial" charset="0"/>
                </a:rPr>
                <a:t> 3/4” DEEP</a:t>
              </a:r>
              <a:endParaRPr lang="en-US" sz="1600" dirty="0">
                <a:solidFill>
                  <a:prstClr val="black"/>
                </a:solidFill>
                <a:latin typeface="+mj-lt"/>
                <a:cs typeface="Arial" charset="0"/>
              </a:endParaRPr>
            </a:p>
          </p:txBody>
        </p:sp>
        <p:cxnSp>
          <p:nvCxnSpPr>
            <p:cNvPr id="45" name="Straight Arrow Connector 44">
              <a:extLst>
                <a:ext uri="{FF2B5EF4-FFF2-40B4-BE49-F238E27FC236}">
                  <a16:creationId xmlns:a16="http://schemas.microsoft.com/office/drawing/2014/main" id="{8F89E15A-18D7-4A36-9115-8EC1E68F3923}"/>
                </a:ext>
              </a:extLst>
            </p:cNvPr>
            <p:cNvCxnSpPr>
              <a:stCxn id="44" idx="1"/>
              <a:endCxn id="9" idx="7"/>
            </p:cNvCxnSpPr>
            <p:nvPr/>
          </p:nvCxnSpPr>
          <p:spPr>
            <a:xfrm flipH="1">
              <a:off x="6459816" y="2907575"/>
              <a:ext cx="321984" cy="161056"/>
            </a:xfrm>
            <a:prstGeom prst="straightConnector1">
              <a:avLst/>
            </a:prstGeom>
            <a:noFill/>
            <a:ln w="15875" cap="flat" cmpd="sng" algn="ctr">
              <a:solidFill>
                <a:sysClr val="windowText" lastClr="000000">
                  <a:shade val="95000"/>
                  <a:satMod val="105000"/>
                </a:sysClr>
              </a:solidFill>
              <a:prstDash val="solid"/>
              <a:tailEnd type="arrow"/>
            </a:ln>
            <a:effectLst/>
          </p:spPr>
        </p:cxnSp>
        <p:sp>
          <p:nvSpPr>
            <p:cNvPr id="46" name="Line 109">
              <a:extLst>
                <a:ext uri="{FF2B5EF4-FFF2-40B4-BE49-F238E27FC236}">
                  <a16:creationId xmlns:a16="http://schemas.microsoft.com/office/drawing/2014/main" id="{23FCEF89-9A65-4CA7-AC0F-0A2C65F0029B}"/>
                </a:ext>
              </a:extLst>
            </p:cNvPr>
            <p:cNvSpPr>
              <a:spLocks noChangeShapeType="1"/>
            </p:cNvSpPr>
            <p:nvPr/>
          </p:nvSpPr>
          <p:spPr bwMode="auto">
            <a:xfrm flipV="1">
              <a:off x="6017750" y="2340410"/>
              <a:ext cx="0" cy="141500"/>
            </a:xfrm>
            <a:prstGeom prst="line">
              <a:avLst/>
            </a:prstGeom>
            <a:noFill/>
            <a:ln w="15875">
              <a:solidFill>
                <a:srgbClr val="000000"/>
              </a:solidFill>
              <a:round/>
              <a:headEnd/>
              <a:tailEnd type="triangle" w="med" len="med"/>
            </a:ln>
          </p:spPr>
          <p:txBody>
            <a:bodyPr lIns="36576" tIns="36576" rIns="36576" bIns="36576"/>
            <a:lstStyle/>
            <a:p>
              <a:pPr fontAlgn="base">
                <a:spcBef>
                  <a:spcPct val="0"/>
                </a:spcBef>
                <a:spcAft>
                  <a:spcPct val="0"/>
                </a:spcAft>
              </a:pPr>
              <a:endParaRPr lang="en-US">
                <a:solidFill>
                  <a:prstClr val="black"/>
                </a:solidFill>
                <a:latin typeface="Arial" charset="0"/>
                <a:cs typeface="Arial" charset="0"/>
              </a:endParaRPr>
            </a:p>
          </p:txBody>
        </p:sp>
        <p:cxnSp>
          <p:nvCxnSpPr>
            <p:cNvPr id="47" name="Straight Connector 46">
              <a:extLst>
                <a:ext uri="{FF2B5EF4-FFF2-40B4-BE49-F238E27FC236}">
                  <a16:creationId xmlns:a16="http://schemas.microsoft.com/office/drawing/2014/main" id="{748E7A84-9935-4771-98C9-E0FEC13408C2}"/>
                </a:ext>
              </a:extLst>
            </p:cNvPr>
            <p:cNvCxnSpPr/>
            <p:nvPr/>
          </p:nvCxnSpPr>
          <p:spPr>
            <a:xfrm flipH="1" flipV="1">
              <a:off x="5024053" y="2103659"/>
              <a:ext cx="5148" cy="19050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8" name="Straight Connector 47">
              <a:extLst>
                <a:ext uri="{FF2B5EF4-FFF2-40B4-BE49-F238E27FC236}">
                  <a16:creationId xmlns:a16="http://schemas.microsoft.com/office/drawing/2014/main" id="{496C571C-296D-4663-8C77-D21A103B7233}"/>
                </a:ext>
              </a:extLst>
            </p:cNvPr>
            <p:cNvCxnSpPr/>
            <p:nvPr/>
          </p:nvCxnSpPr>
          <p:spPr>
            <a:xfrm flipH="1" flipV="1">
              <a:off x="5083390" y="2112508"/>
              <a:ext cx="5148" cy="19050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49" name="Line 109">
              <a:extLst>
                <a:ext uri="{FF2B5EF4-FFF2-40B4-BE49-F238E27FC236}">
                  <a16:creationId xmlns:a16="http://schemas.microsoft.com/office/drawing/2014/main" id="{16EABB6D-1439-4659-BC41-64BC96D2AD1C}"/>
                </a:ext>
              </a:extLst>
            </p:cNvPr>
            <p:cNvSpPr>
              <a:spLocks noChangeShapeType="1"/>
            </p:cNvSpPr>
            <p:nvPr/>
          </p:nvSpPr>
          <p:spPr bwMode="auto">
            <a:xfrm flipH="1">
              <a:off x="5050696" y="1891717"/>
              <a:ext cx="133224" cy="211942"/>
            </a:xfrm>
            <a:prstGeom prst="line">
              <a:avLst/>
            </a:prstGeom>
            <a:noFill/>
            <a:ln w="15875">
              <a:solidFill>
                <a:srgbClr val="000000"/>
              </a:solidFill>
              <a:round/>
              <a:headEnd/>
              <a:tailEnd type="triangle" w="med" len="med"/>
            </a:ln>
          </p:spPr>
          <p:txBody>
            <a:bodyPr lIns="36576" tIns="36576" rIns="36576" bIns="36576"/>
            <a:lstStyle/>
            <a:p>
              <a:pPr fontAlgn="base">
                <a:spcBef>
                  <a:spcPct val="0"/>
                </a:spcBef>
                <a:spcAft>
                  <a:spcPct val="0"/>
                </a:spcAft>
              </a:pPr>
              <a:endParaRPr lang="en-US">
                <a:solidFill>
                  <a:prstClr val="black"/>
                </a:solidFill>
                <a:latin typeface="Arial" charset="0"/>
                <a:cs typeface="Arial" charset="0"/>
              </a:endParaRPr>
            </a:p>
          </p:txBody>
        </p:sp>
        <p:sp>
          <p:nvSpPr>
            <p:cNvPr id="50" name="Text Box 111">
              <a:extLst>
                <a:ext uri="{FF2B5EF4-FFF2-40B4-BE49-F238E27FC236}">
                  <a16:creationId xmlns:a16="http://schemas.microsoft.com/office/drawing/2014/main" id="{8C0A6F47-CDE8-4C27-A925-B879BD5EB5C3}"/>
                </a:ext>
              </a:extLst>
            </p:cNvPr>
            <p:cNvSpPr txBox="1">
              <a:spLocks noChangeArrowheads="1"/>
            </p:cNvSpPr>
            <p:nvPr/>
          </p:nvSpPr>
          <p:spPr bwMode="auto">
            <a:xfrm>
              <a:off x="5175940" y="1764348"/>
              <a:ext cx="381005" cy="228577"/>
            </a:xfrm>
            <a:prstGeom prst="rect">
              <a:avLst/>
            </a:prstGeom>
            <a:noFill/>
            <a:ln w="9525" algn="in">
              <a:noFill/>
              <a:miter lim="800000"/>
              <a:headEnd/>
              <a:tailEnd/>
            </a:ln>
          </p:spPr>
          <p:txBody>
            <a:bodyPr lIns="36576" tIns="36576" rIns="36576" bIns="36576"/>
            <a:lstStyle/>
            <a:p>
              <a:pPr fontAlgn="base">
                <a:spcBef>
                  <a:spcPct val="0"/>
                </a:spcBef>
                <a:spcAft>
                  <a:spcPct val="0"/>
                </a:spcAft>
              </a:pPr>
              <a:r>
                <a:rPr lang="en-US" sz="1600" dirty="0">
                  <a:solidFill>
                    <a:srgbClr val="000000"/>
                  </a:solidFill>
                  <a:latin typeface="Calibri" pitchFamily="34" charset="0"/>
                  <a:cs typeface="Calibri" pitchFamily="34" charset="0"/>
                </a:rPr>
                <a:t>1/8</a:t>
              </a:r>
              <a:endParaRPr lang="en-US" sz="1600" dirty="0">
                <a:solidFill>
                  <a:prstClr val="black"/>
                </a:solidFill>
                <a:latin typeface="Calibri" pitchFamily="34" charset="0"/>
                <a:cs typeface="Calibri" pitchFamily="34" charset="0"/>
              </a:endParaRPr>
            </a:p>
          </p:txBody>
        </p:sp>
      </p:grpSp>
    </p:spTree>
    <p:extLst>
      <p:ext uri="{BB962C8B-B14F-4D97-AF65-F5344CB8AC3E}">
        <p14:creationId xmlns:p14="http://schemas.microsoft.com/office/powerpoint/2010/main" val="246388666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a:xfrm>
            <a:off x="740664" y="407209"/>
            <a:ext cx="10059452" cy="803214"/>
          </a:xfrm>
        </p:spPr>
        <p:txBody>
          <a:bodyPr/>
          <a:lstStyle/>
          <a:p>
            <a:r>
              <a:rPr lang="en-US" dirty="0"/>
              <a:t>Lines Used in a Blueprint</a:t>
            </a:r>
          </a:p>
        </p:txBody>
      </p:sp>
      <p:graphicFrame>
        <p:nvGraphicFramePr>
          <p:cNvPr id="42" name="Table 41">
            <a:extLst>
              <a:ext uri="{FF2B5EF4-FFF2-40B4-BE49-F238E27FC236}">
                <a16:creationId xmlns:a16="http://schemas.microsoft.com/office/drawing/2014/main" id="{60E6CECC-657D-495A-A7D8-094E62EE2BE5}"/>
              </a:ext>
            </a:extLst>
          </p:cNvPr>
          <p:cNvGraphicFramePr>
            <a:graphicFrameLocks noGrp="1"/>
          </p:cNvGraphicFramePr>
          <p:nvPr>
            <p:extLst>
              <p:ext uri="{D42A27DB-BD31-4B8C-83A1-F6EECF244321}">
                <p14:modId xmlns:p14="http://schemas.microsoft.com/office/powerpoint/2010/main" val="1599402929"/>
              </p:ext>
            </p:extLst>
          </p:nvPr>
        </p:nvGraphicFramePr>
        <p:xfrm>
          <a:off x="733647" y="1210423"/>
          <a:ext cx="8458200" cy="5334000"/>
        </p:xfrm>
        <a:graphic>
          <a:graphicData uri="http://schemas.openxmlformats.org/drawingml/2006/table">
            <a:tbl>
              <a:tblPr firstRow="1" bandRow="1"/>
              <a:tblGrid>
                <a:gridCol w="2362200">
                  <a:extLst>
                    <a:ext uri="{9D8B030D-6E8A-4147-A177-3AD203B41FA5}">
                      <a16:colId xmlns:a16="http://schemas.microsoft.com/office/drawing/2014/main" val="20000"/>
                    </a:ext>
                  </a:extLst>
                </a:gridCol>
                <a:gridCol w="1828800">
                  <a:extLst>
                    <a:ext uri="{9D8B030D-6E8A-4147-A177-3AD203B41FA5}">
                      <a16:colId xmlns:a16="http://schemas.microsoft.com/office/drawing/2014/main" val="20001"/>
                    </a:ext>
                  </a:extLst>
                </a:gridCol>
                <a:gridCol w="4267200">
                  <a:extLst>
                    <a:ext uri="{9D8B030D-6E8A-4147-A177-3AD203B41FA5}">
                      <a16:colId xmlns:a16="http://schemas.microsoft.com/office/drawing/2014/main" val="20002"/>
                    </a:ext>
                  </a:extLst>
                </a:gridCol>
              </a:tblGrid>
              <a:tr h="457200">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ctr"/>
                      <a:r>
                        <a:rPr lang="en-US" sz="2400" dirty="0">
                          <a:latin typeface="Open Sans"/>
                        </a:rPr>
                        <a:t>Line</a:t>
                      </a:r>
                    </a:p>
                  </a:txBody>
                  <a:tcPr anchor="ctr">
                    <a:lnL w="12700" cmpd="sng">
                      <a:solidFill>
                        <a:sysClr val="window" lastClr="FFFFFF"/>
                      </a:solidFill>
                    </a:lnL>
                    <a:lnR w="12700" cap="flat" cmpd="sng" algn="ctr">
                      <a:solidFill>
                        <a:sysClr val="window" lastClr="FFFFFF"/>
                      </a:solidFill>
                      <a:prstDash val="solid"/>
                      <a:round/>
                      <a:headEnd type="none" w="med" len="med"/>
                      <a:tailEnd type="none" w="med" len="med"/>
                    </a:lnR>
                    <a:lnT w="38100" cap="flat" cmpd="sng" algn="ctr">
                      <a:solidFill>
                        <a:sysClr val="window" lastClr="FFFFFF"/>
                      </a:solidFill>
                      <a:prstDash val="solid"/>
                      <a:round/>
                      <a:headEnd type="none" w="med" len="med"/>
                      <a:tailEnd type="none" w="med" len="med"/>
                    </a:lnT>
                    <a:lnB w="12700" cmpd="sng">
                      <a:solidFill>
                        <a:sysClr val="window" lastClr="FFFFFF"/>
                      </a:solidFill>
                    </a:lnB>
                    <a:lnTlToBr w="12700" cmpd="sng">
                      <a:noFill/>
                      <a:prstDash val="solid"/>
                    </a:lnTlToBr>
                    <a:lnBlToTr w="12700" cmpd="sng">
                      <a:noFill/>
                      <a:prstDash val="solid"/>
                    </a:lnBlToTr>
                    <a:solidFill>
                      <a:srgbClr val="4F81BD">
                        <a:tint val="40000"/>
                      </a:srgbClr>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ctr"/>
                      <a:r>
                        <a:rPr lang="en-US" sz="2400" dirty="0">
                          <a:latin typeface="Open Sans"/>
                        </a:rPr>
                        <a:t>Name</a:t>
                      </a:r>
                    </a:p>
                  </a:txBody>
                  <a:tcPr anchor="ct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40000"/>
                      </a:srgbClr>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ctr"/>
                      <a:r>
                        <a:rPr lang="en-US" sz="2400" dirty="0">
                          <a:latin typeface="Open Sans"/>
                        </a:rPr>
                        <a:t>Explanation</a:t>
                      </a:r>
                    </a:p>
                  </a:txBody>
                  <a:tcPr anchor="ctr">
                    <a:lnL w="12700" cap="flat" cmpd="sng" algn="ctr">
                      <a:solidFill>
                        <a:sysClr val="window" lastClr="FFFFFF"/>
                      </a:solidFill>
                      <a:prstDash val="solid"/>
                      <a:round/>
                      <a:headEnd type="none" w="med" len="med"/>
                      <a:tailEnd type="none" w="med" len="med"/>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40000"/>
                      </a:srgbClr>
                    </a:solidFill>
                  </a:tcPr>
                </a:tc>
                <a:extLst>
                  <a:ext uri="{0D108BD9-81ED-4DB2-BD59-A6C34878D82A}">
                    <a16:rowId xmlns:a16="http://schemas.microsoft.com/office/drawing/2014/main" val="10001"/>
                  </a:ext>
                </a:extLst>
              </a:tr>
              <a:tr h="552762">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endParaRPr lang="en-US" dirty="0">
                        <a:latin typeface="Open Sans"/>
                      </a:endParaRPr>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20000"/>
                      </a:srgbClr>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ctr"/>
                      <a:r>
                        <a:rPr lang="en-US" sz="1600" dirty="0">
                          <a:latin typeface="Open Sans"/>
                        </a:rPr>
                        <a:t>Object</a:t>
                      </a:r>
                    </a:p>
                  </a:txBody>
                  <a:tcPr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20000"/>
                      </a:srgbClr>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l"/>
                      <a:r>
                        <a:rPr lang="en-US" sz="1600" dirty="0">
                          <a:latin typeface="Open Sans"/>
                        </a:rPr>
                        <a:t>Dark heavy line that denotes the edge of an object.</a:t>
                      </a:r>
                    </a:p>
                  </a:txBody>
                  <a:tcPr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20000"/>
                      </a:srgbClr>
                    </a:solidFill>
                  </a:tcPr>
                </a:tc>
                <a:extLst>
                  <a:ext uri="{0D108BD9-81ED-4DB2-BD59-A6C34878D82A}">
                    <a16:rowId xmlns:a16="http://schemas.microsoft.com/office/drawing/2014/main" val="10002"/>
                  </a:ext>
                </a:extLst>
              </a:tr>
              <a:tr h="552762">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endParaRPr lang="en-US" dirty="0">
                        <a:latin typeface="Open Sans"/>
                      </a:endParaRPr>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40000"/>
                      </a:srgbClr>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ctr"/>
                      <a:r>
                        <a:rPr lang="en-US" sz="1600" dirty="0">
                          <a:latin typeface="Open Sans"/>
                        </a:rPr>
                        <a:t>Hidden</a:t>
                      </a:r>
                    </a:p>
                  </a:txBody>
                  <a:tcPr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40000"/>
                      </a:srgbClr>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l"/>
                      <a:r>
                        <a:rPr lang="en-US" sz="1600" dirty="0">
                          <a:latin typeface="Open Sans"/>
                        </a:rPr>
                        <a:t>Dark heavy dash that denotes an edge behind or inside the object.</a:t>
                      </a:r>
                    </a:p>
                  </a:txBody>
                  <a:tcPr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40000"/>
                      </a:srgbClr>
                    </a:solidFill>
                  </a:tcPr>
                </a:tc>
                <a:extLst>
                  <a:ext uri="{0D108BD9-81ED-4DB2-BD59-A6C34878D82A}">
                    <a16:rowId xmlns:a16="http://schemas.microsoft.com/office/drawing/2014/main" val="10003"/>
                  </a:ext>
                </a:extLst>
              </a:tr>
              <a:tr h="552762">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endParaRPr lang="en-US" dirty="0">
                        <a:latin typeface="Open Sans"/>
                      </a:endParaRPr>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20000"/>
                      </a:srgbClr>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ctr"/>
                      <a:r>
                        <a:rPr lang="en-US" sz="1600" dirty="0">
                          <a:latin typeface="Open Sans"/>
                        </a:rPr>
                        <a:t>Center</a:t>
                      </a:r>
                    </a:p>
                  </a:txBody>
                  <a:tcPr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20000"/>
                      </a:srgbClr>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l"/>
                      <a:r>
                        <a:rPr lang="en-US" sz="1600" dirty="0">
                          <a:latin typeface="Open Sans"/>
                        </a:rPr>
                        <a:t>A line that is thinner than an object line with a dash in the center of the line to denote the center of the part or circle.</a:t>
                      </a:r>
                    </a:p>
                  </a:txBody>
                  <a:tcPr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20000"/>
                      </a:srgbClr>
                    </a:solidFill>
                  </a:tcPr>
                </a:tc>
                <a:extLst>
                  <a:ext uri="{0D108BD9-81ED-4DB2-BD59-A6C34878D82A}">
                    <a16:rowId xmlns:a16="http://schemas.microsoft.com/office/drawing/2014/main" val="10004"/>
                  </a:ext>
                </a:extLst>
              </a:tr>
              <a:tr h="552762">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endParaRPr lang="en-US" dirty="0">
                        <a:latin typeface="Open Sans"/>
                      </a:endParaRPr>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40000"/>
                      </a:srgbClr>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ctr"/>
                      <a:r>
                        <a:rPr lang="en-US" sz="1600" dirty="0">
                          <a:latin typeface="Open Sans"/>
                        </a:rPr>
                        <a:t>Extension</a:t>
                      </a:r>
                    </a:p>
                  </a:txBody>
                  <a:tcPr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40000"/>
                      </a:srgbClr>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l"/>
                      <a:r>
                        <a:rPr lang="en-US" sz="1600" dirty="0">
                          <a:latin typeface="Open Sans"/>
                        </a:rPr>
                        <a:t>A thin line extending an edge from the object for dimensions</a:t>
                      </a:r>
                      <a:r>
                        <a:rPr lang="en-US" sz="1600" baseline="0" dirty="0">
                          <a:latin typeface="Open Sans"/>
                        </a:rPr>
                        <a:t> to touch.</a:t>
                      </a:r>
                      <a:endParaRPr lang="en-US" sz="1600" dirty="0">
                        <a:latin typeface="Open Sans"/>
                      </a:endParaRPr>
                    </a:p>
                  </a:txBody>
                  <a:tcPr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40000"/>
                      </a:srgbClr>
                    </a:solidFill>
                  </a:tcPr>
                </a:tc>
                <a:extLst>
                  <a:ext uri="{0D108BD9-81ED-4DB2-BD59-A6C34878D82A}">
                    <a16:rowId xmlns:a16="http://schemas.microsoft.com/office/drawing/2014/main" val="10005"/>
                  </a:ext>
                </a:extLst>
              </a:tr>
              <a:tr h="552762">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endParaRPr lang="en-US" dirty="0">
                        <a:latin typeface="Open Sans"/>
                      </a:endParaRPr>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20000"/>
                      </a:srgbClr>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ctr"/>
                      <a:r>
                        <a:rPr lang="en-US" sz="1600" dirty="0">
                          <a:latin typeface="Open Sans"/>
                        </a:rPr>
                        <a:t>Dimension</a:t>
                      </a:r>
                    </a:p>
                  </a:txBody>
                  <a:tcPr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20000"/>
                      </a:srgbClr>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l"/>
                      <a:r>
                        <a:rPr lang="en-US" sz="1600" dirty="0">
                          <a:latin typeface="Open Sans"/>
                        </a:rPr>
                        <a:t>A set of arrows pointing to the extension line with a dimension</a:t>
                      </a:r>
                      <a:r>
                        <a:rPr lang="en-US" sz="1600" baseline="0" dirty="0">
                          <a:latin typeface="Open Sans"/>
                        </a:rPr>
                        <a:t> in the middle.</a:t>
                      </a:r>
                      <a:endParaRPr lang="en-US" sz="1600" dirty="0">
                        <a:latin typeface="Open Sans"/>
                      </a:endParaRPr>
                    </a:p>
                  </a:txBody>
                  <a:tcPr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20000"/>
                      </a:srgbClr>
                    </a:solidFill>
                  </a:tcPr>
                </a:tc>
                <a:extLst>
                  <a:ext uri="{0D108BD9-81ED-4DB2-BD59-A6C34878D82A}">
                    <a16:rowId xmlns:a16="http://schemas.microsoft.com/office/drawing/2014/main" val="10006"/>
                  </a:ext>
                </a:extLst>
              </a:tr>
              <a:tr h="552762">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endParaRPr lang="en-US" dirty="0">
                        <a:latin typeface="Open Sans"/>
                      </a:endParaRPr>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40000"/>
                      </a:srgbClr>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ctr"/>
                      <a:r>
                        <a:rPr lang="en-US" sz="1600" dirty="0">
                          <a:latin typeface="Open Sans"/>
                        </a:rPr>
                        <a:t>Cutting Plan</a:t>
                      </a:r>
                    </a:p>
                  </a:txBody>
                  <a:tcPr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40000"/>
                      </a:srgbClr>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l"/>
                      <a:r>
                        <a:rPr lang="en-US" sz="1600" dirty="0">
                          <a:latin typeface="Open Sans"/>
                        </a:rPr>
                        <a:t>The heaviest</a:t>
                      </a:r>
                      <a:r>
                        <a:rPr lang="en-US" sz="1600" baseline="0" dirty="0">
                          <a:latin typeface="Open Sans"/>
                        </a:rPr>
                        <a:t> line on a drawing showing where a section is to be cut out of the object.</a:t>
                      </a:r>
                      <a:endParaRPr lang="en-US" sz="1600" dirty="0">
                        <a:latin typeface="Open Sans"/>
                      </a:endParaRPr>
                    </a:p>
                  </a:txBody>
                  <a:tcPr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40000"/>
                      </a:srgbClr>
                    </a:solidFill>
                  </a:tcPr>
                </a:tc>
                <a:extLst>
                  <a:ext uri="{0D108BD9-81ED-4DB2-BD59-A6C34878D82A}">
                    <a16:rowId xmlns:a16="http://schemas.microsoft.com/office/drawing/2014/main" val="10007"/>
                  </a:ext>
                </a:extLst>
              </a:tr>
              <a:tr h="552762">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endParaRPr lang="en-US" dirty="0">
                        <a:latin typeface="Open Sans"/>
                      </a:endParaRPr>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20000"/>
                      </a:srgbClr>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ctr"/>
                      <a:r>
                        <a:rPr lang="en-US" sz="1600" dirty="0">
                          <a:latin typeface="Open Sans"/>
                        </a:rPr>
                        <a:t>Section</a:t>
                      </a:r>
                    </a:p>
                  </a:txBody>
                  <a:tcPr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20000"/>
                      </a:srgbClr>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l"/>
                      <a:r>
                        <a:rPr lang="en-US" sz="1600" dirty="0">
                          <a:latin typeface="Open Sans"/>
                        </a:rPr>
                        <a:t>Thin lines at a diagonal showing the cut</a:t>
                      </a:r>
                      <a:r>
                        <a:rPr lang="en-US" sz="1600" baseline="0" dirty="0">
                          <a:latin typeface="Open Sans"/>
                        </a:rPr>
                        <a:t> portion of an object. </a:t>
                      </a:r>
                      <a:endParaRPr lang="en-US" sz="1600" dirty="0">
                        <a:latin typeface="Open Sans"/>
                      </a:endParaRPr>
                    </a:p>
                  </a:txBody>
                  <a:tcPr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20000"/>
                      </a:srgbClr>
                    </a:solidFill>
                  </a:tcPr>
                </a:tc>
                <a:extLst>
                  <a:ext uri="{0D108BD9-81ED-4DB2-BD59-A6C34878D82A}">
                    <a16:rowId xmlns:a16="http://schemas.microsoft.com/office/drawing/2014/main" val="10008"/>
                  </a:ext>
                </a:extLst>
              </a:tr>
              <a:tr h="552762">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endParaRPr lang="en-US" dirty="0">
                        <a:latin typeface="Open Sans"/>
                      </a:endParaRPr>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40000"/>
                      </a:srgbClr>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ctr"/>
                      <a:r>
                        <a:rPr lang="en-US" sz="1600" dirty="0">
                          <a:latin typeface="Open Sans"/>
                        </a:rPr>
                        <a:t>Leader</a:t>
                      </a:r>
                    </a:p>
                  </a:txBody>
                  <a:tcPr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40000"/>
                      </a:srgbClr>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l"/>
                      <a:r>
                        <a:rPr lang="en-US" sz="1600" dirty="0">
                          <a:latin typeface="Open Sans"/>
                        </a:rPr>
                        <a:t>A straight</a:t>
                      </a:r>
                      <a:r>
                        <a:rPr lang="en-US" sz="1600" baseline="0" dirty="0">
                          <a:latin typeface="Open Sans"/>
                        </a:rPr>
                        <a:t> line with an arrow extending from it to point to a dimension or note.</a:t>
                      </a:r>
                      <a:endParaRPr lang="en-US" sz="1600" dirty="0">
                        <a:latin typeface="Open Sans"/>
                      </a:endParaRPr>
                    </a:p>
                  </a:txBody>
                  <a:tcPr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40000"/>
                      </a:srgbClr>
                    </a:solidFill>
                  </a:tcPr>
                </a:tc>
                <a:extLst>
                  <a:ext uri="{0D108BD9-81ED-4DB2-BD59-A6C34878D82A}">
                    <a16:rowId xmlns:a16="http://schemas.microsoft.com/office/drawing/2014/main" val="10009"/>
                  </a:ext>
                </a:extLst>
              </a:tr>
            </a:tbl>
          </a:graphicData>
        </a:graphic>
      </p:graphicFrame>
      <p:pic>
        <p:nvPicPr>
          <p:cNvPr id="43" name="Picture 8">
            <a:extLst>
              <a:ext uri="{FF2B5EF4-FFF2-40B4-BE49-F238E27FC236}">
                <a16:creationId xmlns:a16="http://schemas.microsoft.com/office/drawing/2014/main" id="{225EAD98-F45E-4FC2-95B6-4834CE14895F}"/>
              </a:ext>
            </a:extLst>
          </p:cNvPr>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802041" y="4410823"/>
            <a:ext cx="573087" cy="231775"/>
          </a:xfrm>
          <a:prstGeom prst="rect">
            <a:avLst/>
          </a:prstGeom>
          <a:noFill/>
          <a:ln w="1587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4" name="Picture 9">
            <a:extLst>
              <a:ext uri="{FF2B5EF4-FFF2-40B4-BE49-F238E27FC236}">
                <a16:creationId xmlns:a16="http://schemas.microsoft.com/office/drawing/2014/main" id="{97F2750B-47AB-41B5-A8FE-F6AA4CD15E2D}"/>
              </a:ext>
            </a:extLst>
          </p:cNvPr>
          <p:cNvPicPr>
            <a:picLocks noChangeAspect="1" noChangeArrowheads="1"/>
          </p:cNvPicPr>
          <p:nvPr/>
        </p:nvPicPr>
        <p:blipFill>
          <a:blip r:embed="rId3" cstate="email">
            <a:extLst>
              <a:ext uri="{28A0092B-C50C-407E-A947-70E740481C1C}">
                <a14:useLocalDpi xmlns:a14="http://schemas.microsoft.com/office/drawing/2010/main"/>
              </a:ext>
            </a:extLst>
          </a:blip>
          <a:srcRect/>
          <a:stretch>
            <a:fillRect/>
          </a:stretch>
        </p:blipFill>
        <p:spPr bwMode="auto">
          <a:xfrm>
            <a:off x="1319281" y="4279853"/>
            <a:ext cx="811213" cy="493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5" name="Picture 10">
            <a:extLst>
              <a:ext uri="{FF2B5EF4-FFF2-40B4-BE49-F238E27FC236}">
                <a16:creationId xmlns:a16="http://schemas.microsoft.com/office/drawing/2014/main" id="{A7C31C0B-1620-4780-B7B3-4ACDAD2DE135}"/>
              </a:ext>
            </a:extLst>
          </p:cNvPr>
          <p:cNvPicPr>
            <a:picLocks noChangeAspect="1" noChangeArrowheads="1"/>
          </p:cNvPicPr>
          <p:nvPr/>
        </p:nvPicPr>
        <p:blipFill>
          <a:blip r:embed="rId4" cstate="email">
            <a:extLst>
              <a:ext uri="{28A0092B-C50C-407E-A947-70E740481C1C}">
                <a14:useLocalDpi xmlns:a14="http://schemas.microsoft.com/office/drawing/2010/main"/>
              </a:ext>
            </a:extLst>
          </a:blip>
          <a:srcRect/>
          <a:stretch>
            <a:fillRect/>
          </a:stretch>
        </p:blipFill>
        <p:spPr bwMode="auto">
          <a:xfrm>
            <a:off x="2106173" y="4410823"/>
            <a:ext cx="633413" cy="188913"/>
          </a:xfrm>
          <a:prstGeom prst="rect">
            <a:avLst/>
          </a:prstGeom>
          <a:noFill/>
          <a:ln w="1587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6" name="Picture 11">
            <a:extLst>
              <a:ext uri="{FF2B5EF4-FFF2-40B4-BE49-F238E27FC236}">
                <a16:creationId xmlns:a16="http://schemas.microsoft.com/office/drawing/2014/main" id="{532D56D3-468B-40DE-AD70-FE5563B2D80A}"/>
              </a:ext>
            </a:extLst>
          </p:cNvPr>
          <p:cNvPicPr>
            <a:picLocks noChangeAspect="1" noChangeArrowheads="1"/>
          </p:cNvPicPr>
          <p:nvPr/>
        </p:nvPicPr>
        <p:blipFill>
          <a:blip r:embed="rId5" cstate="email">
            <a:extLst>
              <a:ext uri="{28A0092B-C50C-407E-A947-70E740481C1C}">
                <a14:useLocalDpi xmlns:a14="http://schemas.microsoft.com/office/drawing/2010/main"/>
              </a:ext>
            </a:extLst>
          </a:blip>
          <a:srcRect/>
          <a:stretch>
            <a:fillRect/>
          </a:stretch>
        </p:blipFill>
        <p:spPr bwMode="auto">
          <a:xfrm>
            <a:off x="742923" y="4715623"/>
            <a:ext cx="414337" cy="493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7" name="Picture 12">
            <a:extLst>
              <a:ext uri="{FF2B5EF4-FFF2-40B4-BE49-F238E27FC236}">
                <a16:creationId xmlns:a16="http://schemas.microsoft.com/office/drawing/2014/main" id="{65B83135-C4CF-402D-A6D7-C586DE4D8710}"/>
              </a:ext>
            </a:extLst>
          </p:cNvPr>
          <p:cNvPicPr>
            <a:picLocks noChangeAspect="1" noChangeArrowheads="1"/>
          </p:cNvPicPr>
          <p:nvPr/>
        </p:nvPicPr>
        <p:blipFill>
          <a:blip r:embed="rId6" cstate="email">
            <a:extLst>
              <a:ext uri="{28A0092B-C50C-407E-A947-70E740481C1C}">
                <a14:useLocalDpi xmlns:a14="http://schemas.microsoft.com/office/drawing/2010/main"/>
              </a:ext>
            </a:extLst>
          </a:blip>
          <a:srcRect/>
          <a:stretch>
            <a:fillRect/>
          </a:stretch>
        </p:blipFill>
        <p:spPr bwMode="auto">
          <a:xfrm>
            <a:off x="804884" y="4849860"/>
            <a:ext cx="297656" cy="3957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8" name="Picture 13">
            <a:extLst>
              <a:ext uri="{FF2B5EF4-FFF2-40B4-BE49-F238E27FC236}">
                <a16:creationId xmlns:a16="http://schemas.microsoft.com/office/drawing/2014/main" id="{9B4D08A4-732B-4724-A1CD-2BEEE7B1899B}"/>
              </a:ext>
            </a:extLst>
          </p:cNvPr>
          <p:cNvPicPr>
            <a:picLocks noChangeAspect="1" noChangeArrowheads="1"/>
          </p:cNvPicPr>
          <p:nvPr/>
        </p:nvPicPr>
        <p:blipFill>
          <a:blip r:embed="rId7" cstate="email">
            <a:extLst>
              <a:ext uri="{28A0092B-C50C-407E-A947-70E740481C1C}">
                <a14:useLocalDpi xmlns:a14="http://schemas.microsoft.com/office/drawing/2010/main"/>
              </a:ext>
            </a:extLst>
          </a:blip>
          <a:srcRect/>
          <a:stretch>
            <a:fillRect/>
          </a:stretch>
        </p:blipFill>
        <p:spPr bwMode="auto">
          <a:xfrm>
            <a:off x="2606839" y="4910885"/>
            <a:ext cx="274637" cy="365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9" name="Picture 14">
            <a:extLst>
              <a:ext uri="{FF2B5EF4-FFF2-40B4-BE49-F238E27FC236}">
                <a16:creationId xmlns:a16="http://schemas.microsoft.com/office/drawing/2014/main" id="{584A37A7-EF90-4175-B217-2BF7CBD97923}"/>
              </a:ext>
            </a:extLst>
          </p:cNvPr>
          <p:cNvPicPr>
            <a:picLocks noChangeAspect="1" noChangeArrowheads="1"/>
          </p:cNvPicPr>
          <p:nvPr/>
        </p:nvPicPr>
        <p:blipFill>
          <a:blip r:embed="rId8" cstate="email">
            <a:extLst>
              <a:ext uri="{28A0092B-C50C-407E-A947-70E740481C1C}">
                <a14:useLocalDpi xmlns:a14="http://schemas.microsoft.com/office/drawing/2010/main"/>
              </a:ext>
            </a:extLst>
          </a:blip>
          <a:srcRect/>
          <a:stretch>
            <a:fillRect/>
          </a:stretch>
        </p:blipFill>
        <p:spPr bwMode="auto">
          <a:xfrm>
            <a:off x="2545339" y="4715623"/>
            <a:ext cx="414337"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0" name="Picture 15">
            <a:extLst>
              <a:ext uri="{FF2B5EF4-FFF2-40B4-BE49-F238E27FC236}">
                <a16:creationId xmlns:a16="http://schemas.microsoft.com/office/drawing/2014/main" id="{1F082D3C-B128-43FB-BC1A-5C059A21BB3F}"/>
              </a:ext>
            </a:extLst>
          </p:cNvPr>
          <p:cNvPicPr>
            <a:picLocks noChangeAspect="1" noChangeArrowheads="1"/>
          </p:cNvPicPr>
          <p:nvPr/>
        </p:nvPicPr>
        <p:blipFill>
          <a:blip r:embed="rId9" cstate="email">
            <a:extLst>
              <a:ext uri="{28A0092B-C50C-407E-A947-70E740481C1C}">
                <a14:useLocalDpi xmlns:a14="http://schemas.microsoft.com/office/drawing/2010/main"/>
              </a:ext>
            </a:extLst>
          </a:blip>
          <a:srcRect/>
          <a:stretch>
            <a:fillRect/>
          </a:stretch>
        </p:blipFill>
        <p:spPr bwMode="auto">
          <a:xfrm>
            <a:off x="938789" y="5249023"/>
            <a:ext cx="463550" cy="301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1" name="Picture 16">
            <a:extLst>
              <a:ext uri="{FF2B5EF4-FFF2-40B4-BE49-F238E27FC236}">
                <a16:creationId xmlns:a16="http://schemas.microsoft.com/office/drawing/2014/main" id="{53F292B8-96B5-4AC3-9719-B584DFF498CF}"/>
              </a:ext>
            </a:extLst>
          </p:cNvPr>
          <p:cNvPicPr>
            <a:picLocks noChangeAspect="1" noChangeArrowheads="1"/>
          </p:cNvPicPr>
          <p:nvPr/>
        </p:nvPicPr>
        <p:blipFill>
          <a:blip r:embed="rId9" cstate="email">
            <a:extLst>
              <a:ext uri="{28A0092B-C50C-407E-A947-70E740481C1C}">
                <a14:useLocalDpi xmlns:a14="http://schemas.microsoft.com/office/drawing/2010/main"/>
              </a:ext>
            </a:extLst>
          </a:blip>
          <a:srcRect/>
          <a:stretch>
            <a:fillRect/>
          </a:stretch>
        </p:blipFill>
        <p:spPr bwMode="auto">
          <a:xfrm>
            <a:off x="1625985" y="5245590"/>
            <a:ext cx="463550" cy="301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2" name="Picture 17">
            <a:extLst>
              <a:ext uri="{FF2B5EF4-FFF2-40B4-BE49-F238E27FC236}">
                <a16:creationId xmlns:a16="http://schemas.microsoft.com/office/drawing/2014/main" id="{B670DE38-3A08-44D0-91A5-E6C29B4A6FEF}"/>
              </a:ext>
            </a:extLst>
          </p:cNvPr>
          <p:cNvPicPr>
            <a:picLocks noChangeAspect="1" noChangeArrowheads="1"/>
          </p:cNvPicPr>
          <p:nvPr/>
        </p:nvPicPr>
        <p:blipFill>
          <a:blip r:embed="rId9" cstate="email">
            <a:extLst>
              <a:ext uri="{28A0092B-C50C-407E-A947-70E740481C1C}">
                <a14:useLocalDpi xmlns:a14="http://schemas.microsoft.com/office/drawing/2010/main"/>
              </a:ext>
            </a:extLst>
          </a:blip>
          <a:srcRect/>
          <a:stretch>
            <a:fillRect/>
          </a:stretch>
        </p:blipFill>
        <p:spPr bwMode="auto">
          <a:xfrm>
            <a:off x="2288958" y="5245589"/>
            <a:ext cx="463550" cy="301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xnSp>
        <p:nvCxnSpPr>
          <p:cNvPr id="53" name="Straight Connector 52">
            <a:extLst>
              <a:ext uri="{FF2B5EF4-FFF2-40B4-BE49-F238E27FC236}">
                <a16:creationId xmlns:a16="http://schemas.microsoft.com/office/drawing/2014/main" id="{A67EEF50-2B36-45EE-B7D2-4D11D614C1AD}"/>
              </a:ext>
            </a:extLst>
          </p:cNvPr>
          <p:cNvCxnSpPr/>
          <p:nvPr/>
        </p:nvCxnSpPr>
        <p:spPr>
          <a:xfrm>
            <a:off x="1429200" y="5260672"/>
            <a:ext cx="76200" cy="0"/>
          </a:xfrm>
          <a:prstGeom prst="line">
            <a:avLst/>
          </a:prstGeom>
          <a:noFill/>
          <a:ln w="31750" cap="flat" cmpd="sng" algn="ctr">
            <a:solidFill>
              <a:sysClr val="windowText" lastClr="000000"/>
            </a:solidFill>
            <a:prstDash val="solid"/>
            <a:tailEnd type="none"/>
          </a:ln>
          <a:effectLst/>
        </p:spPr>
      </p:cxnSp>
      <p:cxnSp>
        <p:nvCxnSpPr>
          <p:cNvPr id="54" name="Straight Connector 53">
            <a:extLst>
              <a:ext uri="{FF2B5EF4-FFF2-40B4-BE49-F238E27FC236}">
                <a16:creationId xmlns:a16="http://schemas.microsoft.com/office/drawing/2014/main" id="{9D3C97E3-A396-4E3C-B78E-FE366CA246B1}"/>
              </a:ext>
            </a:extLst>
          </p:cNvPr>
          <p:cNvCxnSpPr/>
          <p:nvPr/>
        </p:nvCxnSpPr>
        <p:spPr>
          <a:xfrm>
            <a:off x="1525244" y="5260672"/>
            <a:ext cx="76200" cy="0"/>
          </a:xfrm>
          <a:prstGeom prst="line">
            <a:avLst/>
          </a:prstGeom>
          <a:noFill/>
          <a:ln w="31750" cap="flat" cmpd="sng" algn="ctr">
            <a:solidFill>
              <a:sysClr val="windowText" lastClr="000000"/>
            </a:solidFill>
            <a:prstDash val="solid"/>
            <a:tailEnd type="none"/>
          </a:ln>
          <a:effectLst/>
        </p:spPr>
      </p:cxnSp>
      <p:cxnSp>
        <p:nvCxnSpPr>
          <p:cNvPr id="55" name="Straight Connector 54">
            <a:extLst>
              <a:ext uri="{FF2B5EF4-FFF2-40B4-BE49-F238E27FC236}">
                <a16:creationId xmlns:a16="http://schemas.microsoft.com/office/drawing/2014/main" id="{F1FC6876-5ACC-43E0-AE6B-209AA26B9FD6}"/>
              </a:ext>
            </a:extLst>
          </p:cNvPr>
          <p:cNvCxnSpPr/>
          <p:nvPr/>
        </p:nvCxnSpPr>
        <p:spPr>
          <a:xfrm>
            <a:off x="2106173" y="5260671"/>
            <a:ext cx="76200" cy="0"/>
          </a:xfrm>
          <a:prstGeom prst="line">
            <a:avLst/>
          </a:prstGeom>
          <a:noFill/>
          <a:ln w="31750" cap="flat" cmpd="sng" algn="ctr">
            <a:solidFill>
              <a:sysClr val="windowText" lastClr="000000"/>
            </a:solidFill>
            <a:prstDash val="solid"/>
            <a:tailEnd type="none"/>
          </a:ln>
          <a:effectLst/>
        </p:spPr>
      </p:cxnSp>
      <p:cxnSp>
        <p:nvCxnSpPr>
          <p:cNvPr id="56" name="Straight Connector 55">
            <a:extLst>
              <a:ext uri="{FF2B5EF4-FFF2-40B4-BE49-F238E27FC236}">
                <a16:creationId xmlns:a16="http://schemas.microsoft.com/office/drawing/2014/main" id="{0B3AAE87-EA9F-4397-BA58-BDDCCB6A1194}"/>
              </a:ext>
            </a:extLst>
          </p:cNvPr>
          <p:cNvCxnSpPr/>
          <p:nvPr/>
        </p:nvCxnSpPr>
        <p:spPr>
          <a:xfrm>
            <a:off x="2194660" y="5260671"/>
            <a:ext cx="76200" cy="0"/>
          </a:xfrm>
          <a:prstGeom prst="line">
            <a:avLst/>
          </a:prstGeom>
          <a:noFill/>
          <a:ln w="31750" cap="flat" cmpd="sng" algn="ctr">
            <a:solidFill>
              <a:sysClr val="windowText" lastClr="000000"/>
            </a:solidFill>
            <a:prstDash val="solid"/>
            <a:tailEnd type="none"/>
          </a:ln>
          <a:effectLst/>
        </p:spPr>
      </p:cxnSp>
      <p:sp>
        <p:nvSpPr>
          <p:cNvPr id="57" name="Rectangle 56">
            <a:extLst>
              <a:ext uri="{FF2B5EF4-FFF2-40B4-BE49-F238E27FC236}">
                <a16:creationId xmlns:a16="http://schemas.microsoft.com/office/drawing/2014/main" id="{2D073130-A2F2-483F-ADEA-6D510017CBCF}"/>
              </a:ext>
            </a:extLst>
          </p:cNvPr>
          <p:cNvSpPr/>
          <p:nvPr/>
        </p:nvSpPr>
        <p:spPr>
          <a:xfrm>
            <a:off x="929200" y="5483719"/>
            <a:ext cx="1805115" cy="304800"/>
          </a:xfrm>
          <a:prstGeom prst="rect">
            <a:avLst/>
          </a:prstGeom>
          <a:solidFill>
            <a:sysClr val="window" lastClr="FFFFFF"/>
          </a:solidFill>
          <a:ln w="19050" cap="flat" cmpd="sng" algn="ctr">
            <a:solidFill>
              <a:sysClr val="windowText" lastClr="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Calibri"/>
              <a:ea typeface="+mn-ea"/>
              <a:cs typeface="+mn-cs"/>
            </a:endParaRPr>
          </a:p>
        </p:txBody>
      </p:sp>
      <p:cxnSp>
        <p:nvCxnSpPr>
          <p:cNvPr id="58" name="Straight Connector 57">
            <a:extLst>
              <a:ext uri="{FF2B5EF4-FFF2-40B4-BE49-F238E27FC236}">
                <a16:creationId xmlns:a16="http://schemas.microsoft.com/office/drawing/2014/main" id="{8E1A0310-8571-4F31-BA4D-BF5510A2187D}"/>
              </a:ext>
            </a:extLst>
          </p:cNvPr>
          <p:cNvCxnSpPr/>
          <p:nvPr/>
        </p:nvCxnSpPr>
        <p:spPr>
          <a:xfrm flipH="1">
            <a:off x="953712" y="5477623"/>
            <a:ext cx="176974" cy="304800"/>
          </a:xfrm>
          <a:prstGeom prst="line">
            <a:avLst/>
          </a:prstGeom>
          <a:noFill/>
          <a:ln w="9525" cap="flat" cmpd="sng" algn="ctr">
            <a:solidFill>
              <a:sysClr val="windowText" lastClr="000000"/>
            </a:solidFill>
            <a:prstDash val="solid"/>
            <a:tailEnd type="none"/>
          </a:ln>
          <a:effectLst/>
        </p:spPr>
      </p:cxnSp>
      <p:cxnSp>
        <p:nvCxnSpPr>
          <p:cNvPr id="59" name="Straight Connector 58">
            <a:extLst>
              <a:ext uri="{FF2B5EF4-FFF2-40B4-BE49-F238E27FC236}">
                <a16:creationId xmlns:a16="http://schemas.microsoft.com/office/drawing/2014/main" id="{8A38CD81-5315-4475-85E4-0B277BB6B3FA}"/>
              </a:ext>
            </a:extLst>
          </p:cNvPr>
          <p:cNvCxnSpPr/>
          <p:nvPr/>
        </p:nvCxnSpPr>
        <p:spPr>
          <a:xfrm flipH="1">
            <a:off x="1060487" y="5477623"/>
            <a:ext cx="176974" cy="304800"/>
          </a:xfrm>
          <a:prstGeom prst="line">
            <a:avLst/>
          </a:prstGeom>
          <a:noFill/>
          <a:ln w="9525" cap="flat" cmpd="sng" algn="ctr">
            <a:solidFill>
              <a:sysClr val="windowText" lastClr="000000"/>
            </a:solidFill>
            <a:prstDash val="solid"/>
            <a:tailEnd type="none"/>
          </a:ln>
          <a:effectLst/>
        </p:spPr>
      </p:cxnSp>
      <p:cxnSp>
        <p:nvCxnSpPr>
          <p:cNvPr id="60" name="Straight Connector 59">
            <a:extLst>
              <a:ext uri="{FF2B5EF4-FFF2-40B4-BE49-F238E27FC236}">
                <a16:creationId xmlns:a16="http://schemas.microsoft.com/office/drawing/2014/main" id="{B93163DB-21E4-4D2A-B14D-4A733FBD67D7}"/>
              </a:ext>
            </a:extLst>
          </p:cNvPr>
          <p:cNvCxnSpPr/>
          <p:nvPr/>
        </p:nvCxnSpPr>
        <p:spPr>
          <a:xfrm flipH="1">
            <a:off x="1179168" y="5502007"/>
            <a:ext cx="176974" cy="304800"/>
          </a:xfrm>
          <a:prstGeom prst="line">
            <a:avLst/>
          </a:prstGeom>
          <a:noFill/>
          <a:ln w="9525" cap="flat" cmpd="sng" algn="ctr">
            <a:solidFill>
              <a:sysClr val="windowText" lastClr="000000"/>
            </a:solidFill>
            <a:prstDash val="solid"/>
            <a:tailEnd type="none"/>
          </a:ln>
          <a:effectLst/>
        </p:spPr>
      </p:cxnSp>
      <p:cxnSp>
        <p:nvCxnSpPr>
          <p:cNvPr id="61" name="Straight Connector 60">
            <a:extLst>
              <a:ext uri="{FF2B5EF4-FFF2-40B4-BE49-F238E27FC236}">
                <a16:creationId xmlns:a16="http://schemas.microsoft.com/office/drawing/2014/main" id="{AFBF4857-8B26-4F5D-931C-EFDF739519CB}"/>
              </a:ext>
            </a:extLst>
          </p:cNvPr>
          <p:cNvCxnSpPr/>
          <p:nvPr/>
        </p:nvCxnSpPr>
        <p:spPr>
          <a:xfrm flipH="1">
            <a:off x="1328426" y="5492863"/>
            <a:ext cx="176974" cy="304800"/>
          </a:xfrm>
          <a:prstGeom prst="line">
            <a:avLst/>
          </a:prstGeom>
          <a:noFill/>
          <a:ln w="9525" cap="flat" cmpd="sng" algn="ctr">
            <a:solidFill>
              <a:sysClr val="windowText" lastClr="000000"/>
            </a:solidFill>
            <a:prstDash val="solid"/>
            <a:tailEnd type="none"/>
          </a:ln>
          <a:effectLst/>
        </p:spPr>
      </p:cxnSp>
      <p:cxnSp>
        <p:nvCxnSpPr>
          <p:cNvPr id="62" name="Straight Connector 61">
            <a:extLst>
              <a:ext uri="{FF2B5EF4-FFF2-40B4-BE49-F238E27FC236}">
                <a16:creationId xmlns:a16="http://schemas.microsoft.com/office/drawing/2014/main" id="{774B136F-6022-49DE-806D-7FC61A68701F}"/>
              </a:ext>
            </a:extLst>
          </p:cNvPr>
          <p:cNvCxnSpPr/>
          <p:nvPr/>
        </p:nvCxnSpPr>
        <p:spPr>
          <a:xfrm flipH="1">
            <a:off x="1444407" y="5483719"/>
            <a:ext cx="176974" cy="304800"/>
          </a:xfrm>
          <a:prstGeom prst="line">
            <a:avLst/>
          </a:prstGeom>
          <a:noFill/>
          <a:ln w="9525" cap="flat" cmpd="sng" algn="ctr">
            <a:solidFill>
              <a:sysClr val="windowText" lastClr="000000"/>
            </a:solidFill>
            <a:prstDash val="solid"/>
            <a:tailEnd type="none"/>
          </a:ln>
          <a:effectLst/>
        </p:spPr>
      </p:cxnSp>
      <p:cxnSp>
        <p:nvCxnSpPr>
          <p:cNvPr id="63" name="Straight Connector 62">
            <a:extLst>
              <a:ext uri="{FF2B5EF4-FFF2-40B4-BE49-F238E27FC236}">
                <a16:creationId xmlns:a16="http://schemas.microsoft.com/office/drawing/2014/main" id="{412FEFC6-03D8-4A97-B82C-DA758F04FD50}"/>
              </a:ext>
            </a:extLst>
          </p:cNvPr>
          <p:cNvCxnSpPr/>
          <p:nvPr/>
        </p:nvCxnSpPr>
        <p:spPr>
          <a:xfrm flipH="1">
            <a:off x="1568900" y="5492863"/>
            <a:ext cx="176974" cy="304800"/>
          </a:xfrm>
          <a:prstGeom prst="line">
            <a:avLst/>
          </a:prstGeom>
          <a:noFill/>
          <a:ln w="9525" cap="flat" cmpd="sng" algn="ctr">
            <a:solidFill>
              <a:sysClr val="windowText" lastClr="000000"/>
            </a:solidFill>
            <a:prstDash val="solid"/>
            <a:tailEnd type="none"/>
          </a:ln>
          <a:effectLst/>
        </p:spPr>
      </p:cxnSp>
      <p:cxnSp>
        <p:nvCxnSpPr>
          <p:cNvPr id="64" name="Straight Connector 63">
            <a:extLst>
              <a:ext uri="{FF2B5EF4-FFF2-40B4-BE49-F238E27FC236}">
                <a16:creationId xmlns:a16="http://schemas.microsoft.com/office/drawing/2014/main" id="{66C64DD5-787B-4735-9869-E561108F3B34}"/>
              </a:ext>
            </a:extLst>
          </p:cNvPr>
          <p:cNvCxnSpPr/>
          <p:nvPr/>
        </p:nvCxnSpPr>
        <p:spPr>
          <a:xfrm flipH="1">
            <a:off x="1724888" y="5465431"/>
            <a:ext cx="176974" cy="304800"/>
          </a:xfrm>
          <a:prstGeom prst="line">
            <a:avLst/>
          </a:prstGeom>
          <a:noFill/>
          <a:ln w="9525" cap="flat" cmpd="sng" algn="ctr">
            <a:solidFill>
              <a:sysClr val="windowText" lastClr="000000"/>
            </a:solidFill>
            <a:prstDash val="solid"/>
            <a:tailEnd type="none"/>
          </a:ln>
          <a:effectLst/>
        </p:spPr>
      </p:cxnSp>
      <p:cxnSp>
        <p:nvCxnSpPr>
          <p:cNvPr id="65" name="Straight Connector 64">
            <a:extLst>
              <a:ext uri="{FF2B5EF4-FFF2-40B4-BE49-F238E27FC236}">
                <a16:creationId xmlns:a16="http://schemas.microsoft.com/office/drawing/2014/main" id="{B7AC4792-34B2-4273-B475-87181BCB5CD7}"/>
              </a:ext>
            </a:extLst>
          </p:cNvPr>
          <p:cNvCxnSpPr/>
          <p:nvPr/>
        </p:nvCxnSpPr>
        <p:spPr>
          <a:xfrm flipH="1">
            <a:off x="1814072" y="5486767"/>
            <a:ext cx="176974" cy="304800"/>
          </a:xfrm>
          <a:prstGeom prst="line">
            <a:avLst/>
          </a:prstGeom>
          <a:noFill/>
          <a:ln w="9525" cap="flat" cmpd="sng" algn="ctr">
            <a:solidFill>
              <a:sysClr val="windowText" lastClr="000000"/>
            </a:solidFill>
            <a:prstDash val="solid"/>
            <a:tailEnd type="none"/>
          </a:ln>
          <a:effectLst/>
        </p:spPr>
      </p:cxnSp>
      <p:cxnSp>
        <p:nvCxnSpPr>
          <p:cNvPr id="66" name="Straight Connector 65">
            <a:extLst>
              <a:ext uri="{FF2B5EF4-FFF2-40B4-BE49-F238E27FC236}">
                <a16:creationId xmlns:a16="http://schemas.microsoft.com/office/drawing/2014/main" id="{DDB1C016-F880-4969-ADA7-9D900AC473E8}"/>
              </a:ext>
            </a:extLst>
          </p:cNvPr>
          <p:cNvCxnSpPr/>
          <p:nvPr/>
        </p:nvCxnSpPr>
        <p:spPr>
          <a:xfrm flipH="1">
            <a:off x="1967299" y="5465431"/>
            <a:ext cx="176974" cy="304800"/>
          </a:xfrm>
          <a:prstGeom prst="line">
            <a:avLst/>
          </a:prstGeom>
          <a:noFill/>
          <a:ln w="9525" cap="flat" cmpd="sng" algn="ctr">
            <a:solidFill>
              <a:sysClr val="windowText" lastClr="000000"/>
            </a:solidFill>
            <a:prstDash val="solid"/>
            <a:tailEnd type="none"/>
          </a:ln>
          <a:effectLst/>
        </p:spPr>
      </p:cxnSp>
      <p:cxnSp>
        <p:nvCxnSpPr>
          <p:cNvPr id="67" name="Straight Connector 66">
            <a:extLst>
              <a:ext uri="{FF2B5EF4-FFF2-40B4-BE49-F238E27FC236}">
                <a16:creationId xmlns:a16="http://schemas.microsoft.com/office/drawing/2014/main" id="{2E47101F-B12F-428F-952E-C6E2E5C81367}"/>
              </a:ext>
            </a:extLst>
          </p:cNvPr>
          <p:cNvCxnSpPr/>
          <p:nvPr/>
        </p:nvCxnSpPr>
        <p:spPr>
          <a:xfrm flipH="1">
            <a:off x="2055786" y="5492863"/>
            <a:ext cx="176974" cy="304800"/>
          </a:xfrm>
          <a:prstGeom prst="line">
            <a:avLst/>
          </a:prstGeom>
          <a:noFill/>
          <a:ln w="9525" cap="flat" cmpd="sng" algn="ctr">
            <a:solidFill>
              <a:sysClr val="windowText" lastClr="000000"/>
            </a:solidFill>
            <a:prstDash val="solid"/>
            <a:tailEnd type="none"/>
          </a:ln>
          <a:effectLst/>
        </p:spPr>
      </p:cxnSp>
      <p:cxnSp>
        <p:nvCxnSpPr>
          <p:cNvPr id="68" name="Straight Connector 67">
            <a:extLst>
              <a:ext uri="{FF2B5EF4-FFF2-40B4-BE49-F238E27FC236}">
                <a16:creationId xmlns:a16="http://schemas.microsoft.com/office/drawing/2014/main" id="{45C3B2BA-FBE6-47C2-BB95-0B8784F6D07A}"/>
              </a:ext>
            </a:extLst>
          </p:cNvPr>
          <p:cNvCxnSpPr/>
          <p:nvPr/>
        </p:nvCxnSpPr>
        <p:spPr>
          <a:xfrm flipH="1">
            <a:off x="2166784" y="5502007"/>
            <a:ext cx="176974" cy="304800"/>
          </a:xfrm>
          <a:prstGeom prst="line">
            <a:avLst/>
          </a:prstGeom>
          <a:noFill/>
          <a:ln w="9525" cap="flat" cmpd="sng" algn="ctr">
            <a:solidFill>
              <a:sysClr val="windowText" lastClr="000000"/>
            </a:solidFill>
            <a:prstDash val="solid"/>
            <a:tailEnd type="none"/>
          </a:ln>
          <a:effectLst/>
        </p:spPr>
      </p:cxnSp>
      <p:cxnSp>
        <p:nvCxnSpPr>
          <p:cNvPr id="69" name="Straight Connector 68">
            <a:extLst>
              <a:ext uri="{FF2B5EF4-FFF2-40B4-BE49-F238E27FC236}">
                <a16:creationId xmlns:a16="http://schemas.microsoft.com/office/drawing/2014/main" id="{7EAB6375-9641-4F9C-94A9-7C4A6D454D5C}"/>
              </a:ext>
            </a:extLst>
          </p:cNvPr>
          <p:cNvCxnSpPr/>
          <p:nvPr/>
        </p:nvCxnSpPr>
        <p:spPr>
          <a:xfrm flipH="1">
            <a:off x="2288958" y="5502007"/>
            <a:ext cx="176974" cy="304800"/>
          </a:xfrm>
          <a:prstGeom prst="line">
            <a:avLst/>
          </a:prstGeom>
          <a:noFill/>
          <a:ln w="9525" cap="flat" cmpd="sng" algn="ctr">
            <a:solidFill>
              <a:sysClr val="windowText" lastClr="000000"/>
            </a:solidFill>
            <a:prstDash val="solid"/>
            <a:tailEnd type="none"/>
          </a:ln>
          <a:effectLst/>
        </p:spPr>
      </p:cxnSp>
      <p:cxnSp>
        <p:nvCxnSpPr>
          <p:cNvPr id="70" name="Straight Connector 69">
            <a:extLst>
              <a:ext uri="{FF2B5EF4-FFF2-40B4-BE49-F238E27FC236}">
                <a16:creationId xmlns:a16="http://schemas.microsoft.com/office/drawing/2014/main" id="{733D0E6A-C431-43C7-B4AE-D73DD4E78A51}"/>
              </a:ext>
            </a:extLst>
          </p:cNvPr>
          <p:cNvCxnSpPr/>
          <p:nvPr/>
        </p:nvCxnSpPr>
        <p:spPr>
          <a:xfrm flipH="1">
            <a:off x="2432246" y="5465431"/>
            <a:ext cx="176974" cy="304800"/>
          </a:xfrm>
          <a:prstGeom prst="line">
            <a:avLst/>
          </a:prstGeom>
          <a:noFill/>
          <a:ln w="9525" cap="flat" cmpd="sng" algn="ctr">
            <a:solidFill>
              <a:sysClr val="windowText" lastClr="000000"/>
            </a:solidFill>
            <a:prstDash val="solid"/>
            <a:tailEnd type="none"/>
          </a:ln>
          <a:effectLst/>
        </p:spPr>
      </p:cxnSp>
      <p:cxnSp>
        <p:nvCxnSpPr>
          <p:cNvPr id="71" name="Straight Connector 70">
            <a:extLst>
              <a:ext uri="{FF2B5EF4-FFF2-40B4-BE49-F238E27FC236}">
                <a16:creationId xmlns:a16="http://schemas.microsoft.com/office/drawing/2014/main" id="{00AA759C-3538-4F31-8D38-9DA324446524}"/>
              </a:ext>
            </a:extLst>
          </p:cNvPr>
          <p:cNvCxnSpPr/>
          <p:nvPr/>
        </p:nvCxnSpPr>
        <p:spPr>
          <a:xfrm flipH="1">
            <a:off x="2520733" y="5492863"/>
            <a:ext cx="176974" cy="304800"/>
          </a:xfrm>
          <a:prstGeom prst="line">
            <a:avLst/>
          </a:prstGeom>
          <a:noFill/>
          <a:ln w="9525" cap="flat" cmpd="sng" algn="ctr">
            <a:solidFill>
              <a:sysClr val="windowText" lastClr="000000"/>
            </a:solidFill>
            <a:prstDash val="solid"/>
            <a:tailEnd type="none"/>
          </a:ln>
          <a:effectLst/>
        </p:spPr>
      </p:cxnSp>
      <p:cxnSp>
        <p:nvCxnSpPr>
          <p:cNvPr id="72" name="Straight Arrow Connector 71">
            <a:extLst>
              <a:ext uri="{FF2B5EF4-FFF2-40B4-BE49-F238E27FC236}">
                <a16:creationId xmlns:a16="http://schemas.microsoft.com/office/drawing/2014/main" id="{E9C67D6A-5218-425F-B58F-DA2D655A8FB3}"/>
              </a:ext>
            </a:extLst>
          </p:cNvPr>
          <p:cNvCxnSpPr/>
          <p:nvPr/>
        </p:nvCxnSpPr>
        <p:spPr>
          <a:xfrm flipH="1">
            <a:off x="1079472" y="6201523"/>
            <a:ext cx="546513" cy="228600"/>
          </a:xfrm>
          <a:prstGeom prst="straightConnector1">
            <a:avLst/>
          </a:prstGeom>
          <a:noFill/>
          <a:ln w="31750" cap="flat" cmpd="sng" algn="ctr">
            <a:solidFill>
              <a:sysClr val="windowText" lastClr="000000"/>
            </a:solidFill>
            <a:prstDash val="solid"/>
            <a:tailEnd type="arrow"/>
          </a:ln>
          <a:effectLst/>
        </p:spPr>
      </p:cxnSp>
      <p:cxnSp>
        <p:nvCxnSpPr>
          <p:cNvPr id="73" name="Straight Connector 72">
            <a:extLst>
              <a:ext uri="{FF2B5EF4-FFF2-40B4-BE49-F238E27FC236}">
                <a16:creationId xmlns:a16="http://schemas.microsoft.com/office/drawing/2014/main" id="{EE960E16-27EC-47B2-877E-2BD223AB0EC8}"/>
              </a:ext>
            </a:extLst>
          </p:cNvPr>
          <p:cNvCxnSpPr/>
          <p:nvPr/>
        </p:nvCxnSpPr>
        <p:spPr>
          <a:xfrm>
            <a:off x="1614874" y="6201523"/>
            <a:ext cx="893762" cy="0"/>
          </a:xfrm>
          <a:prstGeom prst="line">
            <a:avLst/>
          </a:prstGeom>
          <a:noFill/>
          <a:ln w="31750" cap="flat" cmpd="sng" algn="ctr">
            <a:solidFill>
              <a:sysClr val="windowText" lastClr="000000"/>
            </a:solidFill>
            <a:prstDash val="solid"/>
            <a:tailEnd type="none"/>
          </a:ln>
          <a:effectLst/>
        </p:spPr>
      </p:cxnSp>
      <p:cxnSp>
        <p:nvCxnSpPr>
          <p:cNvPr id="74" name="Straight Connector 73">
            <a:extLst>
              <a:ext uri="{FF2B5EF4-FFF2-40B4-BE49-F238E27FC236}">
                <a16:creationId xmlns:a16="http://schemas.microsoft.com/office/drawing/2014/main" id="{C12E7F71-FC05-4064-87AE-AC7955DA217B}"/>
              </a:ext>
            </a:extLst>
          </p:cNvPr>
          <p:cNvCxnSpPr/>
          <p:nvPr/>
        </p:nvCxnSpPr>
        <p:spPr>
          <a:xfrm>
            <a:off x="1115952" y="2582023"/>
            <a:ext cx="1483616" cy="0"/>
          </a:xfrm>
          <a:prstGeom prst="line">
            <a:avLst/>
          </a:prstGeom>
          <a:noFill/>
          <a:ln w="34925" cap="flat" cmpd="sng" algn="ctr">
            <a:solidFill>
              <a:sysClr val="windowText" lastClr="000000"/>
            </a:solidFill>
            <a:prstDash val="dash"/>
            <a:tailEnd type="none"/>
          </a:ln>
          <a:effectLst/>
        </p:spPr>
      </p:cxnSp>
      <p:cxnSp>
        <p:nvCxnSpPr>
          <p:cNvPr id="75" name="Straight Connector 74">
            <a:extLst>
              <a:ext uri="{FF2B5EF4-FFF2-40B4-BE49-F238E27FC236}">
                <a16:creationId xmlns:a16="http://schemas.microsoft.com/office/drawing/2014/main" id="{6A1BF4CF-0301-4C73-B2BD-6109C9535E72}"/>
              </a:ext>
            </a:extLst>
          </p:cNvPr>
          <p:cNvCxnSpPr/>
          <p:nvPr/>
        </p:nvCxnSpPr>
        <p:spPr>
          <a:xfrm>
            <a:off x="1113954" y="1972423"/>
            <a:ext cx="1638553" cy="0"/>
          </a:xfrm>
          <a:prstGeom prst="line">
            <a:avLst/>
          </a:prstGeom>
          <a:noFill/>
          <a:ln w="38100" cap="flat" cmpd="sng" algn="ctr">
            <a:solidFill>
              <a:sysClr val="windowText" lastClr="000000"/>
            </a:solidFill>
            <a:prstDash val="solid"/>
            <a:tailEnd type="none"/>
          </a:ln>
          <a:effectLst/>
        </p:spPr>
      </p:cxnSp>
      <p:cxnSp>
        <p:nvCxnSpPr>
          <p:cNvPr id="76" name="Straight Connector 75">
            <a:extLst>
              <a:ext uri="{FF2B5EF4-FFF2-40B4-BE49-F238E27FC236}">
                <a16:creationId xmlns:a16="http://schemas.microsoft.com/office/drawing/2014/main" id="{9AC78246-6F1B-415F-8DE9-1C2E895966F8}"/>
              </a:ext>
            </a:extLst>
          </p:cNvPr>
          <p:cNvCxnSpPr/>
          <p:nvPr/>
        </p:nvCxnSpPr>
        <p:spPr>
          <a:xfrm>
            <a:off x="1079472" y="3191623"/>
            <a:ext cx="666402" cy="0"/>
          </a:xfrm>
          <a:prstGeom prst="line">
            <a:avLst/>
          </a:prstGeom>
          <a:noFill/>
          <a:ln w="12700" cap="flat" cmpd="sng" algn="ctr">
            <a:solidFill>
              <a:sysClr val="windowText" lastClr="000000"/>
            </a:solidFill>
            <a:prstDash val="solid"/>
            <a:tailEnd type="none"/>
          </a:ln>
          <a:effectLst/>
        </p:spPr>
      </p:cxnSp>
      <p:cxnSp>
        <p:nvCxnSpPr>
          <p:cNvPr id="77" name="Straight Connector 76">
            <a:extLst>
              <a:ext uri="{FF2B5EF4-FFF2-40B4-BE49-F238E27FC236}">
                <a16:creationId xmlns:a16="http://schemas.microsoft.com/office/drawing/2014/main" id="{45DAD01B-C4DD-4338-83A2-44B28A8CA4B7}"/>
              </a:ext>
            </a:extLst>
          </p:cNvPr>
          <p:cNvCxnSpPr/>
          <p:nvPr/>
        </p:nvCxnSpPr>
        <p:spPr>
          <a:xfrm>
            <a:off x="1857760" y="3191623"/>
            <a:ext cx="136367" cy="0"/>
          </a:xfrm>
          <a:prstGeom prst="line">
            <a:avLst/>
          </a:prstGeom>
          <a:noFill/>
          <a:ln w="12700" cap="flat" cmpd="sng" algn="ctr">
            <a:solidFill>
              <a:sysClr val="windowText" lastClr="000000"/>
            </a:solidFill>
            <a:prstDash val="solid"/>
            <a:tailEnd type="none"/>
          </a:ln>
          <a:effectLst/>
        </p:spPr>
      </p:cxnSp>
      <p:cxnSp>
        <p:nvCxnSpPr>
          <p:cNvPr id="78" name="Straight Connector 77">
            <a:extLst>
              <a:ext uri="{FF2B5EF4-FFF2-40B4-BE49-F238E27FC236}">
                <a16:creationId xmlns:a16="http://schemas.microsoft.com/office/drawing/2014/main" id="{0E8EE291-7561-4C3A-92B9-72E6C5723441}"/>
              </a:ext>
            </a:extLst>
          </p:cNvPr>
          <p:cNvCxnSpPr/>
          <p:nvPr/>
        </p:nvCxnSpPr>
        <p:spPr>
          <a:xfrm>
            <a:off x="2106173" y="3191623"/>
            <a:ext cx="694627" cy="0"/>
          </a:xfrm>
          <a:prstGeom prst="line">
            <a:avLst/>
          </a:prstGeom>
          <a:noFill/>
          <a:ln w="12700" cap="flat" cmpd="sng" algn="ctr">
            <a:solidFill>
              <a:sysClr val="windowText" lastClr="000000"/>
            </a:solidFill>
            <a:prstDash val="solid"/>
            <a:tailEnd type="none"/>
          </a:ln>
          <a:effectLst/>
        </p:spPr>
      </p:cxnSp>
      <p:cxnSp>
        <p:nvCxnSpPr>
          <p:cNvPr id="79" name="Straight Connector 78">
            <a:extLst>
              <a:ext uri="{FF2B5EF4-FFF2-40B4-BE49-F238E27FC236}">
                <a16:creationId xmlns:a16="http://schemas.microsoft.com/office/drawing/2014/main" id="{666B0428-0B66-4FDA-B9E9-269910151592}"/>
              </a:ext>
            </a:extLst>
          </p:cNvPr>
          <p:cNvCxnSpPr/>
          <p:nvPr/>
        </p:nvCxnSpPr>
        <p:spPr>
          <a:xfrm>
            <a:off x="1052248" y="3877423"/>
            <a:ext cx="1702308" cy="0"/>
          </a:xfrm>
          <a:prstGeom prst="line">
            <a:avLst/>
          </a:prstGeom>
          <a:noFill/>
          <a:ln w="12700" cap="flat" cmpd="sng" algn="ctr">
            <a:solidFill>
              <a:sysClr val="windowText" lastClr="000000"/>
            </a:solidFill>
            <a:prstDash val="solid"/>
            <a:tailEnd type="none"/>
          </a:ln>
          <a:effectLst/>
        </p:spPr>
      </p:cxnSp>
    </p:spTree>
    <p:extLst>
      <p:ext uri="{BB962C8B-B14F-4D97-AF65-F5344CB8AC3E}">
        <p14:creationId xmlns:p14="http://schemas.microsoft.com/office/powerpoint/2010/main" val="55091597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nchor="t"/>
          <a:lstStyle/>
          <a:p>
            <a:r>
              <a:rPr lang="en-US" dirty="0"/>
              <a:t>Screw Jack Base Plans</a:t>
            </a:r>
          </a:p>
        </p:txBody>
      </p:sp>
      <p:pic>
        <p:nvPicPr>
          <p:cNvPr id="4" name="Picture 3">
            <a:extLst>
              <a:ext uri="{FF2B5EF4-FFF2-40B4-BE49-F238E27FC236}">
                <a16:creationId xmlns:a16="http://schemas.microsoft.com/office/drawing/2014/main" id="{D68AAED8-D614-4D5D-BB76-A1BB3523D6E0}"/>
              </a:ext>
            </a:extLst>
          </p:cNvPr>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2402219" y="1020626"/>
            <a:ext cx="8839200" cy="5553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Rectangle 4">
            <a:extLst>
              <a:ext uri="{FF2B5EF4-FFF2-40B4-BE49-F238E27FC236}">
                <a16:creationId xmlns:a16="http://schemas.microsoft.com/office/drawing/2014/main" id="{3A98112C-7EF4-4A77-ADD4-B6613FC90336}"/>
              </a:ext>
            </a:extLst>
          </p:cNvPr>
          <p:cNvSpPr/>
          <p:nvPr/>
        </p:nvSpPr>
        <p:spPr>
          <a:xfrm>
            <a:off x="2830161" y="1245085"/>
            <a:ext cx="1490921" cy="369332"/>
          </a:xfrm>
          <a:prstGeom prst="rect">
            <a:avLst/>
          </a:prstGeom>
        </p:spPr>
        <p:txBody>
          <a:bodyPr wrap="none">
            <a:spAutoFit/>
          </a:bodyPr>
          <a:lstStyle/>
          <a:p>
            <a:r>
              <a:rPr lang="en-US" dirty="0">
                <a:solidFill>
                  <a:srgbClr val="FF0000"/>
                </a:solidFill>
              </a:rPr>
              <a:t>Extension line</a:t>
            </a:r>
          </a:p>
        </p:txBody>
      </p:sp>
      <p:sp>
        <p:nvSpPr>
          <p:cNvPr id="6" name="Rectangle 5">
            <a:extLst>
              <a:ext uri="{FF2B5EF4-FFF2-40B4-BE49-F238E27FC236}">
                <a16:creationId xmlns:a16="http://schemas.microsoft.com/office/drawing/2014/main" id="{AF39564B-3B3A-42B3-9C83-78C0E95B645E}"/>
              </a:ext>
            </a:extLst>
          </p:cNvPr>
          <p:cNvSpPr/>
          <p:nvPr/>
        </p:nvSpPr>
        <p:spPr>
          <a:xfrm>
            <a:off x="3099208" y="5554700"/>
            <a:ext cx="1584088" cy="369332"/>
          </a:xfrm>
          <a:prstGeom prst="rect">
            <a:avLst/>
          </a:prstGeom>
        </p:spPr>
        <p:txBody>
          <a:bodyPr wrap="none">
            <a:spAutoFit/>
          </a:bodyPr>
          <a:lstStyle/>
          <a:p>
            <a:r>
              <a:rPr lang="en-US" dirty="0">
                <a:solidFill>
                  <a:srgbClr val="FF0000"/>
                </a:solidFill>
              </a:rPr>
              <a:t>Dimension line</a:t>
            </a:r>
          </a:p>
        </p:txBody>
      </p:sp>
      <p:sp>
        <p:nvSpPr>
          <p:cNvPr id="7" name="Rectangle 6">
            <a:extLst>
              <a:ext uri="{FF2B5EF4-FFF2-40B4-BE49-F238E27FC236}">
                <a16:creationId xmlns:a16="http://schemas.microsoft.com/office/drawing/2014/main" id="{16B0D684-9254-4016-A1B1-47DACD9632A4}"/>
              </a:ext>
            </a:extLst>
          </p:cNvPr>
          <p:cNvSpPr/>
          <p:nvPr/>
        </p:nvSpPr>
        <p:spPr>
          <a:xfrm>
            <a:off x="6185478" y="4787599"/>
            <a:ext cx="1209177" cy="369332"/>
          </a:xfrm>
          <a:prstGeom prst="rect">
            <a:avLst/>
          </a:prstGeom>
        </p:spPr>
        <p:txBody>
          <a:bodyPr wrap="none">
            <a:spAutoFit/>
          </a:bodyPr>
          <a:lstStyle/>
          <a:p>
            <a:r>
              <a:rPr lang="en-US" dirty="0">
                <a:solidFill>
                  <a:srgbClr val="FF0000"/>
                </a:solidFill>
              </a:rPr>
              <a:t>Center line</a:t>
            </a:r>
          </a:p>
        </p:txBody>
      </p:sp>
      <p:sp>
        <p:nvSpPr>
          <p:cNvPr id="8" name="Rectangle 7">
            <a:extLst>
              <a:ext uri="{FF2B5EF4-FFF2-40B4-BE49-F238E27FC236}">
                <a16:creationId xmlns:a16="http://schemas.microsoft.com/office/drawing/2014/main" id="{4B9093AA-C424-4DB5-AA8E-BBA1E1C3C95E}"/>
              </a:ext>
            </a:extLst>
          </p:cNvPr>
          <p:cNvSpPr/>
          <p:nvPr/>
        </p:nvSpPr>
        <p:spPr>
          <a:xfrm>
            <a:off x="5472077" y="5156931"/>
            <a:ext cx="1273105" cy="369332"/>
          </a:xfrm>
          <a:prstGeom prst="rect">
            <a:avLst/>
          </a:prstGeom>
        </p:spPr>
        <p:txBody>
          <a:bodyPr wrap="none">
            <a:spAutoFit/>
          </a:bodyPr>
          <a:lstStyle/>
          <a:p>
            <a:r>
              <a:rPr lang="en-US" dirty="0">
                <a:solidFill>
                  <a:srgbClr val="FF0000"/>
                </a:solidFill>
              </a:rPr>
              <a:t>Section line</a:t>
            </a:r>
          </a:p>
        </p:txBody>
      </p:sp>
      <p:sp>
        <p:nvSpPr>
          <p:cNvPr id="9" name="Rectangle 8">
            <a:extLst>
              <a:ext uri="{FF2B5EF4-FFF2-40B4-BE49-F238E27FC236}">
                <a16:creationId xmlns:a16="http://schemas.microsoft.com/office/drawing/2014/main" id="{7673A1D0-F1E8-471B-A11B-F8D0639A257F}"/>
              </a:ext>
            </a:extLst>
          </p:cNvPr>
          <p:cNvSpPr/>
          <p:nvPr/>
        </p:nvSpPr>
        <p:spPr>
          <a:xfrm>
            <a:off x="6288418" y="2489931"/>
            <a:ext cx="1835695" cy="369332"/>
          </a:xfrm>
          <a:prstGeom prst="rect">
            <a:avLst/>
          </a:prstGeom>
        </p:spPr>
        <p:txBody>
          <a:bodyPr wrap="none">
            <a:spAutoFit/>
          </a:bodyPr>
          <a:lstStyle/>
          <a:p>
            <a:r>
              <a:rPr lang="en-US" dirty="0">
                <a:solidFill>
                  <a:srgbClr val="FF0000"/>
                </a:solidFill>
              </a:rPr>
              <a:t>Cutting plane line</a:t>
            </a:r>
          </a:p>
        </p:txBody>
      </p:sp>
      <p:sp>
        <p:nvSpPr>
          <p:cNvPr id="10" name="Rectangle 9">
            <a:extLst>
              <a:ext uri="{FF2B5EF4-FFF2-40B4-BE49-F238E27FC236}">
                <a16:creationId xmlns:a16="http://schemas.microsoft.com/office/drawing/2014/main" id="{B3EACCFB-379F-4431-A1E4-1206473859D4}"/>
              </a:ext>
            </a:extLst>
          </p:cNvPr>
          <p:cNvSpPr/>
          <p:nvPr/>
        </p:nvSpPr>
        <p:spPr>
          <a:xfrm>
            <a:off x="2454641" y="2310623"/>
            <a:ext cx="1199367" cy="369332"/>
          </a:xfrm>
          <a:prstGeom prst="rect">
            <a:avLst/>
          </a:prstGeom>
        </p:spPr>
        <p:txBody>
          <a:bodyPr wrap="none">
            <a:spAutoFit/>
          </a:bodyPr>
          <a:lstStyle/>
          <a:p>
            <a:r>
              <a:rPr lang="en-US" dirty="0">
                <a:solidFill>
                  <a:srgbClr val="FF0000"/>
                </a:solidFill>
              </a:rPr>
              <a:t>Object line</a:t>
            </a:r>
          </a:p>
        </p:txBody>
      </p:sp>
      <p:sp>
        <p:nvSpPr>
          <p:cNvPr id="11" name="Rectangle 10">
            <a:extLst>
              <a:ext uri="{FF2B5EF4-FFF2-40B4-BE49-F238E27FC236}">
                <a16:creationId xmlns:a16="http://schemas.microsoft.com/office/drawing/2014/main" id="{C8AC63F3-FB86-4BF8-942A-7D711CABE120}"/>
              </a:ext>
            </a:extLst>
          </p:cNvPr>
          <p:cNvSpPr/>
          <p:nvPr/>
        </p:nvSpPr>
        <p:spPr>
          <a:xfrm>
            <a:off x="6902241" y="1628919"/>
            <a:ext cx="735201" cy="369332"/>
          </a:xfrm>
          <a:prstGeom prst="rect">
            <a:avLst/>
          </a:prstGeom>
        </p:spPr>
        <p:txBody>
          <a:bodyPr wrap="none">
            <a:spAutoFit/>
          </a:bodyPr>
          <a:lstStyle/>
          <a:p>
            <a:r>
              <a:rPr lang="en-US" dirty="0">
                <a:solidFill>
                  <a:srgbClr val="FF0000"/>
                </a:solidFill>
              </a:rPr>
              <a:t>Notes</a:t>
            </a:r>
          </a:p>
        </p:txBody>
      </p:sp>
      <p:sp>
        <p:nvSpPr>
          <p:cNvPr id="12" name="Rectangle 11">
            <a:extLst>
              <a:ext uri="{FF2B5EF4-FFF2-40B4-BE49-F238E27FC236}">
                <a16:creationId xmlns:a16="http://schemas.microsoft.com/office/drawing/2014/main" id="{CA5A5944-AADA-4F5D-84EA-BF5542208CCB}"/>
              </a:ext>
            </a:extLst>
          </p:cNvPr>
          <p:cNvSpPr/>
          <p:nvPr/>
        </p:nvSpPr>
        <p:spPr>
          <a:xfrm>
            <a:off x="4933233" y="1188435"/>
            <a:ext cx="1221809" cy="369332"/>
          </a:xfrm>
          <a:prstGeom prst="rect">
            <a:avLst/>
          </a:prstGeom>
        </p:spPr>
        <p:txBody>
          <a:bodyPr wrap="none">
            <a:spAutoFit/>
          </a:bodyPr>
          <a:lstStyle/>
          <a:p>
            <a:r>
              <a:rPr lang="en-US" dirty="0">
                <a:solidFill>
                  <a:srgbClr val="FF0000"/>
                </a:solidFill>
              </a:rPr>
              <a:t>Leader line</a:t>
            </a:r>
          </a:p>
        </p:txBody>
      </p:sp>
      <p:sp>
        <p:nvSpPr>
          <p:cNvPr id="13" name="Rectangle 12">
            <a:extLst>
              <a:ext uri="{FF2B5EF4-FFF2-40B4-BE49-F238E27FC236}">
                <a16:creationId xmlns:a16="http://schemas.microsoft.com/office/drawing/2014/main" id="{8F696199-AD95-4A19-A096-84F38801FBC3}"/>
              </a:ext>
            </a:extLst>
          </p:cNvPr>
          <p:cNvSpPr/>
          <p:nvPr/>
        </p:nvSpPr>
        <p:spPr>
          <a:xfrm>
            <a:off x="8863978" y="4362665"/>
            <a:ext cx="1258678" cy="369332"/>
          </a:xfrm>
          <a:prstGeom prst="rect">
            <a:avLst/>
          </a:prstGeom>
        </p:spPr>
        <p:txBody>
          <a:bodyPr wrap="none">
            <a:spAutoFit/>
          </a:bodyPr>
          <a:lstStyle/>
          <a:p>
            <a:r>
              <a:rPr lang="en-US" dirty="0">
                <a:solidFill>
                  <a:srgbClr val="FF0000"/>
                </a:solidFill>
              </a:rPr>
              <a:t>Hidden line</a:t>
            </a:r>
          </a:p>
        </p:txBody>
      </p:sp>
      <p:sp>
        <p:nvSpPr>
          <p:cNvPr id="14" name="Rectangle 13">
            <a:extLst>
              <a:ext uri="{FF2B5EF4-FFF2-40B4-BE49-F238E27FC236}">
                <a16:creationId xmlns:a16="http://schemas.microsoft.com/office/drawing/2014/main" id="{FDE95EA1-9DFF-4C97-A218-A73E032F0DC2}"/>
              </a:ext>
            </a:extLst>
          </p:cNvPr>
          <p:cNvSpPr/>
          <p:nvPr/>
        </p:nvSpPr>
        <p:spPr>
          <a:xfrm>
            <a:off x="8863978" y="5213367"/>
            <a:ext cx="184731" cy="369332"/>
          </a:xfrm>
          <a:prstGeom prst="rect">
            <a:avLst/>
          </a:prstGeom>
        </p:spPr>
        <p:txBody>
          <a:bodyPr wrap="none">
            <a:spAutoFit/>
          </a:bodyPr>
          <a:lstStyle/>
          <a:p>
            <a:endParaRPr lang="en-US" dirty="0">
              <a:solidFill>
                <a:srgbClr val="FF0000"/>
              </a:solidFill>
            </a:endParaRPr>
          </a:p>
        </p:txBody>
      </p:sp>
      <p:cxnSp>
        <p:nvCxnSpPr>
          <p:cNvPr id="15" name="Straight Arrow Connector 14">
            <a:extLst>
              <a:ext uri="{FF2B5EF4-FFF2-40B4-BE49-F238E27FC236}">
                <a16:creationId xmlns:a16="http://schemas.microsoft.com/office/drawing/2014/main" id="{6635140D-F68B-48A9-BC25-E317F81B9F91}"/>
              </a:ext>
            </a:extLst>
          </p:cNvPr>
          <p:cNvCxnSpPr/>
          <p:nvPr/>
        </p:nvCxnSpPr>
        <p:spPr>
          <a:xfrm>
            <a:off x="3240418" y="1557767"/>
            <a:ext cx="503358" cy="551164"/>
          </a:xfrm>
          <a:prstGeom prst="straightConnector1">
            <a:avLst/>
          </a:prstGeom>
          <a:ln w="3175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6" name="Straight Arrow Connector 15">
            <a:extLst>
              <a:ext uri="{FF2B5EF4-FFF2-40B4-BE49-F238E27FC236}">
                <a16:creationId xmlns:a16="http://schemas.microsoft.com/office/drawing/2014/main" id="{41F974BF-B4FB-4DE7-A1D0-44F70BC62F5E}"/>
              </a:ext>
            </a:extLst>
          </p:cNvPr>
          <p:cNvCxnSpPr/>
          <p:nvPr/>
        </p:nvCxnSpPr>
        <p:spPr>
          <a:xfrm>
            <a:off x="3099209" y="2674597"/>
            <a:ext cx="644567" cy="272534"/>
          </a:xfrm>
          <a:prstGeom prst="straightConnector1">
            <a:avLst/>
          </a:prstGeom>
          <a:ln w="3175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7" name="Straight Arrow Connector 16">
            <a:extLst>
              <a:ext uri="{FF2B5EF4-FFF2-40B4-BE49-F238E27FC236}">
                <a16:creationId xmlns:a16="http://schemas.microsoft.com/office/drawing/2014/main" id="{9F3BDB01-36B0-4C57-9E0A-3FA225374F4E}"/>
              </a:ext>
            </a:extLst>
          </p:cNvPr>
          <p:cNvCxnSpPr>
            <a:stCxn id="12" idx="1"/>
          </p:cNvCxnSpPr>
          <p:nvPr/>
        </p:nvCxnSpPr>
        <p:spPr>
          <a:xfrm flipH="1">
            <a:off x="4773065" y="1373101"/>
            <a:ext cx="160168" cy="812030"/>
          </a:xfrm>
          <a:prstGeom prst="straightConnector1">
            <a:avLst/>
          </a:prstGeom>
          <a:ln w="3175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8" name="Straight Arrow Connector 17">
            <a:extLst>
              <a:ext uri="{FF2B5EF4-FFF2-40B4-BE49-F238E27FC236}">
                <a16:creationId xmlns:a16="http://schemas.microsoft.com/office/drawing/2014/main" id="{B0F3B8B1-796E-410D-A7C9-550924916E7B}"/>
              </a:ext>
            </a:extLst>
          </p:cNvPr>
          <p:cNvCxnSpPr/>
          <p:nvPr/>
        </p:nvCxnSpPr>
        <p:spPr>
          <a:xfrm flipV="1">
            <a:off x="3462034" y="5255729"/>
            <a:ext cx="251679" cy="369332"/>
          </a:xfrm>
          <a:prstGeom prst="straightConnector1">
            <a:avLst/>
          </a:prstGeom>
          <a:ln w="3175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9" name="Straight Arrow Connector 18">
            <a:extLst>
              <a:ext uri="{FF2B5EF4-FFF2-40B4-BE49-F238E27FC236}">
                <a16:creationId xmlns:a16="http://schemas.microsoft.com/office/drawing/2014/main" id="{7B0CF607-8E21-4D86-B92C-0D9EACDB9682}"/>
              </a:ext>
            </a:extLst>
          </p:cNvPr>
          <p:cNvCxnSpPr/>
          <p:nvPr/>
        </p:nvCxnSpPr>
        <p:spPr>
          <a:xfrm flipH="1" flipV="1">
            <a:off x="4933233" y="4471131"/>
            <a:ext cx="655789" cy="742236"/>
          </a:xfrm>
          <a:prstGeom prst="straightConnector1">
            <a:avLst/>
          </a:prstGeom>
          <a:ln w="3175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20" name="Straight Arrow Connector 19">
            <a:extLst>
              <a:ext uri="{FF2B5EF4-FFF2-40B4-BE49-F238E27FC236}">
                <a16:creationId xmlns:a16="http://schemas.microsoft.com/office/drawing/2014/main" id="{1684ECAF-55AD-4204-BA24-CF30257EF936}"/>
              </a:ext>
            </a:extLst>
          </p:cNvPr>
          <p:cNvCxnSpPr/>
          <p:nvPr/>
        </p:nvCxnSpPr>
        <p:spPr>
          <a:xfrm flipV="1">
            <a:off x="7399884" y="4699731"/>
            <a:ext cx="564934" cy="304800"/>
          </a:xfrm>
          <a:prstGeom prst="straightConnector1">
            <a:avLst/>
          </a:prstGeom>
          <a:ln w="3175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21" name="Straight Arrow Connector 20">
            <a:extLst>
              <a:ext uri="{FF2B5EF4-FFF2-40B4-BE49-F238E27FC236}">
                <a16:creationId xmlns:a16="http://schemas.microsoft.com/office/drawing/2014/main" id="{7ECF9BA5-A7A6-438F-B8EA-CFE8D7E4FB2E}"/>
              </a:ext>
            </a:extLst>
          </p:cNvPr>
          <p:cNvCxnSpPr/>
          <p:nvPr/>
        </p:nvCxnSpPr>
        <p:spPr>
          <a:xfrm flipH="1" flipV="1">
            <a:off x="8498218" y="4166331"/>
            <a:ext cx="365760" cy="381000"/>
          </a:xfrm>
          <a:prstGeom prst="straightConnector1">
            <a:avLst/>
          </a:prstGeom>
          <a:ln w="3175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22" name="Straight Arrow Connector 21">
            <a:extLst>
              <a:ext uri="{FF2B5EF4-FFF2-40B4-BE49-F238E27FC236}">
                <a16:creationId xmlns:a16="http://schemas.microsoft.com/office/drawing/2014/main" id="{84EEAD0F-08D4-4DC2-92A9-8ACCF39A4146}"/>
              </a:ext>
            </a:extLst>
          </p:cNvPr>
          <p:cNvCxnSpPr/>
          <p:nvPr/>
        </p:nvCxnSpPr>
        <p:spPr>
          <a:xfrm>
            <a:off x="6593218" y="2810864"/>
            <a:ext cx="381000" cy="669667"/>
          </a:xfrm>
          <a:prstGeom prst="straightConnector1">
            <a:avLst/>
          </a:prstGeom>
          <a:ln w="3175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23" name="Straight Arrow Connector 22">
            <a:extLst>
              <a:ext uri="{FF2B5EF4-FFF2-40B4-BE49-F238E27FC236}">
                <a16:creationId xmlns:a16="http://schemas.microsoft.com/office/drawing/2014/main" id="{55083565-EE54-48F9-984A-82836FDF94B9}"/>
              </a:ext>
            </a:extLst>
          </p:cNvPr>
          <p:cNvCxnSpPr>
            <a:stCxn id="11" idx="1"/>
          </p:cNvCxnSpPr>
          <p:nvPr/>
        </p:nvCxnSpPr>
        <p:spPr>
          <a:xfrm flipH="1">
            <a:off x="6517018" y="1813585"/>
            <a:ext cx="385223" cy="142946"/>
          </a:xfrm>
          <a:prstGeom prst="straightConnector1">
            <a:avLst/>
          </a:prstGeom>
          <a:ln w="31750">
            <a:solidFill>
              <a:srgbClr val="FF0000"/>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5499698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nchor="t"/>
          <a:lstStyle/>
          <a:p>
            <a:r>
              <a:rPr lang="en-US" dirty="0"/>
              <a:t>Identify the Type of Lines</a:t>
            </a:r>
          </a:p>
        </p:txBody>
      </p:sp>
      <p:sp>
        <p:nvSpPr>
          <p:cNvPr id="4" name="Rectangle 3">
            <a:extLst>
              <a:ext uri="{FF2B5EF4-FFF2-40B4-BE49-F238E27FC236}">
                <a16:creationId xmlns:a16="http://schemas.microsoft.com/office/drawing/2014/main" id="{075E3309-C16E-47F8-A84B-66770B831BD9}"/>
              </a:ext>
            </a:extLst>
          </p:cNvPr>
          <p:cNvSpPr/>
          <p:nvPr/>
        </p:nvSpPr>
        <p:spPr>
          <a:xfrm>
            <a:off x="2243789" y="1109011"/>
            <a:ext cx="8001000" cy="5410200"/>
          </a:xfrm>
          <a:prstGeom prst="rect">
            <a:avLst/>
          </a:prstGeom>
          <a:solidFill>
            <a:sysClr val="window" lastClr="FFFFFF"/>
          </a:solidFill>
          <a:ln w="25400" cap="flat" cmpd="sng" algn="ctr">
            <a:solidFill>
              <a:srgbClr val="4F81BD">
                <a:shade val="50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Calibri"/>
              <a:ea typeface="+mn-ea"/>
              <a:cs typeface="+mn-cs"/>
            </a:endParaRPr>
          </a:p>
        </p:txBody>
      </p:sp>
      <p:grpSp>
        <p:nvGrpSpPr>
          <p:cNvPr id="5" name="Group 2">
            <a:extLst>
              <a:ext uri="{FF2B5EF4-FFF2-40B4-BE49-F238E27FC236}">
                <a16:creationId xmlns:a16="http://schemas.microsoft.com/office/drawing/2014/main" id="{94F3B4D3-9895-4056-9677-A23CC9A3B93F}"/>
              </a:ext>
            </a:extLst>
          </p:cNvPr>
          <p:cNvGrpSpPr>
            <a:grpSpLocks/>
          </p:cNvGrpSpPr>
          <p:nvPr/>
        </p:nvGrpSpPr>
        <p:grpSpPr bwMode="auto">
          <a:xfrm>
            <a:off x="2777189" y="1413811"/>
            <a:ext cx="5715000" cy="5029200"/>
            <a:chOff x="105898950" y="106984800"/>
            <a:chExt cx="5715000" cy="5029200"/>
          </a:xfrm>
        </p:grpSpPr>
        <p:sp>
          <p:nvSpPr>
            <p:cNvPr id="6" name="Text Box 3">
              <a:extLst>
                <a:ext uri="{FF2B5EF4-FFF2-40B4-BE49-F238E27FC236}">
                  <a16:creationId xmlns:a16="http://schemas.microsoft.com/office/drawing/2014/main" id="{0AE8F1FB-DEE5-472D-A364-DD99AD354070}"/>
                </a:ext>
              </a:extLst>
            </p:cNvPr>
            <p:cNvSpPr txBox="1">
              <a:spLocks noChangeArrowheads="1"/>
            </p:cNvSpPr>
            <p:nvPr/>
          </p:nvSpPr>
          <p:spPr bwMode="auto">
            <a:xfrm>
              <a:off x="106690625" y="108127800"/>
              <a:ext cx="400050" cy="228600"/>
            </a:xfrm>
            <a:prstGeom prst="rect">
              <a:avLst/>
            </a:prstGeom>
            <a:noFill/>
            <a:ln w="9525" algn="in">
              <a:noFill/>
              <a:miter lim="800000"/>
              <a:headEnd/>
              <a:tailEnd/>
            </a:ln>
            <a:effectLst/>
          </p:spPr>
          <p:txBody>
            <a:bodyPr vert="horz" wrap="square" lIns="36576" tIns="36576" rIns="36576" bIns="36576" numCol="1" anchor="t" anchorCtr="0" compatLnSpc="1">
              <a:prstTxWarp prst="textNoShape">
                <a:avLst/>
              </a:prstTxWarp>
            </a:bodyPr>
            <a:lstStyle/>
            <a:p>
              <a:pPr marL="0" marR="0" lvl="0" indent="0" defTabSz="914400" eaLnBrk="1" fontAlgn="base" latinLnBrk="0" hangingPunct="1">
                <a:lnSpc>
                  <a:spcPct val="100000"/>
                </a:lnSpc>
                <a:spcBef>
                  <a:spcPct val="0"/>
                </a:spcBef>
                <a:spcAft>
                  <a:spcPct val="0"/>
                </a:spcAft>
                <a:buClrTx/>
                <a:buSzTx/>
                <a:buFontTx/>
                <a:buNone/>
                <a:tabLst/>
                <a:defRPr/>
              </a:pPr>
              <a:r>
                <a:rPr kumimoji="0" lang="en-US" sz="1000" b="0" i="0" u="none" strike="noStrike" kern="0" cap="none" spc="0" normalizeH="0" baseline="0" noProof="0" dirty="0">
                  <a:ln>
                    <a:noFill/>
                  </a:ln>
                  <a:solidFill>
                    <a:srgbClr val="000000"/>
                  </a:solidFill>
                  <a:effectLst/>
                  <a:uLnTx/>
                  <a:uFillTx/>
                  <a:cs typeface="Arial" pitchFamily="34" charset="0"/>
                </a:rPr>
                <a:t>0.25</a:t>
              </a:r>
              <a:endParaRPr kumimoji="0" lang="en-US" sz="1800" b="0" i="0" u="none" strike="noStrike" kern="0" cap="none" spc="0" normalizeH="0" baseline="0" noProof="0" dirty="0">
                <a:ln>
                  <a:noFill/>
                </a:ln>
                <a:solidFill>
                  <a:prstClr val="black"/>
                </a:solidFill>
                <a:effectLst/>
                <a:uLnTx/>
                <a:uFillTx/>
                <a:cs typeface="Arial" pitchFamily="34" charset="0"/>
              </a:endParaRPr>
            </a:p>
          </p:txBody>
        </p:sp>
        <p:sp>
          <p:nvSpPr>
            <p:cNvPr id="7" name="Text Box 4">
              <a:extLst>
                <a:ext uri="{FF2B5EF4-FFF2-40B4-BE49-F238E27FC236}">
                  <a16:creationId xmlns:a16="http://schemas.microsoft.com/office/drawing/2014/main" id="{7D5640ED-430E-4526-975A-6442E352CBD7}"/>
                </a:ext>
              </a:extLst>
            </p:cNvPr>
            <p:cNvSpPr txBox="1">
              <a:spLocks noChangeArrowheads="1"/>
            </p:cNvSpPr>
            <p:nvPr/>
          </p:nvSpPr>
          <p:spPr bwMode="auto">
            <a:xfrm>
              <a:off x="109442250" y="108127800"/>
              <a:ext cx="571500" cy="228600"/>
            </a:xfrm>
            <a:prstGeom prst="rect">
              <a:avLst/>
            </a:prstGeom>
            <a:noFill/>
            <a:ln w="9525" algn="in">
              <a:noFill/>
              <a:miter lim="800000"/>
              <a:headEnd/>
              <a:tailEnd/>
            </a:ln>
            <a:effectLst/>
          </p:spPr>
          <p:txBody>
            <a:bodyPr vert="horz" wrap="square" lIns="36576" tIns="36576" rIns="36576" bIns="36576" numCol="1" anchor="t" anchorCtr="0" compatLnSpc="1">
              <a:prstTxWarp prst="textNoShape">
                <a:avLst/>
              </a:prstTxWarp>
            </a:bodyPr>
            <a:lstStyle/>
            <a:p>
              <a:pPr marL="0" marR="0" lvl="0" indent="0" defTabSz="914400" eaLnBrk="1" fontAlgn="base" latinLnBrk="0" hangingPunct="1">
                <a:lnSpc>
                  <a:spcPct val="100000"/>
                </a:lnSpc>
                <a:spcBef>
                  <a:spcPct val="0"/>
                </a:spcBef>
                <a:spcAft>
                  <a:spcPct val="0"/>
                </a:spcAft>
                <a:buClrTx/>
                <a:buSzTx/>
                <a:buFontTx/>
                <a:buNone/>
                <a:tabLst/>
                <a:defRPr/>
              </a:pPr>
              <a:r>
                <a:rPr kumimoji="0" lang="en-US" sz="1000" b="0" i="0" u="none" strike="noStrike" kern="0" cap="none" spc="0" normalizeH="0" baseline="0" noProof="0" dirty="0">
                  <a:ln>
                    <a:noFill/>
                  </a:ln>
                  <a:solidFill>
                    <a:srgbClr val="000000"/>
                  </a:solidFill>
                  <a:effectLst/>
                  <a:uLnTx/>
                  <a:uFillTx/>
                  <a:cs typeface="Arial" pitchFamily="34" charset="0"/>
                </a:rPr>
                <a:t>0.375</a:t>
              </a:r>
              <a:endParaRPr kumimoji="0" lang="en-US" sz="1800" b="0" i="0" u="none" strike="noStrike" kern="0" cap="none" spc="0" normalizeH="0" baseline="0" noProof="0" dirty="0">
                <a:ln>
                  <a:noFill/>
                </a:ln>
                <a:solidFill>
                  <a:prstClr val="black"/>
                </a:solidFill>
                <a:effectLst/>
                <a:uLnTx/>
                <a:uFillTx/>
                <a:cs typeface="Arial" pitchFamily="34" charset="0"/>
              </a:endParaRPr>
            </a:p>
          </p:txBody>
        </p:sp>
        <p:sp>
          <p:nvSpPr>
            <p:cNvPr id="8" name="Line 5">
              <a:extLst>
                <a:ext uri="{FF2B5EF4-FFF2-40B4-BE49-F238E27FC236}">
                  <a16:creationId xmlns:a16="http://schemas.microsoft.com/office/drawing/2014/main" id="{4F76861E-70FF-4F37-9003-0B52C2102FC1}"/>
                </a:ext>
              </a:extLst>
            </p:cNvPr>
            <p:cNvSpPr>
              <a:spLocks noChangeShapeType="1"/>
            </p:cNvSpPr>
            <p:nvPr/>
          </p:nvSpPr>
          <p:spPr bwMode="auto">
            <a:xfrm>
              <a:off x="109327950" y="109499400"/>
              <a:ext cx="1" cy="1371600"/>
            </a:xfrm>
            <a:prstGeom prst="line">
              <a:avLst/>
            </a:prstGeom>
            <a:noFill/>
            <a:ln w="19050" algn="ctr">
              <a:solidFill>
                <a:srgbClr val="000000"/>
              </a:solidFill>
              <a:round/>
              <a:headEnd/>
              <a:tailEnd/>
            </a:ln>
            <a:effectLst/>
          </p:spPr>
          <p:txBody>
            <a:bodyPr vert="horz" wrap="square" lIns="36576" tIns="36576" rIns="36576" bIns="36576"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endParaRPr>
            </a:p>
          </p:txBody>
        </p:sp>
        <p:sp>
          <p:nvSpPr>
            <p:cNvPr id="9" name="Line 6">
              <a:extLst>
                <a:ext uri="{FF2B5EF4-FFF2-40B4-BE49-F238E27FC236}">
                  <a16:creationId xmlns:a16="http://schemas.microsoft.com/office/drawing/2014/main" id="{9956AF1F-77B7-4AF5-A47D-90635865D116}"/>
                </a:ext>
              </a:extLst>
            </p:cNvPr>
            <p:cNvSpPr>
              <a:spLocks noChangeShapeType="1"/>
            </p:cNvSpPr>
            <p:nvPr/>
          </p:nvSpPr>
          <p:spPr bwMode="auto">
            <a:xfrm>
              <a:off x="107041950" y="109499400"/>
              <a:ext cx="2286000" cy="1"/>
            </a:xfrm>
            <a:prstGeom prst="line">
              <a:avLst/>
            </a:prstGeom>
            <a:noFill/>
            <a:ln w="19050" algn="ctr">
              <a:solidFill>
                <a:srgbClr val="000000"/>
              </a:solidFill>
              <a:round/>
              <a:headEnd/>
              <a:tailEnd/>
            </a:ln>
            <a:effectLst/>
          </p:spPr>
          <p:txBody>
            <a:bodyPr vert="horz" wrap="square" lIns="36576" tIns="36576" rIns="36576" bIns="36576"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endParaRPr>
            </a:p>
          </p:txBody>
        </p:sp>
        <p:sp>
          <p:nvSpPr>
            <p:cNvPr id="10" name="Line 7">
              <a:extLst>
                <a:ext uri="{FF2B5EF4-FFF2-40B4-BE49-F238E27FC236}">
                  <a16:creationId xmlns:a16="http://schemas.microsoft.com/office/drawing/2014/main" id="{F13FCD7C-1990-4919-A25D-2010B075E3FE}"/>
                </a:ext>
              </a:extLst>
            </p:cNvPr>
            <p:cNvSpPr>
              <a:spLocks noChangeShapeType="1"/>
            </p:cNvSpPr>
            <p:nvPr/>
          </p:nvSpPr>
          <p:spPr bwMode="auto">
            <a:xfrm>
              <a:off x="107041951" y="110185200"/>
              <a:ext cx="2286000" cy="1"/>
            </a:xfrm>
            <a:prstGeom prst="line">
              <a:avLst/>
            </a:prstGeom>
            <a:noFill/>
            <a:ln w="19050" algn="ctr">
              <a:solidFill>
                <a:srgbClr val="000000"/>
              </a:solidFill>
              <a:prstDash val="dash"/>
              <a:round/>
              <a:headEnd/>
              <a:tailEnd/>
            </a:ln>
            <a:effectLst/>
          </p:spPr>
          <p:txBody>
            <a:bodyPr vert="horz" wrap="square" lIns="36576" tIns="36576" rIns="36576" bIns="36576"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endParaRPr>
            </a:p>
          </p:txBody>
        </p:sp>
        <p:sp>
          <p:nvSpPr>
            <p:cNvPr id="11" name="Line 8">
              <a:extLst>
                <a:ext uri="{FF2B5EF4-FFF2-40B4-BE49-F238E27FC236}">
                  <a16:creationId xmlns:a16="http://schemas.microsoft.com/office/drawing/2014/main" id="{511CC256-168F-40A2-A472-912D5DF5C47B}"/>
                </a:ext>
              </a:extLst>
            </p:cNvPr>
            <p:cNvSpPr>
              <a:spLocks noChangeShapeType="1"/>
            </p:cNvSpPr>
            <p:nvPr/>
          </p:nvSpPr>
          <p:spPr bwMode="auto">
            <a:xfrm>
              <a:off x="107041950" y="109499400"/>
              <a:ext cx="1" cy="1371600"/>
            </a:xfrm>
            <a:prstGeom prst="line">
              <a:avLst/>
            </a:prstGeom>
            <a:noFill/>
            <a:ln w="19050" algn="ctr">
              <a:solidFill>
                <a:srgbClr val="000000"/>
              </a:solidFill>
              <a:round/>
              <a:headEnd/>
              <a:tailEnd/>
            </a:ln>
            <a:effectLst/>
          </p:spPr>
          <p:txBody>
            <a:bodyPr vert="horz" wrap="square" lIns="36576" tIns="36576" rIns="36576" bIns="36576"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endParaRPr>
            </a:p>
          </p:txBody>
        </p:sp>
        <p:sp>
          <p:nvSpPr>
            <p:cNvPr id="12" name="Line 9">
              <a:extLst>
                <a:ext uri="{FF2B5EF4-FFF2-40B4-BE49-F238E27FC236}">
                  <a16:creationId xmlns:a16="http://schemas.microsoft.com/office/drawing/2014/main" id="{A8B7D172-1CFC-4383-92E9-E209471A8DCA}"/>
                </a:ext>
              </a:extLst>
            </p:cNvPr>
            <p:cNvSpPr>
              <a:spLocks noChangeShapeType="1"/>
            </p:cNvSpPr>
            <p:nvPr/>
          </p:nvSpPr>
          <p:spPr bwMode="auto">
            <a:xfrm>
              <a:off x="107041950" y="110871000"/>
              <a:ext cx="685800" cy="1"/>
            </a:xfrm>
            <a:prstGeom prst="line">
              <a:avLst/>
            </a:prstGeom>
            <a:noFill/>
            <a:ln w="19050" algn="ctr">
              <a:solidFill>
                <a:srgbClr val="000000"/>
              </a:solidFill>
              <a:round/>
              <a:headEnd/>
              <a:tailEnd/>
            </a:ln>
            <a:effectLst/>
          </p:spPr>
          <p:txBody>
            <a:bodyPr vert="horz" wrap="square" lIns="36576" tIns="36576" rIns="36576" bIns="36576"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endParaRPr>
            </a:p>
          </p:txBody>
        </p:sp>
        <p:sp>
          <p:nvSpPr>
            <p:cNvPr id="13" name="Line 10">
              <a:extLst>
                <a:ext uri="{FF2B5EF4-FFF2-40B4-BE49-F238E27FC236}">
                  <a16:creationId xmlns:a16="http://schemas.microsoft.com/office/drawing/2014/main" id="{EF299778-0171-409E-A62F-4F3BCE54799C}"/>
                </a:ext>
              </a:extLst>
            </p:cNvPr>
            <p:cNvSpPr>
              <a:spLocks noChangeShapeType="1"/>
            </p:cNvSpPr>
            <p:nvPr/>
          </p:nvSpPr>
          <p:spPr bwMode="auto">
            <a:xfrm>
              <a:off x="108642150" y="110871000"/>
              <a:ext cx="685800" cy="1"/>
            </a:xfrm>
            <a:prstGeom prst="line">
              <a:avLst/>
            </a:prstGeom>
            <a:noFill/>
            <a:ln w="19050" algn="ctr">
              <a:solidFill>
                <a:srgbClr val="000000"/>
              </a:solidFill>
              <a:round/>
              <a:headEnd/>
              <a:tailEnd/>
            </a:ln>
            <a:effectLst/>
          </p:spPr>
          <p:txBody>
            <a:bodyPr vert="horz" wrap="square" lIns="36576" tIns="36576" rIns="36576" bIns="36576"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endParaRPr>
            </a:p>
          </p:txBody>
        </p:sp>
        <p:sp>
          <p:nvSpPr>
            <p:cNvPr id="14" name="Line 11">
              <a:extLst>
                <a:ext uri="{FF2B5EF4-FFF2-40B4-BE49-F238E27FC236}">
                  <a16:creationId xmlns:a16="http://schemas.microsoft.com/office/drawing/2014/main" id="{E814A82F-26CE-4086-8417-78E239A914B9}"/>
                </a:ext>
              </a:extLst>
            </p:cNvPr>
            <p:cNvSpPr>
              <a:spLocks noChangeShapeType="1"/>
            </p:cNvSpPr>
            <p:nvPr/>
          </p:nvSpPr>
          <p:spPr bwMode="auto">
            <a:xfrm>
              <a:off x="107727750" y="111328200"/>
              <a:ext cx="914400" cy="1"/>
            </a:xfrm>
            <a:prstGeom prst="line">
              <a:avLst/>
            </a:prstGeom>
            <a:noFill/>
            <a:ln w="19050" algn="ctr">
              <a:solidFill>
                <a:srgbClr val="000000"/>
              </a:solidFill>
              <a:round/>
              <a:headEnd/>
              <a:tailEnd/>
            </a:ln>
            <a:effectLst/>
          </p:spPr>
          <p:txBody>
            <a:bodyPr vert="horz" wrap="square" lIns="36576" tIns="36576" rIns="36576" bIns="36576"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endParaRPr>
            </a:p>
          </p:txBody>
        </p:sp>
        <p:sp>
          <p:nvSpPr>
            <p:cNvPr id="15" name="Line 12">
              <a:extLst>
                <a:ext uri="{FF2B5EF4-FFF2-40B4-BE49-F238E27FC236}">
                  <a16:creationId xmlns:a16="http://schemas.microsoft.com/office/drawing/2014/main" id="{BBB6D9F6-44F9-4DA9-9E96-FB453C0BF0D5}"/>
                </a:ext>
              </a:extLst>
            </p:cNvPr>
            <p:cNvSpPr>
              <a:spLocks noChangeShapeType="1"/>
            </p:cNvSpPr>
            <p:nvPr/>
          </p:nvSpPr>
          <p:spPr bwMode="auto">
            <a:xfrm>
              <a:off x="107727750" y="110871000"/>
              <a:ext cx="1" cy="457200"/>
            </a:xfrm>
            <a:prstGeom prst="line">
              <a:avLst/>
            </a:prstGeom>
            <a:noFill/>
            <a:ln w="19050" algn="ctr">
              <a:solidFill>
                <a:srgbClr val="000000"/>
              </a:solidFill>
              <a:round/>
              <a:headEnd/>
              <a:tailEnd/>
            </a:ln>
            <a:effectLst/>
          </p:spPr>
          <p:txBody>
            <a:bodyPr vert="horz" wrap="square" lIns="36576" tIns="36576" rIns="36576" bIns="36576"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endParaRPr>
            </a:p>
          </p:txBody>
        </p:sp>
        <p:sp>
          <p:nvSpPr>
            <p:cNvPr id="16" name="Line 13">
              <a:extLst>
                <a:ext uri="{FF2B5EF4-FFF2-40B4-BE49-F238E27FC236}">
                  <a16:creationId xmlns:a16="http://schemas.microsoft.com/office/drawing/2014/main" id="{A22B6EA1-4297-487D-B60E-414681208CC1}"/>
                </a:ext>
              </a:extLst>
            </p:cNvPr>
            <p:cNvSpPr>
              <a:spLocks noChangeShapeType="1"/>
            </p:cNvSpPr>
            <p:nvPr/>
          </p:nvSpPr>
          <p:spPr bwMode="auto">
            <a:xfrm>
              <a:off x="108642150" y="110871000"/>
              <a:ext cx="1" cy="457200"/>
            </a:xfrm>
            <a:prstGeom prst="line">
              <a:avLst/>
            </a:prstGeom>
            <a:noFill/>
            <a:ln w="19050" algn="ctr">
              <a:solidFill>
                <a:srgbClr val="000000"/>
              </a:solidFill>
              <a:round/>
              <a:headEnd/>
              <a:tailEnd/>
            </a:ln>
            <a:effectLst/>
          </p:spPr>
          <p:txBody>
            <a:bodyPr vert="horz" wrap="square" lIns="36576" tIns="36576" rIns="36576" bIns="36576"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endParaRPr>
            </a:p>
          </p:txBody>
        </p:sp>
        <p:sp>
          <p:nvSpPr>
            <p:cNvPr id="17" name="Line 14">
              <a:extLst>
                <a:ext uri="{FF2B5EF4-FFF2-40B4-BE49-F238E27FC236}">
                  <a16:creationId xmlns:a16="http://schemas.microsoft.com/office/drawing/2014/main" id="{FF0DF1B0-E531-43CB-B157-E27EC8FB143D}"/>
                </a:ext>
              </a:extLst>
            </p:cNvPr>
            <p:cNvSpPr>
              <a:spLocks noChangeShapeType="1"/>
            </p:cNvSpPr>
            <p:nvPr/>
          </p:nvSpPr>
          <p:spPr bwMode="auto">
            <a:xfrm flipV="1">
              <a:off x="109327952" y="107670601"/>
              <a:ext cx="1" cy="685800"/>
            </a:xfrm>
            <a:prstGeom prst="line">
              <a:avLst/>
            </a:prstGeom>
            <a:noFill/>
            <a:ln w="19050" algn="ctr">
              <a:solidFill>
                <a:srgbClr val="000000"/>
              </a:solidFill>
              <a:round/>
              <a:headEnd/>
              <a:tailEnd/>
            </a:ln>
            <a:effectLst/>
          </p:spPr>
          <p:txBody>
            <a:bodyPr vert="horz" wrap="square" lIns="36576" tIns="36576" rIns="36576" bIns="36576"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endParaRPr>
            </a:p>
          </p:txBody>
        </p:sp>
        <p:sp>
          <p:nvSpPr>
            <p:cNvPr id="18" name="Line 15">
              <a:extLst>
                <a:ext uri="{FF2B5EF4-FFF2-40B4-BE49-F238E27FC236}">
                  <a16:creationId xmlns:a16="http://schemas.microsoft.com/office/drawing/2014/main" id="{11363649-AD20-4C9D-B18D-63E2061603FA}"/>
                </a:ext>
              </a:extLst>
            </p:cNvPr>
            <p:cNvSpPr>
              <a:spLocks noChangeShapeType="1"/>
            </p:cNvSpPr>
            <p:nvPr/>
          </p:nvSpPr>
          <p:spPr bwMode="auto">
            <a:xfrm flipV="1">
              <a:off x="107727751" y="107670601"/>
              <a:ext cx="1" cy="685800"/>
            </a:xfrm>
            <a:prstGeom prst="line">
              <a:avLst/>
            </a:prstGeom>
            <a:noFill/>
            <a:ln w="19050" algn="ctr">
              <a:solidFill>
                <a:srgbClr val="000000"/>
              </a:solidFill>
              <a:prstDash val="dash"/>
              <a:round/>
              <a:headEnd/>
              <a:tailEnd/>
            </a:ln>
            <a:effectLst/>
          </p:spPr>
          <p:txBody>
            <a:bodyPr vert="horz" wrap="square" lIns="36576" tIns="36576" rIns="36576" bIns="36576"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endParaRPr>
            </a:p>
          </p:txBody>
        </p:sp>
        <p:sp>
          <p:nvSpPr>
            <p:cNvPr id="19" name="Line 16">
              <a:extLst>
                <a:ext uri="{FF2B5EF4-FFF2-40B4-BE49-F238E27FC236}">
                  <a16:creationId xmlns:a16="http://schemas.microsoft.com/office/drawing/2014/main" id="{D8B3DFDB-EDF7-482A-A204-D62172902E9D}"/>
                </a:ext>
              </a:extLst>
            </p:cNvPr>
            <p:cNvSpPr>
              <a:spLocks noChangeShapeType="1"/>
            </p:cNvSpPr>
            <p:nvPr/>
          </p:nvSpPr>
          <p:spPr bwMode="auto">
            <a:xfrm flipV="1">
              <a:off x="108642150" y="107670601"/>
              <a:ext cx="1" cy="685800"/>
            </a:xfrm>
            <a:prstGeom prst="line">
              <a:avLst/>
            </a:prstGeom>
            <a:noFill/>
            <a:ln w="19050" algn="ctr">
              <a:solidFill>
                <a:srgbClr val="000000"/>
              </a:solidFill>
              <a:prstDash val="dash"/>
              <a:round/>
              <a:headEnd/>
              <a:tailEnd/>
            </a:ln>
            <a:effectLst/>
          </p:spPr>
          <p:txBody>
            <a:bodyPr vert="horz" wrap="square" lIns="36576" tIns="36576" rIns="36576" bIns="36576"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endParaRPr>
            </a:p>
          </p:txBody>
        </p:sp>
        <p:sp>
          <p:nvSpPr>
            <p:cNvPr id="20" name="Line 17">
              <a:extLst>
                <a:ext uri="{FF2B5EF4-FFF2-40B4-BE49-F238E27FC236}">
                  <a16:creationId xmlns:a16="http://schemas.microsoft.com/office/drawing/2014/main" id="{10715BCD-72D9-44C4-AFB2-8F2E05FCE31F}"/>
                </a:ext>
              </a:extLst>
            </p:cNvPr>
            <p:cNvSpPr>
              <a:spLocks noChangeShapeType="1"/>
            </p:cNvSpPr>
            <p:nvPr/>
          </p:nvSpPr>
          <p:spPr bwMode="auto">
            <a:xfrm>
              <a:off x="107041952" y="107670601"/>
              <a:ext cx="2286000" cy="1"/>
            </a:xfrm>
            <a:prstGeom prst="line">
              <a:avLst/>
            </a:prstGeom>
            <a:noFill/>
            <a:ln w="19050" algn="ctr">
              <a:solidFill>
                <a:srgbClr val="000000"/>
              </a:solidFill>
              <a:round/>
              <a:headEnd/>
              <a:tailEnd/>
            </a:ln>
            <a:effectLst/>
          </p:spPr>
          <p:txBody>
            <a:bodyPr vert="horz" wrap="square" lIns="36576" tIns="36576" rIns="36576" bIns="36576"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endParaRPr>
            </a:p>
          </p:txBody>
        </p:sp>
        <p:sp>
          <p:nvSpPr>
            <p:cNvPr id="21" name="Line 18">
              <a:extLst>
                <a:ext uri="{FF2B5EF4-FFF2-40B4-BE49-F238E27FC236}">
                  <a16:creationId xmlns:a16="http://schemas.microsoft.com/office/drawing/2014/main" id="{4CA85C85-B97E-45C7-8114-7ECAB1F23E63}"/>
                </a:ext>
              </a:extLst>
            </p:cNvPr>
            <p:cNvSpPr>
              <a:spLocks noChangeShapeType="1"/>
            </p:cNvSpPr>
            <p:nvPr/>
          </p:nvSpPr>
          <p:spPr bwMode="auto">
            <a:xfrm flipV="1">
              <a:off x="107041951" y="107670600"/>
              <a:ext cx="1" cy="685800"/>
            </a:xfrm>
            <a:prstGeom prst="line">
              <a:avLst/>
            </a:prstGeom>
            <a:noFill/>
            <a:ln w="19050" algn="ctr">
              <a:solidFill>
                <a:srgbClr val="000000"/>
              </a:solidFill>
              <a:round/>
              <a:headEnd/>
              <a:tailEnd/>
            </a:ln>
            <a:effectLst/>
          </p:spPr>
          <p:txBody>
            <a:bodyPr vert="horz" wrap="square" lIns="36576" tIns="36576" rIns="36576" bIns="36576"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endParaRPr>
            </a:p>
          </p:txBody>
        </p:sp>
        <p:sp>
          <p:nvSpPr>
            <p:cNvPr id="22" name="Line 19">
              <a:extLst>
                <a:ext uri="{FF2B5EF4-FFF2-40B4-BE49-F238E27FC236}">
                  <a16:creationId xmlns:a16="http://schemas.microsoft.com/office/drawing/2014/main" id="{388D0D35-60A5-4CDF-86EF-A86FB3BFB1C9}"/>
                </a:ext>
              </a:extLst>
            </p:cNvPr>
            <p:cNvSpPr>
              <a:spLocks noChangeShapeType="1"/>
            </p:cNvSpPr>
            <p:nvPr/>
          </p:nvSpPr>
          <p:spPr bwMode="auto">
            <a:xfrm>
              <a:off x="107041950" y="108356401"/>
              <a:ext cx="2286000" cy="1"/>
            </a:xfrm>
            <a:prstGeom prst="line">
              <a:avLst/>
            </a:prstGeom>
            <a:noFill/>
            <a:ln w="19050" algn="ctr">
              <a:solidFill>
                <a:srgbClr val="000000"/>
              </a:solidFill>
              <a:round/>
              <a:headEnd/>
              <a:tailEnd/>
            </a:ln>
            <a:effectLst/>
          </p:spPr>
          <p:txBody>
            <a:bodyPr vert="horz" wrap="square" lIns="36576" tIns="36576" rIns="36576" bIns="36576"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endParaRPr>
            </a:p>
          </p:txBody>
        </p:sp>
        <p:sp>
          <p:nvSpPr>
            <p:cNvPr id="23" name="Line 20">
              <a:extLst>
                <a:ext uri="{FF2B5EF4-FFF2-40B4-BE49-F238E27FC236}">
                  <a16:creationId xmlns:a16="http://schemas.microsoft.com/office/drawing/2014/main" id="{67DF5846-49F6-42BD-91E6-70E0BCC2B806}"/>
                </a:ext>
              </a:extLst>
            </p:cNvPr>
            <p:cNvSpPr>
              <a:spLocks noChangeShapeType="1"/>
            </p:cNvSpPr>
            <p:nvPr/>
          </p:nvSpPr>
          <p:spPr bwMode="auto">
            <a:xfrm>
              <a:off x="107041950" y="107899200"/>
              <a:ext cx="2286000" cy="1"/>
            </a:xfrm>
            <a:prstGeom prst="line">
              <a:avLst/>
            </a:prstGeom>
            <a:noFill/>
            <a:ln w="19050" algn="ctr">
              <a:solidFill>
                <a:srgbClr val="000000"/>
              </a:solidFill>
              <a:round/>
              <a:headEnd/>
              <a:tailEnd/>
            </a:ln>
            <a:effectLst/>
          </p:spPr>
          <p:txBody>
            <a:bodyPr vert="horz" wrap="square" lIns="36576" tIns="36576" rIns="36576" bIns="36576"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endParaRPr>
            </a:p>
          </p:txBody>
        </p:sp>
        <p:sp>
          <p:nvSpPr>
            <p:cNvPr id="24" name="Line 21">
              <a:extLst>
                <a:ext uri="{FF2B5EF4-FFF2-40B4-BE49-F238E27FC236}">
                  <a16:creationId xmlns:a16="http://schemas.microsoft.com/office/drawing/2014/main" id="{08E3E732-7CC5-4294-BFC7-E0237293BDA9}"/>
                </a:ext>
              </a:extLst>
            </p:cNvPr>
            <p:cNvSpPr>
              <a:spLocks noChangeShapeType="1"/>
            </p:cNvSpPr>
            <p:nvPr/>
          </p:nvSpPr>
          <p:spPr bwMode="auto">
            <a:xfrm flipV="1">
              <a:off x="107041950" y="110985300"/>
              <a:ext cx="1" cy="1028700"/>
            </a:xfrm>
            <a:prstGeom prst="line">
              <a:avLst/>
            </a:prstGeom>
            <a:noFill/>
            <a:ln w="9525" algn="ctr">
              <a:solidFill>
                <a:srgbClr val="000000"/>
              </a:solidFill>
              <a:round/>
              <a:headEnd/>
              <a:tailEnd/>
            </a:ln>
            <a:effectLst/>
          </p:spPr>
          <p:txBody>
            <a:bodyPr vert="horz" wrap="square" lIns="36576" tIns="36576" rIns="36576" bIns="36576"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endParaRPr>
            </a:p>
          </p:txBody>
        </p:sp>
        <p:sp>
          <p:nvSpPr>
            <p:cNvPr id="25" name="Line 22">
              <a:extLst>
                <a:ext uri="{FF2B5EF4-FFF2-40B4-BE49-F238E27FC236}">
                  <a16:creationId xmlns:a16="http://schemas.microsoft.com/office/drawing/2014/main" id="{A5F18832-FEE0-46D7-9EDC-357EA70E228E}"/>
                </a:ext>
              </a:extLst>
            </p:cNvPr>
            <p:cNvSpPr>
              <a:spLocks noChangeShapeType="1"/>
            </p:cNvSpPr>
            <p:nvPr/>
          </p:nvSpPr>
          <p:spPr bwMode="auto">
            <a:xfrm>
              <a:off x="107727750" y="111385350"/>
              <a:ext cx="1" cy="400050"/>
            </a:xfrm>
            <a:prstGeom prst="line">
              <a:avLst/>
            </a:prstGeom>
            <a:noFill/>
            <a:ln w="9525" algn="ctr">
              <a:solidFill>
                <a:srgbClr val="000000"/>
              </a:solidFill>
              <a:round/>
              <a:headEnd/>
              <a:tailEnd/>
            </a:ln>
            <a:effectLst/>
          </p:spPr>
          <p:txBody>
            <a:bodyPr vert="horz" wrap="square" lIns="36576" tIns="36576" rIns="36576" bIns="36576"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endParaRPr>
            </a:p>
          </p:txBody>
        </p:sp>
        <p:sp>
          <p:nvSpPr>
            <p:cNvPr id="26" name="Line 23">
              <a:extLst>
                <a:ext uri="{FF2B5EF4-FFF2-40B4-BE49-F238E27FC236}">
                  <a16:creationId xmlns:a16="http://schemas.microsoft.com/office/drawing/2014/main" id="{B0F7220E-CD80-43AB-92EC-8CFB88143CDC}"/>
                </a:ext>
              </a:extLst>
            </p:cNvPr>
            <p:cNvSpPr>
              <a:spLocks noChangeShapeType="1"/>
            </p:cNvSpPr>
            <p:nvPr/>
          </p:nvSpPr>
          <p:spPr bwMode="auto">
            <a:xfrm>
              <a:off x="108642150" y="111385350"/>
              <a:ext cx="1" cy="400050"/>
            </a:xfrm>
            <a:prstGeom prst="line">
              <a:avLst/>
            </a:prstGeom>
            <a:noFill/>
            <a:ln w="9525" algn="ctr">
              <a:solidFill>
                <a:srgbClr val="000000"/>
              </a:solidFill>
              <a:round/>
              <a:headEnd/>
              <a:tailEnd/>
            </a:ln>
            <a:effectLst/>
          </p:spPr>
          <p:txBody>
            <a:bodyPr vert="horz" wrap="square" lIns="36576" tIns="36576" rIns="36576" bIns="36576"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endParaRPr>
            </a:p>
          </p:txBody>
        </p:sp>
        <p:sp>
          <p:nvSpPr>
            <p:cNvPr id="27" name="Line 24">
              <a:extLst>
                <a:ext uri="{FF2B5EF4-FFF2-40B4-BE49-F238E27FC236}">
                  <a16:creationId xmlns:a16="http://schemas.microsoft.com/office/drawing/2014/main" id="{77A06E0A-DA56-4C7C-918C-1CE2C1CB400F}"/>
                </a:ext>
              </a:extLst>
            </p:cNvPr>
            <p:cNvSpPr>
              <a:spLocks noChangeShapeType="1"/>
            </p:cNvSpPr>
            <p:nvPr/>
          </p:nvSpPr>
          <p:spPr bwMode="auto">
            <a:xfrm>
              <a:off x="109327950" y="110985300"/>
              <a:ext cx="1" cy="1028700"/>
            </a:xfrm>
            <a:prstGeom prst="line">
              <a:avLst/>
            </a:prstGeom>
            <a:noFill/>
            <a:ln w="9525" algn="ctr">
              <a:solidFill>
                <a:srgbClr val="000000"/>
              </a:solidFill>
              <a:round/>
              <a:headEnd/>
              <a:tailEnd/>
            </a:ln>
            <a:effectLst/>
          </p:spPr>
          <p:txBody>
            <a:bodyPr vert="horz" wrap="square" lIns="36576" tIns="36576" rIns="36576" bIns="36576"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endParaRPr>
            </a:p>
          </p:txBody>
        </p:sp>
        <p:sp>
          <p:nvSpPr>
            <p:cNvPr id="28" name="Text Box 25">
              <a:extLst>
                <a:ext uri="{FF2B5EF4-FFF2-40B4-BE49-F238E27FC236}">
                  <a16:creationId xmlns:a16="http://schemas.microsoft.com/office/drawing/2014/main" id="{A83C8882-F784-472B-8B14-59F86F2BD0A8}"/>
                </a:ext>
              </a:extLst>
            </p:cNvPr>
            <p:cNvSpPr txBox="1">
              <a:spLocks noChangeArrowheads="1"/>
            </p:cNvSpPr>
            <p:nvPr/>
          </p:nvSpPr>
          <p:spPr bwMode="auto">
            <a:xfrm>
              <a:off x="107254207" y="111458642"/>
              <a:ext cx="400050" cy="228600"/>
            </a:xfrm>
            <a:prstGeom prst="rect">
              <a:avLst/>
            </a:prstGeom>
            <a:noFill/>
            <a:ln w="9525" algn="in">
              <a:noFill/>
              <a:miter lim="800000"/>
              <a:headEnd/>
              <a:tailEnd/>
            </a:ln>
            <a:effectLst/>
          </p:spPr>
          <p:txBody>
            <a:bodyPr vert="horz" wrap="square" lIns="36576" tIns="36576" rIns="36576" bIns="36576" numCol="1" anchor="t" anchorCtr="0" compatLnSpc="1">
              <a:prstTxWarp prst="textNoShape">
                <a:avLst/>
              </a:prstTxWarp>
            </a:bodyPr>
            <a:lstStyle/>
            <a:p>
              <a:pPr marL="0" marR="0" lvl="0" indent="0" defTabSz="914400" eaLnBrk="1" fontAlgn="base" latinLnBrk="0" hangingPunct="1">
                <a:lnSpc>
                  <a:spcPct val="100000"/>
                </a:lnSpc>
                <a:spcBef>
                  <a:spcPct val="0"/>
                </a:spcBef>
                <a:spcAft>
                  <a:spcPct val="0"/>
                </a:spcAft>
                <a:buClrTx/>
                <a:buSzTx/>
                <a:buFontTx/>
                <a:buNone/>
                <a:tabLst/>
                <a:defRPr/>
              </a:pPr>
              <a:r>
                <a:rPr kumimoji="0" lang="en-US" sz="1000" b="0" i="0" u="none" strike="noStrike" kern="0" cap="none" spc="0" normalizeH="0" baseline="0" noProof="0" dirty="0">
                  <a:ln>
                    <a:noFill/>
                  </a:ln>
                  <a:solidFill>
                    <a:srgbClr val="000000"/>
                  </a:solidFill>
                  <a:effectLst/>
                  <a:uLnTx/>
                  <a:uFillTx/>
                  <a:cs typeface="Arial" pitchFamily="34" charset="0"/>
                </a:rPr>
                <a:t>0.75</a:t>
              </a:r>
              <a:endParaRPr kumimoji="0" lang="en-US" sz="1800" b="0" i="0" u="none" strike="noStrike" kern="0" cap="none" spc="0" normalizeH="0" baseline="0" noProof="0" dirty="0">
                <a:ln>
                  <a:noFill/>
                </a:ln>
                <a:solidFill>
                  <a:prstClr val="black"/>
                </a:solidFill>
                <a:effectLst/>
                <a:uLnTx/>
                <a:uFillTx/>
                <a:cs typeface="Arial" pitchFamily="34" charset="0"/>
              </a:endParaRPr>
            </a:p>
          </p:txBody>
        </p:sp>
        <p:sp>
          <p:nvSpPr>
            <p:cNvPr id="29" name="Text Box 26">
              <a:extLst>
                <a:ext uri="{FF2B5EF4-FFF2-40B4-BE49-F238E27FC236}">
                  <a16:creationId xmlns:a16="http://schemas.microsoft.com/office/drawing/2014/main" id="{89270AE6-2465-4EC0-8590-8D6E91029DEC}"/>
                </a:ext>
              </a:extLst>
            </p:cNvPr>
            <p:cNvSpPr txBox="1">
              <a:spLocks noChangeArrowheads="1"/>
            </p:cNvSpPr>
            <p:nvPr/>
          </p:nvSpPr>
          <p:spPr bwMode="auto">
            <a:xfrm>
              <a:off x="107956350" y="111785400"/>
              <a:ext cx="400050" cy="228600"/>
            </a:xfrm>
            <a:prstGeom prst="rect">
              <a:avLst/>
            </a:prstGeom>
            <a:noFill/>
            <a:ln w="9525" algn="in">
              <a:noFill/>
              <a:miter lim="800000"/>
              <a:headEnd/>
              <a:tailEnd/>
            </a:ln>
            <a:effectLst/>
          </p:spPr>
          <p:txBody>
            <a:bodyPr vert="horz" wrap="square" lIns="36576" tIns="36576" rIns="36576" bIns="36576" numCol="1" anchor="t" anchorCtr="0" compatLnSpc="1">
              <a:prstTxWarp prst="textNoShape">
                <a:avLst/>
              </a:prstTxWarp>
            </a:bodyPr>
            <a:lstStyle/>
            <a:p>
              <a:pPr marL="0" marR="0" lvl="0" indent="0" defTabSz="914400" eaLnBrk="1" fontAlgn="base" latinLnBrk="0" hangingPunct="1">
                <a:lnSpc>
                  <a:spcPct val="100000"/>
                </a:lnSpc>
                <a:spcBef>
                  <a:spcPct val="0"/>
                </a:spcBef>
                <a:spcAft>
                  <a:spcPct val="0"/>
                </a:spcAft>
                <a:buClrTx/>
                <a:buSzTx/>
                <a:buFontTx/>
                <a:buNone/>
                <a:tabLst/>
                <a:defRPr/>
              </a:pPr>
              <a:r>
                <a:rPr kumimoji="0" lang="en-US" sz="1000" b="0" i="0" u="none" strike="noStrike" kern="0" cap="none" spc="0" normalizeH="0" baseline="0" noProof="0" dirty="0">
                  <a:ln>
                    <a:noFill/>
                  </a:ln>
                  <a:solidFill>
                    <a:srgbClr val="000000"/>
                  </a:solidFill>
                  <a:effectLst/>
                  <a:uLnTx/>
                  <a:uFillTx/>
                  <a:cs typeface="Arial" pitchFamily="34" charset="0"/>
                </a:rPr>
                <a:t>2.50</a:t>
              </a:r>
              <a:endParaRPr kumimoji="0" lang="en-US" sz="1800" b="0" i="0" u="none" strike="noStrike" kern="0" cap="none" spc="0" normalizeH="0" baseline="0" noProof="0" dirty="0">
                <a:ln>
                  <a:noFill/>
                </a:ln>
                <a:solidFill>
                  <a:prstClr val="black"/>
                </a:solidFill>
                <a:effectLst/>
                <a:uLnTx/>
                <a:uFillTx/>
                <a:cs typeface="Arial" pitchFamily="34" charset="0"/>
              </a:endParaRPr>
            </a:p>
          </p:txBody>
        </p:sp>
        <p:sp>
          <p:nvSpPr>
            <p:cNvPr id="30" name="Text Box 27">
              <a:extLst>
                <a:ext uri="{FF2B5EF4-FFF2-40B4-BE49-F238E27FC236}">
                  <a16:creationId xmlns:a16="http://schemas.microsoft.com/office/drawing/2014/main" id="{78FFEC0E-3AE6-426E-9FEF-5701E40329F6}"/>
                </a:ext>
              </a:extLst>
            </p:cNvPr>
            <p:cNvSpPr txBox="1">
              <a:spLocks noChangeArrowheads="1"/>
            </p:cNvSpPr>
            <p:nvPr/>
          </p:nvSpPr>
          <p:spPr bwMode="auto">
            <a:xfrm>
              <a:off x="107956350" y="111442500"/>
              <a:ext cx="400050" cy="228600"/>
            </a:xfrm>
            <a:prstGeom prst="rect">
              <a:avLst/>
            </a:prstGeom>
            <a:noFill/>
            <a:ln w="9525" algn="in">
              <a:noFill/>
              <a:miter lim="800000"/>
              <a:headEnd/>
              <a:tailEnd/>
            </a:ln>
            <a:effectLst/>
          </p:spPr>
          <p:txBody>
            <a:bodyPr vert="horz" wrap="square" lIns="36576" tIns="36576" rIns="36576" bIns="36576" numCol="1" anchor="t" anchorCtr="0" compatLnSpc="1">
              <a:prstTxWarp prst="textNoShape">
                <a:avLst/>
              </a:prstTxWarp>
            </a:bodyPr>
            <a:lstStyle/>
            <a:p>
              <a:pPr marL="0" marR="0" lvl="0" indent="0" defTabSz="914400" eaLnBrk="1" fontAlgn="base" latinLnBrk="0" hangingPunct="1">
                <a:lnSpc>
                  <a:spcPct val="100000"/>
                </a:lnSpc>
                <a:spcBef>
                  <a:spcPct val="0"/>
                </a:spcBef>
                <a:spcAft>
                  <a:spcPct val="0"/>
                </a:spcAft>
                <a:buClrTx/>
                <a:buSzTx/>
                <a:buFontTx/>
                <a:buNone/>
                <a:tabLst/>
                <a:defRPr/>
              </a:pPr>
              <a:r>
                <a:rPr kumimoji="0" lang="en-US" sz="1000" b="0" i="0" u="none" strike="noStrike" kern="0" cap="none" spc="0" normalizeH="0" baseline="0" noProof="0" dirty="0">
                  <a:ln>
                    <a:noFill/>
                  </a:ln>
                  <a:solidFill>
                    <a:srgbClr val="000000"/>
                  </a:solidFill>
                  <a:effectLst/>
                  <a:uLnTx/>
                  <a:uFillTx/>
                  <a:cs typeface="Arial" pitchFamily="34" charset="0"/>
                </a:rPr>
                <a:t>1.00</a:t>
              </a:r>
              <a:endParaRPr kumimoji="0" lang="en-US" sz="1800" b="0" i="0" u="none" strike="noStrike" kern="0" cap="none" spc="0" normalizeH="0" baseline="0" noProof="0" dirty="0">
                <a:ln>
                  <a:noFill/>
                </a:ln>
                <a:solidFill>
                  <a:prstClr val="black"/>
                </a:solidFill>
                <a:effectLst/>
                <a:uLnTx/>
                <a:uFillTx/>
                <a:cs typeface="Arial" pitchFamily="34" charset="0"/>
              </a:endParaRPr>
            </a:p>
          </p:txBody>
        </p:sp>
        <p:sp>
          <p:nvSpPr>
            <p:cNvPr id="31" name="Line 28">
              <a:extLst>
                <a:ext uri="{FF2B5EF4-FFF2-40B4-BE49-F238E27FC236}">
                  <a16:creationId xmlns:a16="http://schemas.microsoft.com/office/drawing/2014/main" id="{DF4CF69F-EC59-426F-A226-57437FD0B649}"/>
                </a:ext>
              </a:extLst>
            </p:cNvPr>
            <p:cNvSpPr>
              <a:spLocks noChangeShapeType="1"/>
            </p:cNvSpPr>
            <p:nvPr/>
          </p:nvSpPr>
          <p:spPr bwMode="auto">
            <a:xfrm flipH="1">
              <a:off x="107041950" y="111899700"/>
              <a:ext cx="914400" cy="1"/>
            </a:xfrm>
            <a:prstGeom prst="line">
              <a:avLst/>
            </a:prstGeom>
            <a:noFill/>
            <a:ln w="9525" algn="ctr">
              <a:solidFill>
                <a:srgbClr val="000000"/>
              </a:solidFill>
              <a:round/>
              <a:headEnd/>
              <a:tailEnd type="triangle" w="med" len="med"/>
            </a:ln>
            <a:effectLst/>
          </p:spPr>
          <p:txBody>
            <a:bodyPr vert="horz" wrap="square" lIns="36576" tIns="36576" rIns="36576" bIns="36576"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endParaRPr>
            </a:p>
          </p:txBody>
        </p:sp>
        <p:sp>
          <p:nvSpPr>
            <p:cNvPr id="32" name="Line 29">
              <a:extLst>
                <a:ext uri="{FF2B5EF4-FFF2-40B4-BE49-F238E27FC236}">
                  <a16:creationId xmlns:a16="http://schemas.microsoft.com/office/drawing/2014/main" id="{C76D0791-765B-4D55-9659-B71E7FC00FBF}"/>
                </a:ext>
              </a:extLst>
            </p:cNvPr>
            <p:cNvSpPr>
              <a:spLocks noChangeShapeType="1"/>
            </p:cNvSpPr>
            <p:nvPr/>
          </p:nvSpPr>
          <p:spPr bwMode="auto">
            <a:xfrm>
              <a:off x="108299250" y="111899700"/>
              <a:ext cx="1028700" cy="1"/>
            </a:xfrm>
            <a:prstGeom prst="line">
              <a:avLst/>
            </a:prstGeom>
            <a:noFill/>
            <a:ln w="9525" algn="ctr">
              <a:solidFill>
                <a:srgbClr val="000000"/>
              </a:solidFill>
              <a:round/>
              <a:headEnd/>
              <a:tailEnd type="triangle" w="med" len="med"/>
            </a:ln>
            <a:effectLst/>
          </p:spPr>
          <p:txBody>
            <a:bodyPr vert="horz" wrap="square" lIns="36576" tIns="36576" rIns="36576" bIns="36576"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endParaRPr>
            </a:p>
          </p:txBody>
        </p:sp>
        <p:sp>
          <p:nvSpPr>
            <p:cNvPr id="33" name="Line 30">
              <a:extLst>
                <a:ext uri="{FF2B5EF4-FFF2-40B4-BE49-F238E27FC236}">
                  <a16:creationId xmlns:a16="http://schemas.microsoft.com/office/drawing/2014/main" id="{DE8EACB3-6938-4BC5-8C96-5413B2CBDE20}"/>
                </a:ext>
              </a:extLst>
            </p:cNvPr>
            <p:cNvSpPr>
              <a:spLocks noChangeShapeType="1"/>
            </p:cNvSpPr>
            <p:nvPr/>
          </p:nvSpPr>
          <p:spPr bwMode="auto">
            <a:xfrm flipH="1">
              <a:off x="107727750" y="111556800"/>
              <a:ext cx="228600" cy="1"/>
            </a:xfrm>
            <a:prstGeom prst="line">
              <a:avLst/>
            </a:prstGeom>
            <a:noFill/>
            <a:ln w="9525" algn="ctr">
              <a:solidFill>
                <a:srgbClr val="000000"/>
              </a:solidFill>
              <a:round/>
              <a:headEnd/>
              <a:tailEnd type="triangle" w="med" len="med"/>
            </a:ln>
            <a:effectLst/>
          </p:spPr>
          <p:txBody>
            <a:bodyPr vert="horz" wrap="square" lIns="36576" tIns="36576" rIns="36576" bIns="36576"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endParaRPr>
            </a:p>
          </p:txBody>
        </p:sp>
        <p:sp>
          <p:nvSpPr>
            <p:cNvPr id="34" name="Line 31">
              <a:extLst>
                <a:ext uri="{FF2B5EF4-FFF2-40B4-BE49-F238E27FC236}">
                  <a16:creationId xmlns:a16="http://schemas.microsoft.com/office/drawing/2014/main" id="{268489FD-E5FF-431D-B428-583712B52888}"/>
                </a:ext>
              </a:extLst>
            </p:cNvPr>
            <p:cNvSpPr>
              <a:spLocks noChangeShapeType="1"/>
            </p:cNvSpPr>
            <p:nvPr/>
          </p:nvSpPr>
          <p:spPr bwMode="auto">
            <a:xfrm>
              <a:off x="108242100" y="111556800"/>
              <a:ext cx="400050" cy="1"/>
            </a:xfrm>
            <a:prstGeom prst="line">
              <a:avLst/>
            </a:prstGeom>
            <a:noFill/>
            <a:ln w="9525" algn="ctr">
              <a:solidFill>
                <a:srgbClr val="000000"/>
              </a:solidFill>
              <a:round/>
              <a:headEnd/>
              <a:tailEnd type="triangle" w="med" len="med"/>
            </a:ln>
            <a:effectLst/>
          </p:spPr>
          <p:txBody>
            <a:bodyPr vert="horz" wrap="square" lIns="36576" tIns="36576" rIns="36576" bIns="36576"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endParaRPr>
            </a:p>
          </p:txBody>
        </p:sp>
        <p:sp>
          <p:nvSpPr>
            <p:cNvPr id="35" name="Line 32">
              <a:extLst>
                <a:ext uri="{FF2B5EF4-FFF2-40B4-BE49-F238E27FC236}">
                  <a16:creationId xmlns:a16="http://schemas.microsoft.com/office/drawing/2014/main" id="{9BEDCE75-7721-4086-B624-8626B2ADC08D}"/>
                </a:ext>
              </a:extLst>
            </p:cNvPr>
            <p:cNvSpPr>
              <a:spLocks noChangeShapeType="1"/>
            </p:cNvSpPr>
            <p:nvPr/>
          </p:nvSpPr>
          <p:spPr bwMode="auto">
            <a:xfrm>
              <a:off x="107499150" y="111556800"/>
              <a:ext cx="228600" cy="1"/>
            </a:xfrm>
            <a:prstGeom prst="line">
              <a:avLst/>
            </a:prstGeom>
            <a:noFill/>
            <a:ln w="9525" algn="ctr">
              <a:solidFill>
                <a:srgbClr val="000000"/>
              </a:solidFill>
              <a:round/>
              <a:headEnd/>
              <a:tailEnd type="triangle" w="med" len="med"/>
            </a:ln>
            <a:effectLst/>
          </p:spPr>
          <p:txBody>
            <a:bodyPr vert="horz" wrap="square" lIns="36576" tIns="36576" rIns="36576" bIns="36576"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endParaRPr>
            </a:p>
          </p:txBody>
        </p:sp>
        <p:sp>
          <p:nvSpPr>
            <p:cNvPr id="36" name="Line 33">
              <a:extLst>
                <a:ext uri="{FF2B5EF4-FFF2-40B4-BE49-F238E27FC236}">
                  <a16:creationId xmlns:a16="http://schemas.microsoft.com/office/drawing/2014/main" id="{E3934E95-A46E-435D-8213-274A4B0245FE}"/>
                </a:ext>
              </a:extLst>
            </p:cNvPr>
            <p:cNvSpPr>
              <a:spLocks noChangeShapeType="1"/>
            </p:cNvSpPr>
            <p:nvPr/>
          </p:nvSpPr>
          <p:spPr bwMode="auto">
            <a:xfrm flipH="1">
              <a:off x="107041950" y="111556800"/>
              <a:ext cx="228600" cy="1"/>
            </a:xfrm>
            <a:prstGeom prst="line">
              <a:avLst/>
            </a:prstGeom>
            <a:noFill/>
            <a:ln w="9525" algn="ctr">
              <a:solidFill>
                <a:srgbClr val="000000"/>
              </a:solidFill>
              <a:round/>
              <a:headEnd/>
              <a:tailEnd type="triangle" w="med" len="med"/>
            </a:ln>
            <a:effectLst/>
          </p:spPr>
          <p:txBody>
            <a:bodyPr vert="horz" wrap="square" lIns="36576" tIns="36576" rIns="36576" bIns="36576"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endParaRPr>
            </a:p>
          </p:txBody>
        </p:sp>
        <p:sp>
          <p:nvSpPr>
            <p:cNvPr id="37" name="Oval 34">
              <a:extLst>
                <a:ext uri="{FF2B5EF4-FFF2-40B4-BE49-F238E27FC236}">
                  <a16:creationId xmlns:a16="http://schemas.microsoft.com/office/drawing/2014/main" id="{491D2BF7-AB5E-4FFC-A784-D25CE024327A}"/>
                </a:ext>
              </a:extLst>
            </p:cNvPr>
            <p:cNvSpPr>
              <a:spLocks noChangeArrowheads="1"/>
            </p:cNvSpPr>
            <p:nvPr/>
          </p:nvSpPr>
          <p:spPr bwMode="auto">
            <a:xfrm>
              <a:off x="108070650" y="107899200"/>
              <a:ext cx="228600" cy="228600"/>
            </a:xfrm>
            <a:prstGeom prst="ellipse">
              <a:avLst/>
            </a:prstGeom>
            <a:noFill/>
            <a:ln w="19050" algn="in">
              <a:solidFill>
                <a:srgbClr val="000000"/>
              </a:solidFill>
              <a:prstDash val="dash"/>
              <a:round/>
              <a:headEnd/>
              <a:tailEnd/>
            </a:ln>
            <a:effectLst/>
          </p:spPr>
          <p:txBody>
            <a:bodyPr vert="horz" wrap="square" lIns="36576" tIns="36576" rIns="36576" bIns="36576"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endParaRPr>
            </a:p>
          </p:txBody>
        </p:sp>
        <p:sp>
          <p:nvSpPr>
            <p:cNvPr id="38" name="Line 35">
              <a:extLst>
                <a:ext uri="{FF2B5EF4-FFF2-40B4-BE49-F238E27FC236}">
                  <a16:creationId xmlns:a16="http://schemas.microsoft.com/office/drawing/2014/main" id="{75B7E5C6-3C56-480E-8FEA-303D89BF70FA}"/>
                </a:ext>
              </a:extLst>
            </p:cNvPr>
            <p:cNvSpPr>
              <a:spLocks noChangeShapeType="1"/>
            </p:cNvSpPr>
            <p:nvPr/>
          </p:nvSpPr>
          <p:spPr bwMode="auto">
            <a:xfrm>
              <a:off x="108299250" y="110871000"/>
              <a:ext cx="1" cy="457200"/>
            </a:xfrm>
            <a:prstGeom prst="line">
              <a:avLst/>
            </a:prstGeom>
            <a:noFill/>
            <a:ln w="19050" algn="ctr">
              <a:solidFill>
                <a:srgbClr val="000000"/>
              </a:solidFill>
              <a:prstDash val="dash"/>
              <a:round/>
              <a:headEnd/>
              <a:tailEnd/>
            </a:ln>
            <a:effectLst/>
          </p:spPr>
          <p:txBody>
            <a:bodyPr vert="horz" wrap="square" lIns="36576" tIns="36576" rIns="36576" bIns="36576"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endParaRPr>
            </a:p>
          </p:txBody>
        </p:sp>
        <p:sp>
          <p:nvSpPr>
            <p:cNvPr id="39" name="Line 36">
              <a:extLst>
                <a:ext uri="{FF2B5EF4-FFF2-40B4-BE49-F238E27FC236}">
                  <a16:creationId xmlns:a16="http://schemas.microsoft.com/office/drawing/2014/main" id="{AF3A3F34-691E-4D09-AE9A-47C4D764A075}"/>
                </a:ext>
              </a:extLst>
            </p:cNvPr>
            <p:cNvSpPr>
              <a:spLocks noChangeShapeType="1"/>
            </p:cNvSpPr>
            <p:nvPr/>
          </p:nvSpPr>
          <p:spPr bwMode="auto">
            <a:xfrm>
              <a:off x="108070650" y="110871000"/>
              <a:ext cx="1" cy="457200"/>
            </a:xfrm>
            <a:prstGeom prst="line">
              <a:avLst/>
            </a:prstGeom>
            <a:noFill/>
            <a:ln w="19050" algn="ctr">
              <a:solidFill>
                <a:srgbClr val="000000"/>
              </a:solidFill>
              <a:prstDash val="dash"/>
              <a:round/>
              <a:headEnd/>
              <a:tailEnd/>
            </a:ln>
            <a:effectLst/>
          </p:spPr>
          <p:txBody>
            <a:bodyPr vert="horz" wrap="square" lIns="36576" tIns="36576" rIns="36576" bIns="36576"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endParaRPr>
            </a:p>
          </p:txBody>
        </p:sp>
        <p:sp>
          <p:nvSpPr>
            <p:cNvPr id="40" name="Line 37">
              <a:extLst>
                <a:ext uri="{FF2B5EF4-FFF2-40B4-BE49-F238E27FC236}">
                  <a16:creationId xmlns:a16="http://schemas.microsoft.com/office/drawing/2014/main" id="{EBBBA5F7-ED6B-4D3E-B2D8-8131BE93F7AA}"/>
                </a:ext>
              </a:extLst>
            </p:cNvPr>
            <p:cNvSpPr>
              <a:spLocks noChangeShapeType="1"/>
            </p:cNvSpPr>
            <p:nvPr/>
          </p:nvSpPr>
          <p:spPr bwMode="auto">
            <a:xfrm flipV="1">
              <a:off x="108070650" y="110756700"/>
              <a:ext cx="114300" cy="114300"/>
            </a:xfrm>
            <a:prstGeom prst="line">
              <a:avLst/>
            </a:prstGeom>
            <a:noFill/>
            <a:ln w="19050" algn="ctr">
              <a:solidFill>
                <a:srgbClr val="000000"/>
              </a:solidFill>
              <a:prstDash val="dash"/>
              <a:round/>
              <a:headEnd/>
              <a:tailEnd/>
            </a:ln>
            <a:effectLst/>
          </p:spPr>
          <p:txBody>
            <a:bodyPr vert="horz" wrap="square" lIns="36576" tIns="36576" rIns="36576" bIns="36576"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endParaRPr>
            </a:p>
          </p:txBody>
        </p:sp>
        <p:sp>
          <p:nvSpPr>
            <p:cNvPr id="41" name="Line 38">
              <a:extLst>
                <a:ext uri="{FF2B5EF4-FFF2-40B4-BE49-F238E27FC236}">
                  <a16:creationId xmlns:a16="http://schemas.microsoft.com/office/drawing/2014/main" id="{1C8C179F-42A4-44D8-921C-C917FAD9C79F}"/>
                </a:ext>
              </a:extLst>
            </p:cNvPr>
            <p:cNvSpPr>
              <a:spLocks noChangeShapeType="1"/>
            </p:cNvSpPr>
            <p:nvPr/>
          </p:nvSpPr>
          <p:spPr bwMode="auto">
            <a:xfrm flipH="1">
              <a:off x="108299250" y="107099100"/>
              <a:ext cx="571500" cy="800100"/>
            </a:xfrm>
            <a:prstGeom prst="line">
              <a:avLst/>
            </a:prstGeom>
            <a:noFill/>
            <a:ln w="9525" algn="ctr">
              <a:solidFill>
                <a:srgbClr val="000000"/>
              </a:solidFill>
              <a:round/>
              <a:headEnd/>
              <a:tailEnd type="triangle" w="med" len="med"/>
            </a:ln>
            <a:effectLst/>
          </p:spPr>
          <p:txBody>
            <a:bodyPr vert="horz" wrap="square" lIns="36576" tIns="36576" rIns="36576" bIns="36576"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endParaRPr>
            </a:p>
          </p:txBody>
        </p:sp>
        <p:sp>
          <p:nvSpPr>
            <p:cNvPr id="42" name="Text Box 39">
              <a:extLst>
                <a:ext uri="{FF2B5EF4-FFF2-40B4-BE49-F238E27FC236}">
                  <a16:creationId xmlns:a16="http://schemas.microsoft.com/office/drawing/2014/main" id="{2F720AF0-9FA3-4346-A147-7B792E11A2DB}"/>
                </a:ext>
              </a:extLst>
            </p:cNvPr>
            <p:cNvSpPr txBox="1">
              <a:spLocks noChangeArrowheads="1"/>
            </p:cNvSpPr>
            <p:nvPr/>
          </p:nvSpPr>
          <p:spPr bwMode="auto">
            <a:xfrm>
              <a:off x="108985050" y="106984800"/>
              <a:ext cx="2628900" cy="514350"/>
            </a:xfrm>
            <a:prstGeom prst="rect">
              <a:avLst/>
            </a:prstGeom>
            <a:noFill/>
            <a:ln w="9525" algn="in">
              <a:noFill/>
              <a:miter lim="800000"/>
              <a:headEnd/>
              <a:tailEnd/>
            </a:ln>
            <a:effectLst/>
          </p:spPr>
          <p:txBody>
            <a:bodyPr vert="horz" wrap="square" lIns="36576" tIns="36576" rIns="36576" bIns="36576" numCol="1" anchor="t" anchorCtr="0" compatLnSpc="1">
              <a:prstTxWarp prst="textNoShape">
                <a:avLst/>
              </a:prstTxWarp>
            </a:bodyPr>
            <a:lstStyle/>
            <a:p>
              <a:pPr marL="0" marR="0" lvl="0" indent="0" defTabSz="914400" eaLnBrk="1" fontAlgn="base" latinLnBrk="0" hangingPunct="1">
                <a:lnSpc>
                  <a:spcPct val="100000"/>
                </a:lnSpc>
                <a:spcBef>
                  <a:spcPct val="0"/>
                </a:spcBef>
                <a:spcAft>
                  <a:spcPct val="0"/>
                </a:spcAft>
                <a:buClrTx/>
                <a:buSzTx/>
                <a:buFontTx/>
                <a:buNone/>
                <a:tabLst/>
                <a:defRPr/>
              </a:pPr>
              <a:r>
                <a:rPr kumimoji="0" lang="en-US" sz="1000" b="0" i="0" u="none" strike="noStrike" kern="0" cap="none" spc="0" normalizeH="0" baseline="0" noProof="0" dirty="0">
                  <a:ln>
                    <a:noFill/>
                  </a:ln>
                  <a:solidFill>
                    <a:srgbClr val="000000"/>
                  </a:solidFill>
                  <a:effectLst/>
                  <a:uLnTx/>
                  <a:uFillTx/>
                  <a:cs typeface="Arial" pitchFamily="34" charset="0"/>
                </a:rPr>
                <a:t>DRILL  #3 BIT X.50 DEEP,</a:t>
              </a:r>
            </a:p>
            <a:p>
              <a:pPr marL="0" marR="0" lvl="0" indent="0" defTabSz="914400" eaLnBrk="1" fontAlgn="base" latinLnBrk="0" hangingPunct="1">
                <a:lnSpc>
                  <a:spcPct val="100000"/>
                </a:lnSpc>
                <a:spcBef>
                  <a:spcPct val="0"/>
                </a:spcBef>
                <a:spcAft>
                  <a:spcPct val="0"/>
                </a:spcAft>
                <a:buClrTx/>
                <a:buSzTx/>
                <a:buFontTx/>
                <a:buNone/>
                <a:tabLst/>
                <a:defRPr/>
              </a:pPr>
              <a:r>
                <a:rPr kumimoji="0" lang="en-US" sz="1000" b="0" i="0" u="none" strike="noStrike" kern="0" cap="none" spc="0" normalizeH="0" baseline="0" noProof="0" dirty="0">
                  <a:ln>
                    <a:noFill/>
                  </a:ln>
                  <a:solidFill>
                    <a:srgbClr val="000000"/>
                  </a:solidFill>
                  <a:effectLst/>
                  <a:uLnTx/>
                  <a:uFillTx/>
                  <a:cs typeface="Arial" pitchFamily="34" charset="0"/>
                </a:rPr>
                <a:t>TAP TO 1/4 – 28 THREAD SIZE</a:t>
              </a:r>
              <a:endParaRPr kumimoji="0" lang="en-US" sz="1800" b="0" i="0" u="none" strike="noStrike" kern="0" cap="none" spc="0" normalizeH="0" baseline="0" noProof="0" dirty="0">
                <a:ln>
                  <a:noFill/>
                </a:ln>
                <a:solidFill>
                  <a:prstClr val="black"/>
                </a:solidFill>
                <a:effectLst/>
                <a:uLnTx/>
                <a:uFillTx/>
                <a:cs typeface="Arial" pitchFamily="34" charset="0"/>
              </a:endParaRPr>
            </a:p>
          </p:txBody>
        </p:sp>
        <p:sp>
          <p:nvSpPr>
            <p:cNvPr id="43" name="Line 40">
              <a:extLst>
                <a:ext uri="{FF2B5EF4-FFF2-40B4-BE49-F238E27FC236}">
                  <a16:creationId xmlns:a16="http://schemas.microsoft.com/office/drawing/2014/main" id="{BFB1797B-2D9C-4821-95E7-633A344FCE14}"/>
                </a:ext>
              </a:extLst>
            </p:cNvPr>
            <p:cNvSpPr>
              <a:spLocks noChangeShapeType="1"/>
            </p:cNvSpPr>
            <p:nvPr/>
          </p:nvSpPr>
          <p:spPr bwMode="auto">
            <a:xfrm>
              <a:off x="108527850" y="108013500"/>
              <a:ext cx="1257300" cy="0"/>
            </a:xfrm>
            <a:prstGeom prst="line">
              <a:avLst/>
            </a:prstGeom>
            <a:noFill/>
            <a:ln w="9525" algn="ctr">
              <a:solidFill>
                <a:srgbClr val="000000"/>
              </a:solidFill>
              <a:round/>
              <a:headEnd/>
              <a:tailEnd/>
            </a:ln>
            <a:effectLst/>
          </p:spPr>
          <p:txBody>
            <a:bodyPr vert="horz" wrap="square" lIns="36576" tIns="36576" rIns="36576" bIns="36576"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endParaRPr>
            </a:p>
          </p:txBody>
        </p:sp>
        <p:sp>
          <p:nvSpPr>
            <p:cNvPr id="44" name="Line 41">
              <a:extLst>
                <a:ext uri="{FF2B5EF4-FFF2-40B4-BE49-F238E27FC236}">
                  <a16:creationId xmlns:a16="http://schemas.microsoft.com/office/drawing/2014/main" id="{05D54A48-F2D3-4230-91FA-872076756162}"/>
                </a:ext>
              </a:extLst>
            </p:cNvPr>
            <p:cNvSpPr>
              <a:spLocks noChangeShapeType="1"/>
            </p:cNvSpPr>
            <p:nvPr/>
          </p:nvSpPr>
          <p:spPr bwMode="auto">
            <a:xfrm flipV="1">
              <a:off x="108184950" y="107784900"/>
              <a:ext cx="1" cy="1028700"/>
            </a:xfrm>
            <a:prstGeom prst="line">
              <a:avLst/>
            </a:prstGeom>
            <a:noFill/>
            <a:ln w="9525" algn="ctr">
              <a:solidFill>
                <a:srgbClr val="000000"/>
              </a:solidFill>
              <a:round/>
              <a:headEnd/>
              <a:tailEnd/>
            </a:ln>
            <a:effectLst/>
          </p:spPr>
          <p:txBody>
            <a:bodyPr vert="horz" wrap="square" lIns="36576" tIns="36576" rIns="36576" bIns="36576"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endParaRPr>
            </a:p>
          </p:txBody>
        </p:sp>
        <p:sp>
          <p:nvSpPr>
            <p:cNvPr id="45" name="Line 42">
              <a:extLst>
                <a:ext uri="{FF2B5EF4-FFF2-40B4-BE49-F238E27FC236}">
                  <a16:creationId xmlns:a16="http://schemas.microsoft.com/office/drawing/2014/main" id="{1A003616-ED4A-4B2C-8A37-A84BEB885834}"/>
                </a:ext>
              </a:extLst>
            </p:cNvPr>
            <p:cNvSpPr>
              <a:spLocks noChangeShapeType="1"/>
            </p:cNvSpPr>
            <p:nvPr/>
          </p:nvSpPr>
          <p:spPr bwMode="auto">
            <a:xfrm>
              <a:off x="108184950" y="110756700"/>
              <a:ext cx="1" cy="685800"/>
            </a:xfrm>
            <a:prstGeom prst="line">
              <a:avLst/>
            </a:prstGeom>
            <a:noFill/>
            <a:ln w="9525" algn="ctr">
              <a:solidFill>
                <a:srgbClr val="000000"/>
              </a:solidFill>
              <a:round/>
              <a:headEnd/>
              <a:tailEnd/>
            </a:ln>
            <a:effectLst/>
          </p:spPr>
          <p:txBody>
            <a:bodyPr vert="horz" wrap="square" lIns="36576" tIns="36576" rIns="36576" bIns="36576"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endParaRPr>
            </a:p>
          </p:txBody>
        </p:sp>
        <p:sp>
          <p:nvSpPr>
            <p:cNvPr id="46" name="Line 43">
              <a:extLst>
                <a:ext uri="{FF2B5EF4-FFF2-40B4-BE49-F238E27FC236}">
                  <a16:creationId xmlns:a16="http://schemas.microsoft.com/office/drawing/2014/main" id="{2FAAF81C-661F-4646-BC13-7B0858A28677}"/>
                </a:ext>
              </a:extLst>
            </p:cNvPr>
            <p:cNvSpPr>
              <a:spLocks noChangeShapeType="1"/>
            </p:cNvSpPr>
            <p:nvPr/>
          </p:nvSpPr>
          <p:spPr bwMode="auto">
            <a:xfrm>
              <a:off x="108184950" y="110756700"/>
              <a:ext cx="114300" cy="114300"/>
            </a:xfrm>
            <a:prstGeom prst="line">
              <a:avLst/>
            </a:prstGeom>
            <a:noFill/>
            <a:ln w="19050" algn="ctr">
              <a:solidFill>
                <a:srgbClr val="000000"/>
              </a:solidFill>
              <a:prstDash val="dash"/>
              <a:round/>
              <a:headEnd/>
              <a:tailEnd/>
            </a:ln>
            <a:effectLst/>
          </p:spPr>
          <p:txBody>
            <a:bodyPr vert="horz" wrap="square" lIns="36576" tIns="36576" rIns="36576" bIns="36576"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endParaRPr>
            </a:p>
          </p:txBody>
        </p:sp>
        <p:sp>
          <p:nvSpPr>
            <p:cNvPr id="47" name="Line 44">
              <a:extLst>
                <a:ext uri="{FF2B5EF4-FFF2-40B4-BE49-F238E27FC236}">
                  <a16:creationId xmlns:a16="http://schemas.microsoft.com/office/drawing/2014/main" id="{5954A2F5-B7B0-4639-9B5A-5B013E62D3F1}"/>
                </a:ext>
              </a:extLst>
            </p:cNvPr>
            <p:cNvSpPr>
              <a:spLocks noChangeShapeType="1"/>
            </p:cNvSpPr>
            <p:nvPr/>
          </p:nvSpPr>
          <p:spPr bwMode="auto">
            <a:xfrm>
              <a:off x="109385100" y="108356400"/>
              <a:ext cx="342900" cy="1"/>
            </a:xfrm>
            <a:prstGeom prst="line">
              <a:avLst/>
            </a:prstGeom>
            <a:noFill/>
            <a:ln w="9525" algn="ctr">
              <a:solidFill>
                <a:srgbClr val="000000"/>
              </a:solidFill>
              <a:round/>
              <a:headEnd/>
              <a:tailEnd/>
            </a:ln>
            <a:effectLst/>
          </p:spPr>
          <p:txBody>
            <a:bodyPr vert="horz" wrap="square" lIns="36576" tIns="36576" rIns="36576" bIns="36576"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endParaRPr>
            </a:p>
          </p:txBody>
        </p:sp>
        <p:sp>
          <p:nvSpPr>
            <p:cNvPr id="48" name="Line 45">
              <a:extLst>
                <a:ext uri="{FF2B5EF4-FFF2-40B4-BE49-F238E27FC236}">
                  <a16:creationId xmlns:a16="http://schemas.microsoft.com/office/drawing/2014/main" id="{A9C06DAE-A879-4139-AD1B-84DE5041E061}"/>
                </a:ext>
              </a:extLst>
            </p:cNvPr>
            <p:cNvSpPr>
              <a:spLocks noChangeShapeType="1"/>
            </p:cNvSpPr>
            <p:nvPr/>
          </p:nvSpPr>
          <p:spPr bwMode="auto">
            <a:xfrm>
              <a:off x="109327950" y="108356400"/>
              <a:ext cx="1" cy="457200"/>
            </a:xfrm>
            <a:prstGeom prst="line">
              <a:avLst/>
            </a:prstGeom>
            <a:noFill/>
            <a:ln w="9525" algn="ctr">
              <a:solidFill>
                <a:srgbClr val="000000"/>
              </a:solidFill>
              <a:round/>
              <a:headEnd/>
              <a:tailEnd/>
            </a:ln>
            <a:effectLst/>
          </p:spPr>
          <p:txBody>
            <a:bodyPr vert="horz" wrap="square" lIns="36576" tIns="36576" rIns="36576" bIns="36576"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endParaRPr>
            </a:p>
          </p:txBody>
        </p:sp>
        <p:sp>
          <p:nvSpPr>
            <p:cNvPr id="49" name="Text Box 46">
              <a:extLst>
                <a:ext uri="{FF2B5EF4-FFF2-40B4-BE49-F238E27FC236}">
                  <a16:creationId xmlns:a16="http://schemas.microsoft.com/office/drawing/2014/main" id="{1026CAB4-4EEF-4400-B51F-7946468F6FE2}"/>
                </a:ext>
              </a:extLst>
            </p:cNvPr>
            <p:cNvSpPr txBox="1">
              <a:spLocks noChangeArrowheads="1"/>
            </p:cNvSpPr>
            <p:nvPr/>
          </p:nvSpPr>
          <p:spPr bwMode="auto">
            <a:xfrm>
              <a:off x="108470700" y="108585000"/>
              <a:ext cx="400050" cy="228600"/>
            </a:xfrm>
            <a:prstGeom prst="rect">
              <a:avLst/>
            </a:prstGeom>
            <a:noFill/>
            <a:ln w="9525" algn="in">
              <a:noFill/>
              <a:miter lim="800000"/>
              <a:headEnd/>
              <a:tailEnd/>
            </a:ln>
            <a:effectLst/>
          </p:spPr>
          <p:txBody>
            <a:bodyPr vert="horz" wrap="square" lIns="36576" tIns="36576" rIns="36576" bIns="36576" numCol="1" anchor="t" anchorCtr="0" compatLnSpc="1">
              <a:prstTxWarp prst="textNoShape">
                <a:avLst/>
              </a:prstTxWarp>
            </a:bodyPr>
            <a:lstStyle/>
            <a:p>
              <a:pPr marL="0" marR="0" lvl="0" indent="0" defTabSz="914400" eaLnBrk="1" fontAlgn="base" latinLnBrk="0" hangingPunct="1">
                <a:lnSpc>
                  <a:spcPct val="100000"/>
                </a:lnSpc>
                <a:spcBef>
                  <a:spcPct val="0"/>
                </a:spcBef>
                <a:spcAft>
                  <a:spcPct val="0"/>
                </a:spcAft>
                <a:buClrTx/>
                <a:buSzTx/>
                <a:buFontTx/>
                <a:buNone/>
                <a:tabLst/>
                <a:defRPr/>
              </a:pPr>
              <a:r>
                <a:rPr kumimoji="0" lang="en-US" sz="1000" b="0" i="0" u="none" strike="noStrike" kern="0" cap="none" spc="0" normalizeH="0" baseline="0" noProof="0" dirty="0">
                  <a:ln>
                    <a:noFill/>
                  </a:ln>
                  <a:solidFill>
                    <a:srgbClr val="000000"/>
                  </a:solidFill>
                  <a:effectLst/>
                  <a:uLnTx/>
                  <a:uFillTx/>
                  <a:cs typeface="Arial" pitchFamily="34" charset="0"/>
                </a:rPr>
                <a:t>1.25</a:t>
              </a:r>
              <a:endParaRPr kumimoji="0" lang="en-US" sz="1800" b="0" i="0" u="none" strike="noStrike" kern="0" cap="none" spc="0" normalizeH="0" baseline="0" noProof="0" dirty="0">
                <a:ln>
                  <a:noFill/>
                </a:ln>
                <a:solidFill>
                  <a:prstClr val="black"/>
                </a:solidFill>
                <a:effectLst/>
                <a:uLnTx/>
                <a:uFillTx/>
                <a:cs typeface="Arial" pitchFamily="34" charset="0"/>
              </a:endParaRPr>
            </a:p>
          </p:txBody>
        </p:sp>
        <p:sp>
          <p:nvSpPr>
            <p:cNvPr id="50" name="Line 47">
              <a:extLst>
                <a:ext uri="{FF2B5EF4-FFF2-40B4-BE49-F238E27FC236}">
                  <a16:creationId xmlns:a16="http://schemas.microsoft.com/office/drawing/2014/main" id="{F2BAB397-62D2-4BB5-98D1-37E51D144754}"/>
                </a:ext>
              </a:extLst>
            </p:cNvPr>
            <p:cNvSpPr>
              <a:spLocks noChangeShapeType="1"/>
            </p:cNvSpPr>
            <p:nvPr/>
          </p:nvSpPr>
          <p:spPr bwMode="auto">
            <a:xfrm>
              <a:off x="108870750" y="108699300"/>
              <a:ext cx="457200" cy="1"/>
            </a:xfrm>
            <a:prstGeom prst="line">
              <a:avLst/>
            </a:prstGeom>
            <a:noFill/>
            <a:ln w="9525" algn="ctr">
              <a:solidFill>
                <a:srgbClr val="000000"/>
              </a:solidFill>
              <a:round/>
              <a:headEnd/>
              <a:tailEnd type="triangle" w="med" len="med"/>
            </a:ln>
            <a:effectLst/>
          </p:spPr>
          <p:txBody>
            <a:bodyPr vert="horz" wrap="square" lIns="36576" tIns="36576" rIns="36576" bIns="36576"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endParaRPr>
            </a:p>
          </p:txBody>
        </p:sp>
        <p:sp>
          <p:nvSpPr>
            <p:cNvPr id="51" name="Line 48">
              <a:extLst>
                <a:ext uri="{FF2B5EF4-FFF2-40B4-BE49-F238E27FC236}">
                  <a16:creationId xmlns:a16="http://schemas.microsoft.com/office/drawing/2014/main" id="{F470A16A-75E1-437E-A5C8-4EFE24A25984}"/>
                </a:ext>
              </a:extLst>
            </p:cNvPr>
            <p:cNvSpPr>
              <a:spLocks noChangeShapeType="1"/>
            </p:cNvSpPr>
            <p:nvPr/>
          </p:nvSpPr>
          <p:spPr bwMode="auto">
            <a:xfrm flipH="1">
              <a:off x="108184950" y="108699300"/>
              <a:ext cx="228600" cy="1"/>
            </a:xfrm>
            <a:prstGeom prst="line">
              <a:avLst/>
            </a:prstGeom>
            <a:noFill/>
            <a:ln w="9525" algn="ctr">
              <a:solidFill>
                <a:srgbClr val="000000"/>
              </a:solidFill>
              <a:round/>
              <a:headEnd/>
              <a:tailEnd type="triangle" w="med" len="med"/>
            </a:ln>
            <a:effectLst/>
          </p:spPr>
          <p:txBody>
            <a:bodyPr vert="horz" wrap="square" lIns="36576" tIns="36576" rIns="36576" bIns="36576"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endParaRPr>
            </a:p>
          </p:txBody>
        </p:sp>
        <p:sp>
          <p:nvSpPr>
            <p:cNvPr id="52" name="Line 49">
              <a:extLst>
                <a:ext uri="{FF2B5EF4-FFF2-40B4-BE49-F238E27FC236}">
                  <a16:creationId xmlns:a16="http://schemas.microsoft.com/office/drawing/2014/main" id="{DBD7DB3A-FDF5-44B2-8892-8A07A1B46B60}"/>
                </a:ext>
              </a:extLst>
            </p:cNvPr>
            <p:cNvSpPr>
              <a:spLocks noChangeShapeType="1"/>
            </p:cNvSpPr>
            <p:nvPr/>
          </p:nvSpPr>
          <p:spPr bwMode="auto">
            <a:xfrm>
              <a:off x="109613700" y="107784900"/>
              <a:ext cx="1" cy="228600"/>
            </a:xfrm>
            <a:prstGeom prst="line">
              <a:avLst/>
            </a:prstGeom>
            <a:noFill/>
            <a:ln w="9525" algn="ctr">
              <a:solidFill>
                <a:srgbClr val="000000"/>
              </a:solidFill>
              <a:round/>
              <a:headEnd/>
              <a:tailEnd type="triangle" w="med" len="med"/>
            </a:ln>
            <a:effectLst/>
          </p:spPr>
          <p:txBody>
            <a:bodyPr vert="horz" wrap="square" lIns="36576" tIns="36576" rIns="36576" bIns="36576"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endParaRPr>
            </a:p>
          </p:txBody>
        </p:sp>
        <p:sp>
          <p:nvSpPr>
            <p:cNvPr id="53" name="Line 50">
              <a:extLst>
                <a:ext uri="{FF2B5EF4-FFF2-40B4-BE49-F238E27FC236}">
                  <a16:creationId xmlns:a16="http://schemas.microsoft.com/office/drawing/2014/main" id="{E060B556-D789-4D7F-A223-D4F852A2CBD9}"/>
                </a:ext>
              </a:extLst>
            </p:cNvPr>
            <p:cNvSpPr>
              <a:spLocks noChangeShapeType="1"/>
            </p:cNvSpPr>
            <p:nvPr/>
          </p:nvSpPr>
          <p:spPr bwMode="auto">
            <a:xfrm flipV="1">
              <a:off x="109613700" y="108356400"/>
              <a:ext cx="1" cy="228600"/>
            </a:xfrm>
            <a:prstGeom prst="line">
              <a:avLst/>
            </a:prstGeom>
            <a:noFill/>
            <a:ln w="9525" algn="ctr">
              <a:solidFill>
                <a:srgbClr val="000000"/>
              </a:solidFill>
              <a:round/>
              <a:headEnd/>
              <a:tailEnd type="triangle" w="med" len="med"/>
            </a:ln>
            <a:effectLst/>
          </p:spPr>
          <p:txBody>
            <a:bodyPr vert="horz" wrap="square" lIns="36576" tIns="36576" rIns="36576" bIns="36576"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endParaRPr>
            </a:p>
          </p:txBody>
        </p:sp>
        <p:sp>
          <p:nvSpPr>
            <p:cNvPr id="54" name="Oval 51">
              <a:extLst>
                <a:ext uri="{FF2B5EF4-FFF2-40B4-BE49-F238E27FC236}">
                  <a16:creationId xmlns:a16="http://schemas.microsoft.com/office/drawing/2014/main" id="{23B60BDC-8504-4B86-9E41-565C3F29E9DD}"/>
                </a:ext>
              </a:extLst>
            </p:cNvPr>
            <p:cNvSpPr>
              <a:spLocks noChangeArrowheads="1"/>
            </p:cNvSpPr>
            <p:nvPr/>
          </p:nvSpPr>
          <p:spPr bwMode="auto">
            <a:xfrm>
              <a:off x="107384850" y="109728000"/>
              <a:ext cx="228600" cy="228600"/>
            </a:xfrm>
            <a:prstGeom prst="ellipse">
              <a:avLst/>
            </a:prstGeom>
            <a:noFill/>
            <a:ln w="9525" algn="in">
              <a:solidFill>
                <a:srgbClr val="000000"/>
              </a:solidFill>
              <a:round/>
              <a:headEnd/>
              <a:tailEnd/>
            </a:ln>
            <a:effectLst/>
          </p:spPr>
          <p:txBody>
            <a:bodyPr vert="horz" wrap="square" lIns="36576" tIns="36576" rIns="36576" bIns="36576"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endParaRPr>
            </a:p>
          </p:txBody>
        </p:sp>
        <p:sp>
          <p:nvSpPr>
            <p:cNvPr id="55" name="Oval 52">
              <a:extLst>
                <a:ext uri="{FF2B5EF4-FFF2-40B4-BE49-F238E27FC236}">
                  <a16:creationId xmlns:a16="http://schemas.microsoft.com/office/drawing/2014/main" id="{646F8633-1D1F-410D-96CA-77C4E26F5A74}"/>
                </a:ext>
              </a:extLst>
            </p:cNvPr>
            <p:cNvSpPr>
              <a:spLocks noChangeArrowheads="1"/>
            </p:cNvSpPr>
            <p:nvPr/>
          </p:nvSpPr>
          <p:spPr bwMode="auto">
            <a:xfrm>
              <a:off x="108756450" y="109728000"/>
              <a:ext cx="228600" cy="228600"/>
            </a:xfrm>
            <a:prstGeom prst="ellipse">
              <a:avLst/>
            </a:prstGeom>
            <a:noFill/>
            <a:ln w="9525" algn="in">
              <a:solidFill>
                <a:srgbClr val="000000"/>
              </a:solidFill>
              <a:round/>
              <a:headEnd/>
              <a:tailEnd/>
            </a:ln>
            <a:effectLst/>
          </p:spPr>
          <p:txBody>
            <a:bodyPr vert="horz" wrap="square" lIns="36576" tIns="36576" rIns="36576" bIns="36576"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endParaRPr>
            </a:p>
          </p:txBody>
        </p:sp>
        <p:sp>
          <p:nvSpPr>
            <p:cNvPr id="56" name="Line 53">
              <a:extLst>
                <a:ext uri="{FF2B5EF4-FFF2-40B4-BE49-F238E27FC236}">
                  <a16:creationId xmlns:a16="http://schemas.microsoft.com/office/drawing/2014/main" id="{47DF296E-77E5-4255-9FA1-7945278AFC23}"/>
                </a:ext>
              </a:extLst>
            </p:cNvPr>
            <p:cNvSpPr>
              <a:spLocks noChangeShapeType="1"/>
            </p:cNvSpPr>
            <p:nvPr/>
          </p:nvSpPr>
          <p:spPr bwMode="auto">
            <a:xfrm flipH="1">
              <a:off x="106584750" y="109842300"/>
              <a:ext cx="2514600" cy="1"/>
            </a:xfrm>
            <a:prstGeom prst="line">
              <a:avLst/>
            </a:prstGeom>
            <a:noFill/>
            <a:ln w="9525" algn="ctr">
              <a:solidFill>
                <a:srgbClr val="000000"/>
              </a:solidFill>
              <a:round/>
              <a:headEnd/>
              <a:tailEnd/>
            </a:ln>
            <a:effectLst/>
          </p:spPr>
          <p:txBody>
            <a:bodyPr vert="horz" wrap="square" lIns="36576" tIns="36576" rIns="36576" bIns="36576"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endParaRPr>
            </a:p>
          </p:txBody>
        </p:sp>
        <p:sp>
          <p:nvSpPr>
            <p:cNvPr id="57" name="Line 54">
              <a:extLst>
                <a:ext uri="{FF2B5EF4-FFF2-40B4-BE49-F238E27FC236}">
                  <a16:creationId xmlns:a16="http://schemas.microsoft.com/office/drawing/2014/main" id="{45917393-7146-49D6-9E99-DE79CD38E24D}"/>
                </a:ext>
              </a:extLst>
            </p:cNvPr>
            <p:cNvSpPr>
              <a:spLocks noChangeShapeType="1"/>
            </p:cNvSpPr>
            <p:nvPr/>
          </p:nvSpPr>
          <p:spPr bwMode="auto">
            <a:xfrm flipH="1">
              <a:off x="106584750" y="109499400"/>
              <a:ext cx="342900" cy="1"/>
            </a:xfrm>
            <a:prstGeom prst="line">
              <a:avLst/>
            </a:prstGeom>
            <a:noFill/>
            <a:ln w="9525" algn="ctr">
              <a:solidFill>
                <a:srgbClr val="000000"/>
              </a:solidFill>
              <a:round/>
              <a:headEnd/>
              <a:tailEnd/>
            </a:ln>
            <a:effectLst/>
          </p:spPr>
          <p:txBody>
            <a:bodyPr vert="horz" wrap="square" lIns="36576" tIns="36576" rIns="36576" bIns="36576"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endParaRPr>
            </a:p>
          </p:txBody>
        </p:sp>
        <p:sp>
          <p:nvSpPr>
            <p:cNvPr id="58" name="Line 55">
              <a:extLst>
                <a:ext uri="{FF2B5EF4-FFF2-40B4-BE49-F238E27FC236}">
                  <a16:creationId xmlns:a16="http://schemas.microsoft.com/office/drawing/2014/main" id="{34523848-E939-49E3-8D18-5586E6567579}"/>
                </a:ext>
              </a:extLst>
            </p:cNvPr>
            <p:cNvSpPr>
              <a:spLocks noChangeShapeType="1"/>
            </p:cNvSpPr>
            <p:nvPr/>
          </p:nvSpPr>
          <p:spPr bwMode="auto">
            <a:xfrm flipV="1">
              <a:off x="107499150" y="109042200"/>
              <a:ext cx="1" cy="914400"/>
            </a:xfrm>
            <a:prstGeom prst="line">
              <a:avLst/>
            </a:prstGeom>
            <a:noFill/>
            <a:ln w="9525" algn="ctr">
              <a:solidFill>
                <a:srgbClr val="000000"/>
              </a:solidFill>
              <a:round/>
              <a:headEnd/>
              <a:tailEnd/>
            </a:ln>
            <a:effectLst/>
          </p:spPr>
          <p:txBody>
            <a:bodyPr vert="horz" wrap="square" lIns="36576" tIns="36576" rIns="36576" bIns="36576"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endParaRPr>
            </a:p>
          </p:txBody>
        </p:sp>
        <p:sp>
          <p:nvSpPr>
            <p:cNvPr id="59" name="Line 56">
              <a:extLst>
                <a:ext uri="{FF2B5EF4-FFF2-40B4-BE49-F238E27FC236}">
                  <a16:creationId xmlns:a16="http://schemas.microsoft.com/office/drawing/2014/main" id="{4415C629-0674-42C4-A9D9-10F19D5E2028}"/>
                </a:ext>
              </a:extLst>
            </p:cNvPr>
            <p:cNvSpPr>
              <a:spLocks noChangeShapeType="1"/>
            </p:cNvSpPr>
            <p:nvPr/>
          </p:nvSpPr>
          <p:spPr bwMode="auto">
            <a:xfrm flipV="1">
              <a:off x="108870750" y="109042200"/>
              <a:ext cx="1" cy="914400"/>
            </a:xfrm>
            <a:prstGeom prst="line">
              <a:avLst/>
            </a:prstGeom>
            <a:noFill/>
            <a:ln w="9525" algn="ctr">
              <a:solidFill>
                <a:srgbClr val="000000"/>
              </a:solidFill>
              <a:round/>
              <a:headEnd/>
              <a:tailEnd/>
            </a:ln>
            <a:effectLst/>
          </p:spPr>
          <p:txBody>
            <a:bodyPr vert="horz" wrap="square" lIns="36576" tIns="36576" rIns="36576" bIns="36576"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endParaRPr>
            </a:p>
          </p:txBody>
        </p:sp>
        <p:sp>
          <p:nvSpPr>
            <p:cNvPr id="60" name="Line 57">
              <a:extLst>
                <a:ext uri="{FF2B5EF4-FFF2-40B4-BE49-F238E27FC236}">
                  <a16:creationId xmlns:a16="http://schemas.microsoft.com/office/drawing/2014/main" id="{E9AB9995-3FFA-4B66-A9AC-9ED0D6EB806A}"/>
                </a:ext>
              </a:extLst>
            </p:cNvPr>
            <p:cNvSpPr>
              <a:spLocks noChangeShapeType="1"/>
            </p:cNvSpPr>
            <p:nvPr/>
          </p:nvSpPr>
          <p:spPr bwMode="auto">
            <a:xfrm flipV="1">
              <a:off x="107041950" y="109042200"/>
              <a:ext cx="1" cy="342900"/>
            </a:xfrm>
            <a:prstGeom prst="line">
              <a:avLst/>
            </a:prstGeom>
            <a:noFill/>
            <a:ln w="9525" algn="ctr">
              <a:solidFill>
                <a:srgbClr val="000000"/>
              </a:solidFill>
              <a:round/>
              <a:headEnd/>
              <a:tailEnd/>
            </a:ln>
            <a:effectLst/>
          </p:spPr>
          <p:txBody>
            <a:bodyPr vert="horz" wrap="square" lIns="36576" tIns="36576" rIns="36576" bIns="36576"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endParaRPr>
            </a:p>
          </p:txBody>
        </p:sp>
        <p:sp>
          <p:nvSpPr>
            <p:cNvPr id="61" name="Text Box 58">
              <a:extLst>
                <a:ext uri="{FF2B5EF4-FFF2-40B4-BE49-F238E27FC236}">
                  <a16:creationId xmlns:a16="http://schemas.microsoft.com/office/drawing/2014/main" id="{DC3AEF6E-CF46-4467-9F1A-C5C2C44B742A}"/>
                </a:ext>
              </a:extLst>
            </p:cNvPr>
            <p:cNvSpPr txBox="1">
              <a:spLocks noChangeArrowheads="1"/>
            </p:cNvSpPr>
            <p:nvPr/>
          </p:nvSpPr>
          <p:spPr bwMode="auto">
            <a:xfrm>
              <a:off x="106566700" y="109547525"/>
              <a:ext cx="571500" cy="228600"/>
            </a:xfrm>
            <a:prstGeom prst="rect">
              <a:avLst/>
            </a:prstGeom>
            <a:noFill/>
            <a:ln w="9525" algn="in">
              <a:noFill/>
              <a:miter lim="800000"/>
              <a:headEnd/>
              <a:tailEnd/>
            </a:ln>
            <a:effectLst/>
          </p:spPr>
          <p:txBody>
            <a:bodyPr vert="horz" wrap="square" lIns="36576" tIns="36576" rIns="36576" bIns="36576" numCol="1" anchor="t" anchorCtr="0" compatLnSpc="1">
              <a:prstTxWarp prst="textNoShape">
                <a:avLst/>
              </a:prstTxWarp>
            </a:bodyPr>
            <a:lstStyle/>
            <a:p>
              <a:pPr marL="0" marR="0" lvl="0" indent="0" defTabSz="914400" eaLnBrk="1" fontAlgn="base" latinLnBrk="0" hangingPunct="1">
                <a:lnSpc>
                  <a:spcPct val="100000"/>
                </a:lnSpc>
                <a:spcBef>
                  <a:spcPct val="0"/>
                </a:spcBef>
                <a:spcAft>
                  <a:spcPct val="0"/>
                </a:spcAft>
                <a:buClrTx/>
                <a:buSzTx/>
                <a:buFontTx/>
                <a:buNone/>
                <a:tabLst/>
                <a:defRPr/>
              </a:pPr>
              <a:r>
                <a:rPr kumimoji="0" lang="en-US" sz="1000" b="0" i="0" u="none" strike="noStrike" kern="0" cap="none" spc="0" normalizeH="0" baseline="0" noProof="0" dirty="0">
                  <a:ln>
                    <a:noFill/>
                  </a:ln>
                  <a:solidFill>
                    <a:srgbClr val="000000"/>
                  </a:solidFill>
                  <a:effectLst/>
                  <a:uLnTx/>
                  <a:uFillTx/>
                  <a:cs typeface="Arial" pitchFamily="34" charset="0"/>
                </a:rPr>
                <a:t>0.375</a:t>
              </a:r>
              <a:endParaRPr kumimoji="0" lang="en-US" sz="1800" b="0" i="0" u="none" strike="noStrike" kern="0" cap="none" spc="0" normalizeH="0" baseline="0" noProof="0" dirty="0">
                <a:ln>
                  <a:noFill/>
                </a:ln>
                <a:solidFill>
                  <a:prstClr val="black"/>
                </a:solidFill>
                <a:effectLst/>
                <a:uLnTx/>
                <a:uFillTx/>
                <a:cs typeface="Arial" pitchFamily="34" charset="0"/>
              </a:endParaRPr>
            </a:p>
          </p:txBody>
        </p:sp>
        <p:sp>
          <p:nvSpPr>
            <p:cNvPr id="62" name="Text Box 59">
              <a:extLst>
                <a:ext uri="{FF2B5EF4-FFF2-40B4-BE49-F238E27FC236}">
                  <a16:creationId xmlns:a16="http://schemas.microsoft.com/office/drawing/2014/main" id="{AE8555EC-F69D-4DC2-B808-C68FF729A40B}"/>
                </a:ext>
              </a:extLst>
            </p:cNvPr>
            <p:cNvSpPr txBox="1">
              <a:spLocks noChangeArrowheads="1"/>
            </p:cNvSpPr>
            <p:nvPr/>
          </p:nvSpPr>
          <p:spPr bwMode="auto">
            <a:xfrm>
              <a:off x="107984925" y="109156500"/>
              <a:ext cx="400050" cy="228600"/>
            </a:xfrm>
            <a:prstGeom prst="rect">
              <a:avLst/>
            </a:prstGeom>
            <a:noFill/>
            <a:ln w="9525" algn="in">
              <a:noFill/>
              <a:miter lim="800000"/>
              <a:headEnd/>
              <a:tailEnd/>
            </a:ln>
            <a:effectLst/>
          </p:spPr>
          <p:txBody>
            <a:bodyPr vert="horz" wrap="square" lIns="36576" tIns="36576" rIns="36576" bIns="36576" numCol="1" anchor="t" anchorCtr="0" compatLnSpc="1">
              <a:prstTxWarp prst="textNoShape">
                <a:avLst/>
              </a:prstTxWarp>
            </a:bodyPr>
            <a:lstStyle/>
            <a:p>
              <a:pPr marL="0" marR="0" lvl="0" indent="0" defTabSz="914400" eaLnBrk="1" fontAlgn="base" latinLnBrk="0" hangingPunct="1">
                <a:lnSpc>
                  <a:spcPct val="100000"/>
                </a:lnSpc>
                <a:spcBef>
                  <a:spcPct val="0"/>
                </a:spcBef>
                <a:spcAft>
                  <a:spcPct val="0"/>
                </a:spcAft>
                <a:buClrTx/>
                <a:buSzTx/>
                <a:buFontTx/>
                <a:buNone/>
                <a:tabLst/>
                <a:defRPr/>
              </a:pPr>
              <a:r>
                <a:rPr kumimoji="0" lang="en-US" sz="1000" b="0" i="0" u="none" strike="noStrike" kern="0" cap="none" spc="0" normalizeH="0" baseline="0" noProof="0" dirty="0">
                  <a:ln>
                    <a:noFill/>
                  </a:ln>
                  <a:solidFill>
                    <a:srgbClr val="000000"/>
                  </a:solidFill>
                  <a:effectLst/>
                  <a:uLnTx/>
                  <a:uFillTx/>
                  <a:cs typeface="Arial" pitchFamily="34" charset="0"/>
                </a:rPr>
                <a:t>1.50</a:t>
              </a:r>
              <a:endParaRPr kumimoji="0" lang="en-US" sz="1800" b="0" i="0" u="none" strike="noStrike" kern="0" cap="none" spc="0" normalizeH="0" baseline="0" noProof="0" dirty="0">
                <a:ln>
                  <a:noFill/>
                </a:ln>
                <a:solidFill>
                  <a:prstClr val="black"/>
                </a:solidFill>
                <a:effectLst/>
                <a:uLnTx/>
                <a:uFillTx/>
                <a:cs typeface="Arial" pitchFamily="34" charset="0"/>
              </a:endParaRPr>
            </a:p>
          </p:txBody>
        </p:sp>
        <p:sp>
          <p:nvSpPr>
            <p:cNvPr id="63" name="Text Box 60">
              <a:extLst>
                <a:ext uri="{FF2B5EF4-FFF2-40B4-BE49-F238E27FC236}">
                  <a16:creationId xmlns:a16="http://schemas.microsoft.com/office/drawing/2014/main" id="{5AB003D1-1930-4463-8A28-C8EAC00A58BE}"/>
                </a:ext>
              </a:extLst>
            </p:cNvPr>
            <p:cNvSpPr txBox="1">
              <a:spLocks noChangeArrowheads="1"/>
            </p:cNvSpPr>
            <p:nvPr/>
          </p:nvSpPr>
          <p:spPr bwMode="auto">
            <a:xfrm>
              <a:off x="107099100" y="109156500"/>
              <a:ext cx="400050" cy="228600"/>
            </a:xfrm>
            <a:prstGeom prst="rect">
              <a:avLst/>
            </a:prstGeom>
            <a:noFill/>
            <a:ln w="9525" algn="in">
              <a:noFill/>
              <a:miter lim="800000"/>
              <a:headEnd/>
              <a:tailEnd/>
            </a:ln>
            <a:effectLst/>
          </p:spPr>
          <p:txBody>
            <a:bodyPr vert="horz" wrap="square" lIns="36576" tIns="36576" rIns="36576" bIns="36576" numCol="1" anchor="t" anchorCtr="0" compatLnSpc="1">
              <a:prstTxWarp prst="textNoShape">
                <a:avLst/>
              </a:prstTxWarp>
            </a:bodyPr>
            <a:lstStyle/>
            <a:p>
              <a:pPr marL="0" marR="0" lvl="0" indent="0" defTabSz="914400" eaLnBrk="1" fontAlgn="base" latinLnBrk="0" hangingPunct="1">
                <a:lnSpc>
                  <a:spcPct val="100000"/>
                </a:lnSpc>
                <a:spcBef>
                  <a:spcPct val="0"/>
                </a:spcBef>
                <a:spcAft>
                  <a:spcPct val="0"/>
                </a:spcAft>
                <a:buClrTx/>
                <a:buSzTx/>
                <a:buFontTx/>
                <a:buNone/>
                <a:tabLst/>
                <a:defRPr/>
              </a:pPr>
              <a:r>
                <a:rPr kumimoji="0" lang="en-US" sz="1000" b="0" i="0" u="none" strike="noStrike" kern="0" cap="none" spc="0" normalizeH="0" baseline="0" noProof="0" dirty="0">
                  <a:ln>
                    <a:noFill/>
                  </a:ln>
                  <a:solidFill>
                    <a:srgbClr val="000000"/>
                  </a:solidFill>
                  <a:effectLst/>
                  <a:uLnTx/>
                  <a:uFillTx/>
                  <a:cs typeface="Arial" pitchFamily="34" charset="0"/>
                </a:rPr>
                <a:t>0.50</a:t>
              </a:r>
              <a:endParaRPr kumimoji="0" lang="en-US" sz="1800" b="0" i="0" u="none" strike="noStrike" kern="0" cap="none" spc="0" normalizeH="0" baseline="0" noProof="0" dirty="0">
                <a:ln>
                  <a:noFill/>
                </a:ln>
                <a:solidFill>
                  <a:prstClr val="black"/>
                </a:solidFill>
                <a:effectLst/>
                <a:uLnTx/>
                <a:uFillTx/>
                <a:cs typeface="Arial" pitchFamily="34" charset="0"/>
              </a:endParaRPr>
            </a:p>
          </p:txBody>
        </p:sp>
        <p:sp>
          <p:nvSpPr>
            <p:cNvPr id="64" name="Line 61">
              <a:extLst>
                <a:ext uri="{FF2B5EF4-FFF2-40B4-BE49-F238E27FC236}">
                  <a16:creationId xmlns:a16="http://schemas.microsoft.com/office/drawing/2014/main" id="{6F376F40-7E23-4F99-9869-CE2E15651885}"/>
                </a:ext>
              </a:extLst>
            </p:cNvPr>
            <p:cNvSpPr>
              <a:spLocks noChangeShapeType="1"/>
            </p:cNvSpPr>
            <p:nvPr/>
          </p:nvSpPr>
          <p:spPr bwMode="auto">
            <a:xfrm flipH="1">
              <a:off x="107499150" y="109270800"/>
              <a:ext cx="457200" cy="1"/>
            </a:xfrm>
            <a:prstGeom prst="line">
              <a:avLst/>
            </a:prstGeom>
            <a:noFill/>
            <a:ln w="9525" algn="ctr">
              <a:solidFill>
                <a:srgbClr val="000000"/>
              </a:solidFill>
              <a:round/>
              <a:headEnd/>
              <a:tailEnd type="triangle" w="med" len="med"/>
            </a:ln>
            <a:effectLst/>
          </p:spPr>
          <p:txBody>
            <a:bodyPr vert="horz" wrap="square" lIns="36576" tIns="36576" rIns="36576" bIns="36576"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endParaRPr>
            </a:p>
          </p:txBody>
        </p:sp>
        <p:sp>
          <p:nvSpPr>
            <p:cNvPr id="65" name="Line 62">
              <a:extLst>
                <a:ext uri="{FF2B5EF4-FFF2-40B4-BE49-F238E27FC236}">
                  <a16:creationId xmlns:a16="http://schemas.microsoft.com/office/drawing/2014/main" id="{381F4385-1801-41EA-97DC-AF97C1A31A35}"/>
                </a:ext>
              </a:extLst>
            </p:cNvPr>
            <p:cNvSpPr>
              <a:spLocks noChangeShapeType="1"/>
            </p:cNvSpPr>
            <p:nvPr/>
          </p:nvSpPr>
          <p:spPr bwMode="auto">
            <a:xfrm>
              <a:off x="108299250" y="109270800"/>
              <a:ext cx="571500" cy="1"/>
            </a:xfrm>
            <a:prstGeom prst="line">
              <a:avLst/>
            </a:prstGeom>
            <a:noFill/>
            <a:ln w="9525" algn="ctr">
              <a:solidFill>
                <a:srgbClr val="000000"/>
              </a:solidFill>
              <a:round/>
              <a:headEnd/>
              <a:tailEnd type="triangle" w="med" len="med"/>
            </a:ln>
            <a:effectLst/>
          </p:spPr>
          <p:txBody>
            <a:bodyPr vert="horz" wrap="square" lIns="36576" tIns="36576" rIns="36576" bIns="36576"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endParaRPr>
            </a:p>
          </p:txBody>
        </p:sp>
        <p:sp>
          <p:nvSpPr>
            <p:cNvPr id="66" name="Line 63">
              <a:extLst>
                <a:ext uri="{FF2B5EF4-FFF2-40B4-BE49-F238E27FC236}">
                  <a16:creationId xmlns:a16="http://schemas.microsoft.com/office/drawing/2014/main" id="{4666E96E-6014-43F3-803E-21F69A88E967}"/>
                </a:ext>
              </a:extLst>
            </p:cNvPr>
            <p:cNvSpPr>
              <a:spLocks noChangeShapeType="1"/>
            </p:cNvSpPr>
            <p:nvPr/>
          </p:nvSpPr>
          <p:spPr bwMode="auto">
            <a:xfrm>
              <a:off x="106813350" y="109270800"/>
              <a:ext cx="228600" cy="1"/>
            </a:xfrm>
            <a:prstGeom prst="line">
              <a:avLst/>
            </a:prstGeom>
            <a:noFill/>
            <a:ln w="9525" algn="ctr">
              <a:solidFill>
                <a:srgbClr val="000000"/>
              </a:solidFill>
              <a:round/>
              <a:headEnd/>
              <a:tailEnd type="triangle" w="med" len="med"/>
            </a:ln>
            <a:effectLst/>
          </p:spPr>
          <p:txBody>
            <a:bodyPr vert="horz" wrap="square" lIns="36576" tIns="36576" rIns="36576" bIns="36576"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endParaRPr>
            </a:p>
          </p:txBody>
        </p:sp>
        <p:sp>
          <p:nvSpPr>
            <p:cNvPr id="67" name="Line 64">
              <a:extLst>
                <a:ext uri="{FF2B5EF4-FFF2-40B4-BE49-F238E27FC236}">
                  <a16:creationId xmlns:a16="http://schemas.microsoft.com/office/drawing/2014/main" id="{AE712914-77CA-4EDE-B7DE-CBCE1A6EFE9B}"/>
                </a:ext>
              </a:extLst>
            </p:cNvPr>
            <p:cNvSpPr>
              <a:spLocks noChangeShapeType="1"/>
            </p:cNvSpPr>
            <p:nvPr/>
          </p:nvSpPr>
          <p:spPr bwMode="auto">
            <a:xfrm flipV="1">
              <a:off x="106584750" y="109899450"/>
              <a:ext cx="800100" cy="514350"/>
            </a:xfrm>
            <a:prstGeom prst="line">
              <a:avLst/>
            </a:prstGeom>
            <a:noFill/>
            <a:ln w="9525" algn="ctr">
              <a:solidFill>
                <a:srgbClr val="000000"/>
              </a:solidFill>
              <a:round/>
              <a:headEnd/>
              <a:tailEnd type="triangle" w="med" len="med"/>
            </a:ln>
            <a:effectLst/>
          </p:spPr>
          <p:txBody>
            <a:bodyPr vert="horz" wrap="square" lIns="36576" tIns="36576" rIns="36576" bIns="36576"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endParaRPr>
            </a:p>
          </p:txBody>
        </p:sp>
        <p:sp>
          <p:nvSpPr>
            <p:cNvPr id="68" name="Text Box 65">
              <a:extLst>
                <a:ext uri="{FF2B5EF4-FFF2-40B4-BE49-F238E27FC236}">
                  <a16:creationId xmlns:a16="http://schemas.microsoft.com/office/drawing/2014/main" id="{83199FAA-67D8-4E04-8950-C94C8E22823A}"/>
                </a:ext>
              </a:extLst>
            </p:cNvPr>
            <p:cNvSpPr txBox="1">
              <a:spLocks noChangeArrowheads="1"/>
            </p:cNvSpPr>
            <p:nvPr/>
          </p:nvSpPr>
          <p:spPr bwMode="auto">
            <a:xfrm>
              <a:off x="105898950" y="110413800"/>
              <a:ext cx="1085850" cy="571500"/>
            </a:xfrm>
            <a:prstGeom prst="rect">
              <a:avLst/>
            </a:prstGeom>
            <a:noFill/>
            <a:ln w="9525" algn="in">
              <a:noFill/>
              <a:miter lim="800000"/>
              <a:headEnd/>
              <a:tailEnd/>
            </a:ln>
            <a:effectLst/>
          </p:spPr>
          <p:txBody>
            <a:bodyPr vert="horz" wrap="square" lIns="36576" tIns="36576" rIns="36576" bIns="36576" numCol="1" anchor="t" anchorCtr="0" compatLnSpc="1">
              <a:prstTxWarp prst="textNoShape">
                <a:avLst/>
              </a:prstTxWarp>
            </a:bodyPr>
            <a:lstStyle/>
            <a:p>
              <a:pPr marL="0" marR="0" lvl="0" indent="0" defTabSz="914400" eaLnBrk="1" fontAlgn="base" latinLnBrk="0" hangingPunct="1">
                <a:lnSpc>
                  <a:spcPct val="100000"/>
                </a:lnSpc>
                <a:spcBef>
                  <a:spcPct val="0"/>
                </a:spcBef>
                <a:spcAft>
                  <a:spcPct val="0"/>
                </a:spcAft>
                <a:buClrTx/>
                <a:buSzTx/>
                <a:buFontTx/>
                <a:buNone/>
                <a:tabLst/>
                <a:defRPr/>
              </a:pPr>
              <a:r>
                <a:rPr kumimoji="0" lang="en-US" sz="1000" b="0" i="0" u="none" strike="noStrike" kern="0" cap="none" spc="0" normalizeH="0" baseline="0" noProof="0" dirty="0">
                  <a:ln>
                    <a:noFill/>
                  </a:ln>
                  <a:solidFill>
                    <a:srgbClr val="000000"/>
                  </a:solidFill>
                  <a:effectLst/>
                  <a:uLnTx/>
                  <a:uFillTx/>
                  <a:cs typeface="Arial" pitchFamily="34" charset="0"/>
                </a:rPr>
                <a:t>DRILL TWO,</a:t>
              </a:r>
            </a:p>
            <a:p>
              <a:pPr marL="0" marR="0" lvl="0" indent="0" defTabSz="914400" eaLnBrk="1" fontAlgn="base" latinLnBrk="0" hangingPunct="1">
                <a:lnSpc>
                  <a:spcPct val="100000"/>
                </a:lnSpc>
                <a:spcBef>
                  <a:spcPct val="0"/>
                </a:spcBef>
                <a:spcAft>
                  <a:spcPct val="0"/>
                </a:spcAft>
                <a:buClrTx/>
                <a:buSzTx/>
                <a:buFontTx/>
                <a:buNone/>
                <a:tabLst/>
                <a:defRPr/>
              </a:pPr>
              <a:r>
                <a:rPr kumimoji="0" lang="en-US" sz="1000" b="0" i="0" u="none" strike="noStrike" kern="0" cap="none" spc="0" normalizeH="0" baseline="0" noProof="0" dirty="0">
                  <a:ln>
                    <a:noFill/>
                  </a:ln>
                  <a:solidFill>
                    <a:srgbClr val="000000"/>
                  </a:solidFill>
                  <a:effectLst/>
                  <a:uLnTx/>
                  <a:uFillTx/>
                  <a:cs typeface="Arial" pitchFamily="34" charset="0"/>
                </a:rPr>
                <a:t>0.25 HOLES</a:t>
              </a:r>
              <a:endParaRPr kumimoji="0" lang="en-US" sz="1800" b="0" i="0" u="none" strike="noStrike" kern="0" cap="none" spc="0" normalizeH="0" baseline="0" noProof="0" dirty="0">
                <a:ln>
                  <a:noFill/>
                </a:ln>
                <a:solidFill>
                  <a:prstClr val="black"/>
                </a:solidFill>
                <a:effectLst/>
                <a:uLnTx/>
                <a:uFillTx/>
                <a:cs typeface="Arial" pitchFamily="34" charset="0"/>
              </a:endParaRPr>
            </a:p>
          </p:txBody>
        </p:sp>
        <p:sp>
          <p:nvSpPr>
            <p:cNvPr id="69" name="Oval 66">
              <a:extLst>
                <a:ext uri="{FF2B5EF4-FFF2-40B4-BE49-F238E27FC236}">
                  <a16:creationId xmlns:a16="http://schemas.microsoft.com/office/drawing/2014/main" id="{DF750440-8E7E-410E-9421-746BF5576C96}"/>
                </a:ext>
              </a:extLst>
            </p:cNvPr>
            <p:cNvSpPr>
              <a:spLocks noChangeArrowheads="1"/>
            </p:cNvSpPr>
            <p:nvPr/>
          </p:nvSpPr>
          <p:spPr bwMode="auto">
            <a:xfrm>
              <a:off x="107956350" y="110185200"/>
              <a:ext cx="457200" cy="457200"/>
            </a:xfrm>
            <a:prstGeom prst="ellipse">
              <a:avLst/>
            </a:prstGeom>
            <a:noFill/>
            <a:ln w="19050" algn="in">
              <a:solidFill>
                <a:srgbClr val="000000"/>
              </a:solidFill>
              <a:round/>
              <a:headEnd/>
              <a:tailEnd/>
            </a:ln>
            <a:effectLst/>
          </p:spPr>
          <p:txBody>
            <a:bodyPr vert="horz" wrap="square" lIns="36576" tIns="36576" rIns="36576" bIns="36576"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endParaRPr>
            </a:p>
          </p:txBody>
        </p:sp>
        <p:sp>
          <p:nvSpPr>
            <p:cNvPr id="70" name="Line 67">
              <a:extLst>
                <a:ext uri="{FF2B5EF4-FFF2-40B4-BE49-F238E27FC236}">
                  <a16:creationId xmlns:a16="http://schemas.microsoft.com/office/drawing/2014/main" id="{B8B38466-3175-4A89-9BF2-A51816182922}"/>
                </a:ext>
              </a:extLst>
            </p:cNvPr>
            <p:cNvSpPr>
              <a:spLocks noChangeShapeType="1"/>
            </p:cNvSpPr>
            <p:nvPr/>
          </p:nvSpPr>
          <p:spPr bwMode="auto">
            <a:xfrm>
              <a:off x="107956350" y="108013500"/>
              <a:ext cx="0" cy="342900"/>
            </a:xfrm>
            <a:prstGeom prst="line">
              <a:avLst/>
            </a:prstGeom>
            <a:noFill/>
            <a:ln w="19050">
              <a:solidFill>
                <a:srgbClr val="000000"/>
              </a:solidFill>
              <a:prstDash val="dash"/>
              <a:round/>
              <a:headEnd/>
              <a:tailEnd/>
            </a:ln>
            <a:effectLst/>
          </p:spPr>
          <p:txBody>
            <a:bodyPr vert="horz" wrap="square" lIns="36576" tIns="36576" rIns="36576" bIns="36576"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endParaRPr>
            </a:p>
          </p:txBody>
        </p:sp>
        <p:sp>
          <p:nvSpPr>
            <p:cNvPr id="71" name="Line 68">
              <a:extLst>
                <a:ext uri="{FF2B5EF4-FFF2-40B4-BE49-F238E27FC236}">
                  <a16:creationId xmlns:a16="http://schemas.microsoft.com/office/drawing/2014/main" id="{78E56389-DC68-4F41-988D-8F828B01C180}"/>
                </a:ext>
              </a:extLst>
            </p:cNvPr>
            <p:cNvSpPr>
              <a:spLocks noChangeShapeType="1"/>
            </p:cNvSpPr>
            <p:nvPr/>
          </p:nvSpPr>
          <p:spPr bwMode="auto">
            <a:xfrm>
              <a:off x="108413550" y="108013500"/>
              <a:ext cx="0" cy="342900"/>
            </a:xfrm>
            <a:prstGeom prst="line">
              <a:avLst/>
            </a:prstGeom>
            <a:noFill/>
            <a:ln w="19050" algn="ctr">
              <a:solidFill>
                <a:srgbClr val="000000"/>
              </a:solidFill>
              <a:prstDash val="dash"/>
              <a:round/>
              <a:headEnd/>
              <a:tailEnd/>
            </a:ln>
            <a:effectLst/>
          </p:spPr>
          <p:txBody>
            <a:bodyPr vert="horz" wrap="square" lIns="36576" tIns="36576" rIns="36576" bIns="36576"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endParaRPr>
            </a:p>
          </p:txBody>
        </p:sp>
        <p:sp>
          <p:nvSpPr>
            <p:cNvPr id="72" name="Line 69">
              <a:extLst>
                <a:ext uri="{FF2B5EF4-FFF2-40B4-BE49-F238E27FC236}">
                  <a16:creationId xmlns:a16="http://schemas.microsoft.com/office/drawing/2014/main" id="{1C6A5739-588E-4660-838F-6B5696B78436}"/>
                </a:ext>
              </a:extLst>
            </p:cNvPr>
            <p:cNvSpPr>
              <a:spLocks noChangeShapeType="1"/>
            </p:cNvSpPr>
            <p:nvPr/>
          </p:nvSpPr>
          <p:spPr bwMode="auto">
            <a:xfrm>
              <a:off x="107956350" y="108013500"/>
              <a:ext cx="457200" cy="0"/>
            </a:xfrm>
            <a:prstGeom prst="line">
              <a:avLst/>
            </a:prstGeom>
            <a:noFill/>
            <a:ln w="19050">
              <a:solidFill>
                <a:srgbClr val="000000"/>
              </a:solidFill>
              <a:prstDash val="dash"/>
              <a:round/>
              <a:headEnd/>
              <a:tailEnd/>
            </a:ln>
            <a:effectLst/>
          </p:spPr>
          <p:txBody>
            <a:bodyPr vert="horz" wrap="square" lIns="36576" tIns="36576" rIns="36576" bIns="36576"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endParaRPr>
            </a:p>
          </p:txBody>
        </p:sp>
        <p:sp>
          <p:nvSpPr>
            <p:cNvPr id="73" name="Oval 70">
              <a:extLst>
                <a:ext uri="{FF2B5EF4-FFF2-40B4-BE49-F238E27FC236}">
                  <a16:creationId xmlns:a16="http://schemas.microsoft.com/office/drawing/2014/main" id="{5F3FB0AC-AC82-4E8D-9161-2BB477D3DB83}"/>
                </a:ext>
              </a:extLst>
            </p:cNvPr>
            <p:cNvSpPr>
              <a:spLocks noChangeArrowheads="1"/>
            </p:cNvSpPr>
            <p:nvPr/>
          </p:nvSpPr>
          <p:spPr bwMode="auto">
            <a:xfrm>
              <a:off x="108127800" y="108060425"/>
              <a:ext cx="114300" cy="114300"/>
            </a:xfrm>
            <a:prstGeom prst="ellipse">
              <a:avLst/>
            </a:prstGeom>
            <a:noFill/>
            <a:ln w="9525" algn="in">
              <a:solidFill>
                <a:srgbClr val="000000"/>
              </a:solidFill>
              <a:round/>
              <a:headEnd/>
              <a:tailEnd/>
            </a:ln>
            <a:effectLst/>
          </p:spPr>
          <p:txBody>
            <a:bodyPr vert="horz" wrap="square" lIns="36576" tIns="36576" rIns="36576" bIns="36576"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endParaRPr>
            </a:p>
          </p:txBody>
        </p:sp>
        <p:sp>
          <p:nvSpPr>
            <p:cNvPr id="74" name="Line 71">
              <a:extLst>
                <a:ext uri="{FF2B5EF4-FFF2-40B4-BE49-F238E27FC236}">
                  <a16:creationId xmlns:a16="http://schemas.microsoft.com/office/drawing/2014/main" id="{163E0B63-685D-423F-845B-929BB386E4D7}"/>
                </a:ext>
              </a:extLst>
            </p:cNvPr>
            <p:cNvSpPr>
              <a:spLocks noChangeShapeType="1"/>
            </p:cNvSpPr>
            <p:nvPr/>
          </p:nvSpPr>
          <p:spPr bwMode="auto">
            <a:xfrm>
              <a:off x="108127800" y="109499400"/>
              <a:ext cx="0" cy="685800"/>
            </a:xfrm>
            <a:prstGeom prst="line">
              <a:avLst/>
            </a:prstGeom>
            <a:noFill/>
            <a:ln w="19050">
              <a:solidFill>
                <a:srgbClr val="000000"/>
              </a:solidFill>
              <a:prstDash val="dash"/>
              <a:round/>
              <a:headEnd/>
              <a:tailEnd/>
            </a:ln>
            <a:effectLst/>
          </p:spPr>
          <p:txBody>
            <a:bodyPr vert="horz" wrap="square" lIns="36576" tIns="36576" rIns="36576" bIns="36576"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endParaRPr>
            </a:p>
          </p:txBody>
        </p:sp>
        <p:sp>
          <p:nvSpPr>
            <p:cNvPr id="75" name="Line 72">
              <a:extLst>
                <a:ext uri="{FF2B5EF4-FFF2-40B4-BE49-F238E27FC236}">
                  <a16:creationId xmlns:a16="http://schemas.microsoft.com/office/drawing/2014/main" id="{A3221099-BE73-4C6B-A9EF-7DE48F887A60}"/>
                </a:ext>
              </a:extLst>
            </p:cNvPr>
            <p:cNvSpPr>
              <a:spLocks noChangeShapeType="1"/>
            </p:cNvSpPr>
            <p:nvPr/>
          </p:nvSpPr>
          <p:spPr bwMode="auto">
            <a:xfrm>
              <a:off x="108242100" y="109507825"/>
              <a:ext cx="0" cy="685800"/>
            </a:xfrm>
            <a:prstGeom prst="line">
              <a:avLst/>
            </a:prstGeom>
            <a:noFill/>
            <a:ln w="19050" algn="ctr">
              <a:solidFill>
                <a:srgbClr val="000000"/>
              </a:solidFill>
              <a:prstDash val="dash"/>
              <a:round/>
              <a:headEnd/>
              <a:tailEnd/>
            </a:ln>
            <a:effectLst/>
          </p:spPr>
          <p:txBody>
            <a:bodyPr vert="horz" wrap="square" lIns="36576" tIns="36576" rIns="36576" bIns="36576"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endParaRPr>
            </a:p>
          </p:txBody>
        </p:sp>
        <p:grpSp>
          <p:nvGrpSpPr>
            <p:cNvPr id="76" name="Group 73">
              <a:extLst>
                <a:ext uri="{FF2B5EF4-FFF2-40B4-BE49-F238E27FC236}">
                  <a16:creationId xmlns:a16="http://schemas.microsoft.com/office/drawing/2014/main" id="{82065D6D-0B96-4CBC-BFA3-E20FDC870C28}"/>
                </a:ext>
              </a:extLst>
            </p:cNvPr>
            <p:cNvGrpSpPr>
              <a:grpSpLocks/>
            </p:cNvGrpSpPr>
            <p:nvPr/>
          </p:nvGrpSpPr>
          <p:grpSpPr bwMode="auto">
            <a:xfrm>
              <a:off x="110013750" y="108585000"/>
              <a:ext cx="1543050" cy="2971800"/>
              <a:chOff x="110013750" y="108585000"/>
              <a:chExt cx="1543050" cy="2971800"/>
            </a:xfrm>
          </p:grpSpPr>
          <p:sp>
            <p:nvSpPr>
              <p:cNvPr id="91" name="Text Box 74">
                <a:extLst>
                  <a:ext uri="{FF2B5EF4-FFF2-40B4-BE49-F238E27FC236}">
                    <a16:creationId xmlns:a16="http://schemas.microsoft.com/office/drawing/2014/main" id="{F7C8F6ED-B861-4953-8A8A-187664A5D0BF}"/>
                  </a:ext>
                </a:extLst>
              </p:cNvPr>
              <p:cNvSpPr txBox="1">
                <a:spLocks noChangeArrowheads="1"/>
              </p:cNvSpPr>
              <p:nvPr/>
            </p:nvSpPr>
            <p:spPr bwMode="auto">
              <a:xfrm>
                <a:off x="111213900" y="110413800"/>
                <a:ext cx="342900" cy="228600"/>
              </a:xfrm>
              <a:prstGeom prst="rect">
                <a:avLst/>
              </a:prstGeom>
              <a:noFill/>
              <a:ln w="9525" algn="in">
                <a:noFill/>
                <a:miter lim="800000"/>
                <a:headEnd/>
                <a:tailEnd/>
              </a:ln>
              <a:effectLst/>
            </p:spPr>
            <p:txBody>
              <a:bodyPr vert="horz" wrap="square" lIns="36576" tIns="36576" rIns="36576" bIns="36576" numCol="1" anchor="t" anchorCtr="0" compatLnSpc="1">
                <a:prstTxWarp prst="textNoShape">
                  <a:avLst/>
                </a:prstTxWarp>
              </a:bodyPr>
              <a:lstStyle/>
              <a:p>
                <a:pPr marL="0" marR="0" lvl="0" indent="0" defTabSz="914400" eaLnBrk="1" fontAlgn="base" latinLnBrk="0" hangingPunct="1">
                  <a:lnSpc>
                    <a:spcPct val="100000"/>
                  </a:lnSpc>
                  <a:spcBef>
                    <a:spcPct val="0"/>
                  </a:spcBef>
                  <a:spcAft>
                    <a:spcPct val="0"/>
                  </a:spcAft>
                  <a:buClrTx/>
                  <a:buSzTx/>
                  <a:buFontTx/>
                  <a:buNone/>
                  <a:tabLst/>
                  <a:defRPr/>
                </a:pPr>
                <a:r>
                  <a:rPr kumimoji="0" lang="en-US" sz="1000" b="0" i="0" u="none" strike="noStrike" kern="0" cap="none" spc="0" normalizeH="0" baseline="0" noProof="0" dirty="0">
                    <a:ln>
                      <a:noFill/>
                    </a:ln>
                    <a:solidFill>
                      <a:srgbClr val="000000"/>
                    </a:solidFill>
                    <a:effectLst/>
                    <a:uLnTx/>
                    <a:uFillTx/>
                    <a:cs typeface="Arial" pitchFamily="34" charset="0"/>
                  </a:rPr>
                  <a:t>2.00</a:t>
                </a:r>
                <a:endParaRPr kumimoji="0" lang="en-US" sz="1800" b="0" i="0" u="none" strike="noStrike" kern="0" cap="none" spc="0" normalizeH="0" baseline="0" noProof="0" dirty="0">
                  <a:ln>
                    <a:noFill/>
                  </a:ln>
                  <a:solidFill>
                    <a:prstClr val="black"/>
                  </a:solidFill>
                  <a:effectLst/>
                  <a:uLnTx/>
                  <a:uFillTx/>
                  <a:cs typeface="Arial" pitchFamily="34" charset="0"/>
                </a:endParaRPr>
              </a:p>
            </p:txBody>
          </p:sp>
          <p:sp>
            <p:nvSpPr>
              <p:cNvPr id="92" name="Line 75">
                <a:extLst>
                  <a:ext uri="{FF2B5EF4-FFF2-40B4-BE49-F238E27FC236}">
                    <a16:creationId xmlns:a16="http://schemas.microsoft.com/office/drawing/2014/main" id="{C9DAFAE1-986C-422E-BD6F-7BE658524B91}"/>
                  </a:ext>
                </a:extLst>
              </p:cNvPr>
              <p:cNvSpPr>
                <a:spLocks noChangeShapeType="1"/>
              </p:cNvSpPr>
              <p:nvPr/>
            </p:nvSpPr>
            <p:spPr bwMode="auto">
              <a:xfrm flipV="1">
                <a:off x="110585250" y="109499400"/>
                <a:ext cx="1" cy="685800"/>
              </a:xfrm>
              <a:prstGeom prst="line">
                <a:avLst/>
              </a:prstGeom>
              <a:noFill/>
              <a:ln w="19050" algn="ctr">
                <a:solidFill>
                  <a:srgbClr val="000000"/>
                </a:solidFill>
                <a:round/>
                <a:headEnd/>
                <a:tailEnd/>
              </a:ln>
              <a:effectLst/>
            </p:spPr>
            <p:txBody>
              <a:bodyPr vert="horz" wrap="square" lIns="36576" tIns="36576" rIns="36576" bIns="36576"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endParaRPr>
              </a:p>
            </p:txBody>
          </p:sp>
          <p:sp>
            <p:nvSpPr>
              <p:cNvPr id="93" name="Line 76">
                <a:extLst>
                  <a:ext uri="{FF2B5EF4-FFF2-40B4-BE49-F238E27FC236}">
                    <a16:creationId xmlns:a16="http://schemas.microsoft.com/office/drawing/2014/main" id="{3C39D909-0E37-4CE6-BE6F-79C52B722EF9}"/>
                  </a:ext>
                </a:extLst>
              </p:cNvPr>
              <p:cNvSpPr>
                <a:spLocks noChangeShapeType="1"/>
              </p:cNvSpPr>
              <p:nvPr/>
            </p:nvSpPr>
            <p:spPr bwMode="auto">
              <a:xfrm flipH="1">
                <a:off x="110128050" y="109499400"/>
                <a:ext cx="1" cy="1828800"/>
              </a:xfrm>
              <a:prstGeom prst="line">
                <a:avLst/>
              </a:prstGeom>
              <a:noFill/>
              <a:ln w="19050" algn="ctr">
                <a:solidFill>
                  <a:srgbClr val="000000"/>
                </a:solidFill>
                <a:round/>
                <a:headEnd/>
                <a:tailEnd/>
              </a:ln>
              <a:effectLst/>
            </p:spPr>
            <p:txBody>
              <a:bodyPr vert="horz" wrap="square" lIns="36576" tIns="36576" rIns="36576" bIns="36576"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endParaRPr>
              </a:p>
            </p:txBody>
          </p:sp>
          <p:sp>
            <p:nvSpPr>
              <p:cNvPr id="94" name="Line 77">
                <a:extLst>
                  <a:ext uri="{FF2B5EF4-FFF2-40B4-BE49-F238E27FC236}">
                    <a16:creationId xmlns:a16="http://schemas.microsoft.com/office/drawing/2014/main" id="{E171DBEC-697F-4882-B2D2-7883C4457462}"/>
                  </a:ext>
                </a:extLst>
              </p:cNvPr>
              <p:cNvSpPr>
                <a:spLocks noChangeShapeType="1"/>
              </p:cNvSpPr>
              <p:nvPr/>
            </p:nvSpPr>
            <p:spPr bwMode="auto">
              <a:xfrm flipH="1">
                <a:off x="110813849" y="110185200"/>
                <a:ext cx="1" cy="1143000"/>
              </a:xfrm>
              <a:prstGeom prst="line">
                <a:avLst/>
              </a:prstGeom>
              <a:noFill/>
              <a:ln w="19050" algn="ctr">
                <a:solidFill>
                  <a:srgbClr val="000000"/>
                </a:solidFill>
                <a:round/>
                <a:headEnd/>
                <a:tailEnd/>
              </a:ln>
              <a:effectLst/>
            </p:spPr>
            <p:txBody>
              <a:bodyPr vert="horz" wrap="square" lIns="36576" tIns="36576" rIns="36576" bIns="36576"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endParaRPr>
              </a:p>
            </p:txBody>
          </p:sp>
          <p:sp>
            <p:nvSpPr>
              <p:cNvPr id="95" name="Line 78">
                <a:extLst>
                  <a:ext uri="{FF2B5EF4-FFF2-40B4-BE49-F238E27FC236}">
                    <a16:creationId xmlns:a16="http://schemas.microsoft.com/office/drawing/2014/main" id="{23AF052A-73B7-42AE-9C62-E2638A4358B5}"/>
                  </a:ext>
                </a:extLst>
              </p:cNvPr>
              <p:cNvSpPr>
                <a:spLocks noChangeShapeType="1"/>
              </p:cNvSpPr>
              <p:nvPr/>
            </p:nvSpPr>
            <p:spPr bwMode="auto">
              <a:xfrm>
                <a:off x="110585250" y="110185200"/>
                <a:ext cx="228600" cy="1"/>
              </a:xfrm>
              <a:prstGeom prst="line">
                <a:avLst/>
              </a:prstGeom>
              <a:noFill/>
              <a:ln w="19050" algn="ctr">
                <a:solidFill>
                  <a:srgbClr val="000000"/>
                </a:solidFill>
                <a:round/>
                <a:headEnd/>
                <a:tailEnd/>
              </a:ln>
              <a:effectLst/>
            </p:spPr>
            <p:txBody>
              <a:bodyPr vert="horz" wrap="square" lIns="36576" tIns="36576" rIns="36576" bIns="36576"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endParaRPr>
              </a:p>
            </p:txBody>
          </p:sp>
          <p:sp>
            <p:nvSpPr>
              <p:cNvPr id="96" name="Line 79">
                <a:extLst>
                  <a:ext uri="{FF2B5EF4-FFF2-40B4-BE49-F238E27FC236}">
                    <a16:creationId xmlns:a16="http://schemas.microsoft.com/office/drawing/2014/main" id="{7E34C60B-BFD4-4017-BC05-6E2E07488A5D}"/>
                  </a:ext>
                </a:extLst>
              </p:cNvPr>
              <p:cNvSpPr>
                <a:spLocks noChangeShapeType="1"/>
              </p:cNvSpPr>
              <p:nvPr/>
            </p:nvSpPr>
            <p:spPr bwMode="auto">
              <a:xfrm>
                <a:off x="110128050" y="109499400"/>
                <a:ext cx="457200" cy="1"/>
              </a:xfrm>
              <a:prstGeom prst="line">
                <a:avLst/>
              </a:prstGeom>
              <a:noFill/>
              <a:ln w="19050" algn="ctr">
                <a:solidFill>
                  <a:srgbClr val="000000"/>
                </a:solidFill>
                <a:round/>
                <a:headEnd/>
                <a:tailEnd/>
              </a:ln>
              <a:effectLst/>
            </p:spPr>
            <p:txBody>
              <a:bodyPr vert="horz" wrap="square" lIns="36576" tIns="36576" rIns="36576" bIns="36576"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endParaRPr>
              </a:p>
            </p:txBody>
          </p:sp>
          <p:sp>
            <p:nvSpPr>
              <p:cNvPr id="97" name="Line 80">
                <a:extLst>
                  <a:ext uri="{FF2B5EF4-FFF2-40B4-BE49-F238E27FC236}">
                    <a16:creationId xmlns:a16="http://schemas.microsoft.com/office/drawing/2014/main" id="{008C4850-DC84-4648-B16D-20ADB310272E}"/>
                  </a:ext>
                </a:extLst>
              </p:cNvPr>
              <p:cNvSpPr>
                <a:spLocks noChangeShapeType="1"/>
              </p:cNvSpPr>
              <p:nvPr/>
            </p:nvSpPr>
            <p:spPr bwMode="auto">
              <a:xfrm>
                <a:off x="110128050" y="110871000"/>
                <a:ext cx="685800" cy="1"/>
              </a:xfrm>
              <a:prstGeom prst="line">
                <a:avLst/>
              </a:prstGeom>
              <a:noFill/>
              <a:ln w="19050" algn="ctr">
                <a:solidFill>
                  <a:srgbClr val="000000"/>
                </a:solidFill>
                <a:round/>
                <a:headEnd/>
                <a:tailEnd/>
              </a:ln>
              <a:effectLst/>
            </p:spPr>
            <p:txBody>
              <a:bodyPr vert="horz" wrap="square" lIns="36576" tIns="36576" rIns="36576" bIns="36576"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endParaRPr>
              </a:p>
            </p:txBody>
          </p:sp>
          <p:sp>
            <p:nvSpPr>
              <p:cNvPr id="98" name="Line 81">
                <a:extLst>
                  <a:ext uri="{FF2B5EF4-FFF2-40B4-BE49-F238E27FC236}">
                    <a16:creationId xmlns:a16="http://schemas.microsoft.com/office/drawing/2014/main" id="{20B263BB-5276-47CA-8CB4-52C90412C2CA}"/>
                  </a:ext>
                </a:extLst>
              </p:cNvPr>
              <p:cNvSpPr>
                <a:spLocks noChangeShapeType="1"/>
              </p:cNvSpPr>
              <p:nvPr/>
            </p:nvSpPr>
            <p:spPr bwMode="auto">
              <a:xfrm>
                <a:off x="110128050" y="111328200"/>
                <a:ext cx="685800" cy="1"/>
              </a:xfrm>
              <a:prstGeom prst="line">
                <a:avLst/>
              </a:prstGeom>
              <a:noFill/>
              <a:ln w="19050" algn="ctr">
                <a:solidFill>
                  <a:srgbClr val="000000"/>
                </a:solidFill>
                <a:round/>
                <a:headEnd/>
                <a:tailEnd/>
              </a:ln>
              <a:effectLst/>
            </p:spPr>
            <p:txBody>
              <a:bodyPr vert="horz" wrap="square" lIns="36576" tIns="36576" rIns="36576" bIns="36576"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endParaRPr>
              </a:p>
            </p:txBody>
          </p:sp>
          <p:sp>
            <p:nvSpPr>
              <p:cNvPr id="99" name="Line 82">
                <a:extLst>
                  <a:ext uri="{FF2B5EF4-FFF2-40B4-BE49-F238E27FC236}">
                    <a16:creationId xmlns:a16="http://schemas.microsoft.com/office/drawing/2014/main" id="{1CB37A4A-EEBE-4CD9-A14E-F21B3B2C8E27}"/>
                  </a:ext>
                </a:extLst>
              </p:cNvPr>
              <p:cNvSpPr>
                <a:spLocks noChangeShapeType="1"/>
              </p:cNvSpPr>
              <p:nvPr/>
            </p:nvSpPr>
            <p:spPr bwMode="auto">
              <a:xfrm>
                <a:off x="110871000" y="111319175"/>
                <a:ext cx="400050" cy="9025"/>
              </a:xfrm>
              <a:prstGeom prst="line">
                <a:avLst/>
              </a:prstGeom>
              <a:noFill/>
              <a:ln w="9525" algn="ctr">
                <a:solidFill>
                  <a:srgbClr val="000000"/>
                </a:solidFill>
                <a:round/>
                <a:headEnd/>
                <a:tailEnd/>
              </a:ln>
              <a:effectLst/>
            </p:spPr>
            <p:txBody>
              <a:bodyPr vert="horz" wrap="square" lIns="36576" tIns="36576" rIns="36576" bIns="36576"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endParaRPr>
              </a:p>
            </p:txBody>
          </p:sp>
          <p:sp>
            <p:nvSpPr>
              <p:cNvPr id="100" name="Line 83">
                <a:extLst>
                  <a:ext uri="{FF2B5EF4-FFF2-40B4-BE49-F238E27FC236}">
                    <a16:creationId xmlns:a16="http://schemas.microsoft.com/office/drawing/2014/main" id="{221D6E2F-BB0E-4A41-B783-78EFF30D7E39}"/>
                  </a:ext>
                </a:extLst>
              </p:cNvPr>
              <p:cNvSpPr>
                <a:spLocks noChangeShapeType="1"/>
              </p:cNvSpPr>
              <p:nvPr/>
            </p:nvSpPr>
            <p:spPr bwMode="auto">
              <a:xfrm>
                <a:off x="110928150" y="110870999"/>
                <a:ext cx="342900" cy="1"/>
              </a:xfrm>
              <a:prstGeom prst="line">
                <a:avLst/>
              </a:prstGeom>
              <a:noFill/>
              <a:ln w="9525" algn="ctr">
                <a:solidFill>
                  <a:srgbClr val="000000"/>
                </a:solidFill>
                <a:round/>
                <a:headEnd/>
                <a:tailEnd/>
              </a:ln>
              <a:effectLst/>
            </p:spPr>
            <p:txBody>
              <a:bodyPr vert="horz" wrap="square" lIns="36576" tIns="36576" rIns="36576" bIns="36576"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endParaRPr>
              </a:p>
            </p:txBody>
          </p:sp>
          <p:sp>
            <p:nvSpPr>
              <p:cNvPr id="101" name="Line 84">
                <a:extLst>
                  <a:ext uri="{FF2B5EF4-FFF2-40B4-BE49-F238E27FC236}">
                    <a16:creationId xmlns:a16="http://schemas.microsoft.com/office/drawing/2014/main" id="{574DBE77-07A8-44C8-80E3-5178D8C1D44C}"/>
                  </a:ext>
                </a:extLst>
              </p:cNvPr>
              <p:cNvSpPr>
                <a:spLocks noChangeShapeType="1"/>
              </p:cNvSpPr>
              <p:nvPr/>
            </p:nvSpPr>
            <p:spPr bwMode="auto">
              <a:xfrm>
                <a:off x="110928150" y="110185200"/>
                <a:ext cx="342900" cy="1"/>
              </a:xfrm>
              <a:prstGeom prst="line">
                <a:avLst/>
              </a:prstGeom>
              <a:noFill/>
              <a:ln w="9525" algn="ctr">
                <a:solidFill>
                  <a:srgbClr val="000000"/>
                </a:solidFill>
                <a:round/>
                <a:headEnd/>
                <a:tailEnd/>
              </a:ln>
              <a:effectLst/>
            </p:spPr>
            <p:txBody>
              <a:bodyPr vert="horz" wrap="square" lIns="36576" tIns="36576" rIns="36576" bIns="36576"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endParaRPr>
              </a:p>
            </p:txBody>
          </p:sp>
          <p:sp>
            <p:nvSpPr>
              <p:cNvPr id="102" name="Line 85">
                <a:extLst>
                  <a:ext uri="{FF2B5EF4-FFF2-40B4-BE49-F238E27FC236}">
                    <a16:creationId xmlns:a16="http://schemas.microsoft.com/office/drawing/2014/main" id="{26543AD3-8636-47CB-BCD9-F1A8B92635FA}"/>
                  </a:ext>
                </a:extLst>
              </p:cNvPr>
              <p:cNvSpPr>
                <a:spLocks noChangeShapeType="1"/>
              </p:cNvSpPr>
              <p:nvPr/>
            </p:nvSpPr>
            <p:spPr bwMode="auto">
              <a:xfrm>
                <a:off x="110699550" y="109499399"/>
                <a:ext cx="685800" cy="1"/>
              </a:xfrm>
              <a:prstGeom prst="line">
                <a:avLst/>
              </a:prstGeom>
              <a:noFill/>
              <a:ln w="9525" algn="ctr">
                <a:solidFill>
                  <a:srgbClr val="000000"/>
                </a:solidFill>
                <a:round/>
                <a:headEnd/>
                <a:tailEnd/>
              </a:ln>
              <a:effectLst/>
            </p:spPr>
            <p:txBody>
              <a:bodyPr vert="horz" wrap="square" lIns="36576" tIns="36576" rIns="36576" bIns="36576"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endParaRPr>
              </a:p>
            </p:txBody>
          </p:sp>
          <p:sp>
            <p:nvSpPr>
              <p:cNvPr id="103" name="Line 86">
                <a:extLst>
                  <a:ext uri="{FF2B5EF4-FFF2-40B4-BE49-F238E27FC236}">
                    <a16:creationId xmlns:a16="http://schemas.microsoft.com/office/drawing/2014/main" id="{507964FE-783A-4363-A46F-4550A660AB4A}"/>
                  </a:ext>
                </a:extLst>
              </p:cNvPr>
              <p:cNvSpPr>
                <a:spLocks noChangeShapeType="1"/>
              </p:cNvSpPr>
              <p:nvPr/>
            </p:nvSpPr>
            <p:spPr bwMode="auto">
              <a:xfrm flipV="1">
                <a:off x="110813849" y="108585000"/>
                <a:ext cx="1" cy="1485900"/>
              </a:xfrm>
              <a:prstGeom prst="line">
                <a:avLst/>
              </a:prstGeom>
              <a:noFill/>
              <a:ln w="9525" algn="ctr">
                <a:solidFill>
                  <a:srgbClr val="000000"/>
                </a:solidFill>
                <a:round/>
                <a:headEnd/>
                <a:tailEnd/>
              </a:ln>
              <a:effectLst/>
            </p:spPr>
            <p:txBody>
              <a:bodyPr vert="horz" wrap="square" lIns="36576" tIns="36576" rIns="36576" bIns="36576"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endParaRPr>
              </a:p>
            </p:txBody>
          </p:sp>
          <p:sp>
            <p:nvSpPr>
              <p:cNvPr id="104" name="Line 87">
                <a:extLst>
                  <a:ext uri="{FF2B5EF4-FFF2-40B4-BE49-F238E27FC236}">
                    <a16:creationId xmlns:a16="http://schemas.microsoft.com/office/drawing/2014/main" id="{9B50CF77-B85F-4E0C-A07A-38E02B49E301}"/>
                  </a:ext>
                </a:extLst>
              </p:cNvPr>
              <p:cNvSpPr>
                <a:spLocks noChangeShapeType="1"/>
              </p:cNvSpPr>
              <p:nvPr/>
            </p:nvSpPr>
            <p:spPr bwMode="auto">
              <a:xfrm flipV="1">
                <a:off x="110585249" y="108813600"/>
                <a:ext cx="1" cy="571500"/>
              </a:xfrm>
              <a:prstGeom prst="line">
                <a:avLst/>
              </a:prstGeom>
              <a:noFill/>
              <a:ln w="9525" algn="ctr">
                <a:solidFill>
                  <a:srgbClr val="000000"/>
                </a:solidFill>
                <a:round/>
                <a:headEnd/>
                <a:tailEnd/>
              </a:ln>
              <a:effectLst/>
            </p:spPr>
            <p:txBody>
              <a:bodyPr vert="horz" wrap="square" lIns="36576" tIns="36576" rIns="36576" bIns="36576"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endParaRPr>
              </a:p>
            </p:txBody>
          </p:sp>
          <p:sp>
            <p:nvSpPr>
              <p:cNvPr id="105" name="Line 88">
                <a:extLst>
                  <a:ext uri="{FF2B5EF4-FFF2-40B4-BE49-F238E27FC236}">
                    <a16:creationId xmlns:a16="http://schemas.microsoft.com/office/drawing/2014/main" id="{E063153B-250D-4164-A83A-AF2C6A5292F1}"/>
                  </a:ext>
                </a:extLst>
              </p:cNvPr>
              <p:cNvSpPr>
                <a:spLocks noChangeShapeType="1"/>
              </p:cNvSpPr>
              <p:nvPr/>
            </p:nvSpPr>
            <p:spPr bwMode="auto">
              <a:xfrm flipV="1">
                <a:off x="110128050" y="108642150"/>
                <a:ext cx="1" cy="800100"/>
              </a:xfrm>
              <a:prstGeom prst="line">
                <a:avLst/>
              </a:prstGeom>
              <a:noFill/>
              <a:ln w="9525" algn="ctr">
                <a:solidFill>
                  <a:srgbClr val="000000"/>
                </a:solidFill>
                <a:round/>
                <a:headEnd/>
                <a:tailEnd/>
              </a:ln>
              <a:effectLst/>
            </p:spPr>
            <p:txBody>
              <a:bodyPr vert="horz" wrap="square" lIns="36576" tIns="36576" rIns="36576" bIns="36576"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endParaRPr>
              </a:p>
            </p:txBody>
          </p:sp>
          <p:sp>
            <p:nvSpPr>
              <p:cNvPr id="106" name="Text Box 89">
                <a:extLst>
                  <a:ext uri="{FF2B5EF4-FFF2-40B4-BE49-F238E27FC236}">
                    <a16:creationId xmlns:a16="http://schemas.microsoft.com/office/drawing/2014/main" id="{B8F0A403-B19D-48FA-80D4-3728F9057D83}"/>
                  </a:ext>
                </a:extLst>
              </p:cNvPr>
              <p:cNvSpPr txBox="1">
                <a:spLocks noChangeArrowheads="1"/>
              </p:cNvSpPr>
              <p:nvPr/>
            </p:nvSpPr>
            <p:spPr bwMode="auto">
              <a:xfrm>
                <a:off x="110871000" y="110413800"/>
                <a:ext cx="399450" cy="228600"/>
              </a:xfrm>
              <a:prstGeom prst="rect">
                <a:avLst/>
              </a:prstGeom>
              <a:noFill/>
              <a:ln w="9525" algn="in">
                <a:noFill/>
                <a:miter lim="800000"/>
                <a:headEnd/>
                <a:tailEnd/>
              </a:ln>
              <a:effectLst/>
            </p:spPr>
            <p:txBody>
              <a:bodyPr vert="horz" wrap="square" lIns="36576" tIns="36576" rIns="36576" bIns="36576" numCol="1" anchor="t" anchorCtr="0" compatLnSpc="1">
                <a:prstTxWarp prst="textNoShape">
                  <a:avLst/>
                </a:prstTxWarp>
              </a:bodyPr>
              <a:lstStyle/>
              <a:p>
                <a:pPr marL="0" marR="0" lvl="0" indent="0" defTabSz="914400" eaLnBrk="1" fontAlgn="base" latinLnBrk="0" hangingPunct="1">
                  <a:lnSpc>
                    <a:spcPct val="100000"/>
                  </a:lnSpc>
                  <a:spcBef>
                    <a:spcPct val="0"/>
                  </a:spcBef>
                  <a:spcAft>
                    <a:spcPct val="0"/>
                  </a:spcAft>
                  <a:buClrTx/>
                  <a:buSzTx/>
                  <a:buFontTx/>
                  <a:buNone/>
                  <a:tabLst/>
                  <a:defRPr/>
                </a:pPr>
                <a:r>
                  <a:rPr kumimoji="0" lang="en-US" sz="1000" b="0" i="0" u="none" strike="noStrike" kern="0" cap="none" spc="0" normalizeH="0" baseline="0" noProof="0" dirty="0">
                    <a:ln>
                      <a:noFill/>
                    </a:ln>
                    <a:solidFill>
                      <a:srgbClr val="000000"/>
                    </a:solidFill>
                    <a:effectLst/>
                    <a:uLnTx/>
                    <a:uFillTx/>
                    <a:cs typeface="Arial" pitchFamily="34" charset="0"/>
                  </a:rPr>
                  <a:t>0.75</a:t>
                </a:r>
                <a:endParaRPr kumimoji="0" lang="en-US" sz="1800" b="0" i="0" u="none" strike="noStrike" kern="0" cap="none" spc="0" normalizeH="0" baseline="0" noProof="0" dirty="0">
                  <a:ln>
                    <a:noFill/>
                  </a:ln>
                  <a:solidFill>
                    <a:prstClr val="black"/>
                  </a:solidFill>
                  <a:effectLst/>
                  <a:uLnTx/>
                  <a:uFillTx/>
                  <a:cs typeface="Arial" pitchFamily="34" charset="0"/>
                </a:endParaRPr>
              </a:p>
            </p:txBody>
          </p:sp>
          <p:sp>
            <p:nvSpPr>
              <p:cNvPr id="107" name="Text Box 90">
                <a:extLst>
                  <a:ext uri="{FF2B5EF4-FFF2-40B4-BE49-F238E27FC236}">
                    <a16:creationId xmlns:a16="http://schemas.microsoft.com/office/drawing/2014/main" id="{86FF72EE-B10C-4BDF-8F32-2A7AB2D3CDB8}"/>
                  </a:ext>
                </a:extLst>
              </p:cNvPr>
              <p:cNvSpPr txBox="1">
                <a:spLocks noChangeArrowheads="1"/>
              </p:cNvSpPr>
              <p:nvPr/>
            </p:nvSpPr>
            <p:spPr bwMode="auto">
              <a:xfrm>
                <a:off x="110929350" y="110985300"/>
                <a:ext cx="400050" cy="228600"/>
              </a:xfrm>
              <a:prstGeom prst="rect">
                <a:avLst/>
              </a:prstGeom>
              <a:noFill/>
              <a:ln w="9525" algn="in">
                <a:noFill/>
                <a:miter lim="800000"/>
                <a:headEnd/>
                <a:tailEnd/>
              </a:ln>
              <a:effectLst/>
            </p:spPr>
            <p:txBody>
              <a:bodyPr vert="horz" wrap="square" lIns="36576" tIns="36576" rIns="36576" bIns="36576" numCol="1" anchor="t" anchorCtr="0" compatLnSpc="1">
                <a:prstTxWarp prst="textNoShape">
                  <a:avLst/>
                </a:prstTxWarp>
              </a:bodyPr>
              <a:lstStyle/>
              <a:p>
                <a:pPr marL="0" marR="0" lvl="0" indent="0" defTabSz="914400" eaLnBrk="1" fontAlgn="base" latinLnBrk="0" hangingPunct="1">
                  <a:lnSpc>
                    <a:spcPct val="100000"/>
                  </a:lnSpc>
                  <a:spcBef>
                    <a:spcPct val="0"/>
                  </a:spcBef>
                  <a:spcAft>
                    <a:spcPct val="0"/>
                  </a:spcAft>
                  <a:buClrTx/>
                  <a:buSzTx/>
                  <a:buFontTx/>
                  <a:buNone/>
                  <a:tabLst/>
                  <a:defRPr/>
                </a:pPr>
                <a:r>
                  <a:rPr kumimoji="0" lang="en-US" sz="1000" b="0" i="0" u="none" strike="noStrike" kern="0" cap="none" spc="0" normalizeH="0" baseline="0" noProof="0" dirty="0">
                    <a:ln>
                      <a:noFill/>
                    </a:ln>
                    <a:solidFill>
                      <a:srgbClr val="000000"/>
                    </a:solidFill>
                    <a:effectLst/>
                    <a:uLnTx/>
                    <a:uFillTx/>
                    <a:cs typeface="Arial" pitchFamily="34" charset="0"/>
                  </a:rPr>
                  <a:t>0.50</a:t>
                </a:r>
                <a:endParaRPr kumimoji="0" lang="en-US" sz="1800" b="0" i="0" u="none" strike="noStrike" kern="0" cap="none" spc="0" normalizeH="0" baseline="0" noProof="0" dirty="0">
                  <a:ln>
                    <a:noFill/>
                  </a:ln>
                  <a:solidFill>
                    <a:prstClr val="black"/>
                  </a:solidFill>
                  <a:effectLst/>
                  <a:uLnTx/>
                  <a:uFillTx/>
                  <a:cs typeface="Arial" pitchFamily="34" charset="0"/>
                </a:endParaRPr>
              </a:p>
            </p:txBody>
          </p:sp>
          <p:sp>
            <p:nvSpPr>
              <p:cNvPr id="108" name="Text Box 91">
                <a:extLst>
                  <a:ext uri="{FF2B5EF4-FFF2-40B4-BE49-F238E27FC236}">
                    <a16:creationId xmlns:a16="http://schemas.microsoft.com/office/drawing/2014/main" id="{A48846F4-8626-4E61-8C04-0BA78A46CD1F}"/>
                  </a:ext>
                </a:extLst>
              </p:cNvPr>
              <p:cNvSpPr txBox="1">
                <a:spLocks noChangeArrowheads="1"/>
              </p:cNvSpPr>
              <p:nvPr/>
            </p:nvSpPr>
            <p:spPr bwMode="auto">
              <a:xfrm>
                <a:off x="110328075" y="108585000"/>
                <a:ext cx="400050" cy="228600"/>
              </a:xfrm>
              <a:prstGeom prst="rect">
                <a:avLst/>
              </a:prstGeom>
              <a:noFill/>
              <a:ln w="9525" algn="in">
                <a:noFill/>
                <a:miter lim="800000"/>
                <a:headEnd/>
                <a:tailEnd/>
              </a:ln>
              <a:effectLst/>
            </p:spPr>
            <p:txBody>
              <a:bodyPr vert="horz" wrap="square" lIns="36576" tIns="36576" rIns="36576" bIns="36576" numCol="1" anchor="t" anchorCtr="0" compatLnSpc="1">
                <a:prstTxWarp prst="textNoShape">
                  <a:avLst/>
                </a:prstTxWarp>
              </a:bodyPr>
              <a:lstStyle/>
              <a:p>
                <a:pPr marL="0" marR="0" lvl="0" indent="0" defTabSz="914400" eaLnBrk="1" fontAlgn="base" latinLnBrk="0" hangingPunct="1">
                  <a:lnSpc>
                    <a:spcPct val="100000"/>
                  </a:lnSpc>
                  <a:spcBef>
                    <a:spcPct val="0"/>
                  </a:spcBef>
                  <a:spcAft>
                    <a:spcPct val="0"/>
                  </a:spcAft>
                  <a:buClrTx/>
                  <a:buSzTx/>
                  <a:buFontTx/>
                  <a:buNone/>
                  <a:tabLst/>
                  <a:defRPr/>
                </a:pPr>
                <a:r>
                  <a:rPr kumimoji="0" lang="en-US" sz="1000" b="0" i="0" u="none" strike="noStrike" kern="0" cap="none" spc="0" normalizeH="0" baseline="0" noProof="0" dirty="0">
                    <a:ln>
                      <a:noFill/>
                    </a:ln>
                    <a:solidFill>
                      <a:srgbClr val="000000"/>
                    </a:solidFill>
                    <a:effectLst/>
                    <a:uLnTx/>
                    <a:uFillTx/>
                    <a:cs typeface="Arial" pitchFamily="34" charset="0"/>
                  </a:rPr>
                  <a:t>0.75</a:t>
                </a:r>
                <a:endParaRPr kumimoji="0" lang="en-US" sz="1800" b="0" i="0" u="none" strike="noStrike" kern="0" cap="none" spc="0" normalizeH="0" baseline="0" noProof="0" dirty="0">
                  <a:ln>
                    <a:noFill/>
                  </a:ln>
                  <a:solidFill>
                    <a:prstClr val="black"/>
                  </a:solidFill>
                  <a:effectLst/>
                  <a:uLnTx/>
                  <a:uFillTx/>
                  <a:cs typeface="Arial" pitchFamily="34" charset="0"/>
                </a:endParaRPr>
              </a:p>
            </p:txBody>
          </p:sp>
          <p:sp>
            <p:nvSpPr>
              <p:cNvPr id="109" name="Text Box 92">
                <a:extLst>
                  <a:ext uri="{FF2B5EF4-FFF2-40B4-BE49-F238E27FC236}">
                    <a16:creationId xmlns:a16="http://schemas.microsoft.com/office/drawing/2014/main" id="{33B29E05-9248-46A6-8FA1-7C475194726E}"/>
                  </a:ext>
                </a:extLst>
              </p:cNvPr>
              <p:cNvSpPr txBox="1">
                <a:spLocks noChangeArrowheads="1"/>
              </p:cNvSpPr>
              <p:nvPr/>
            </p:nvSpPr>
            <p:spPr bwMode="auto">
              <a:xfrm>
                <a:off x="111042450" y="109042200"/>
                <a:ext cx="400050" cy="228600"/>
              </a:xfrm>
              <a:prstGeom prst="rect">
                <a:avLst/>
              </a:prstGeom>
              <a:noFill/>
              <a:ln w="9525" algn="in">
                <a:noFill/>
                <a:miter lim="800000"/>
                <a:headEnd/>
                <a:tailEnd/>
              </a:ln>
              <a:effectLst/>
            </p:spPr>
            <p:txBody>
              <a:bodyPr vert="horz" wrap="square" lIns="36576" tIns="36576" rIns="36576" bIns="36576" numCol="1" anchor="t" anchorCtr="0" compatLnSpc="1">
                <a:prstTxWarp prst="textNoShape">
                  <a:avLst/>
                </a:prstTxWarp>
              </a:bodyPr>
              <a:lstStyle/>
              <a:p>
                <a:pPr marL="0" marR="0" lvl="0" indent="0" defTabSz="914400" eaLnBrk="1" fontAlgn="base" latinLnBrk="0" hangingPunct="1">
                  <a:lnSpc>
                    <a:spcPct val="100000"/>
                  </a:lnSpc>
                  <a:spcBef>
                    <a:spcPct val="0"/>
                  </a:spcBef>
                  <a:spcAft>
                    <a:spcPct val="0"/>
                  </a:spcAft>
                  <a:buClrTx/>
                  <a:buSzTx/>
                  <a:buFontTx/>
                  <a:buNone/>
                  <a:tabLst/>
                  <a:defRPr/>
                </a:pPr>
                <a:r>
                  <a:rPr kumimoji="0" lang="en-US" sz="1000" b="0" i="0" u="none" strike="noStrike" kern="0" cap="none" spc="0" normalizeH="0" baseline="0" noProof="0" dirty="0">
                    <a:ln>
                      <a:noFill/>
                    </a:ln>
                    <a:solidFill>
                      <a:srgbClr val="000000"/>
                    </a:solidFill>
                    <a:effectLst/>
                    <a:uLnTx/>
                    <a:uFillTx/>
                    <a:cs typeface="Arial" pitchFamily="34" charset="0"/>
                  </a:rPr>
                  <a:t>0.25</a:t>
                </a:r>
                <a:endParaRPr kumimoji="0" lang="en-US" sz="1800" b="0" i="0" u="none" strike="noStrike" kern="0" cap="none" spc="0" normalizeH="0" baseline="0" noProof="0" dirty="0">
                  <a:ln>
                    <a:noFill/>
                  </a:ln>
                  <a:solidFill>
                    <a:prstClr val="black"/>
                  </a:solidFill>
                  <a:effectLst/>
                  <a:uLnTx/>
                  <a:uFillTx/>
                  <a:cs typeface="Arial" pitchFamily="34" charset="0"/>
                </a:endParaRPr>
              </a:p>
            </p:txBody>
          </p:sp>
          <p:sp>
            <p:nvSpPr>
              <p:cNvPr id="110" name="Line 93">
                <a:extLst>
                  <a:ext uri="{FF2B5EF4-FFF2-40B4-BE49-F238E27FC236}">
                    <a16:creationId xmlns:a16="http://schemas.microsoft.com/office/drawing/2014/main" id="{CDF5B949-F641-4BC9-8560-00DD9AAC353E}"/>
                  </a:ext>
                </a:extLst>
              </p:cNvPr>
              <p:cNvSpPr>
                <a:spLocks noChangeShapeType="1"/>
              </p:cNvSpPr>
              <p:nvPr/>
            </p:nvSpPr>
            <p:spPr bwMode="auto">
              <a:xfrm flipV="1">
                <a:off x="110356650" y="109156500"/>
                <a:ext cx="228600" cy="1"/>
              </a:xfrm>
              <a:prstGeom prst="line">
                <a:avLst/>
              </a:prstGeom>
              <a:noFill/>
              <a:ln w="9525" algn="ctr">
                <a:solidFill>
                  <a:srgbClr val="000000"/>
                </a:solidFill>
                <a:round/>
                <a:headEnd/>
                <a:tailEnd type="triangle" w="med" len="med"/>
              </a:ln>
              <a:effectLst/>
            </p:spPr>
            <p:txBody>
              <a:bodyPr vert="horz" wrap="square" lIns="36576" tIns="36576" rIns="36576" bIns="36576"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endParaRPr>
              </a:p>
            </p:txBody>
          </p:sp>
          <p:sp>
            <p:nvSpPr>
              <p:cNvPr id="111" name="Line 94">
                <a:extLst>
                  <a:ext uri="{FF2B5EF4-FFF2-40B4-BE49-F238E27FC236}">
                    <a16:creationId xmlns:a16="http://schemas.microsoft.com/office/drawing/2014/main" id="{84223015-F686-4B3B-8BF7-949AE1AE5675}"/>
                  </a:ext>
                </a:extLst>
              </p:cNvPr>
              <p:cNvSpPr>
                <a:spLocks noChangeShapeType="1"/>
              </p:cNvSpPr>
              <p:nvPr/>
            </p:nvSpPr>
            <p:spPr bwMode="auto">
              <a:xfrm>
                <a:off x="110813850" y="109156500"/>
                <a:ext cx="228600" cy="1"/>
              </a:xfrm>
              <a:prstGeom prst="line">
                <a:avLst/>
              </a:prstGeom>
              <a:noFill/>
              <a:ln w="9525" algn="ctr">
                <a:solidFill>
                  <a:srgbClr val="000000"/>
                </a:solidFill>
                <a:round/>
                <a:headEnd type="triangle" w="med" len="med"/>
                <a:tailEnd/>
              </a:ln>
              <a:effectLst/>
            </p:spPr>
            <p:txBody>
              <a:bodyPr vert="horz" wrap="square" lIns="36576" tIns="36576" rIns="36576" bIns="36576"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endParaRPr>
              </a:p>
            </p:txBody>
          </p:sp>
          <p:sp>
            <p:nvSpPr>
              <p:cNvPr id="112" name="Line 95">
                <a:extLst>
                  <a:ext uri="{FF2B5EF4-FFF2-40B4-BE49-F238E27FC236}">
                    <a16:creationId xmlns:a16="http://schemas.microsoft.com/office/drawing/2014/main" id="{7C662A8A-2BA6-450E-A591-DF8476B44EFC}"/>
                  </a:ext>
                </a:extLst>
              </p:cNvPr>
              <p:cNvSpPr>
                <a:spLocks noChangeShapeType="1"/>
              </p:cNvSpPr>
              <p:nvPr/>
            </p:nvSpPr>
            <p:spPr bwMode="auto">
              <a:xfrm flipH="1">
                <a:off x="110128050" y="108699300"/>
                <a:ext cx="228600" cy="1"/>
              </a:xfrm>
              <a:prstGeom prst="line">
                <a:avLst/>
              </a:prstGeom>
              <a:noFill/>
              <a:ln w="9525" algn="ctr">
                <a:solidFill>
                  <a:srgbClr val="000000"/>
                </a:solidFill>
                <a:round/>
                <a:headEnd/>
                <a:tailEnd type="triangle" w="med" len="med"/>
              </a:ln>
              <a:effectLst/>
            </p:spPr>
            <p:txBody>
              <a:bodyPr vert="horz" wrap="square" lIns="36576" tIns="36576" rIns="36576" bIns="36576"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endParaRPr>
              </a:p>
            </p:txBody>
          </p:sp>
          <p:sp>
            <p:nvSpPr>
              <p:cNvPr id="113" name="Line 96">
                <a:extLst>
                  <a:ext uri="{FF2B5EF4-FFF2-40B4-BE49-F238E27FC236}">
                    <a16:creationId xmlns:a16="http://schemas.microsoft.com/office/drawing/2014/main" id="{C24130C7-789B-491E-9A8D-430449ED4BEF}"/>
                  </a:ext>
                </a:extLst>
              </p:cNvPr>
              <p:cNvSpPr>
                <a:spLocks noChangeShapeType="1"/>
              </p:cNvSpPr>
              <p:nvPr/>
            </p:nvSpPr>
            <p:spPr bwMode="auto">
              <a:xfrm>
                <a:off x="110585250" y="108699300"/>
                <a:ext cx="228600" cy="1"/>
              </a:xfrm>
              <a:prstGeom prst="line">
                <a:avLst/>
              </a:prstGeom>
              <a:noFill/>
              <a:ln w="9525" algn="ctr">
                <a:solidFill>
                  <a:srgbClr val="000000"/>
                </a:solidFill>
                <a:round/>
                <a:headEnd/>
                <a:tailEnd type="triangle" w="med" len="med"/>
              </a:ln>
              <a:effectLst/>
            </p:spPr>
            <p:txBody>
              <a:bodyPr vert="horz" wrap="square" lIns="36576" tIns="36576" rIns="36576" bIns="36576"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endParaRPr>
              </a:p>
            </p:txBody>
          </p:sp>
          <p:sp>
            <p:nvSpPr>
              <p:cNvPr id="114" name="Line 97">
                <a:extLst>
                  <a:ext uri="{FF2B5EF4-FFF2-40B4-BE49-F238E27FC236}">
                    <a16:creationId xmlns:a16="http://schemas.microsoft.com/office/drawing/2014/main" id="{38C0084C-20ED-4216-AE37-CB063A625168}"/>
                  </a:ext>
                </a:extLst>
              </p:cNvPr>
              <p:cNvSpPr>
                <a:spLocks noChangeShapeType="1"/>
              </p:cNvSpPr>
              <p:nvPr/>
            </p:nvSpPr>
            <p:spPr bwMode="auto">
              <a:xfrm flipV="1">
                <a:off x="111042450" y="111328200"/>
                <a:ext cx="1" cy="228600"/>
              </a:xfrm>
              <a:prstGeom prst="line">
                <a:avLst/>
              </a:prstGeom>
              <a:noFill/>
              <a:ln w="9525" algn="ctr">
                <a:solidFill>
                  <a:srgbClr val="000000"/>
                </a:solidFill>
                <a:round/>
                <a:headEnd/>
                <a:tailEnd type="triangle" w="med" len="med"/>
              </a:ln>
              <a:effectLst/>
            </p:spPr>
            <p:txBody>
              <a:bodyPr vert="horz" wrap="square" lIns="36576" tIns="36576" rIns="36576" bIns="36576"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endParaRPr>
              </a:p>
            </p:txBody>
          </p:sp>
          <p:sp>
            <p:nvSpPr>
              <p:cNvPr id="115" name="Line 98">
                <a:extLst>
                  <a:ext uri="{FF2B5EF4-FFF2-40B4-BE49-F238E27FC236}">
                    <a16:creationId xmlns:a16="http://schemas.microsoft.com/office/drawing/2014/main" id="{605CE64A-87B0-4C68-9E37-F79D1338660A}"/>
                  </a:ext>
                </a:extLst>
              </p:cNvPr>
              <p:cNvSpPr>
                <a:spLocks noChangeShapeType="1"/>
              </p:cNvSpPr>
              <p:nvPr/>
            </p:nvSpPr>
            <p:spPr bwMode="auto">
              <a:xfrm>
                <a:off x="111042449" y="110641200"/>
                <a:ext cx="1" cy="228600"/>
              </a:xfrm>
              <a:prstGeom prst="line">
                <a:avLst/>
              </a:prstGeom>
              <a:noFill/>
              <a:ln w="9525" algn="ctr">
                <a:solidFill>
                  <a:srgbClr val="000000"/>
                </a:solidFill>
                <a:round/>
                <a:headEnd/>
                <a:tailEnd type="triangle" w="med" len="med"/>
              </a:ln>
              <a:effectLst/>
            </p:spPr>
            <p:txBody>
              <a:bodyPr vert="horz" wrap="square" lIns="36576" tIns="36576" rIns="36576" bIns="36576"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endParaRPr>
              </a:p>
            </p:txBody>
          </p:sp>
          <p:sp>
            <p:nvSpPr>
              <p:cNvPr id="116" name="Line 99">
                <a:extLst>
                  <a:ext uri="{FF2B5EF4-FFF2-40B4-BE49-F238E27FC236}">
                    <a16:creationId xmlns:a16="http://schemas.microsoft.com/office/drawing/2014/main" id="{98868DAE-B178-40C1-B95A-3511084F553A}"/>
                  </a:ext>
                </a:extLst>
              </p:cNvPr>
              <p:cNvSpPr>
                <a:spLocks noChangeShapeType="1"/>
              </p:cNvSpPr>
              <p:nvPr/>
            </p:nvSpPr>
            <p:spPr bwMode="auto">
              <a:xfrm flipV="1">
                <a:off x="111042449" y="110185200"/>
                <a:ext cx="1" cy="228600"/>
              </a:xfrm>
              <a:prstGeom prst="line">
                <a:avLst/>
              </a:prstGeom>
              <a:noFill/>
              <a:ln w="9525" algn="ctr">
                <a:solidFill>
                  <a:srgbClr val="000000"/>
                </a:solidFill>
                <a:round/>
                <a:headEnd/>
                <a:tailEnd type="triangle" w="med" len="med"/>
              </a:ln>
              <a:effectLst/>
            </p:spPr>
            <p:txBody>
              <a:bodyPr vert="horz" wrap="square" lIns="36576" tIns="36576" rIns="36576" bIns="36576"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endParaRPr>
              </a:p>
            </p:txBody>
          </p:sp>
          <p:sp>
            <p:nvSpPr>
              <p:cNvPr id="117" name="Line 100">
                <a:extLst>
                  <a:ext uri="{FF2B5EF4-FFF2-40B4-BE49-F238E27FC236}">
                    <a16:creationId xmlns:a16="http://schemas.microsoft.com/office/drawing/2014/main" id="{EA850666-9A16-4A7C-B49E-6E592475A134}"/>
                  </a:ext>
                </a:extLst>
              </p:cNvPr>
              <p:cNvSpPr>
                <a:spLocks noChangeShapeType="1"/>
              </p:cNvSpPr>
              <p:nvPr/>
            </p:nvSpPr>
            <p:spPr bwMode="auto">
              <a:xfrm>
                <a:off x="111271049" y="110642400"/>
                <a:ext cx="1" cy="685800"/>
              </a:xfrm>
              <a:prstGeom prst="line">
                <a:avLst/>
              </a:prstGeom>
              <a:noFill/>
              <a:ln w="9525" algn="ctr">
                <a:solidFill>
                  <a:srgbClr val="000000"/>
                </a:solidFill>
                <a:round/>
                <a:headEnd/>
                <a:tailEnd type="triangle" w="med" len="med"/>
              </a:ln>
              <a:effectLst/>
            </p:spPr>
            <p:txBody>
              <a:bodyPr vert="horz" wrap="square" lIns="36576" tIns="36576" rIns="36576" bIns="36576"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endParaRPr>
              </a:p>
            </p:txBody>
          </p:sp>
          <p:sp>
            <p:nvSpPr>
              <p:cNvPr id="118" name="Line 101">
                <a:extLst>
                  <a:ext uri="{FF2B5EF4-FFF2-40B4-BE49-F238E27FC236}">
                    <a16:creationId xmlns:a16="http://schemas.microsoft.com/office/drawing/2014/main" id="{E19E368D-E869-4E89-915C-9E216E7083BB}"/>
                  </a:ext>
                </a:extLst>
              </p:cNvPr>
              <p:cNvSpPr>
                <a:spLocks noChangeShapeType="1"/>
              </p:cNvSpPr>
              <p:nvPr/>
            </p:nvSpPr>
            <p:spPr bwMode="auto">
              <a:xfrm flipV="1">
                <a:off x="111271050" y="109499400"/>
                <a:ext cx="1" cy="914400"/>
              </a:xfrm>
              <a:prstGeom prst="line">
                <a:avLst/>
              </a:prstGeom>
              <a:noFill/>
              <a:ln w="9525" algn="ctr">
                <a:solidFill>
                  <a:srgbClr val="000000"/>
                </a:solidFill>
                <a:round/>
                <a:headEnd/>
                <a:tailEnd type="triangle" w="med" len="med"/>
              </a:ln>
              <a:effectLst/>
            </p:spPr>
            <p:txBody>
              <a:bodyPr vert="horz" wrap="square" lIns="36576" tIns="36576" rIns="36576" bIns="36576"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endParaRPr>
              </a:p>
            </p:txBody>
          </p:sp>
          <p:sp>
            <p:nvSpPr>
              <p:cNvPr id="119" name="Line 102">
                <a:extLst>
                  <a:ext uri="{FF2B5EF4-FFF2-40B4-BE49-F238E27FC236}">
                    <a16:creationId xmlns:a16="http://schemas.microsoft.com/office/drawing/2014/main" id="{E6EA5334-C30D-4F80-8701-59D767872D85}"/>
                  </a:ext>
                </a:extLst>
              </p:cNvPr>
              <p:cNvSpPr>
                <a:spLocks noChangeShapeType="1"/>
              </p:cNvSpPr>
              <p:nvPr/>
            </p:nvSpPr>
            <p:spPr bwMode="auto">
              <a:xfrm>
                <a:off x="110356650" y="110871000"/>
                <a:ext cx="1" cy="457200"/>
              </a:xfrm>
              <a:prstGeom prst="line">
                <a:avLst/>
              </a:prstGeom>
              <a:noFill/>
              <a:ln w="19050" algn="ctr">
                <a:solidFill>
                  <a:srgbClr val="000000"/>
                </a:solidFill>
                <a:prstDash val="dash"/>
                <a:round/>
                <a:headEnd/>
                <a:tailEnd/>
              </a:ln>
              <a:effectLst/>
            </p:spPr>
            <p:txBody>
              <a:bodyPr vert="horz" wrap="square" lIns="36576" tIns="36576" rIns="36576" bIns="36576"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endParaRPr>
              </a:p>
            </p:txBody>
          </p:sp>
          <p:sp>
            <p:nvSpPr>
              <p:cNvPr id="120" name="Line 103">
                <a:extLst>
                  <a:ext uri="{FF2B5EF4-FFF2-40B4-BE49-F238E27FC236}">
                    <a16:creationId xmlns:a16="http://schemas.microsoft.com/office/drawing/2014/main" id="{F6F47AC1-A56C-4EB6-BD94-27D829BE90EC}"/>
                  </a:ext>
                </a:extLst>
              </p:cNvPr>
              <p:cNvSpPr>
                <a:spLocks noChangeShapeType="1"/>
              </p:cNvSpPr>
              <p:nvPr/>
            </p:nvSpPr>
            <p:spPr bwMode="auto">
              <a:xfrm>
                <a:off x="110585250" y="110871000"/>
                <a:ext cx="1" cy="457200"/>
              </a:xfrm>
              <a:prstGeom prst="line">
                <a:avLst/>
              </a:prstGeom>
              <a:noFill/>
              <a:ln w="19050" algn="ctr">
                <a:solidFill>
                  <a:srgbClr val="000000"/>
                </a:solidFill>
                <a:prstDash val="dash"/>
                <a:round/>
                <a:headEnd/>
                <a:tailEnd/>
              </a:ln>
              <a:effectLst/>
            </p:spPr>
            <p:txBody>
              <a:bodyPr vert="horz" wrap="square" lIns="36576" tIns="36576" rIns="36576" bIns="36576"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endParaRPr>
              </a:p>
            </p:txBody>
          </p:sp>
          <p:sp>
            <p:nvSpPr>
              <p:cNvPr id="121" name="Line 104">
                <a:extLst>
                  <a:ext uri="{FF2B5EF4-FFF2-40B4-BE49-F238E27FC236}">
                    <a16:creationId xmlns:a16="http://schemas.microsoft.com/office/drawing/2014/main" id="{B2AB4DA4-2536-474E-B7F5-60DED539F46A}"/>
                  </a:ext>
                </a:extLst>
              </p:cNvPr>
              <p:cNvSpPr>
                <a:spLocks noChangeShapeType="1"/>
              </p:cNvSpPr>
              <p:nvPr/>
            </p:nvSpPr>
            <p:spPr bwMode="auto">
              <a:xfrm>
                <a:off x="110470950" y="110756700"/>
                <a:ext cx="1" cy="800100"/>
              </a:xfrm>
              <a:prstGeom prst="line">
                <a:avLst/>
              </a:prstGeom>
              <a:noFill/>
              <a:ln w="9525" algn="ctr">
                <a:solidFill>
                  <a:srgbClr val="000000"/>
                </a:solidFill>
                <a:round/>
                <a:headEnd/>
                <a:tailEnd/>
              </a:ln>
              <a:effectLst/>
            </p:spPr>
            <p:txBody>
              <a:bodyPr vert="horz" wrap="square" lIns="36576" tIns="36576" rIns="36576" bIns="36576"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endParaRPr>
              </a:p>
            </p:txBody>
          </p:sp>
          <p:sp>
            <p:nvSpPr>
              <p:cNvPr id="122" name="Line 105">
                <a:extLst>
                  <a:ext uri="{FF2B5EF4-FFF2-40B4-BE49-F238E27FC236}">
                    <a16:creationId xmlns:a16="http://schemas.microsoft.com/office/drawing/2014/main" id="{A1350974-C7A8-48BD-B564-48BD3CD96EC9}"/>
                  </a:ext>
                </a:extLst>
              </p:cNvPr>
              <p:cNvSpPr>
                <a:spLocks noChangeShapeType="1"/>
              </p:cNvSpPr>
              <p:nvPr/>
            </p:nvSpPr>
            <p:spPr bwMode="auto">
              <a:xfrm>
                <a:off x="110470950" y="110727225"/>
                <a:ext cx="114300" cy="114300"/>
              </a:xfrm>
              <a:prstGeom prst="line">
                <a:avLst/>
              </a:prstGeom>
              <a:noFill/>
              <a:ln w="19050" algn="ctr">
                <a:solidFill>
                  <a:srgbClr val="000000"/>
                </a:solidFill>
                <a:prstDash val="dash"/>
                <a:round/>
                <a:headEnd/>
                <a:tailEnd/>
              </a:ln>
              <a:effectLst/>
            </p:spPr>
            <p:txBody>
              <a:bodyPr vert="horz" wrap="square" lIns="36576" tIns="36576" rIns="36576" bIns="36576"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endParaRPr>
              </a:p>
            </p:txBody>
          </p:sp>
          <p:sp>
            <p:nvSpPr>
              <p:cNvPr id="123" name="Line 106">
                <a:extLst>
                  <a:ext uri="{FF2B5EF4-FFF2-40B4-BE49-F238E27FC236}">
                    <a16:creationId xmlns:a16="http://schemas.microsoft.com/office/drawing/2014/main" id="{F8092D93-8D75-4F71-BF33-418F306C4923}"/>
                  </a:ext>
                </a:extLst>
              </p:cNvPr>
              <p:cNvSpPr>
                <a:spLocks noChangeShapeType="1"/>
              </p:cNvSpPr>
              <p:nvPr/>
            </p:nvSpPr>
            <p:spPr bwMode="auto">
              <a:xfrm flipV="1">
                <a:off x="110356650" y="110727225"/>
                <a:ext cx="114300" cy="114300"/>
              </a:xfrm>
              <a:prstGeom prst="line">
                <a:avLst/>
              </a:prstGeom>
              <a:noFill/>
              <a:ln w="19050" algn="ctr">
                <a:solidFill>
                  <a:srgbClr val="000000"/>
                </a:solidFill>
                <a:prstDash val="dash"/>
                <a:round/>
                <a:headEnd/>
                <a:tailEnd/>
              </a:ln>
              <a:effectLst/>
            </p:spPr>
            <p:txBody>
              <a:bodyPr vert="horz" wrap="square" lIns="36576" tIns="36576" rIns="36576" bIns="36576"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endParaRPr>
              </a:p>
            </p:txBody>
          </p:sp>
          <p:sp>
            <p:nvSpPr>
              <p:cNvPr id="124" name="Line 107">
                <a:extLst>
                  <a:ext uri="{FF2B5EF4-FFF2-40B4-BE49-F238E27FC236}">
                    <a16:creationId xmlns:a16="http://schemas.microsoft.com/office/drawing/2014/main" id="{1E763303-EDC1-426B-B853-D7CC3BB80994}"/>
                  </a:ext>
                </a:extLst>
              </p:cNvPr>
              <p:cNvSpPr>
                <a:spLocks noChangeShapeType="1"/>
              </p:cNvSpPr>
              <p:nvPr/>
            </p:nvSpPr>
            <p:spPr bwMode="auto">
              <a:xfrm>
                <a:off x="110128050" y="109727999"/>
                <a:ext cx="457200" cy="1"/>
              </a:xfrm>
              <a:prstGeom prst="line">
                <a:avLst/>
              </a:prstGeom>
              <a:noFill/>
              <a:ln w="19050" algn="ctr">
                <a:solidFill>
                  <a:srgbClr val="000000"/>
                </a:solidFill>
                <a:prstDash val="dash"/>
                <a:round/>
                <a:headEnd/>
                <a:tailEnd/>
              </a:ln>
              <a:effectLst/>
            </p:spPr>
            <p:txBody>
              <a:bodyPr vert="horz" wrap="square" lIns="36576" tIns="36576" rIns="36576" bIns="36576"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endParaRPr>
              </a:p>
            </p:txBody>
          </p:sp>
          <p:sp>
            <p:nvSpPr>
              <p:cNvPr id="125" name="Line 108">
                <a:extLst>
                  <a:ext uri="{FF2B5EF4-FFF2-40B4-BE49-F238E27FC236}">
                    <a16:creationId xmlns:a16="http://schemas.microsoft.com/office/drawing/2014/main" id="{5E90EA5F-B82C-4CC8-9F15-4E4AED823DEE}"/>
                  </a:ext>
                </a:extLst>
              </p:cNvPr>
              <p:cNvSpPr>
                <a:spLocks noChangeShapeType="1"/>
              </p:cNvSpPr>
              <p:nvPr/>
            </p:nvSpPr>
            <p:spPr bwMode="auto">
              <a:xfrm>
                <a:off x="110128050" y="109956599"/>
                <a:ext cx="457200" cy="1"/>
              </a:xfrm>
              <a:prstGeom prst="line">
                <a:avLst/>
              </a:prstGeom>
              <a:noFill/>
              <a:ln w="19050" algn="ctr">
                <a:solidFill>
                  <a:srgbClr val="000000"/>
                </a:solidFill>
                <a:prstDash val="dash"/>
                <a:round/>
                <a:headEnd/>
                <a:tailEnd/>
              </a:ln>
              <a:effectLst/>
            </p:spPr>
            <p:txBody>
              <a:bodyPr vert="horz" wrap="square" lIns="36576" tIns="36576" rIns="36576" bIns="36576"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endParaRPr>
              </a:p>
            </p:txBody>
          </p:sp>
          <p:sp>
            <p:nvSpPr>
              <p:cNvPr id="126" name="Line 109">
                <a:extLst>
                  <a:ext uri="{FF2B5EF4-FFF2-40B4-BE49-F238E27FC236}">
                    <a16:creationId xmlns:a16="http://schemas.microsoft.com/office/drawing/2014/main" id="{A7A588A2-040C-4CBD-8C58-193054393685}"/>
                  </a:ext>
                </a:extLst>
              </p:cNvPr>
              <p:cNvSpPr>
                <a:spLocks noChangeShapeType="1"/>
              </p:cNvSpPr>
              <p:nvPr/>
            </p:nvSpPr>
            <p:spPr bwMode="auto">
              <a:xfrm>
                <a:off x="110013750" y="109842300"/>
                <a:ext cx="628650" cy="0"/>
              </a:xfrm>
              <a:prstGeom prst="line">
                <a:avLst/>
              </a:prstGeom>
              <a:noFill/>
              <a:ln w="9525" algn="ctr">
                <a:solidFill>
                  <a:srgbClr val="000000"/>
                </a:solidFill>
                <a:round/>
                <a:headEnd/>
                <a:tailEnd/>
              </a:ln>
              <a:effectLst/>
            </p:spPr>
            <p:txBody>
              <a:bodyPr vert="horz" wrap="square" lIns="36576" tIns="36576" rIns="36576" bIns="36576"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endParaRPr>
              </a:p>
            </p:txBody>
          </p:sp>
          <p:sp>
            <p:nvSpPr>
              <p:cNvPr id="127" name="Line 110">
                <a:extLst>
                  <a:ext uri="{FF2B5EF4-FFF2-40B4-BE49-F238E27FC236}">
                    <a16:creationId xmlns:a16="http://schemas.microsoft.com/office/drawing/2014/main" id="{5CD99B40-67E4-40F4-BE3E-2C13FDFF8ABA}"/>
                  </a:ext>
                </a:extLst>
              </p:cNvPr>
              <p:cNvSpPr>
                <a:spLocks noChangeShapeType="1"/>
              </p:cNvSpPr>
              <p:nvPr/>
            </p:nvSpPr>
            <p:spPr bwMode="auto">
              <a:xfrm>
                <a:off x="110128050" y="110185200"/>
                <a:ext cx="342900" cy="0"/>
              </a:xfrm>
              <a:prstGeom prst="line">
                <a:avLst/>
              </a:prstGeom>
              <a:noFill/>
              <a:ln w="19050">
                <a:solidFill>
                  <a:srgbClr val="000000"/>
                </a:solidFill>
                <a:prstDash val="dash"/>
                <a:round/>
                <a:headEnd/>
                <a:tailEnd/>
              </a:ln>
              <a:effectLst/>
            </p:spPr>
            <p:txBody>
              <a:bodyPr vert="horz" wrap="square" lIns="36576" tIns="36576" rIns="36576" bIns="36576"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endParaRPr>
              </a:p>
            </p:txBody>
          </p:sp>
          <p:sp>
            <p:nvSpPr>
              <p:cNvPr id="128" name="Line 111">
                <a:extLst>
                  <a:ext uri="{FF2B5EF4-FFF2-40B4-BE49-F238E27FC236}">
                    <a16:creationId xmlns:a16="http://schemas.microsoft.com/office/drawing/2014/main" id="{D8F728CA-0540-49B0-BBEB-D83ED0F2B913}"/>
                  </a:ext>
                </a:extLst>
              </p:cNvPr>
              <p:cNvSpPr>
                <a:spLocks noChangeShapeType="1"/>
              </p:cNvSpPr>
              <p:nvPr/>
            </p:nvSpPr>
            <p:spPr bwMode="auto">
              <a:xfrm>
                <a:off x="110128050" y="110642400"/>
                <a:ext cx="342900" cy="0"/>
              </a:xfrm>
              <a:prstGeom prst="line">
                <a:avLst/>
              </a:prstGeom>
              <a:noFill/>
              <a:ln w="19050" algn="ctr">
                <a:solidFill>
                  <a:srgbClr val="000000"/>
                </a:solidFill>
                <a:prstDash val="dash"/>
                <a:round/>
                <a:headEnd/>
                <a:tailEnd/>
              </a:ln>
              <a:effectLst/>
            </p:spPr>
            <p:txBody>
              <a:bodyPr vert="horz" wrap="square" lIns="36576" tIns="36576" rIns="36576" bIns="36576"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endParaRPr>
              </a:p>
            </p:txBody>
          </p:sp>
          <p:sp>
            <p:nvSpPr>
              <p:cNvPr id="129" name="Line 112">
                <a:extLst>
                  <a:ext uri="{FF2B5EF4-FFF2-40B4-BE49-F238E27FC236}">
                    <a16:creationId xmlns:a16="http://schemas.microsoft.com/office/drawing/2014/main" id="{804EC0F9-F098-4D19-851B-7CEEBD12123F}"/>
                  </a:ext>
                </a:extLst>
              </p:cNvPr>
              <p:cNvSpPr>
                <a:spLocks noChangeShapeType="1"/>
              </p:cNvSpPr>
              <p:nvPr/>
            </p:nvSpPr>
            <p:spPr bwMode="auto">
              <a:xfrm>
                <a:off x="110470950" y="110185200"/>
                <a:ext cx="0" cy="457200"/>
              </a:xfrm>
              <a:prstGeom prst="line">
                <a:avLst/>
              </a:prstGeom>
              <a:noFill/>
              <a:ln w="19050">
                <a:solidFill>
                  <a:srgbClr val="000000"/>
                </a:solidFill>
                <a:prstDash val="dash"/>
                <a:round/>
                <a:headEnd/>
                <a:tailEnd/>
              </a:ln>
              <a:effectLst/>
            </p:spPr>
            <p:txBody>
              <a:bodyPr vert="horz" wrap="square" lIns="36576" tIns="36576" rIns="36576" bIns="36576"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endParaRPr>
              </a:p>
            </p:txBody>
          </p:sp>
          <p:sp>
            <p:nvSpPr>
              <p:cNvPr id="130" name="Line 113">
                <a:extLst>
                  <a:ext uri="{FF2B5EF4-FFF2-40B4-BE49-F238E27FC236}">
                    <a16:creationId xmlns:a16="http://schemas.microsoft.com/office/drawing/2014/main" id="{AA4C22E8-D2C6-4187-8E11-9D33F7EFBD69}"/>
                  </a:ext>
                </a:extLst>
              </p:cNvPr>
              <p:cNvSpPr>
                <a:spLocks noChangeShapeType="1"/>
              </p:cNvSpPr>
              <p:nvPr/>
            </p:nvSpPr>
            <p:spPr bwMode="auto">
              <a:xfrm>
                <a:off x="110261600" y="109499400"/>
                <a:ext cx="0" cy="685800"/>
              </a:xfrm>
              <a:prstGeom prst="line">
                <a:avLst/>
              </a:prstGeom>
              <a:noFill/>
              <a:ln w="19050" algn="ctr">
                <a:solidFill>
                  <a:srgbClr val="000000"/>
                </a:solidFill>
                <a:prstDash val="dash"/>
                <a:round/>
                <a:headEnd/>
                <a:tailEnd/>
              </a:ln>
              <a:effectLst/>
            </p:spPr>
            <p:txBody>
              <a:bodyPr vert="horz" wrap="square" lIns="36576" tIns="36576" rIns="36576" bIns="36576"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endParaRPr>
              </a:p>
            </p:txBody>
          </p:sp>
          <p:sp>
            <p:nvSpPr>
              <p:cNvPr id="131" name="Line 114">
                <a:extLst>
                  <a:ext uri="{FF2B5EF4-FFF2-40B4-BE49-F238E27FC236}">
                    <a16:creationId xmlns:a16="http://schemas.microsoft.com/office/drawing/2014/main" id="{1E58F257-8E1B-42F6-BD82-45729068FB97}"/>
                  </a:ext>
                </a:extLst>
              </p:cNvPr>
              <p:cNvSpPr>
                <a:spLocks noChangeShapeType="1"/>
              </p:cNvSpPr>
              <p:nvPr/>
            </p:nvSpPr>
            <p:spPr bwMode="auto">
              <a:xfrm>
                <a:off x="110356650" y="109499400"/>
                <a:ext cx="0" cy="685800"/>
              </a:xfrm>
              <a:prstGeom prst="line">
                <a:avLst/>
              </a:prstGeom>
              <a:noFill/>
              <a:ln w="19050" algn="ctr">
                <a:solidFill>
                  <a:srgbClr val="000000"/>
                </a:solidFill>
                <a:prstDash val="dash"/>
                <a:round/>
                <a:headEnd/>
                <a:tailEnd/>
              </a:ln>
              <a:effectLst/>
            </p:spPr>
            <p:txBody>
              <a:bodyPr vert="horz" wrap="square" lIns="36576" tIns="36576" rIns="36576" bIns="36576"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endParaRPr>
              </a:p>
            </p:txBody>
          </p:sp>
        </p:grpSp>
        <p:sp>
          <p:nvSpPr>
            <p:cNvPr id="77" name="Line 115">
              <a:extLst>
                <a:ext uri="{FF2B5EF4-FFF2-40B4-BE49-F238E27FC236}">
                  <a16:creationId xmlns:a16="http://schemas.microsoft.com/office/drawing/2014/main" id="{7F26AF33-56B2-428A-BF14-345B8BC1D176}"/>
                </a:ext>
              </a:extLst>
            </p:cNvPr>
            <p:cNvSpPr>
              <a:spLocks noChangeShapeType="1"/>
            </p:cNvSpPr>
            <p:nvPr/>
          </p:nvSpPr>
          <p:spPr bwMode="auto">
            <a:xfrm flipV="1">
              <a:off x="108356400" y="109270800"/>
              <a:ext cx="685800" cy="914400"/>
            </a:xfrm>
            <a:prstGeom prst="line">
              <a:avLst/>
            </a:prstGeom>
            <a:noFill/>
            <a:ln w="9525">
              <a:solidFill>
                <a:srgbClr val="000000"/>
              </a:solidFill>
              <a:round/>
              <a:headEnd type="triangle" w="med" len="med"/>
              <a:tailEnd/>
            </a:ln>
            <a:effectLst/>
          </p:spPr>
          <p:txBody>
            <a:bodyPr vert="horz" wrap="square" lIns="36576" tIns="36576" rIns="36576" bIns="36576"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endParaRPr>
            </a:p>
          </p:txBody>
        </p:sp>
        <p:sp>
          <p:nvSpPr>
            <p:cNvPr id="78" name="Text Box 116">
              <a:extLst>
                <a:ext uri="{FF2B5EF4-FFF2-40B4-BE49-F238E27FC236}">
                  <a16:creationId xmlns:a16="http://schemas.microsoft.com/office/drawing/2014/main" id="{276ECE13-6129-498E-99F9-F3572B6915AD}"/>
                </a:ext>
              </a:extLst>
            </p:cNvPr>
            <p:cNvSpPr txBox="1">
              <a:spLocks noChangeArrowheads="1"/>
            </p:cNvSpPr>
            <p:nvPr/>
          </p:nvSpPr>
          <p:spPr bwMode="auto">
            <a:xfrm>
              <a:off x="108890000" y="108927900"/>
              <a:ext cx="1371600" cy="457200"/>
            </a:xfrm>
            <a:prstGeom prst="rect">
              <a:avLst/>
            </a:prstGeom>
            <a:noFill/>
            <a:ln w="9525" algn="in">
              <a:noFill/>
              <a:miter lim="800000"/>
              <a:headEnd/>
              <a:tailEnd/>
            </a:ln>
            <a:effectLst/>
          </p:spPr>
          <p:txBody>
            <a:bodyPr vert="horz" wrap="square" lIns="36576" tIns="36576" rIns="36576" bIns="36576" numCol="1" anchor="t" anchorCtr="0" compatLnSpc="1">
              <a:prstTxWarp prst="textNoShape">
                <a:avLst/>
              </a:prstTxWarp>
            </a:bodyPr>
            <a:lstStyle/>
            <a:p>
              <a:pPr marL="0" marR="0" lvl="0" indent="0" defTabSz="914400" eaLnBrk="1" fontAlgn="base" latinLnBrk="0" hangingPunct="1">
                <a:lnSpc>
                  <a:spcPct val="100000"/>
                </a:lnSpc>
                <a:spcBef>
                  <a:spcPct val="0"/>
                </a:spcBef>
                <a:spcAft>
                  <a:spcPct val="0"/>
                </a:spcAft>
                <a:buClrTx/>
                <a:buSzTx/>
                <a:buFontTx/>
                <a:buNone/>
                <a:tabLst/>
                <a:defRPr/>
              </a:pPr>
              <a:r>
                <a:rPr kumimoji="0" lang="en-US" sz="1000" b="0" i="0" u="none" strike="noStrike" kern="0" cap="none" spc="0" normalizeH="0" baseline="0" noProof="0" dirty="0">
                  <a:ln>
                    <a:noFill/>
                  </a:ln>
                  <a:solidFill>
                    <a:srgbClr val="000000"/>
                  </a:solidFill>
                  <a:effectLst/>
                  <a:uLnTx/>
                  <a:uFillTx/>
                  <a:cs typeface="Arial" pitchFamily="34" charset="0"/>
                </a:rPr>
                <a:t>BORE 0.50 DIA. X 0.375 DEEP HOLE</a:t>
              </a:r>
            </a:p>
            <a:p>
              <a:pPr marL="0" marR="0" lvl="0" indent="0"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a:ln>
                  <a:noFill/>
                </a:ln>
                <a:solidFill>
                  <a:prstClr val="black"/>
                </a:solidFill>
                <a:effectLst/>
                <a:uLnTx/>
                <a:uFillTx/>
                <a:latin typeface="Arial" pitchFamily="34" charset="0"/>
                <a:cs typeface="Arial" pitchFamily="34" charset="0"/>
              </a:endParaRPr>
            </a:p>
          </p:txBody>
        </p:sp>
        <p:sp>
          <p:nvSpPr>
            <p:cNvPr id="79" name="Line 117">
              <a:extLst>
                <a:ext uri="{FF2B5EF4-FFF2-40B4-BE49-F238E27FC236}">
                  <a16:creationId xmlns:a16="http://schemas.microsoft.com/office/drawing/2014/main" id="{76D5EE78-0BE9-458A-A8E5-C732DB8F9FDF}"/>
                </a:ext>
              </a:extLst>
            </p:cNvPr>
            <p:cNvSpPr>
              <a:spLocks noChangeShapeType="1"/>
            </p:cNvSpPr>
            <p:nvPr/>
          </p:nvSpPr>
          <p:spPr bwMode="auto">
            <a:xfrm>
              <a:off x="108184950" y="110413800"/>
              <a:ext cx="0" cy="0"/>
            </a:xfrm>
            <a:prstGeom prst="line">
              <a:avLst/>
            </a:prstGeom>
            <a:noFill/>
            <a:ln w="9525">
              <a:solidFill>
                <a:srgbClr val="000000"/>
              </a:solidFill>
              <a:round/>
              <a:headEnd/>
              <a:tailEnd/>
            </a:ln>
            <a:effectLst/>
          </p:spPr>
          <p:txBody>
            <a:bodyPr vert="horz" wrap="square" lIns="36576" tIns="36576" rIns="36576" bIns="36576"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endParaRPr>
            </a:p>
          </p:txBody>
        </p:sp>
        <p:sp>
          <p:nvSpPr>
            <p:cNvPr id="80" name="Line 118">
              <a:extLst>
                <a:ext uri="{FF2B5EF4-FFF2-40B4-BE49-F238E27FC236}">
                  <a16:creationId xmlns:a16="http://schemas.microsoft.com/office/drawing/2014/main" id="{4592CF6F-F1BB-49AF-A948-EE96B8F61B10}"/>
                </a:ext>
              </a:extLst>
            </p:cNvPr>
            <p:cNvSpPr>
              <a:spLocks noChangeShapeType="1"/>
            </p:cNvSpPr>
            <p:nvPr/>
          </p:nvSpPr>
          <p:spPr bwMode="auto">
            <a:xfrm>
              <a:off x="108699300" y="111328200"/>
              <a:ext cx="1085850" cy="0"/>
            </a:xfrm>
            <a:prstGeom prst="line">
              <a:avLst/>
            </a:prstGeom>
            <a:noFill/>
            <a:ln w="9525">
              <a:solidFill>
                <a:srgbClr val="000000"/>
              </a:solidFill>
              <a:round/>
              <a:headEnd/>
              <a:tailEnd/>
            </a:ln>
            <a:effectLst/>
          </p:spPr>
          <p:txBody>
            <a:bodyPr vert="horz" wrap="square" lIns="36576" tIns="36576" rIns="36576" bIns="36576"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endParaRPr>
            </a:p>
          </p:txBody>
        </p:sp>
        <p:sp>
          <p:nvSpPr>
            <p:cNvPr id="81" name="Line 119">
              <a:extLst>
                <a:ext uri="{FF2B5EF4-FFF2-40B4-BE49-F238E27FC236}">
                  <a16:creationId xmlns:a16="http://schemas.microsoft.com/office/drawing/2014/main" id="{FDEAFB7F-0212-41CF-A8CB-69465031F318}"/>
                </a:ext>
              </a:extLst>
            </p:cNvPr>
            <p:cNvSpPr>
              <a:spLocks noChangeShapeType="1"/>
            </p:cNvSpPr>
            <p:nvPr/>
          </p:nvSpPr>
          <p:spPr bwMode="auto">
            <a:xfrm>
              <a:off x="108184950" y="110413800"/>
              <a:ext cx="1600200" cy="0"/>
            </a:xfrm>
            <a:prstGeom prst="line">
              <a:avLst/>
            </a:prstGeom>
            <a:noFill/>
            <a:ln w="9525">
              <a:solidFill>
                <a:srgbClr val="000000"/>
              </a:solidFill>
              <a:round/>
              <a:headEnd/>
              <a:tailEnd/>
            </a:ln>
            <a:effectLst/>
          </p:spPr>
          <p:txBody>
            <a:bodyPr vert="horz" wrap="square" lIns="36576" tIns="36576" rIns="36576" bIns="36576"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endParaRPr>
            </a:p>
          </p:txBody>
        </p:sp>
        <p:sp>
          <p:nvSpPr>
            <p:cNvPr id="82" name="Text Box 120">
              <a:extLst>
                <a:ext uri="{FF2B5EF4-FFF2-40B4-BE49-F238E27FC236}">
                  <a16:creationId xmlns:a16="http://schemas.microsoft.com/office/drawing/2014/main" id="{41EA85CC-405A-45E9-ACAB-14DE55D63F1A}"/>
                </a:ext>
              </a:extLst>
            </p:cNvPr>
            <p:cNvSpPr txBox="1">
              <a:spLocks noChangeArrowheads="1"/>
            </p:cNvSpPr>
            <p:nvPr/>
          </p:nvSpPr>
          <p:spPr bwMode="auto">
            <a:xfrm>
              <a:off x="109499400" y="110698950"/>
              <a:ext cx="400050" cy="228600"/>
            </a:xfrm>
            <a:prstGeom prst="rect">
              <a:avLst/>
            </a:prstGeom>
            <a:noFill/>
            <a:ln w="9525" algn="in">
              <a:noFill/>
              <a:miter lim="800000"/>
              <a:headEnd/>
              <a:tailEnd/>
            </a:ln>
            <a:effectLst/>
          </p:spPr>
          <p:txBody>
            <a:bodyPr vert="horz" wrap="square" lIns="36576" tIns="36576" rIns="36576" bIns="36576" numCol="1" anchor="t" anchorCtr="0" compatLnSpc="1">
              <a:prstTxWarp prst="textNoShape">
                <a:avLst/>
              </a:prstTxWarp>
            </a:bodyPr>
            <a:lstStyle/>
            <a:p>
              <a:pPr marL="0" marR="0" lvl="0" indent="0" defTabSz="914400" eaLnBrk="1" fontAlgn="base" latinLnBrk="0" hangingPunct="1">
                <a:lnSpc>
                  <a:spcPct val="100000"/>
                </a:lnSpc>
                <a:spcBef>
                  <a:spcPct val="0"/>
                </a:spcBef>
                <a:spcAft>
                  <a:spcPct val="0"/>
                </a:spcAft>
                <a:buClrTx/>
                <a:buSzTx/>
                <a:buFontTx/>
                <a:buNone/>
                <a:tabLst/>
                <a:defRPr/>
              </a:pPr>
              <a:r>
                <a:rPr kumimoji="0" lang="en-US" sz="1000" b="0" i="0" u="none" strike="noStrike" kern="0" cap="none" spc="0" normalizeH="0" baseline="0" noProof="0" dirty="0">
                  <a:ln>
                    <a:noFill/>
                  </a:ln>
                  <a:solidFill>
                    <a:srgbClr val="000000"/>
                  </a:solidFill>
                  <a:effectLst/>
                  <a:uLnTx/>
                  <a:uFillTx/>
                  <a:cs typeface="Arial" pitchFamily="34" charset="0"/>
                </a:rPr>
                <a:t>1.00</a:t>
              </a:r>
              <a:endParaRPr kumimoji="0" lang="en-US" sz="1800" b="0" i="0" u="none" strike="noStrike" kern="0" cap="none" spc="0" normalizeH="0" baseline="0" noProof="0" dirty="0">
                <a:ln>
                  <a:noFill/>
                </a:ln>
                <a:solidFill>
                  <a:prstClr val="black"/>
                </a:solidFill>
                <a:effectLst/>
                <a:uLnTx/>
                <a:uFillTx/>
                <a:cs typeface="Arial" pitchFamily="34" charset="0"/>
              </a:endParaRPr>
            </a:p>
          </p:txBody>
        </p:sp>
        <p:sp>
          <p:nvSpPr>
            <p:cNvPr id="83" name="Line 121">
              <a:extLst>
                <a:ext uri="{FF2B5EF4-FFF2-40B4-BE49-F238E27FC236}">
                  <a16:creationId xmlns:a16="http://schemas.microsoft.com/office/drawing/2014/main" id="{FECB6A54-640D-4E28-844A-4F320343C5AB}"/>
                </a:ext>
              </a:extLst>
            </p:cNvPr>
            <p:cNvSpPr>
              <a:spLocks noChangeShapeType="1"/>
            </p:cNvSpPr>
            <p:nvPr/>
          </p:nvSpPr>
          <p:spPr bwMode="auto">
            <a:xfrm>
              <a:off x="109670850" y="110871000"/>
              <a:ext cx="0" cy="457200"/>
            </a:xfrm>
            <a:prstGeom prst="line">
              <a:avLst/>
            </a:prstGeom>
            <a:noFill/>
            <a:ln w="9525">
              <a:solidFill>
                <a:srgbClr val="000000"/>
              </a:solidFill>
              <a:round/>
              <a:headEnd/>
              <a:tailEnd type="triangle" w="med" len="med"/>
            </a:ln>
            <a:effectLst/>
          </p:spPr>
          <p:txBody>
            <a:bodyPr vert="horz" wrap="square" lIns="36576" tIns="36576" rIns="36576" bIns="36576"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endParaRPr>
            </a:p>
          </p:txBody>
        </p:sp>
        <p:sp>
          <p:nvSpPr>
            <p:cNvPr id="84" name="Line 122">
              <a:extLst>
                <a:ext uri="{FF2B5EF4-FFF2-40B4-BE49-F238E27FC236}">
                  <a16:creationId xmlns:a16="http://schemas.microsoft.com/office/drawing/2014/main" id="{1C87B047-6135-443A-AB59-9F78D85CA6A0}"/>
                </a:ext>
              </a:extLst>
            </p:cNvPr>
            <p:cNvSpPr>
              <a:spLocks noChangeShapeType="1"/>
            </p:cNvSpPr>
            <p:nvPr/>
          </p:nvSpPr>
          <p:spPr bwMode="auto">
            <a:xfrm flipV="1">
              <a:off x="109670850" y="110413800"/>
              <a:ext cx="0" cy="228600"/>
            </a:xfrm>
            <a:prstGeom prst="line">
              <a:avLst/>
            </a:prstGeom>
            <a:noFill/>
            <a:ln w="9525">
              <a:solidFill>
                <a:srgbClr val="000000"/>
              </a:solidFill>
              <a:round/>
              <a:headEnd/>
              <a:tailEnd type="triangle" w="med" len="med"/>
            </a:ln>
            <a:effectLst/>
          </p:spPr>
          <p:txBody>
            <a:bodyPr vert="horz" wrap="square" lIns="36576" tIns="36576" rIns="36576" bIns="36576"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endParaRPr>
            </a:p>
          </p:txBody>
        </p:sp>
        <p:sp>
          <p:nvSpPr>
            <p:cNvPr id="85" name="Line 123">
              <a:extLst>
                <a:ext uri="{FF2B5EF4-FFF2-40B4-BE49-F238E27FC236}">
                  <a16:creationId xmlns:a16="http://schemas.microsoft.com/office/drawing/2014/main" id="{659B03EF-8004-44F4-9426-BD120597106B}"/>
                </a:ext>
              </a:extLst>
            </p:cNvPr>
            <p:cNvSpPr>
              <a:spLocks noChangeShapeType="1"/>
            </p:cNvSpPr>
            <p:nvPr/>
          </p:nvSpPr>
          <p:spPr bwMode="auto">
            <a:xfrm flipH="1">
              <a:off x="106584750" y="108127800"/>
              <a:ext cx="1600200" cy="0"/>
            </a:xfrm>
            <a:prstGeom prst="line">
              <a:avLst/>
            </a:prstGeom>
            <a:noFill/>
            <a:ln w="9525">
              <a:solidFill>
                <a:srgbClr val="000000"/>
              </a:solidFill>
              <a:round/>
              <a:headEnd/>
              <a:tailEnd/>
            </a:ln>
            <a:effectLst/>
          </p:spPr>
          <p:txBody>
            <a:bodyPr vert="horz" wrap="square" lIns="36576" tIns="36576" rIns="36576" bIns="36576"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endParaRPr>
            </a:p>
          </p:txBody>
        </p:sp>
        <p:sp>
          <p:nvSpPr>
            <p:cNvPr id="86" name="Line 124">
              <a:extLst>
                <a:ext uri="{FF2B5EF4-FFF2-40B4-BE49-F238E27FC236}">
                  <a16:creationId xmlns:a16="http://schemas.microsoft.com/office/drawing/2014/main" id="{724E74CD-7E58-4B6C-99D5-237FC1BB3938}"/>
                </a:ext>
              </a:extLst>
            </p:cNvPr>
            <p:cNvSpPr>
              <a:spLocks noChangeShapeType="1"/>
            </p:cNvSpPr>
            <p:nvPr/>
          </p:nvSpPr>
          <p:spPr bwMode="auto">
            <a:xfrm flipH="1">
              <a:off x="106584750" y="108356400"/>
              <a:ext cx="457200" cy="0"/>
            </a:xfrm>
            <a:prstGeom prst="line">
              <a:avLst/>
            </a:prstGeom>
            <a:noFill/>
            <a:ln w="9525">
              <a:solidFill>
                <a:srgbClr val="000000"/>
              </a:solidFill>
              <a:round/>
              <a:headEnd/>
              <a:tailEnd/>
            </a:ln>
            <a:effectLst/>
          </p:spPr>
          <p:txBody>
            <a:bodyPr vert="horz" wrap="square" lIns="36576" tIns="36576" rIns="36576" bIns="36576"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endParaRPr>
            </a:p>
          </p:txBody>
        </p:sp>
        <p:sp>
          <p:nvSpPr>
            <p:cNvPr id="87" name="Line 125">
              <a:extLst>
                <a:ext uri="{FF2B5EF4-FFF2-40B4-BE49-F238E27FC236}">
                  <a16:creationId xmlns:a16="http://schemas.microsoft.com/office/drawing/2014/main" id="{A1B528DA-2897-4BFB-88E4-10A38B241140}"/>
                </a:ext>
              </a:extLst>
            </p:cNvPr>
            <p:cNvSpPr>
              <a:spLocks noChangeShapeType="1"/>
            </p:cNvSpPr>
            <p:nvPr/>
          </p:nvSpPr>
          <p:spPr bwMode="auto">
            <a:xfrm flipV="1">
              <a:off x="106813350" y="108356400"/>
              <a:ext cx="0" cy="228600"/>
            </a:xfrm>
            <a:prstGeom prst="line">
              <a:avLst/>
            </a:prstGeom>
            <a:noFill/>
            <a:ln w="9525">
              <a:solidFill>
                <a:srgbClr val="000000"/>
              </a:solidFill>
              <a:round/>
              <a:headEnd/>
              <a:tailEnd type="triangle" w="med" len="med"/>
            </a:ln>
            <a:effectLst/>
          </p:spPr>
          <p:txBody>
            <a:bodyPr vert="horz" wrap="square" lIns="36576" tIns="36576" rIns="36576" bIns="36576"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endParaRPr>
            </a:p>
          </p:txBody>
        </p:sp>
        <p:sp>
          <p:nvSpPr>
            <p:cNvPr id="88" name="Line 126">
              <a:extLst>
                <a:ext uri="{FF2B5EF4-FFF2-40B4-BE49-F238E27FC236}">
                  <a16:creationId xmlns:a16="http://schemas.microsoft.com/office/drawing/2014/main" id="{D035C43A-BAA6-4EB5-9813-CBDE10C144D6}"/>
                </a:ext>
              </a:extLst>
            </p:cNvPr>
            <p:cNvSpPr>
              <a:spLocks noChangeShapeType="1"/>
            </p:cNvSpPr>
            <p:nvPr/>
          </p:nvSpPr>
          <p:spPr bwMode="auto">
            <a:xfrm>
              <a:off x="106813350" y="107899200"/>
              <a:ext cx="0" cy="228600"/>
            </a:xfrm>
            <a:prstGeom prst="line">
              <a:avLst/>
            </a:prstGeom>
            <a:noFill/>
            <a:ln w="9525">
              <a:solidFill>
                <a:srgbClr val="000000"/>
              </a:solidFill>
              <a:round/>
              <a:headEnd/>
              <a:tailEnd type="triangle" w="med" len="med"/>
            </a:ln>
            <a:effectLst/>
          </p:spPr>
          <p:txBody>
            <a:bodyPr vert="horz" wrap="square" lIns="36576" tIns="36576" rIns="36576" bIns="36576"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endParaRPr>
            </a:p>
          </p:txBody>
        </p:sp>
        <p:sp>
          <p:nvSpPr>
            <p:cNvPr id="89" name="Line 127">
              <a:extLst>
                <a:ext uri="{FF2B5EF4-FFF2-40B4-BE49-F238E27FC236}">
                  <a16:creationId xmlns:a16="http://schemas.microsoft.com/office/drawing/2014/main" id="{5DCF9BCF-E1A7-460D-A0D0-15CFBFD62FC2}"/>
                </a:ext>
              </a:extLst>
            </p:cNvPr>
            <p:cNvSpPr>
              <a:spLocks noChangeShapeType="1"/>
            </p:cNvSpPr>
            <p:nvPr/>
          </p:nvSpPr>
          <p:spPr bwMode="auto">
            <a:xfrm>
              <a:off x="107670600" y="107442000"/>
              <a:ext cx="514350" cy="685800"/>
            </a:xfrm>
            <a:prstGeom prst="line">
              <a:avLst/>
            </a:prstGeom>
            <a:noFill/>
            <a:ln w="9525">
              <a:solidFill>
                <a:srgbClr val="000000"/>
              </a:solidFill>
              <a:round/>
              <a:headEnd/>
              <a:tailEnd type="triangle" w="med" len="med"/>
            </a:ln>
            <a:effectLst/>
          </p:spPr>
          <p:txBody>
            <a:bodyPr vert="horz" wrap="square" lIns="36576" tIns="36576" rIns="36576" bIns="36576"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endParaRPr>
            </a:p>
          </p:txBody>
        </p:sp>
        <p:sp>
          <p:nvSpPr>
            <p:cNvPr id="90" name="Text Box 128">
              <a:extLst>
                <a:ext uri="{FF2B5EF4-FFF2-40B4-BE49-F238E27FC236}">
                  <a16:creationId xmlns:a16="http://schemas.microsoft.com/office/drawing/2014/main" id="{518529C7-6AE3-48BC-B7E0-4B3DD769BDD3}"/>
                </a:ext>
              </a:extLst>
            </p:cNvPr>
            <p:cNvSpPr txBox="1">
              <a:spLocks noChangeArrowheads="1"/>
            </p:cNvSpPr>
            <p:nvPr/>
          </p:nvSpPr>
          <p:spPr bwMode="auto">
            <a:xfrm>
              <a:off x="106184700" y="106984800"/>
              <a:ext cx="1600200" cy="457200"/>
            </a:xfrm>
            <a:prstGeom prst="rect">
              <a:avLst/>
            </a:prstGeom>
            <a:noFill/>
            <a:ln w="9525" algn="in">
              <a:noFill/>
              <a:miter lim="800000"/>
              <a:headEnd/>
              <a:tailEnd/>
            </a:ln>
            <a:effectLst/>
          </p:spPr>
          <p:txBody>
            <a:bodyPr vert="horz" wrap="square" lIns="36576" tIns="36576" rIns="36576" bIns="36576" numCol="1" anchor="t" anchorCtr="0" compatLnSpc="1">
              <a:prstTxWarp prst="textNoShape">
                <a:avLst/>
              </a:prstTxWarp>
            </a:bodyPr>
            <a:lstStyle/>
            <a:p>
              <a:pPr marL="0" marR="0" lvl="0" indent="0" defTabSz="914400" eaLnBrk="1" fontAlgn="base" latinLnBrk="0" hangingPunct="1">
                <a:lnSpc>
                  <a:spcPct val="100000"/>
                </a:lnSpc>
                <a:spcBef>
                  <a:spcPct val="0"/>
                </a:spcBef>
                <a:spcAft>
                  <a:spcPct val="0"/>
                </a:spcAft>
                <a:buClrTx/>
                <a:buSzTx/>
                <a:buFontTx/>
                <a:buNone/>
                <a:tabLst/>
                <a:defRPr/>
              </a:pPr>
              <a:r>
                <a:rPr kumimoji="0" lang="en-US" sz="1000" b="0" i="0" u="none" strike="noStrike" kern="0" cap="none" spc="0" normalizeH="0" baseline="0" noProof="0" dirty="0">
                  <a:ln>
                    <a:noFill/>
                  </a:ln>
                  <a:solidFill>
                    <a:srgbClr val="000000"/>
                  </a:solidFill>
                  <a:effectLst/>
                  <a:uLnTx/>
                  <a:uFillTx/>
                  <a:cs typeface="Arial" pitchFamily="34" charset="0"/>
                </a:rPr>
                <a:t>#8 – 32 SETSCREW</a:t>
              </a:r>
            </a:p>
            <a:p>
              <a:pPr marL="0" marR="0" lvl="0" indent="0" defTabSz="914400" eaLnBrk="1" fontAlgn="base" latinLnBrk="0" hangingPunct="1">
                <a:lnSpc>
                  <a:spcPct val="100000"/>
                </a:lnSpc>
                <a:spcBef>
                  <a:spcPct val="0"/>
                </a:spcBef>
                <a:spcAft>
                  <a:spcPct val="0"/>
                </a:spcAft>
                <a:buClrTx/>
                <a:buSzTx/>
                <a:buFontTx/>
                <a:buNone/>
                <a:tabLst/>
                <a:defRPr/>
              </a:pPr>
              <a:r>
                <a:rPr kumimoji="0" lang="en-US" sz="1000" b="0" i="0" u="none" strike="noStrike" kern="0" cap="none" spc="0" normalizeH="0" baseline="0" noProof="0" dirty="0">
                  <a:ln>
                    <a:noFill/>
                  </a:ln>
                  <a:solidFill>
                    <a:srgbClr val="000000"/>
                  </a:solidFill>
                  <a:effectLst/>
                  <a:uLnTx/>
                  <a:uFillTx/>
                  <a:cs typeface="Arial" pitchFamily="34" charset="0"/>
                </a:rPr>
                <a:t>DRILL #29 (0.136) HOLE</a:t>
              </a:r>
              <a:endParaRPr kumimoji="0" lang="en-US" sz="1800" b="0" i="0" u="none" strike="noStrike" kern="0" cap="none" spc="0" normalizeH="0" baseline="0" noProof="0" dirty="0">
                <a:ln>
                  <a:noFill/>
                </a:ln>
                <a:solidFill>
                  <a:prstClr val="black"/>
                </a:solidFill>
                <a:effectLst/>
                <a:uLnTx/>
                <a:uFillTx/>
                <a:cs typeface="Arial" pitchFamily="34" charset="0"/>
              </a:endParaRPr>
            </a:p>
          </p:txBody>
        </p:sp>
      </p:grpSp>
      <p:pic>
        <p:nvPicPr>
          <p:cNvPr id="132" name="Picture 2" descr="Movable jaw23">
            <a:extLst>
              <a:ext uri="{FF2B5EF4-FFF2-40B4-BE49-F238E27FC236}">
                <a16:creationId xmlns:a16="http://schemas.microsoft.com/office/drawing/2014/main" id="{DE17D9F0-94F6-43BD-BD7E-85909FD4D6B4}"/>
              </a:ext>
            </a:extLst>
          </p:cNvPr>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7958789" y="1337611"/>
            <a:ext cx="1905000" cy="2115898"/>
          </a:xfrm>
          <a:prstGeom prst="rect">
            <a:avLst/>
          </a:prstGeom>
          <a:noFill/>
          <a:ln w="9525" algn="in">
            <a:noFill/>
            <a:miter lim="800000"/>
            <a:headEnd/>
            <a:tailEnd/>
          </a:ln>
          <a:effectLst/>
        </p:spPr>
      </p:pic>
      <p:cxnSp>
        <p:nvCxnSpPr>
          <p:cNvPr id="133" name="Straight Arrow Connector 132">
            <a:extLst>
              <a:ext uri="{FF2B5EF4-FFF2-40B4-BE49-F238E27FC236}">
                <a16:creationId xmlns:a16="http://schemas.microsoft.com/office/drawing/2014/main" id="{94018CAC-ECCC-4275-86C6-5A3E8D0257D3}"/>
              </a:ext>
            </a:extLst>
          </p:cNvPr>
          <p:cNvCxnSpPr/>
          <p:nvPr/>
        </p:nvCxnSpPr>
        <p:spPr>
          <a:xfrm flipH="1">
            <a:off x="4663140" y="1528111"/>
            <a:ext cx="285750" cy="457200"/>
          </a:xfrm>
          <a:prstGeom prst="straightConnector1">
            <a:avLst/>
          </a:prstGeom>
          <a:noFill/>
          <a:ln w="31750" cap="flat" cmpd="sng" algn="ctr">
            <a:solidFill>
              <a:srgbClr val="FF0000"/>
            </a:solidFill>
            <a:prstDash val="solid"/>
            <a:tailEnd type="arrow"/>
          </a:ln>
          <a:effectLst/>
        </p:spPr>
      </p:cxnSp>
      <p:cxnSp>
        <p:nvCxnSpPr>
          <p:cNvPr id="134" name="Straight Arrow Connector 133">
            <a:extLst>
              <a:ext uri="{FF2B5EF4-FFF2-40B4-BE49-F238E27FC236}">
                <a16:creationId xmlns:a16="http://schemas.microsoft.com/office/drawing/2014/main" id="{FC439DBD-3FE2-4FF8-8449-F06EEEDF1CBC}"/>
              </a:ext>
            </a:extLst>
          </p:cNvPr>
          <p:cNvCxnSpPr/>
          <p:nvPr/>
        </p:nvCxnSpPr>
        <p:spPr>
          <a:xfrm>
            <a:off x="3320114" y="2213911"/>
            <a:ext cx="600075" cy="0"/>
          </a:xfrm>
          <a:prstGeom prst="straightConnector1">
            <a:avLst/>
          </a:prstGeom>
          <a:noFill/>
          <a:ln w="31750" cap="flat" cmpd="sng" algn="ctr">
            <a:solidFill>
              <a:srgbClr val="FF0000"/>
            </a:solidFill>
            <a:prstDash val="solid"/>
            <a:tailEnd type="arrow"/>
          </a:ln>
          <a:effectLst/>
        </p:spPr>
      </p:cxnSp>
      <p:cxnSp>
        <p:nvCxnSpPr>
          <p:cNvPr id="135" name="Straight Arrow Connector 134">
            <a:extLst>
              <a:ext uri="{FF2B5EF4-FFF2-40B4-BE49-F238E27FC236}">
                <a16:creationId xmlns:a16="http://schemas.microsoft.com/office/drawing/2014/main" id="{91962DF0-7E9A-47D7-B3A1-A52F11F16C3D}"/>
              </a:ext>
            </a:extLst>
          </p:cNvPr>
          <p:cNvCxnSpPr/>
          <p:nvPr/>
        </p:nvCxnSpPr>
        <p:spPr>
          <a:xfrm>
            <a:off x="3158189" y="3242611"/>
            <a:ext cx="762000" cy="342900"/>
          </a:xfrm>
          <a:prstGeom prst="straightConnector1">
            <a:avLst/>
          </a:prstGeom>
          <a:noFill/>
          <a:ln w="31750" cap="flat" cmpd="sng" algn="ctr">
            <a:solidFill>
              <a:srgbClr val="FF0000"/>
            </a:solidFill>
            <a:prstDash val="solid"/>
            <a:tailEnd type="arrow"/>
          </a:ln>
          <a:effectLst/>
        </p:spPr>
      </p:cxnSp>
      <p:cxnSp>
        <p:nvCxnSpPr>
          <p:cNvPr id="136" name="Straight Arrow Connector 135">
            <a:extLst>
              <a:ext uri="{FF2B5EF4-FFF2-40B4-BE49-F238E27FC236}">
                <a16:creationId xmlns:a16="http://schemas.microsoft.com/office/drawing/2014/main" id="{BDF3A24C-6E34-48BC-8505-4ABDEE31F4FB}"/>
              </a:ext>
            </a:extLst>
          </p:cNvPr>
          <p:cNvCxnSpPr/>
          <p:nvPr/>
        </p:nvCxnSpPr>
        <p:spPr>
          <a:xfrm flipH="1">
            <a:off x="8149290" y="4157010"/>
            <a:ext cx="647699" cy="228600"/>
          </a:xfrm>
          <a:prstGeom prst="straightConnector1">
            <a:avLst/>
          </a:prstGeom>
          <a:noFill/>
          <a:ln w="31750" cap="flat" cmpd="sng" algn="ctr">
            <a:solidFill>
              <a:srgbClr val="FF0000"/>
            </a:solidFill>
            <a:prstDash val="solid"/>
            <a:tailEnd type="arrow"/>
          </a:ln>
          <a:effectLst/>
        </p:spPr>
      </p:cxnSp>
      <p:cxnSp>
        <p:nvCxnSpPr>
          <p:cNvPr id="137" name="Straight Arrow Connector 136">
            <a:extLst>
              <a:ext uri="{FF2B5EF4-FFF2-40B4-BE49-F238E27FC236}">
                <a16:creationId xmlns:a16="http://schemas.microsoft.com/office/drawing/2014/main" id="{76C5A0E1-B727-4A05-BF68-893F4DB59ECD}"/>
              </a:ext>
            </a:extLst>
          </p:cNvPr>
          <p:cNvCxnSpPr/>
          <p:nvPr/>
        </p:nvCxnSpPr>
        <p:spPr>
          <a:xfrm flipH="1" flipV="1">
            <a:off x="7330196" y="5838745"/>
            <a:ext cx="885825" cy="457200"/>
          </a:xfrm>
          <a:prstGeom prst="straightConnector1">
            <a:avLst/>
          </a:prstGeom>
          <a:noFill/>
          <a:ln w="31750" cap="flat" cmpd="sng" algn="ctr">
            <a:solidFill>
              <a:srgbClr val="FF0000"/>
            </a:solidFill>
            <a:prstDash val="solid"/>
            <a:tailEnd type="arrow"/>
          </a:ln>
          <a:effectLst/>
        </p:spPr>
      </p:cxnSp>
      <p:cxnSp>
        <p:nvCxnSpPr>
          <p:cNvPr id="138" name="Straight Connector 137">
            <a:extLst>
              <a:ext uri="{FF2B5EF4-FFF2-40B4-BE49-F238E27FC236}">
                <a16:creationId xmlns:a16="http://schemas.microsoft.com/office/drawing/2014/main" id="{A3C4BE0F-F88D-4A32-A4E6-2D5E6B8EAF84}"/>
              </a:ext>
            </a:extLst>
          </p:cNvPr>
          <p:cNvCxnSpPr/>
          <p:nvPr/>
        </p:nvCxnSpPr>
        <p:spPr>
          <a:xfrm flipH="1">
            <a:off x="8216021" y="6295945"/>
            <a:ext cx="400050" cy="0"/>
          </a:xfrm>
          <a:prstGeom prst="line">
            <a:avLst/>
          </a:prstGeom>
          <a:noFill/>
          <a:ln w="31750" cap="flat" cmpd="sng" algn="ctr">
            <a:solidFill>
              <a:srgbClr val="FF0000"/>
            </a:solidFill>
            <a:prstDash val="solid"/>
            <a:headEnd type="none" w="med" len="med"/>
            <a:tailEnd type="none" w="med" len="med"/>
          </a:ln>
          <a:effectLst/>
        </p:spPr>
      </p:cxnSp>
      <p:cxnSp>
        <p:nvCxnSpPr>
          <p:cNvPr id="139" name="Straight Arrow Connector 138">
            <a:extLst>
              <a:ext uri="{FF2B5EF4-FFF2-40B4-BE49-F238E27FC236}">
                <a16:creationId xmlns:a16="http://schemas.microsoft.com/office/drawing/2014/main" id="{EA8C6E9E-130B-46FB-A5C2-1A02894FFEC2}"/>
              </a:ext>
            </a:extLst>
          </p:cNvPr>
          <p:cNvCxnSpPr/>
          <p:nvPr/>
        </p:nvCxnSpPr>
        <p:spPr>
          <a:xfrm flipV="1">
            <a:off x="3062939" y="4622636"/>
            <a:ext cx="1200150" cy="1248875"/>
          </a:xfrm>
          <a:prstGeom prst="straightConnector1">
            <a:avLst/>
          </a:prstGeom>
          <a:noFill/>
          <a:ln w="31750" cap="flat" cmpd="sng" algn="ctr">
            <a:solidFill>
              <a:srgbClr val="FF0000"/>
            </a:solidFill>
            <a:prstDash val="solid"/>
            <a:tailEnd type="arrow"/>
          </a:ln>
          <a:effectLst/>
        </p:spPr>
      </p:cxnSp>
      <p:sp>
        <p:nvSpPr>
          <p:cNvPr id="140" name="TextBox 139">
            <a:extLst>
              <a:ext uri="{FF2B5EF4-FFF2-40B4-BE49-F238E27FC236}">
                <a16:creationId xmlns:a16="http://schemas.microsoft.com/office/drawing/2014/main" id="{601CC818-EF74-4C7E-AF8E-12ED99021D17}"/>
              </a:ext>
            </a:extLst>
          </p:cNvPr>
          <p:cNvSpPr txBox="1"/>
          <p:nvPr/>
        </p:nvSpPr>
        <p:spPr>
          <a:xfrm>
            <a:off x="2700989" y="1933895"/>
            <a:ext cx="457200" cy="461665"/>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2400" b="1" i="0" u="none" strike="noStrike" kern="0" cap="none" spc="0" normalizeH="0" baseline="0" noProof="0" dirty="0">
                <a:ln>
                  <a:noFill/>
                </a:ln>
                <a:solidFill>
                  <a:srgbClr val="FF0000"/>
                </a:solidFill>
                <a:effectLst/>
                <a:uLnTx/>
                <a:uFillTx/>
              </a:rPr>
              <a:t>A.</a:t>
            </a:r>
          </a:p>
        </p:txBody>
      </p:sp>
      <p:sp>
        <p:nvSpPr>
          <p:cNvPr id="141" name="TextBox 140">
            <a:extLst>
              <a:ext uri="{FF2B5EF4-FFF2-40B4-BE49-F238E27FC236}">
                <a16:creationId xmlns:a16="http://schemas.microsoft.com/office/drawing/2014/main" id="{7CB1C776-02AD-489C-916D-F54FA394C09D}"/>
              </a:ext>
            </a:extLst>
          </p:cNvPr>
          <p:cNvSpPr txBox="1"/>
          <p:nvPr/>
        </p:nvSpPr>
        <p:spPr>
          <a:xfrm>
            <a:off x="4863164" y="1116524"/>
            <a:ext cx="457200" cy="461665"/>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2400" b="1" i="0" u="none" strike="noStrike" kern="0" cap="none" spc="0" normalizeH="0" baseline="0" noProof="0" dirty="0">
                <a:ln>
                  <a:noFill/>
                </a:ln>
                <a:solidFill>
                  <a:srgbClr val="FF0000"/>
                </a:solidFill>
                <a:effectLst/>
                <a:uLnTx/>
                <a:uFillTx/>
              </a:rPr>
              <a:t>B.</a:t>
            </a:r>
          </a:p>
        </p:txBody>
      </p:sp>
      <p:sp>
        <p:nvSpPr>
          <p:cNvPr id="142" name="TextBox 141">
            <a:extLst>
              <a:ext uri="{FF2B5EF4-FFF2-40B4-BE49-F238E27FC236}">
                <a16:creationId xmlns:a16="http://schemas.microsoft.com/office/drawing/2014/main" id="{8C334AD8-622C-43DE-A84C-19AD35FEF10C}"/>
              </a:ext>
            </a:extLst>
          </p:cNvPr>
          <p:cNvSpPr txBox="1"/>
          <p:nvPr/>
        </p:nvSpPr>
        <p:spPr>
          <a:xfrm>
            <a:off x="8809181" y="3850032"/>
            <a:ext cx="457200" cy="461665"/>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2400" b="1" i="0" u="none" strike="noStrike" kern="0" cap="none" spc="0" normalizeH="0" baseline="0" noProof="0" dirty="0">
                <a:ln>
                  <a:noFill/>
                </a:ln>
                <a:solidFill>
                  <a:srgbClr val="FF0000"/>
                </a:solidFill>
                <a:effectLst/>
                <a:uLnTx/>
                <a:uFillTx/>
              </a:rPr>
              <a:t>C.</a:t>
            </a:r>
          </a:p>
        </p:txBody>
      </p:sp>
      <p:sp>
        <p:nvSpPr>
          <p:cNvPr id="143" name="TextBox 142">
            <a:extLst>
              <a:ext uri="{FF2B5EF4-FFF2-40B4-BE49-F238E27FC236}">
                <a16:creationId xmlns:a16="http://schemas.microsoft.com/office/drawing/2014/main" id="{DAFE7CB8-15E1-441D-8748-07FA75F26EE5}"/>
              </a:ext>
            </a:extLst>
          </p:cNvPr>
          <p:cNvSpPr txBox="1"/>
          <p:nvPr/>
        </p:nvSpPr>
        <p:spPr>
          <a:xfrm>
            <a:off x="8642684" y="5985811"/>
            <a:ext cx="457200" cy="461665"/>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2400" b="1" i="0" u="none" strike="noStrike" kern="0" cap="none" spc="0" normalizeH="0" baseline="0" noProof="0" dirty="0">
                <a:ln>
                  <a:noFill/>
                </a:ln>
                <a:solidFill>
                  <a:srgbClr val="FF0000"/>
                </a:solidFill>
                <a:effectLst/>
                <a:uLnTx/>
                <a:uFillTx/>
              </a:rPr>
              <a:t>D.</a:t>
            </a:r>
          </a:p>
        </p:txBody>
      </p:sp>
      <p:sp>
        <p:nvSpPr>
          <p:cNvPr id="144" name="TextBox 143">
            <a:extLst>
              <a:ext uri="{FF2B5EF4-FFF2-40B4-BE49-F238E27FC236}">
                <a16:creationId xmlns:a16="http://schemas.microsoft.com/office/drawing/2014/main" id="{441109BA-B5B6-4E63-8147-A88850FAB521}"/>
              </a:ext>
            </a:extLst>
          </p:cNvPr>
          <p:cNvSpPr txBox="1"/>
          <p:nvPr/>
        </p:nvSpPr>
        <p:spPr>
          <a:xfrm>
            <a:off x="2617931" y="5748185"/>
            <a:ext cx="457200" cy="461665"/>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2400" b="1" i="0" u="none" strike="noStrike" kern="0" cap="none" spc="0" normalizeH="0" baseline="0" noProof="0" dirty="0">
                <a:ln>
                  <a:noFill/>
                </a:ln>
                <a:solidFill>
                  <a:srgbClr val="FF0000"/>
                </a:solidFill>
                <a:effectLst/>
                <a:uLnTx/>
                <a:uFillTx/>
              </a:rPr>
              <a:t>E.</a:t>
            </a:r>
          </a:p>
        </p:txBody>
      </p:sp>
      <p:sp>
        <p:nvSpPr>
          <p:cNvPr id="145" name="TextBox 144">
            <a:extLst>
              <a:ext uri="{FF2B5EF4-FFF2-40B4-BE49-F238E27FC236}">
                <a16:creationId xmlns:a16="http://schemas.microsoft.com/office/drawing/2014/main" id="{35347F56-BFFF-4E74-B2BD-1FF67AF68D52}"/>
              </a:ext>
            </a:extLst>
          </p:cNvPr>
          <p:cNvSpPr txBox="1"/>
          <p:nvPr/>
        </p:nvSpPr>
        <p:spPr>
          <a:xfrm>
            <a:off x="2700989" y="2840328"/>
            <a:ext cx="457200" cy="461665"/>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2400" b="1" i="0" u="none" strike="noStrike" kern="0" cap="none" spc="0" normalizeH="0" baseline="0" noProof="0" dirty="0">
                <a:ln>
                  <a:noFill/>
                </a:ln>
                <a:solidFill>
                  <a:srgbClr val="FF0000"/>
                </a:solidFill>
                <a:effectLst/>
                <a:uLnTx/>
                <a:uFillTx/>
              </a:rPr>
              <a:t>F.</a:t>
            </a:r>
          </a:p>
        </p:txBody>
      </p:sp>
    </p:spTree>
    <p:extLst>
      <p:ext uri="{BB962C8B-B14F-4D97-AF65-F5344CB8AC3E}">
        <p14:creationId xmlns:p14="http://schemas.microsoft.com/office/powerpoint/2010/main" val="297981356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nchor="t"/>
          <a:lstStyle/>
          <a:p>
            <a:r>
              <a:rPr lang="en-US" dirty="0"/>
              <a:t>Identify the Type of Lines</a:t>
            </a:r>
          </a:p>
        </p:txBody>
      </p:sp>
      <p:sp>
        <p:nvSpPr>
          <p:cNvPr id="4" name="Rectangle 3">
            <a:extLst>
              <a:ext uri="{FF2B5EF4-FFF2-40B4-BE49-F238E27FC236}">
                <a16:creationId xmlns:a16="http://schemas.microsoft.com/office/drawing/2014/main" id="{451259B8-6CBA-456F-BF87-85A1D587FBF4}"/>
              </a:ext>
            </a:extLst>
          </p:cNvPr>
          <p:cNvSpPr/>
          <p:nvPr/>
        </p:nvSpPr>
        <p:spPr>
          <a:xfrm>
            <a:off x="2178004" y="1102433"/>
            <a:ext cx="8001000" cy="5410200"/>
          </a:xfrm>
          <a:prstGeom prst="rect">
            <a:avLst/>
          </a:prstGeom>
          <a:solidFill>
            <a:sysClr val="window" lastClr="FFFFFF"/>
          </a:solidFill>
          <a:ln w="25400" cap="flat" cmpd="sng" algn="ctr">
            <a:solidFill>
              <a:srgbClr val="4F81BD">
                <a:shade val="50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Calibri"/>
              <a:ea typeface="+mn-ea"/>
              <a:cs typeface="+mn-cs"/>
            </a:endParaRPr>
          </a:p>
        </p:txBody>
      </p:sp>
      <p:grpSp>
        <p:nvGrpSpPr>
          <p:cNvPr id="5" name="Group 2">
            <a:extLst>
              <a:ext uri="{FF2B5EF4-FFF2-40B4-BE49-F238E27FC236}">
                <a16:creationId xmlns:a16="http://schemas.microsoft.com/office/drawing/2014/main" id="{764E51C3-D99F-44A6-AC40-8577CE2B25FB}"/>
              </a:ext>
            </a:extLst>
          </p:cNvPr>
          <p:cNvGrpSpPr>
            <a:grpSpLocks/>
          </p:cNvGrpSpPr>
          <p:nvPr/>
        </p:nvGrpSpPr>
        <p:grpSpPr bwMode="auto">
          <a:xfrm>
            <a:off x="2711404" y="1407233"/>
            <a:ext cx="5715000" cy="5029200"/>
            <a:chOff x="105898950" y="106984800"/>
            <a:chExt cx="5715000" cy="5029200"/>
          </a:xfrm>
        </p:grpSpPr>
        <p:sp>
          <p:nvSpPr>
            <p:cNvPr id="6" name="Text Box 3">
              <a:extLst>
                <a:ext uri="{FF2B5EF4-FFF2-40B4-BE49-F238E27FC236}">
                  <a16:creationId xmlns:a16="http://schemas.microsoft.com/office/drawing/2014/main" id="{8C166D2C-7679-499F-A099-12AB8B76318A}"/>
                </a:ext>
              </a:extLst>
            </p:cNvPr>
            <p:cNvSpPr txBox="1">
              <a:spLocks noChangeArrowheads="1"/>
            </p:cNvSpPr>
            <p:nvPr/>
          </p:nvSpPr>
          <p:spPr bwMode="auto">
            <a:xfrm>
              <a:off x="106690625" y="108127800"/>
              <a:ext cx="400050" cy="228600"/>
            </a:xfrm>
            <a:prstGeom prst="rect">
              <a:avLst/>
            </a:prstGeom>
            <a:noFill/>
            <a:ln w="9525" algn="in">
              <a:noFill/>
              <a:miter lim="800000"/>
              <a:headEnd/>
              <a:tailEnd/>
            </a:ln>
            <a:effectLst/>
          </p:spPr>
          <p:txBody>
            <a:bodyPr vert="horz" wrap="square" lIns="36576" tIns="36576" rIns="36576" bIns="36576" numCol="1" anchor="t" anchorCtr="0" compatLnSpc="1">
              <a:prstTxWarp prst="textNoShape">
                <a:avLst/>
              </a:prstTxWarp>
            </a:bodyPr>
            <a:lstStyle/>
            <a:p>
              <a:pPr marL="0" marR="0" lvl="0" indent="0" defTabSz="914400" eaLnBrk="1" fontAlgn="base" latinLnBrk="0" hangingPunct="1">
                <a:lnSpc>
                  <a:spcPct val="100000"/>
                </a:lnSpc>
                <a:spcBef>
                  <a:spcPct val="0"/>
                </a:spcBef>
                <a:spcAft>
                  <a:spcPct val="0"/>
                </a:spcAft>
                <a:buClrTx/>
                <a:buSzTx/>
                <a:buFontTx/>
                <a:buNone/>
                <a:tabLst/>
                <a:defRPr/>
              </a:pPr>
              <a:r>
                <a:rPr kumimoji="0" lang="en-US" sz="1000" b="0" i="0" u="none" strike="noStrike" kern="0" cap="none" spc="0" normalizeH="0" baseline="0" noProof="0" dirty="0">
                  <a:ln>
                    <a:noFill/>
                  </a:ln>
                  <a:solidFill>
                    <a:srgbClr val="000000"/>
                  </a:solidFill>
                  <a:effectLst/>
                  <a:uLnTx/>
                  <a:uFillTx/>
                  <a:cs typeface="Arial" pitchFamily="34" charset="0"/>
                </a:rPr>
                <a:t>0.25</a:t>
              </a:r>
              <a:endParaRPr kumimoji="0" lang="en-US" sz="1800" b="0" i="0" u="none" strike="noStrike" kern="0" cap="none" spc="0" normalizeH="0" baseline="0" noProof="0" dirty="0">
                <a:ln>
                  <a:noFill/>
                </a:ln>
                <a:solidFill>
                  <a:prstClr val="black"/>
                </a:solidFill>
                <a:effectLst/>
                <a:uLnTx/>
                <a:uFillTx/>
                <a:cs typeface="Arial" pitchFamily="34" charset="0"/>
              </a:endParaRPr>
            </a:p>
          </p:txBody>
        </p:sp>
        <p:sp>
          <p:nvSpPr>
            <p:cNvPr id="7" name="Text Box 4">
              <a:extLst>
                <a:ext uri="{FF2B5EF4-FFF2-40B4-BE49-F238E27FC236}">
                  <a16:creationId xmlns:a16="http://schemas.microsoft.com/office/drawing/2014/main" id="{7AD91786-5B4C-4BAB-8D04-9ABB4BA2545E}"/>
                </a:ext>
              </a:extLst>
            </p:cNvPr>
            <p:cNvSpPr txBox="1">
              <a:spLocks noChangeArrowheads="1"/>
            </p:cNvSpPr>
            <p:nvPr/>
          </p:nvSpPr>
          <p:spPr bwMode="auto">
            <a:xfrm>
              <a:off x="109442250" y="108127800"/>
              <a:ext cx="571500" cy="228600"/>
            </a:xfrm>
            <a:prstGeom prst="rect">
              <a:avLst/>
            </a:prstGeom>
            <a:noFill/>
            <a:ln w="9525" algn="in">
              <a:noFill/>
              <a:miter lim="800000"/>
              <a:headEnd/>
              <a:tailEnd/>
            </a:ln>
            <a:effectLst/>
          </p:spPr>
          <p:txBody>
            <a:bodyPr vert="horz" wrap="square" lIns="36576" tIns="36576" rIns="36576" bIns="36576" numCol="1" anchor="t" anchorCtr="0" compatLnSpc="1">
              <a:prstTxWarp prst="textNoShape">
                <a:avLst/>
              </a:prstTxWarp>
            </a:bodyPr>
            <a:lstStyle/>
            <a:p>
              <a:pPr marL="0" marR="0" lvl="0" indent="0" defTabSz="914400" eaLnBrk="1" fontAlgn="base" latinLnBrk="0" hangingPunct="1">
                <a:lnSpc>
                  <a:spcPct val="100000"/>
                </a:lnSpc>
                <a:spcBef>
                  <a:spcPct val="0"/>
                </a:spcBef>
                <a:spcAft>
                  <a:spcPct val="0"/>
                </a:spcAft>
                <a:buClrTx/>
                <a:buSzTx/>
                <a:buFontTx/>
                <a:buNone/>
                <a:tabLst/>
                <a:defRPr/>
              </a:pPr>
              <a:r>
                <a:rPr kumimoji="0" lang="en-US" sz="1000" b="0" i="0" u="none" strike="noStrike" kern="0" cap="none" spc="0" normalizeH="0" baseline="0" noProof="0" dirty="0">
                  <a:ln>
                    <a:noFill/>
                  </a:ln>
                  <a:solidFill>
                    <a:srgbClr val="000000"/>
                  </a:solidFill>
                  <a:effectLst/>
                  <a:uLnTx/>
                  <a:uFillTx/>
                  <a:cs typeface="Arial" pitchFamily="34" charset="0"/>
                </a:rPr>
                <a:t>0.375</a:t>
              </a:r>
              <a:endParaRPr kumimoji="0" lang="en-US" sz="1800" b="0" i="0" u="none" strike="noStrike" kern="0" cap="none" spc="0" normalizeH="0" baseline="0" noProof="0" dirty="0">
                <a:ln>
                  <a:noFill/>
                </a:ln>
                <a:solidFill>
                  <a:prstClr val="black"/>
                </a:solidFill>
                <a:effectLst/>
                <a:uLnTx/>
                <a:uFillTx/>
                <a:cs typeface="Arial" pitchFamily="34" charset="0"/>
              </a:endParaRPr>
            </a:p>
          </p:txBody>
        </p:sp>
        <p:sp>
          <p:nvSpPr>
            <p:cNvPr id="8" name="Line 5">
              <a:extLst>
                <a:ext uri="{FF2B5EF4-FFF2-40B4-BE49-F238E27FC236}">
                  <a16:creationId xmlns:a16="http://schemas.microsoft.com/office/drawing/2014/main" id="{429B0615-E419-429D-9144-035E08CC7B4B}"/>
                </a:ext>
              </a:extLst>
            </p:cNvPr>
            <p:cNvSpPr>
              <a:spLocks noChangeShapeType="1"/>
            </p:cNvSpPr>
            <p:nvPr/>
          </p:nvSpPr>
          <p:spPr bwMode="auto">
            <a:xfrm>
              <a:off x="109327950" y="109499400"/>
              <a:ext cx="1" cy="1371600"/>
            </a:xfrm>
            <a:prstGeom prst="line">
              <a:avLst/>
            </a:prstGeom>
            <a:noFill/>
            <a:ln w="19050" algn="ctr">
              <a:solidFill>
                <a:srgbClr val="000000"/>
              </a:solidFill>
              <a:round/>
              <a:headEnd/>
              <a:tailEnd/>
            </a:ln>
            <a:effectLst/>
          </p:spPr>
          <p:txBody>
            <a:bodyPr vert="horz" wrap="square" lIns="36576" tIns="36576" rIns="36576" bIns="36576"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endParaRPr>
            </a:p>
          </p:txBody>
        </p:sp>
        <p:sp>
          <p:nvSpPr>
            <p:cNvPr id="9" name="Line 6">
              <a:extLst>
                <a:ext uri="{FF2B5EF4-FFF2-40B4-BE49-F238E27FC236}">
                  <a16:creationId xmlns:a16="http://schemas.microsoft.com/office/drawing/2014/main" id="{AA710F94-259C-4D13-9575-EADE1FC30603}"/>
                </a:ext>
              </a:extLst>
            </p:cNvPr>
            <p:cNvSpPr>
              <a:spLocks noChangeShapeType="1"/>
            </p:cNvSpPr>
            <p:nvPr/>
          </p:nvSpPr>
          <p:spPr bwMode="auto">
            <a:xfrm>
              <a:off x="107041950" y="109499400"/>
              <a:ext cx="2286000" cy="1"/>
            </a:xfrm>
            <a:prstGeom prst="line">
              <a:avLst/>
            </a:prstGeom>
            <a:noFill/>
            <a:ln w="19050" algn="ctr">
              <a:solidFill>
                <a:srgbClr val="000000"/>
              </a:solidFill>
              <a:round/>
              <a:headEnd/>
              <a:tailEnd/>
            </a:ln>
            <a:effectLst/>
          </p:spPr>
          <p:txBody>
            <a:bodyPr vert="horz" wrap="square" lIns="36576" tIns="36576" rIns="36576" bIns="36576"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endParaRPr>
            </a:p>
          </p:txBody>
        </p:sp>
        <p:sp>
          <p:nvSpPr>
            <p:cNvPr id="10" name="Line 7">
              <a:extLst>
                <a:ext uri="{FF2B5EF4-FFF2-40B4-BE49-F238E27FC236}">
                  <a16:creationId xmlns:a16="http://schemas.microsoft.com/office/drawing/2014/main" id="{1087D08E-9D52-41DA-AE4F-FDE4E93E1B72}"/>
                </a:ext>
              </a:extLst>
            </p:cNvPr>
            <p:cNvSpPr>
              <a:spLocks noChangeShapeType="1"/>
            </p:cNvSpPr>
            <p:nvPr/>
          </p:nvSpPr>
          <p:spPr bwMode="auto">
            <a:xfrm>
              <a:off x="107041951" y="110185200"/>
              <a:ext cx="2286000" cy="1"/>
            </a:xfrm>
            <a:prstGeom prst="line">
              <a:avLst/>
            </a:prstGeom>
            <a:noFill/>
            <a:ln w="19050" algn="ctr">
              <a:solidFill>
                <a:srgbClr val="000000"/>
              </a:solidFill>
              <a:prstDash val="dash"/>
              <a:round/>
              <a:headEnd/>
              <a:tailEnd/>
            </a:ln>
            <a:effectLst/>
          </p:spPr>
          <p:txBody>
            <a:bodyPr vert="horz" wrap="square" lIns="36576" tIns="36576" rIns="36576" bIns="36576"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endParaRPr>
            </a:p>
          </p:txBody>
        </p:sp>
        <p:sp>
          <p:nvSpPr>
            <p:cNvPr id="11" name="Line 8">
              <a:extLst>
                <a:ext uri="{FF2B5EF4-FFF2-40B4-BE49-F238E27FC236}">
                  <a16:creationId xmlns:a16="http://schemas.microsoft.com/office/drawing/2014/main" id="{E3BA37DC-C4F0-4378-A51D-6CB21423103A}"/>
                </a:ext>
              </a:extLst>
            </p:cNvPr>
            <p:cNvSpPr>
              <a:spLocks noChangeShapeType="1"/>
            </p:cNvSpPr>
            <p:nvPr/>
          </p:nvSpPr>
          <p:spPr bwMode="auto">
            <a:xfrm>
              <a:off x="107041950" y="109499400"/>
              <a:ext cx="1" cy="1371600"/>
            </a:xfrm>
            <a:prstGeom prst="line">
              <a:avLst/>
            </a:prstGeom>
            <a:noFill/>
            <a:ln w="19050" algn="ctr">
              <a:solidFill>
                <a:srgbClr val="000000"/>
              </a:solidFill>
              <a:round/>
              <a:headEnd/>
              <a:tailEnd/>
            </a:ln>
            <a:effectLst/>
          </p:spPr>
          <p:txBody>
            <a:bodyPr vert="horz" wrap="square" lIns="36576" tIns="36576" rIns="36576" bIns="36576"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endParaRPr>
            </a:p>
          </p:txBody>
        </p:sp>
        <p:sp>
          <p:nvSpPr>
            <p:cNvPr id="12" name="Line 9">
              <a:extLst>
                <a:ext uri="{FF2B5EF4-FFF2-40B4-BE49-F238E27FC236}">
                  <a16:creationId xmlns:a16="http://schemas.microsoft.com/office/drawing/2014/main" id="{DD510A3A-356D-485D-9EED-02DB5FA5BEF5}"/>
                </a:ext>
              </a:extLst>
            </p:cNvPr>
            <p:cNvSpPr>
              <a:spLocks noChangeShapeType="1"/>
            </p:cNvSpPr>
            <p:nvPr/>
          </p:nvSpPr>
          <p:spPr bwMode="auto">
            <a:xfrm>
              <a:off x="107041950" y="110871000"/>
              <a:ext cx="685800" cy="1"/>
            </a:xfrm>
            <a:prstGeom prst="line">
              <a:avLst/>
            </a:prstGeom>
            <a:noFill/>
            <a:ln w="19050" algn="ctr">
              <a:solidFill>
                <a:srgbClr val="000000"/>
              </a:solidFill>
              <a:round/>
              <a:headEnd/>
              <a:tailEnd/>
            </a:ln>
            <a:effectLst/>
          </p:spPr>
          <p:txBody>
            <a:bodyPr vert="horz" wrap="square" lIns="36576" tIns="36576" rIns="36576" bIns="36576"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endParaRPr>
            </a:p>
          </p:txBody>
        </p:sp>
        <p:sp>
          <p:nvSpPr>
            <p:cNvPr id="13" name="Line 10">
              <a:extLst>
                <a:ext uri="{FF2B5EF4-FFF2-40B4-BE49-F238E27FC236}">
                  <a16:creationId xmlns:a16="http://schemas.microsoft.com/office/drawing/2014/main" id="{DF4CF93A-8489-43A1-8939-2636AA516B5A}"/>
                </a:ext>
              </a:extLst>
            </p:cNvPr>
            <p:cNvSpPr>
              <a:spLocks noChangeShapeType="1"/>
            </p:cNvSpPr>
            <p:nvPr/>
          </p:nvSpPr>
          <p:spPr bwMode="auto">
            <a:xfrm>
              <a:off x="108642150" y="110871000"/>
              <a:ext cx="685800" cy="1"/>
            </a:xfrm>
            <a:prstGeom prst="line">
              <a:avLst/>
            </a:prstGeom>
            <a:noFill/>
            <a:ln w="19050" algn="ctr">
              <a:solidFill>
                <a:srgbClr val="000000"/>
              </a:solidFill>
              <a:round/>
              <a:headEnd/>
              <a:tailEnd/>
            </a:ln>
            <a:effectLst/>
          </p:spPr>
          <p:txBody>
            <a:bodyPr vert="horz" wrap="square" lIns="36576" tIns="36576" rIns="36576" bIns="36576"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endParaRPr>
            </a:p>
          </p:txBody>
        </p:sp>
        <p:sp>
          <p:nvSpPr>
            <p:cNvPr id="14" name="Line 11">
              <a:extLst>
                <a:ext uri="{FF2B5EF4-FFF2-40B4-BE49-F238E27FC236}">
                  <a16:creationId xmlns:a16="http://schemas.microsoft.com/office/drawing/2014/main" id="{1A474881-5EA4-4188-957C-E103F35027AE}"/>
                </a:ext>
              </a:extLst>
            </p:cNvPr>
            <p:cNvSpPr>
              <a:spLocks noChangeShapeType="1"/>
            </p:cNvSpPr>
            <p:nvPr/>
          </p:nvSpPr>
          <p:spPr bwMode="auto">
            <a:xfrm>
              <a:off x="107727750" y="111328200"/>
              <a:ext cx="914400" cy="1"/>
            </a:xfrm>
            <a:prstGeom prst="line">
              <a:avLst/>
            </a:prstGeom>
            <a:noFill/>
            <a:ln w="19050" algn="ctr">
              <a:solidFill>
                <a:srgbClr val="000000"/>
              </a:solidFill>
              <a:round/>
              <a:headEnd/>
              <a:tailEnd/>
            </a:ln>
            <a:effectLst/>
          </p:spPr>
          <p:txBody>
            <a:bodyPr vert="horz" wrap="square" lIns="36576" tIns="36576" rIns="36576" bIns="36576"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endParaRPr>
            </a:p>
          </p:txBody>
        </p:sp>
        <p:sp>
          <p:nvSpPr>
            <p:cNvPr id="15" name="Line 12">
              <a:extLst>
                <a:ext uri="{FF2B5EF4-FFF2-40B4-BE49-F238E27FC236}">
                  <a16:creationId xmlns:a16="http://schemas.microsoft.com/office/drawing/2014/main" id="{3E64CED6-22EB-4C0B-AB2B-4A5BEF354EC4}"/>
                </a:ext>
              </a:extLst>
            </p:cNvPr>
            <p:cNvSpPr>
              <a:spLocks noChangeShapeType="1"/>
            </p:cNvSpPr>
            <p:nvPr/>
          </p:nvSpPr>
          <p:spPr bwMode="auto">
            <a:xfrm>
              <a:off x="107727750" y="110871000"/>
              <a:ext cx="1" cy="457200"/>
            </a:xfrm>
            <a:prstGeom prst="line">
              <a:avLst/>
            </a:prstGeom>
            <a:noFill/>
            <a:ln w="19050" algn="ctr">
              <a:solidFill>
                <a:srgbClr val="000000"/>
              </a:solidFill>
              <a:round/>
              <a:headEnd/>
              <a:tailEnd/>
            </a:ln>
            <a:effectLst/>
          </p:spPr>
          <p:txBody>
            <a:bodyPr vert="horz" wrap="square" lIns="36576" tIns="36576" rIns="36576" bIns="36576"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endParaRPr>
            </a:p>
          </p:txBody>
        </p:sp>
        <p:sp>
          <p:nvSpPr>
            <p:cNvPr id="16" name="Line 13">
              <a:extLst>
                <a:ext uri="{FF2B5EF4-FFF2-40B4-BE49-F238E27FC236}">
                  <a16:creationId xmlns:a16="http://schemas.microsoft.com/office/drawing/2014/main" id="{82269EA8-B56B-4B8C-82F6-A050A9CD56CC}"/>
                </a:ext>
              </a:extLst>
            </p:cNvPr>
            <p:cNvSpPr>
              <a:spLocks noChangeShapeType="1"/>
            </p:cNvSpPr>
            <p:nvPr/>
          </p:nvSpPr>
          <p:spPr bwMode="auto">
            <a:xfrm>
              <a:off x="108642150" y="110871000"/>
              <a:ext cx="1" cy="457200"/>
            </a:xfrm>
            <a:prstGeom prst="line">
              <a:avLst/>
            </a:prstGeom>
            <a:noFill/>
            <a:ln w="19050" algn="ctr">
              <a:solidFill>
                <a:srgbClr val="000000"/>
              </a:solidFill>
              <a:round/>
              <a:headEnd/>
              <a:tailEnd/>
            </a:ln>
            <a:effectLst/>
          </p:spPr>
          <p:txBody>
            <a:bodyPr vert="horz" wrap="square" lIns="36576" tIns="36576" rIns="36576" bIns="36576"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endParaRPr>
            </a:p>
          </p:txBody>
        </p:sp>
        <p:sp>
          <p:nvSpPr>
            <p:cNvPr id="17" name="Line 14">
              <a:extLst>
                <a:ext uri="{FF2B5EF4-FFF2-40B4-BE49-F238E27FC236}">
                  <a16:creationId xmlns:a16="http://schemas.microsoft.com/office/drawing/2014/main" id="{9311CE32-9603-499F-ABC8-4835D16D2E68}"/>
                </a:ext>
              </a:extLst>
            </p:cNvPr>
            <p:cNvSpPr>
              <a:spLocks noChangeShapeType="1"/>
            </p:cNvSpPr>
            <p:nvPr/>
          </p:nvSpPr>
          <p:spPr bwMode="auto">
            <a:xfrm flipV="1">
              <a:off x="109327952" y="107670601"/>
              <a:ext cx="1" cy="685800"/>
            </a:xfrm>
            <a:prstGeom prst="line">
              <a:avLst/>
            </a:prstGeom>
            <a:noFill/>
            <a:ln w="19050" algn="ctr">
              <a:solidFill>
                <a:srgbClr val="000000"/>
              </a:solidFill>
              <a:round/>
              <a:headEnd/>
              <a:tailEnd/>
            </a:ln>
            <a:effectLst/>
          </p:spPr>
          <p:txBody>
            <a:bodyPr vert="horz" wrap="square" lIns="36576" tIns="36576" rIns="36576" bIns="36576"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endParaRPr>
            </a:p>
          </p:txBody>
        </p:sp>
        <p:sp>
          <p:nvSpPr>
            <p:cNvPr id="18" name="Line 15">
              <a:extLst>
                <a:ext uri="{FF2B5EF4-FFF2-40B4-BE49-F238E27FC236}">
                  <a16:creationId xmlns:a16="http://schemas.microsoft.com/office/drawing/2014/main" id="{C6B4B1D6-E1F5-4866-A114-C12750F7E153}"/>
                </a:ext>
              </a:extLst>
            </p:cNvPr>
            <p:cNvSpPr>
              <a:spLocks noChangeShapeType="1"/>
            </p:cNvSpPr>
            <p:nvPr/>
          </p:nvSpPr>
          <p:spPr bwMode="auto">
            <a:xfrm flipV="1">
              <a:off x="107727751" y="107670601"/>
              <a:ext cx="1" cy="685800"/>
            </a:xfrm>
            <a:prstGeom prst="line">
              <a:avLst/>
            </a:prstGeom>
            <a:noFill/>
            <a:ln w="19050" algn="ctr">
              <a:solidFill>
                <a:srgbClr val="000000"/>
              </a:solidFill>
              <a:prstDash val="dash"/>
              <a:round/>
              <a:headEnd/>
              <a:tailEnd/>
            </a:ln>
            <a:effectLst/>
          </p:spPr>
          <p:txBody>
            <a:bodyPr vert="horz" wrap="square" lIns="36576" tIns="36576" rIns="36576" bIns="36576"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endParaRPr>
            </a:p>
          </p:txBody>
        </p:sp>
        <p:sp>
          <p:nvSpPr>
            <p:cNvPr id="19" name="Line 16">
              <a:extLst>
                <a:ext uri="{FF2B5EF4-FFF2-40B4-BE49-F238E27FC236}">
                  <a16:creationId xmlns:a16="http://schemas.microsoft.com/office/drawing/2014/main" id="{429A5E37-309E-4516-8F7D-D6AD2B323561}"/>
                </a:ext>
              </a:extLst>
            </p:cNvPr>
            <p:cNvSpPr>
              <a:spLocks noChangeShapeType="1"/>
            </p:cNvSpPr>
            <p:nvPr/>
          </p:nvSpPr>
          <p:spPr bwMode="auto">
            <a:xfrm flipV="1">
              <a:off x="108642150" y="107670601"/>
              <a:ext cx="1" cy="685800"/>
            </a:xfrm>
            <a:prstGeom prst="line">
              <a:avLst/>
            </a:prstGeom>
            <a:noFill/>
            <a:ln w="19050" algn="ctr">
              <a:solidFill>
                <a:srgbClr val="000000"/>
              </a:solidFill>
              <a:prstDash val="dash"/>
              <a:round/>
              <a:headEnd/>
              <a:tailEnd/>
            </a:ln>
            <a:effectLst/>
          </p:spPr>
          <p:txBody>
            <a:bodyPr vert="horz" wrap="square" lIns="36576" tIns="36576" rIns="36576" bIns="36576"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endParaRPr>
            </a:p>
          </p:txBody>
        </p:sp>
        <p:sp>
          <p:nvSpPr>
            <p:cNvPr id="20" name="Line 17">
              <a:extLst>
                <a:ext uri="{FF2B5EF4-FFF2-40B4-BE49-F238E27FC236}">
                  <a16:creationId xmlns:a16="http://schemas.microsoft.com/office/drawing/2014/main" id="{1DF214CF-9755-4A2D-BF31-B5253C611681}"/>
                </a:ext>
              </a:extLst>
            </p:cNvPr>
            <p:cNvSpPr>
              <a:spLocks noChangeShapeType="1"/>
            </p:cNvSpPr>
            <p:nvPr/>
          </p:nvSpPr>
          <p:spPr bwMode="auto">
            <a:xfrm>
              <a:off x="107041952" y="107670601"/>
              <a:ext cx="2286000" cy="1"/>
            </a:xfrm>
            <a:prstGeom prst="line">
              <a:avLst/>
            </a:prstGeom>
            <a:noFill/>
            <a:ln w="19050" algn="ctr">
              <a:solidFill>
                <a:srgbClr val="000000"/>
              </a:solidFill>
              <a:round/>
              <a:headEnd/>
              <a:tailEnd/>
            </a:ln>
            <a:effectLst/>
          </p:spPr>
          <p:txBody>
            <a:bodyPr vert="horz" wrap="square" lIns="36576" tIns="36576" rIns="36576" bIns="36576"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endParaRPr>
            </a:p>
          </p:txBody>
        </p:sp>
        <p:sp>
          <p:nvSpPr>
            <p:cNvPr id="21" name="Line 18">
              <a:extLst>
                <a:ext uri="{FF2B5EF4-FFF2-40B4-BE49-F238E27FC236}">
                  <a16:creationId xmlns:a16="http://schemas.microsoft.com/office/drawing/2014/main" id="{3C95B5B0-1600-4255-B02C-085195B14683}"/>
                </a:ext>
              </a:extLst>
            </p:cNvPr>
            <p:cNvSpPr>
              <a:spLocks noChangeShapeType="1"/>
            </p:cNvSpPr>
            <p:nvPr/>
          </p:nvSpPr>
          <p:spPr bwMode="auto">
            <a:xfrm flipV="1">
              <a:off x="107041951" y="107670600"/>
              <a:ext cx="1" cy="685800"/>
            </a:xfrm>
            <a:prstGeom prst="line">
              <a:avLst/>
            </a:prstGeom>
            <a:noFill/>
            <a:ln w="19050" algn="ctr">
              <a:solidFill>
                <a:srgbClr val="000000"/>
              </a:solidFill>
              <a:round/>
              <a:headEnd/>
              <a:tailEnd/>
            </a:ln>
            <a:effectLst/>
          </p:spPr>
          <p:txBody>
            <a:bodyPr vert="horz" wrap="square" lIns="36576" tIns="36576" rIns="36576" bIns="36576"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endParaRPr>
            </a:p>
          </p:txBody>
        </p:sp>
        <p:sp>
          <p:nvSpPr>
            <p:cNvPr id="22" name="Line 19">
              <a:extLst>
                <a:ext uri="{FF2B5EF4-FFF2-40B4-BE49-F238E27FC236}">
                  <a16:creationId xmlns:a16="http://schemas.microsoft.com/office/drawing/2014/main" id="{2F5DBA7C-930B-4E05-A727-A6DB73A6759F}"/>
                </a:ext>
              </a:extLst>
            </p:cNvPr>
            <p:cNvSpPr>
              <a:spLocks noChangeShapeType="1"/>
            </p:cNvSpPr>
            <p:nvPr/>
          </p:nvSpPr>
          <p:spPr bwMode="auto">
            <a:xfrm>
              <a:off x="107041950" y="108356401"/>
              <a:ext cx="2286000" cy="1"/>
            </a:xfrm>
            <a:prstGeom prst="line">
              <a:avLst/>
            </a:prstGeom>
            <a:noFill/>
            <a:ln w="19050" algn="ctr">
              <a:solidFill>
                <a:srgbClr val="000000"/>
              </a:solidFill>
              <a:round/>
              <a:headEnd/>
              <a:tailEnd/>
            </a:ln>
            <a:effectLst/>
          </p:spPr>
          <p:txBody>
            <a:bodyPr vert="horz" wrap="square" lIns="36576" tIns="36576" rIns="36576" bIns="36576"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endParaRPr>
            </a:p>
          </p:txBody>
        </p:sp>
        <p:sp>
          <p:nvSpPr>
            <p:cNvPr id="23" name="Line 20">
              <a:extLst>
                <a:ext uri="{FF2B5EF4-FFF2-40B4-BE49-F238E27FC236}">
                  <a16:creationId xmlns:a16="http://schemas.microsoft.com/office/drawing/2014/main" id="{9F69822E-6366-4F80-8B32-E98EA18F2482}"/>
                </a:ext>
              </a:extLst>
            </p:cNvPr>
            <p:cNvSpPr>
              <a:spLocks noChangeShapeType="1"/>
            </p:cNvSpPr>
            <p:nvPr/>
          </p:nvSpPr>
          <p:spPr bwMode="auto">
            <a:xfrm>
              <a:off x="107041950" y="107899200"/>
              <a:ext cx="2286000" cy="1"/>
            </a:xfrm>
            <a:prstGeom prst="line">
              <a:avLst/>
            </a:prstGeom>
            <a:noFill/>
            <a:ln w="19050" algn="ctr">
              <a:solidFill>
                <a:srgbClr val="000000"/>
              </a:solidFill>
              <a:round/>
              <a:headEnd/>
              <a:tailEnd/>
            </a:ln>
            <a:effectLst/>
          </p:spPr>
          <p:txBody>
            <a:bodyPr vert="horz" wrap="square" lIns="36576" tIns="36576" rIns="36576" bIns="36576"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endParaRPr>
            </a:p>
          </p:txBody>
        </p:sp>
        <p:sp>
          <p:nvSpPr>
            <p:cNvPr id="24" name="Line 21">
              <a:extLst>
                <a:ext uri="{FF2B5EF4-FFF2-40B4-BE49-F238E27FC236}">
                  <a16:creationId xmlns:a16="http://schemas.microsoft.com/office/drawing/2014/main" id="{E41113F1-DCE0-4F1D-975A-363F5C97B5B4}"/>
                </a:ext>
              </a:extLst>
            </p:cNvPr>
            <p:cNvSpPr>
              <a:spLocks noChangeShapeType="1"/>
            </p:cNvSpPr>
            <p:nvPr/>
          </p:nvSpPr>
          <p:spPr bwMode="auto">
            <a:xfrm flipV="1">
              <a:off x="107041950" y="110985300"/>
              <a:ext cx="1" cy="1028700"/>
            </a:xfrm>
            <a:prstGeom prst="line">
              <a:avLst/>
            </a:prstGeom>
            <a:noFill/>
            <a:ln w="9525" algn="ctr">
              <a:solidFill>
                <a:srgbClr val="000000"/>
              </a:solidFill>
              <a:round/>
              <a:headEnd/>
              <a:tailEnd/>
            </a:ln>
            <a:effectLst/>
          </p:spPr>
          <p:txBody>
            <a:bodyPr vert="horz" wrap="square" lIns="36576" tIns="36576" rIns="36576" bIns="36576"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endParaRPr>
            </a:p>
          </p:txBody>
        </p:sp>
        <p:sp>
          <p:nvSpPr>
            <p:cNvPr id="25" name="Line 22">
              <a:extLst>
                <a:ext uri="{FF2B5EF4-FFF2-40B4-BE49-F238E27FC236}">
                  <a16:creationId xmlns:a16="http://schemas.microsoft.com/office/drawing/2014/main" id="{3D262D2C-51AC-4C6A-B28A-5D57E8F07B6F}"/>
                </a:ext>
              </a:extLst>
            </p:cNvPr>
            <p:cNvSpPr>
              <a:spLocks noChangeShapeType="1"/>
            </p:cNvSpPr>
            <p:nvPr/>
          </p:nvSpPr>
          <p:spPr bwMode="auto">
            <a:xfrm>
              <a:off x="107727750" y="111385350"/>
              <a:ext cx="1" cy="400050"/>
            </a:xfrm>
            <a:prstGeom prst="line">
              <a:avLst/>
            </a:prstGeom>
            <a:noFill/>
            <a:ln w="9525" algn="ctr">
              <a:solidFill>
                <a:srgbClr val="000000"/>
              </a:solidFill>
              <a:round/>
              <a:headEnd/>
              <a:tailEnd/>
            </a:ln>
            <a:effectLst/>
          </p:spPr>
          <p:txBody>
            <a:bodyPr vert="horz" wrap="square" lIns="36576" tIns="36576" rIns="36576" bIns="36576"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endParaRPr>
            </a:p>
          </p:txBody>
        </p:sp>
        <p:sp>
          <p:nvSpPr>
            <p:cNvPr id="26" name="Line 23">
              <a:extLst>
                <a:ext uri="{FF2B5EF4-FFF2-40B4-BE49-F238E27FC236}">
                  <a16:creationId xmlns:a16="http://schemas.microsoft.com/office/drawing/2014/main" id="{B0576770-D3AC-4E5E-8948-0700C915A03E}"/>
                </a:ext>
              </a:extLst>
            </p:cNvPr>
            <p:cNvSpPr>
              <a:spLocks noChangeShapeType="1"/>
            </p:cNvSpPr>
            <p:nvPr/>
          </p:nvSpPr>
          <p:spPr bwMode="auto">
            <a:xfrm>
              <a:off x="108642150" y="111385350"/>
              <a:ext cx="1" cy="400050"/>
            </a:xfrm>
            <a:prstGeom prst="line">
              <a:avLst/>
            </a:prstGeom>
            <a:noFill/>
            <a:ln w="9525" algn="ctr">
              <a:solidFill>
                <a:srgbClr val="000000"/>
              </a:solidFill>
              <a:round/>
              <a:headEnd/>
              <a:tailEnd/>
            </a:ln>
            <a:effectLst/>
          </p:spPr>
          <p:txBody>
            <a:bodyPr vert="horz" wrap="square" lIns="36576" tIns="36576" rIns="36576" bIns="36576"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endParaRPr>
            </a:p>
          </p:txBody>
        </p:sp>
        <p:sp>
          <p:nvSpPr>
            <p:cNvPr id="27" name="Line 24">
              <a:extLst>
                <a:ext uri="{FF2B5EF4-FFF2-40B4-BE49-F238E27FC236}">
                  <a16:creationId xmlns:a16="http://schemas.microsoft.com/office/drawing/2014/main" id="{C626C66B-0C41-45C2-99A5-BB7220A27264}"/>
                </a:ext>
              </a:extLst>
            </p:cNvPr>
            <p:cNvSpPr>
              <a:spLocks noChangeShapeType="1"/>
            </p:cNvSpPr>
            <p:nvPr/>
          </p:nvSpPr>
          <p:spPr bwMode="auto">
            <a:xfrm>
              <a:off x="109327950" y="110985300"/>
              <a:ext cx="1" cy="1028700"/>
            </a:xfrm>
            <a:prstGeom prst="line">
              <a:avLst/>
            </a:prstGeom>
            <a:noFill/>
            <a:ln w="9525" algn="ctr">
              <a:solidFill>
                <a:srgbClr val="000000"/>
              </a:solidFill>
              <a:round/>
              <a:headEnd/>
              <a:tailEnd/>
            </a:ln>
            <a:effectLst/>
          </p:spPr>
          <p:txBody>
            <a:bodyPr vert="horz" wrap="square" lIns="36576" tIns="36576" rIns="36576" bIns="36576"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endParaRPr>
            </a:p>
          </p:txBody>
        </p:sp>
        <p:sp>
          <p:nvSpPr>
            <p:cNvPr id="28" name="Text Box 25">
              <a:extLst>
                <a:ext uri="{FF2B5EF4-FFF2-40B4-BE49-F238E27FC236}">
                  <a16:creationId xmlns:a16="http://schemas.microsoft.com/office/drawing/2014/main" id="{4C51AFF7-9CEB-4BEC-AAB9-E7CFCB52BCFA}"/>
                </a:ext>
              </a:extLst>
            </p:cNvPr>
            <p:cNvSpPr txBox="1">
              <a:spLocks noChangeArrowheads="1"/>
            </p:cNvSpPr>
            <p:nvPr/>
          </p:nvSpPr>
          <p:spPr bwMode="auto">
            <a:xfrm>
              <a:off x="107253906" y="111449318"/>
              <a:ext cx="400050" cy="228600"/>
            </a:xfrm>
            <a:prstGeom prst="rect">
              <a:avLst/>
            </a:prstGeom>
            <a:noFill/>
            <a:ln w="9525" algn="in">
              <a:noFill/>
              <a:miter lim="800000"/>
              <a:headEnd/>
              <a:tailEnd/>
            </a:ln>
            <a:effectLst/>
          </p:spPr>
          <p:txBody>
            <a:bodyPr vert="horz" wrap="square" lIns="36576" tIns="36576" rIns="36576" bIns="36576" numCol="1" anchor="t" anchorCtr="0" compatLnSpc="1">
              <a:prstTxWarp prst="textNoShape">
                <a:avLst/>
              </a:prstTxWarp>
            </a:bodyPr>
            <a:lstStyle/>
            <a:p>
              <a:pPr marL="0" marR="0" lvl="0" indent="0" defTabSz="914400" eaLnBrk="1" fontAlgn="base" latinLnBrk="0" hangingPunct="1">
                <a:lnSpc>
                  <a:spcPct val="100000"/>
                </a:lnSpc>
                <a:spcBef>
                  <a:spcPct val="0"/>
                </a:spcBef>
                <a:spcAft>
                  <a:spcPct val="0"/>
                </a:spcAft>
                <a:buClrTx/>
                <a:buSzTx/>
                <a:buFontTx/>
                <a:buNone/>
                <a:tabLst/>
                <a:defRPr/>
              </a:pPr>
              <a:r>
                <a:rPr kumimoji="0" lang="en-US" sz="1000" b="0" i="0" u="none" strike="noStrike" kern="0" cap="none" spc="0" normalizeH="0" baseline="0" noProof="0" dirty="0">
                  <a:ln>
                    <a:noFill/>
                  </a:ln>
                  <a:solidFill>
                    <a:srgbClr val="000000"/>
                  </a:solidFill>
                  <a:effectLst/>
                  <a:uLnTx/>
                  <a:uFillTx/>
                  <a:cs typeface="Arial" pitchFamily="34" charset="0"/>
                </a:rPr>
                <a:t>0.75</a:t>
              </a:r>
              <a:endParaRPr kumimoji="0" lang="en-US" sz="1800" b="0" i="0" u="none" strike="noStrike" kern="0" cap="none" spc="0" normalizeH="0" baseline="0" noProof="0" dirty="0">
                <a:ln>
                  <a:noFill/>
                </a:ln>
                <a:solidFill>
                  <a:prstClr val="black"/>
                </a:solidFill>
                <a:effectLst/>
                <a:uLnTx/>
                <a:uFillTx/>
                <a:cs typeface="Arial" pitchFamily="34" charset="0"/>
              </a:endParaRPr>
            </a:p>
          </p:txBody>
        </p:sp>
        <p:sp>
          <p:nvSpPr>
            <p:cNvPr id="29" name="Text Box 26">
              <a:extLst>
                <a:ext uri="{FF2B5EF4-FFF2-40B4-BE49-F238E27FC236}">
                  <a16:creationId xmlns:a16="http://schemas.microsoft.com/office/drawing/2014/main" id="{7B6C1FE3-FFBF-45AA-8848-FA9ADF449503}"/>
                </a:ext>
              </a:extLst>
            </p:cNvPr>
            <p:cNvSpPr txBox="1">
              <a:spLocks noChangeArrowheads="1"/>
            </p:cNvSpPr>
            <p:nvPr/>
          </p:nvSpPr>
          <p:spPr bwMode="auto">
            <a:xfrm>
              <a:off x="107956350" y="111785400"/>
              <a:ext cx="400050" cy="228600"/>
            </a:xfrm>
            <a:prstGeom prst="rect">
              <a:avLst/>
            </a:prstGeom>
            <a:noFill/>
            <a:ln w="9525" algn="in">
              <a:noFill/>
              <a:miter lim="800000"/>
              <a:headEnd/>
              <a:tailEnd/>
            </a:ln>
            <a:effectLst/>
          </p:spPr>
          <p:txBody>
            <a:bodyPr vert="horz" wrap="square" lIns="36576" tIns="36576" rIns="36576" bIns="36576" numCol="1" anchor="t" anchorCtr="0" compatLnSpc="1">
              <a:prstTxWarp prst="textNoShape">
                <a:avLst/>
              </a:prstTxWarp>
            </a:bodyPr>
            <a:lstStyle/>
            <a:p>
              <a:pPr marL="0" marR="0" lvl="0" indent="0" defTabSz="914400" eaLnBrk="1" fontAlgn="base" latinLnBrk="0" hangingPunct="1">
                <a:lnSpc>
                  <a:spcPct val="100000"/>
                </a:lnSpc>
                <a:spcBef>
                  <a:spcPct val="0"/>
                </a:spcBef>
                <a:spcAft>
                  <a:spcPct val="0"/>
                </a:spcAft>
                <a:buClrTx/>
                <a:buSzTx/>
                <a:buFontTx/>
                <a:buNone/>
                <a:tabLst/>
                <a:defRPr/>
              </a:pPr>
              <a:r>
                <a:rPr kumimoji="0" lang="en-US" sz="1000" b="0" i="0" u="none" strike="noStrike" kern="0" cap="none" spc="0" normalizeH="0" baseline="0" noProof="0" dirty="0">
                  <a:ln>
                    <a:noFill/>
                  </a:ln>
                  <a:solidFill>
                    <a:srgbClr val="000000"/>
                  </a:solidFill>
                  <a:effectLst/>
                  <a:uLnTx/>
                  <a:uFillTx/>
                  <a:cs typeface="Arial" pitchFamily="34" charset="0"/>
                </a:rPr>
                <a:t>2.50</a:t>
              </a:r>
              <a:endParaRPr kumimoji="0" lang="en-US" sz="1800" b="0" i="0" u="none" strike="noStrike" kern="0" cap="none" spc="0" normalizeH="0" baseline="0" noProof="0" dirty="0">
                <a:ln>
                  <a:noFill/>
                </a:ln>
                <a:solidFill>
                  <a:prstClr val="black"/>
                </a:solidFill>
                <a:effectLst/>
                <a:uLnTx/>
                <a:uFillTx/>
                <a:cs typeface="Arial" pitchFamily="34" charset="0"/>
              </a:endParaRPr>
            </a:p>
          </p:txBody>
        </p:sp>
        <p:sp>
          <p:nvSpPr>
            <p:cNvPr id="30" name="Text Box 27">
              <a:extLst>
                <a:ext uri="{FF2B5EF4-FFF2-40B4-BE49-F238E27FC236}">
                  <a16:creationId xmlns:a16="http://schemas.microsoft.com/office/drawing/2014/main" id="{AF20A658-C2B6-4390-B925-0997463A50C2}"/>
                </a:ext>
              </a:extLst>
            </p:cNvPr>
            <p:cNvSpPr txBox="1">
              <a:spLocks noChangeArrowheads="1"/>
            </p:cNvSpPr>
            <p:nvPr/>
          </p:nvSpPr>
          <p:spPr bwMode="auto">
            <a:xfrm>
              <a:off x="107956350" y="111442500"/>
              <a:ext cx="400050" cy="228600"/>
            </a:xfrm>
            <a:prstGeom prst="rect">
              <a:avLst/>
            </a:prstGeom>
            <a:noFill/>
            <a:ln w="9525" algn="in">
              <a:noFill/>
              <a:miter lim="800000"/>
              <a:headEnd/>
              <a:tailEnd/>
            </a:ln>
            <a:effectLst/>
          </p:spPr>
          <p:txBody>
            <a:bodyPr vert="horz" wrap="square" lIns="36576" tIns="36576" rIns="36576" bIns="36576" numCol="1" anchor="t" anchorCtr="0" compatLnSpc="1">
              <a:prstTxWarp prst="textNoShape">
                <a:avLst/>
              </a:prstTxWarp>
            </a:bodyPr>
            <a:lstStyle/>
            <a:p>
              <a:pPr marL="0" marR="0" lvl="0" indent="0" defTabSz="914400" eaLnBrk="1" fontAlgn="base" latinLnBrk="0" hangingPunct="1">
                <a:lnSpc>
                  <a:spcPct val="100000"/>
                </a:lnSpc>
                <a:spcBef>
                  <a:spcPct val="0"/>
                </a:spcBef>
                <a:spcAft>
                  <a:spcPct val="0"/>
                </a:spcAft>
                <a:buClrTx/>
                <a:buSzTx/>
                <a:buFontTx/>
                <a:buNone/>
                <a:tabLst/>
                <a:defRPr/>
              </a:pPr>
              <a:r>
                <a:rPr kumimoji="0" lang="en-US" sz="1000" b="0" i="0" u="none" strike="noStrike" kern="0" cap="none" spc="0" normalizeH="0" baseline="0" noProof="0" dirty="0">
                  <a:ln>
                    <a:noFill/>
                  </a:ln>
                  <a:solidFill>
                    <a:srgbClr val="000000"/>
                  </a:solidFill>
                  <a:effectLst/>
                  <a:uLnTx/>
                  <a:uFillTx/>
                  <a:cs typeface="Arial" pitchFamily="34" charset="0"/>
                </a:rPr>
                <a:t>1.00</a:t>
              </a:r>
              <a:endParaRPr kumimoji="0" lang="en-US" sz="1800" b="0" i="0" u="none" strike="noStrike" kern="0" cap="none" spc="0" normalizeH="0" baseline="0" noProof="0" dirty="0">
                <a:ln>
                  <a:noFill/>
                </a:ln>
                <a:solidFill>
                  <a:prstClr val="black"/>
                </a:solidFill>
                <a:effectLst/>
                <a:uLnTx/>
                <a:uFillTx/>
                <a:cs typeface="Arial" pitchFamily="34" charset="0"/>
              </a:endParaRPr>
            </a:p>
          </p:txBody>
        </p:sp>
        <p:sp>
          <p:nvSpPr>
            <p:cNvPr id="31" name="Line 28">
              <a:extLst>
                <a:ext uri="{FF2B5EF4-FFF2-40B4-BE49-F238E27FC236}">
                  <a16:creationId xmlns:a16="http://schemas.microsoft.com/office/drawing/2014/main" id="{F861EA4E-B024-411E-B27B-F19EA5C076C8}"/>
                </a:ext>
              </a:extLst>
            </p:cNvPr>
            <p:cNvSpPr>
              <a:spLocks noChangeShapeType="1"/>
            </p:cNvSpPr>
            <p:nvPr/>
          </p:nvSpPr>
          <p:spPr bwMode="auto">
            <a:xfrm flipH="1">
              <a:off x="107041950" y="111899700"/>
              <a:ext cx="914400" cy="1"/>
            </a:xfrm>
            <a:prstGeom prst="line">
              <a:avLst/>
            </a:prstGeom>
            <a:noFill/>
            <a:ln w="9525" algn="ctr">
              <a:solidFill>
                <a:srgbClr val="000000"/>
              </a:solidFill>
              <a:round/>
              <a:headEnd/>
              <a:tailEnd type="triangle" w="med" len="med"/>
            </a:ln>
            <a:effectLst/>
          </p:spPr>
          <p:txBody>
            <a:bodyPr vert="horz" wrap="square" lIns="36576" tIns="36576" rIns="36576" bIns="36576"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endParaRPr>
            </a:p>
          </p:txBody>
        </p:sp>
        <p:sp>
          <p:nvSpPr>
            <p:cNvPr id="32" name="Line 29">
              <a:extLst>
                <a:ext uri="{FF2B5EF4-FFF2-40B4-BE49-F238E27FC236}">
                  <a16:creationId xmlns:a16="http://schemas.microsoft.com/office/drawing/2014/main" id="{BC62553C-A2BA-4847-B859-239B5F51D31D}"/>
                </a:ext>
              </a:extLst>
            </p:cNvPr>
            <p:cNvSpPr>
              <a:spLocks noChangeShapeType="1"/>
            </p:cNvSpPr>
            <p:nvPr/>
          </p:nvSpPr>
          <p:spPr bwMode="auto">
            <a:xfrm>
              <a:off x="108299250" y="111899700"/>
              <a:ext cx="1028700" cy="1"/>
            </a:xfrm>
            <a:prstGeom prst="line">
              <a:avLst/>
            </a:prstGeom>
            <a:noFill/>
            <a:ln w="9525" algn="ctr">
              <a:solidFill>
                <a:srgbClr val="000000"/>
              </a:solidFill>
              <a:round/>
              <a:headEnd/>
              <a:tailEnd type="triangle" w="med" len="med"/>
            </a:ln>
            <a:effectLst/>
          </p:spPr>
          <p:txBody>
            <a:bodyPr vert="horz" wrap="square" lIns="36576" tIns="36576" rIns="36576" bIns="36576"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endParaRPr>
            </a:p>
          </p:txBody>
        </p:sp>
        <p:sp>
          <p:nvSpPr>
            <p:cNvPr id="33" name="Line 30">
              <a:extLst>
                <a:ext uri="{FF2B5EF4-FFF2-40B4-BE49-F238E27FC236}">
                  <a16:creationId xmlns:a16="http://schemas.microsoft.com/office/drawing/2014/main" id="{DB792286-7E28-4CEC-9638-C896BD3BD66E}"/>
                </a:ext>
              </a:extLst>
            </p:cNvPr>
            <p:cNvSpPr>
              <a:spLocks noChangeShapeType="1"/>
            </p:cNvSpPr>
            <p:nvPr/>
          </p:nvSpPr>
          <p:spPr bwMode="auto">
            <a:xfrm flipH="1">
              <a:off x="107727750" y="111556800"/>
              <a:ext cx="228600" cy="1"/>
            </a:xfrm>
            <a:prstGeom prst="line">
              <a:avLst/>
            </a:prstGeom>
            <a:noFill/>
            <a:ln w="9525" algn="ctr">
              <a:solidFill>
                <a:srgbClr val="000000"/>
              </a:solidFill>
              <a:round/>
              <a:headEnd/>
              <a:tailEnd type="triangle" w="med" len="med"/>
            </a:ln>
            <a:effectLst/>
          </p:spPr>
          <p:txBody>
            <a:bodyPr vert="horz" wrap="square" lIns="36576" tIns="36576" rIns="36576" bIns="36576"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endParaRPr>
            </a:p>
          </p:txBody>
        </p:sp>
        <p:sp>
          <p:nvSpPr>
            <p:cNvPr id="34" name="Line 31">
              <a:extLst>
                <a:ext uri="{FF2B5EF4-FFF2-40B4-BE49-F238E27FC236}">
                  <a16:creationId xmlns:a16="http://schemas.microsoft.com/office/drawing/2014/main" id="{8963D043-2229-4080-BDBC-8F01A710F5A1}"/>
                </a:ext>
              </a:extLst>
            </p:cNvPr>
            <p:cNvSpPr>
              <a:spLocks noChangeShapeType="1"/>
            </p:cNvSpPr>
            <p:nvPr/>
          </p:nvSpPr>
          <p:spPr bwMode="auto">
            <a:xfrm>
              <a:off x="108242100" y="111556800"/>
              <a:ext cx="400050" cy="1"/>
            </a:xfrm>
            <a:prstGeom prst="line">
              <a:avLst/>
            </a:prstGeom>
            <a:noFill/>
            <a:ln w="9525" algn="ctr">
              <a:solidFill>
                <a:srgbClr val="000000"/>
              </a:solidFill>
              <a:round/>
              <a:headEnd/>
              <a:tailEnd type="triangle" w="med" len="med"/>
            </a:ln>
            <a:effectLst/>
          </p:spPr>
          <p:txBody>
            <a:bodyPr vert="horz" wrap="square" lIns="36576" tIns="36576" rIns="36576" bIns="36576"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endParaRPr>
            </a:p>
          </p:txBody>
        </p:sp>
        <p:sp>
          <p:nvSpPr>
            <p:cNvPr id="35" name="Line 32">
              <a:extLst>
                <a:ext uri="{FF2B5EF4-FFF2-40B4-BE49-F238E27FC236}">
                  <a16:creationId xmlns:a16="http://schemas.microsoft.com/office/drawing/2014/main" id="{2B39ECC3-202B-4B45-8F2D-3AA508656B27}"/>
                </a:ext>
              </a:extLst>
            </p:cNvPr>
            <p:cNvSpPr>
              <a:spLocks noChangeShapeType="1"/>
            </p:cNvSpPr>
            <p:nvPr/>
          </p:nvSpPr>
          <p:spPr bwMode="auto">
            <a:xfrm>
              <a:off x="107499150" y="111556800"/>
              <a:ext cx="228600" cy="1"/>
            </a:xfrm>
            <a:prstGeom prst="line">
              <a:avLst/>
            </a:prstGeom>
            <a:noFill/>
            <a:ln w="9525" algn="ctr">
              <a:solidFill>
                <a:srgbClr val="000000"/>
              </a:solidFill>
              <a:round/>
              <a:headEnd/>
              <a:tailEnd type="triangle" w="med" len="med"/>
            </a:ln>
            <a:effectLst/>
          </p:spPr>
          <p:txBody>
            <a:bodyPr vert="horz" wrap="square" lIns="36576" tIns="36576" rIns="36576" bIns="36576"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endParaRPr>
            </a:p>
          </p:txBody>
        </p:sp>
        <p:sp>
          <p:nvSpPr>
            <p:cNvPr id="36" name="Line 33">
              <a:extLst>
                <a:ext uri="{FF2B5EF4-FFF2-40B4-BE49-F238E27FC236}">
                  <a16:creationId xmlns:a16="http://schemas.microsoft.com/office/drawing/2014/main" id="{71B8A5D4-DC31-45AD-AD6F-413EF46A97D9}"/>
                </a:ext>
              </a:extLst>
            </p:cNvPr>
            <p:cNvSpPr>
              <a:spLocks noChangeShapeType="1"/>
            </p:cNvSpPr>
            <p:nvPr/>
          </p:nvSpPr>
          <p:spPr bwMode="auto">
            <a:xfrm flipH="1" flipV="1">
              <a:off x="107041949" y="111556801"/>
              <a:ext cx="411981" cy="6817"/>
            </a:xfrm>
            <a:prstGeom prst="line">
              <a:avLst/>
            </a:prstGeom>
            <a:noFill/>
            <a:ln w="9525" algn="ctr">
              <a:solidFill>
                <a:srgbClr val="000000"/>
              </a:solidFill>
              <a:round/>
              <a:headEnd/>
              <a:tailEnd type="triangle" w="med" len="med"/>
            </a:ln>
            <a:effectLst/>
          </p:spPr>
          <p:txBody>
            <a:bodyPr vert="horz" wrap="square" lIns="36576" tIns="36576" rIns="36576" bIns="36576"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endParaRPr>
            </a:p>
          </p:txBody>
        </p:sp>
        <p:sp>
          <p:nvSpPr>
            <p:cNvPr id="37" name="Oval 34">
              <a:extLst>
                <a:ext uri="{FF2B5EF4-FFF2-40B4-BE49-F238E27FC236}">
                  <a16:creationId xmlns:a16="http://schemas.microsoft.com/office/drawing/2014/main" id="{026A54EE-E6E6-4944-ACBE-8707B4981865}"/>
                </a:ext>
              </a:extLst>
            </p:cNvPr>
            <p:cNvSpPr>
              <a:spLocks noChangeArrowheads="1"/>
            </p:cNvSpPr>
            <p:nvPr/>
          </p:nvSpPr>
          <p:spPr bwMode="auto">
            <a:xfrm>
              <a:off x="108070650" y="107899200"/>
              <a:ext cx="228600" cy="228600"/>
            </a:xfrm>
            <a:prstGeom prst="ellipse">
              <a:avLst/>
            </a:prstGeom>
            <a:noFill/>
            <a:ln w="19050" algn="in">
              <a:solidFill>
                <a:srgbClr val="000000"/>
              </a:solidFill>
              <a:prstDash val="dash"/>
              <a:round/>
              <a:headEnd/>
              <a:tailEnd/>
            </a:ln>
            <a:effectLst/>
          </p:spPr>
          <p:txBody>
            <a:bodyPr vert="horz" wrap="square" lIns="36576" tIns="36576" rIns="36576" bIns="36576"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endParaRPr>
            </a:p>
          </p:txBody>
        </p:sp>
        <p:sp>
          <p:nvSpPr>
            <p:cNvPr id="38" name="Line 35">
              <a:extLst>
                <a:ext uri="{FF2B5EF4-FFF2-40B4-BE49-F238E27FC236}">
                  <a16:creationId xmlns:a16="http://schemas.microsoft.com/office/drawing/2014/main" id="{38AACF13-019C-4BC4-BDBE-18B38AC25098}"/>
                </a:ext>
              </a:extLst>
            </p:cNvPr>
            <p:cNvSpPr>
              <a:spLocks noChangeShapeType="1"/>
            </p:cNvSpPr>
            <p:nvPr/>
          </p:nvSpPr>
          <p:spPr bwMode="auto">
            <a:xfrm>
              <a:off x="108299250" y="110871000"/>
              <a:ext cx="1" cy="457200"/>
            </a:xfrm>
            <a:prstGeom prst="line">
              <a:avLst/>
            </a:prstGeom>
            <a:noFill/>
            <a:ln w="19050" algn="ctr">
              <a:solidFill>
                <a:srgbClr val="000000"/>
              </a:solidFill>
              <a:prstDash val="dash"/>
              <a:round/>
              <a:headEnd/>
              <a:tailEnd/>
            </a:ln>
            <a:effectLst/>
          </p:spPr>
          <p:txBody>
            <a:bodyPr vert="horz" wrap="square" lIns="36576" tIns="36576" rIns="36576" bIns="36576"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endParaRPr>
            </a:p>
          </p:txBody>
        </p:sp>
        <p:sp>
          <p:nvSpPr>
            <p:cNvPr id="39" name="Line 36">
              <a:extLst>
                <a:ext uri="{FF2B5EF4-FFF2-40B4-BE49-F238E27FC236}">
                  <a16:creationId xmlns:a16="http://schemas.microsoft.com/office/drawing/2014/main" id="{C07F5FFD-CBB1-4CE9-B4C5-79829090CB1C}"/>
                </a:ext>
              </a:extLst>
            </p:cNvPr>
            <p:cNvSpPr>
              <a:spLocks noChangeShapeType="1"/>
            </p:cNvSpPr>
            <p:nvPr/>
          </p:nvSpPr>
          <p:spPr bwMode="auto">
            <a:xfrm>
              <a:off x="108070650" y="110871000"/>
              <a:ext cx="1" cy="457200"/>
            </a:xfrm>
            <a:prstGeom prst="line">
              <a:avLst/>
            </a:prstGeom>
            <a:noFill/>
            <a:ln w="19050" algn="ctr">
              <a:solidFill>
                <a:srgbClr val="000000"/>
              </a:solidFill>
              <a:prstDash val="dash"/>
              <a:round/>
              <a:headEnd/>
              <a:tailEnd/>
            </a:ln>
            <a:effectLst/>
          </p:spPr>
          <p:txBody>
            <a:bodyPr vert="horz" wrap="square" lIns="36576" tIns="36576" rIns="36576" bIns="36576"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endParaRPr>
            </a:p>
          </p:txBody>
        </p:sp>
        <p:sp>
          <p:nvSpPr>
            <p:cNvPr id="40" name="Line 37">
              <a:extLst>
                <a:ext uri="{FF2B5EF4-FFF2-40B4-BE49-F238E27FC236}">
                  <a16:creationId xmlns:a16="http://schemas.microsoft.com/office/drawing/2014/main" id="{9B96E264-B9B6-452B-B657-ED0C6F43E076}"/>
                </a:ext>
              </a:extLst>
            </p:cNvPr>
            <p:cNvSpPr>
              <a:spLocks noChangeShapeType="1"/>
            </p:cNvSpPr>
            <p:nvPr/>
          </p:nvSpPr>
          <p:spPr bwMode="auto">
            <a:xfrm flipV="1">
              <a:off x="108070650" y="110756700"/>
              <a:ext cx="114300" cy="114300"/>
            </a:xfrm>
            <a:prstGeom prst="line">
              <a:avLst/>
            </a:prstGeom>
            <a:noFill/>
            <a:ln w="19050" algn="ctr">
              <a:solidFill>
                <a:srgbClr val="000000"/>
              </a:solidFill>
              <a:prstDash val="dash"/>
              <a:round/>
              <a:headEnd/>
              <a:tailEnd/>
            </a:ln>
            <a:effectLst/>
          </p:spPr>
          <p:txBody>
            <a:bodyPr vert="horz" wrap="square" lIns="36576" tIns="36576" rIns="36576" bIns="36576"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endParaRPr>
            </a:p>
          </p:txBody>
        </p:sp>
        <p:sp>
          <p:nvSpPr>
            <p:cNvPr id="41" name="Line 38">
              <a:extLst>
                <a:ext uri="{FF2B5EF4-FFF2-40B4-BE49-F238E27FC236}">
                  <a16:creationId xmlns:a16="http://schemas.microsoft.com/office/drawing/2014/main" id="{FB5D1FF8-7899-4259-A1A7-18CD496E8480}"/>
                </a:ext>
              </a:extLst>
            </p:cNvPr>
            <p:cNvSpPr>
              <a:spLocks noChangeShapeType="1"/>
            </p:cNvSpPr>
            <p:nvPr/>
          </p:nvSpPr>
          <p:spPr bwMode="auto">
            <a:xfrm flipH="1">
              <a:off x="108299250" y="107099100"/>
              <a:ext cx="571500" cy="800100"/>
            </a:xfrm>
            <a:prstGeom prst="line">
              <a:avLst/>
            </a:prstGeom>
            <a:noFill/>
            <a:ln w="9525" algn="ctr">
              <a:solidFill>
                <a:srgbClr val="000000"/>
              </a:solidFill>
              <a:round/>
              <a:headEnd/>
              <a:tailEnd type="triangle" w="med" len="med"/>
            </a:ln>
            <a:effectLst/>
          </p:spPr>
          <p:txBody>
            <a:bodyPr vert="horz" wrap="square" lIns="36576" tIns="36576" rIns="36576" bIns="36576"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endParaRPr>
            </a:p>
          </p:txBody>
        </p:sp>
        <p:sp>
          <p:nvSpPr>
            <p:cNvPr id="42" name="Text Box 39">
              <a:extLst>
                <a:ext uri="{FF2B5EF4-FFF2-40B4-BE49-F238E27FC236}">
                  <a16:creationId xmlns:a16="http://schemas.microsoft.com/office/drawing/2014/main" id="{FB60123E-8BE6-4EE4-A665-586A70191FB9}"/>
                </a:ext>
              </a:extLst>
            </p:cNvPr>
            <p:cNvSpPr txBox="1">
              <a:spLocks noChangeArrowheads="1"/>
            </p:cNvSpPr>
            <p:nvPr/>
          </p:nvSpPr>
          <p:spPr bwMode="auto">
            <a:xfrm>
              <a:off x="108985050" y="106984800"/>
              <a:ext cx="2628900" cy="514350"/>
            </a:xfrm>
            <a:prstGeom prst="rect">
              <a:avLst/>
            </a:prstGeom>
            <a:noFill/>
            <a:ln w="9525" algn="in">
              <a:noFill/>
              <a:miter lim="800000"/>
              <a:headEnd/>
              <a:tailEnd/>
            </a:ln>
            <a:effectLst/>
          </p:spPr>
          <p:txBody>
            <a:bodyPr vert="horz" wrap="square" lIns="36576" tIns="36576" rIns="36576" bIns="36576" numCol="1" anchor="t" anchorCtr="0" compatLnSpc="1">
              <a:prstTxWarp prst="textNoShape">
                <a:avLst/>
              </a:prstTxWarp>
            </a:bodyPr>
            <a:lstStyle/>
            <a:p>
              <a:pPr marL="0" marR="0" lvl="0" indent="0" defTabSz="914400" eaLnBrk="1" fontAlgn="base" latinLnBrk="0" hangingPunct="1">
                <a:lnSpc>
                  <a:spcPct val="100000"/>
                </a:lnSpc>
                <a:spcBef>
                  <a:spcPct val="0"/>
                </a:spcBef>
                <a:spcAft>
                  <a:spcPct val="0"/>
                </a:spcAft>
                <a:buClrTx/>
                <a:buSzTx/>
                <a:buFontTx/>
                <a:buNone/>
                <a:tabLst/>
                <a:defRPr/>
              </a:pPr>
              <a:r>
                <a:rPr kumimoji="0" lang="en-US" sz="1000" b="0" i="0" u="none" strike="noStrike" kern="0" cap="none" spc="0" normalizeH="0" baseline="0" noProof="0" dirty="0">
                  <a:ln>
                    <a:noFill/>
                  </a:ln>
                  <a:solidFill>
                    <a:srgbClr val="000000"/>
                  </a:solidFill>
                  <a:effectLst/>
                  <a:uLnTx/>
                  <a:uFillTx/>
                  <a:cs typeface="Arial" pitchFamily="34" charset="0"/>
                </a:rPr>
                <a:t>DRILL  #3 BIT X .50 DEEP,</a:t>
              </a:r>
            </a:p>
            <a:p>
              <a:pPr marL="0" marR="0" lvl="0" indent="0" defTabSz="914400" eaLnBrk="1" fontAlgn="base" latinLnBrk="0" hangingPunct="1">
                <a:lnSpc>
                  <a:spcPct val="100000"/>
                </a:lnSpc>
                <a:spcBef>
                  <a:spcPct val="0"/>
                </a:spcBef>
                <a:spcAft>
                  <a:spcPct val="0"/>
                </a:spcAft>
                <a:buClrTx/>
                <a:buSzTx/>
                <a:buFontTx/>
                <a:buNone/>
                <a:tabLst/>
                <a:defRPr/>
              </a:pPr>
              <a:r>
                <a:rPr kumimoji="0" lang="en-US" sz="1000" b="0" i="0" u="none" strike="noStrike" kern="0" cap="none" spc="0" normalizeH="0" baseline="0" noProof="0" dirty="0">
                  <a:ln>
                    <a:noFill/>
                  </a:ln>
                  <a:solidFill>
                    <a:srgbClr val="000000"/>
                  </a:solidFill>
                  <a:effectLst/>
                  <a:uLnTx/>
                  <a:uFillTx/>
                  <a:cs typeface="Arial" pitchFamily="34" charset="0"/>
                </a:rPr>
                <a:t>TAP TO 1/4 – 28 THREAD SIZE</a:t>
              </a:r>
              <a:endParaRPr kumimoji="0" lang="en-US" sz="1800" b="0" i="0" u="none" strike="noStrike" kern="0" cap="none" spc="0" normalizeH="0" baseline="0" noProof="0" dirty="0">
                <a:ln>
                  <a:noFill/>
                </a:ln>
                <a:solidFill>
                  <a:prstClr val="black"/>
                </a:solidFill>
                <a:effectLst/>
                <a:uLnTx/>
                <a:uFillTx/>
                <a:cs typeface="Arial" pitchFamily="34" charset="0"/>
              </a:endParaRPr>
            </a:p>
          </p:txBody>
        </p:sp>
        <p:sp>
          <p:nvSpPr>
            <p:cNvPr id="43" name="Line 40">
              <a:extLst>
                <a:ext uri="{FF2B5EF4-FFF2-40B4-BE49-F238E27FC236}">
                  <a16:creationId xmlns:a16="http://schemas.microsoft.com/office/drawing/2014/main" id="{B3A18FED-7A3A-4E26-AD44-62EE475FAB71}"/>
                </a:ext>
              </a:extLst>
            </p:cNvPr>
            <p:cNvSpPr>
              <a:spLocks noChangeShapeType="1"/>
            </p:cNvSpPr>
            <p:nvPr/>
          </p:nvSpPr>
          <p:spPr bwMode="auto">
            <a:xfrm>
              <a:off x="108527850" y="108013500"/>
              <a:ext cx="1257300" cy="0"/>
            </a:xfrm>
            <a:prstGeom prst="line">
              <a:avLst/>
            </a:prstGeom>
            <a:noFill/>
            <a:ln w="9525" algn="ctr">
              <a:solidFill>
                <a:srgbClr val="000000"/>
              </a:solidFill>
              <a:round/>
              <a:headEnd/>
              <a:tailEnd/>
            </a:ln>
            <a:effectLst/>
          </p:spPr>
          <p:txBody>
            <a:bodyPr vert="horz" wrap="square" lIns="36576" tIns="36576" rIns="36576" bIns="36576"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endParaRPr>
            </a:p>
          </p:txBody>
        </p:sp>
        <p:sp>
          <p:nvSpPr>
            <p:cNvPr id="44" name="Line 41">
              <a:extLst>
                <a:ext uri="{FF2B5EF4-FFF2-40B4-BE49-F238E27FC236}">
                  <a16:creationId xmlns:a16="http://schemas.microsoft.com/office/drawing/2014/main" id="{D045E04E-95B9-4E0D-A11E-2110D793ACA9}"/>
                </a:ext>
              </a:extLst>
            </p:cNvPr>
            <p:cNvSpPr>
              <a:spLocks noChangeShapeType="1"/>
            </p:cNvSpPr>
            <p:nvPr/>
          </p:nvSpPr>
          <p:spPr bwMode="auto">
            <a:xfrm flipV="1">
              <a:off x="108184950" y="107784900"/>
              <a:ext cx="1" cy="1028700"/>
            </a:xfrm>
            <a:prstGeom prst="line">
              <a:avLst/>
            </a:prstGeom>
            <a:noFill/>
            <a:ln w="9525" algn="ctr">
              <a:solidFill>
                <a:srgbClr val="000000"/>
              </a:solidFill>
              <a:round/>
              <a:headEnd/>
              <a:tailEnd/>
            </a:ln>
            <a:effectLst/>
          </p:spPr>
          <p:txBody>
            <a:bodyPr vert="horz" wrap="square" lIns="36576" tIns="36576" rIns="36576" bIns="36576"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endParaRPr>
            </a:p>
          </p:txBody>
        </p:sp>
        <p:sp>
          <p:nvSpPr>
            <p:cNvPr id="45" name="Line 42">
              <a:extLst>
                <a:ext uri="{FF2B5EF4-FFF2-40B4-BE49-F238E27FC236}">
                  <a16:creationId xmlns:a16="http://schemas.microsoft.com/office/drawing/2014/main" id="{DDB227D5-385D-437B-8049-3821154016CB}"/>
                </a:ext>
              </a:extLst>
            </p:cNvPr>
            <p:cNvSpPr>
              <a:spLocks noChangeShapeType="1"/>
            </p:cNvSpPr>
            <p:nvPr/>
          </p:nvSpPr>
          <p:spPr bwMode="auto">
            <a:xfrm>
              <a:off x="108184950" y="110756700"/>
              <a:ext cx="1" cy="685800"/>
            </a:xfrm>
            <a:prstGeom prst="line">
              <a:avLst/>
            </a:prstGeom>
            <a:noFill/>
            <a:ln w="9525" algn="ctr">
              <a:solidFill>
                <a:srgbClr val="000000"/>
              </a:solidFill>
              <a:round/>
              <a:headEnd/>
              <a:tailEnd/>
            </a:ln>
            <a:effectLst/>
          </p:spPr>
          <p:txBody>
            <a:bodyPr vert="horz" wrap="square" lIns="36576" tIns="36576" rIns="36576" bIns="36576"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endParaRPr>
            </a:p>
          </p:txBody>
        </p:sp>
        <p:sp>
          <p:nvSpPr>
            <p:cNvPr id="46" name="Line 43">
              <a:extLst>
                <a:ext uri="{FF2B5EF4-FFF2-40B4-BE49-F238E27FC236}">
                  <a16:creationId xmlns:a16="http://schemas.microsoft.com/office/drawing/2014/main" id="{CD9B77C3-4FD1-4357-BB84-54BD01097F97}"/>
                </a:ext>
              </a:extLst>
            </p:cNvPr>
            <p:cNvSpPr>
              <a:spLocks noChangeShapeType="1"/>
            </p:cNvSpPr>
            <p:nvPr/>
          </p:nvSpPr>
          <p:spPr bwMode="auto">
            <a:xfrm>
              <a:off x="108184950" y="110756700"/>
              <a:ext cx="114300" cy="114300"/>
            </a:xfrm>
            <a:prstGeom prst="line">
              <a:avLst/>
            </a:prstGeom>
            <a:noFill/>
            <a:ln w="19050" algn="ctr">
              <a:solidFill>
                <a:srgbClr val="000000"/>
              </a:solidFill>
              <a:prstDash val="dash"/>
              <a:round/>
              <a:headEnd/>
              <a:tailEnd/>
            </a:ln>
            <a:effectLst/>
          </p:spPr>
          <p:txBody>
            <a:bodyPr vert="horz" wrap="square" lIns="36576" tIns="36576" rIns="36576" bIns="36576"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endParaRPr>
            </a:p>
          </p:txBody>
        </p:sp>
        <p:sp>
          <p:nvSpPr>
            <p:cNvPr id="47" name="Line 44">
              <a:extLst>
                <a:ext uri="{FF2B5EF4-FFF2-40B4-BE49-F238E27FC236}">
                  <a16:creationId xmlns:a16="http://schemas.microsoft.com/office/drawing/2014/main" id="{E36CA769-7B84-4132-98DE-3DEB9BF2B14E}"/>
                </a:ext>
              </a:extLst>
            </p:cNvPr>
            <p:cNvSpPr>
              <a:spLocks noChangeShapeType="1"/>
            </p:cNvSpPr>
            <p:nvPr/>
          </p:nvSpPr>
          <p:spPr bwMode="auto">
            <a:xfrm>
              <a:off x="109385100" y="108356400"/>
              <a:ext cx="342900" cy="1"/>
            </a:xfrm>
            <a:prstGeom prst="line">
              <a:avLst/>
            </a:prstGeom>
            <a:noFill/>
            <a:ln w="9525" algn="ctr">
              <a:solidFill>
                <a:srgbClr val="000000"/>
              </a:solidFill>
              <a:round/>
              <a:headEnd/>
              <a:tailEnd/>
            </a:ln>
            <a:effectLst/>
          </p:spPr>
          <p:txBody>
            <a:bodyPr vert="horz" wrap="square" lIns="36576" tIns="36576" rIns="36576" bIns="36576"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endParaRPr>
            </a:p>
          </p:txBody>
        </p:sp>
        <p:sp>
          <p:nvSpPr>
            <p:cNvPr id="48" name="Line 45">
              <a:extLst>
                <a:ext uri="{FF2B5EF4-FFF2-40B4-BE49-F238E27FC236}">
                  <a16:creationId xmlns:a16="http://schemas.microsoft.com/office/drawing/2014/main" id="{EBCFB8C7-1FC4-4541-924A-5624B0F869A2}"/>
                </a:ext>
              </a:extLst>
            </p:cNvPr>
            <p:cNvSpPr>
              <a:spLocks noChangeShapeType="1"/>
            </p:cNvSpPr>
            <p:nvPr/>
          </p:nvSpPr>
          <p:spPr bwMode="auto">
            <a:xfrm>
              <a:off x="109327950" y="108356400"/>
              <a:ext cx="1" cy="457200"/>
            </a:xfrm>
            <a:prstGeom prst="line">
              <a:avLst/>
            </a:prstGeom>
            <a:noFill/>
            <a:ln w="9525" algn="ctr">
              <a:solidFill>
                <a:srgbClr val="000000"/>
              </a:solidFill>
              <a:round/>
              <a:headEnd/>
              <a:tailEnd/>
            </a:ln>
            <a:effectLst/>
          </p:spPr>
          <p:txBody>
            <a:bodyPr vert="horz" wrap="square" lIns="36576" tIns="36576" rIns="36576" bIns="36576"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endParaRPr>
            </a:p>
          </p:txBody>
        </p:sp>
        <p:sp>
          <p:nvSpPr>
            <p:cNvPr id="49" name="Text Box 46">
              <a:extLst>
                <a:ext uri="{FF2B5EF4-FFF2-40B4-BE49-F238E27FC236}">
                  <a16:creationId xmlns:a16="http://schemas.microsoft.com/office/drawing/2014/main" id="{16BFFBCF-EC69-4B99-850C-A649A416CE8C}"/>
                </a:ext>
              </a:extLst>
            </p:cNvPr>
            <p:cNvSpPr txBox="1">
              <a:spLocks noChangeArrowheads="1"/>
            </p:cNvSpPr>
            <p:nvPr/>
          </p:nvSpPr>
          <p:spPr bwMode="auto">
            <a:xfrm>
              <a:off x="108470700" y="108585000"/>
              <a:ext cx="400050" cy="228600"/>
            </a:xfrm>
            <a:prstGeom prst="rect">
              <a:avLst/>
            </a:prstGeom>
            <a:noFill/>
            <a:ln w="9525" algn="in">
              <a:noFill/>
              <a:miter lim="800000"/>
              <a:headEnd/>
              <a:tailEnd/>
            </a:ln>
            <a:effectLst/>
          </p:spPr>
          <p:txBody>
            <a:bodyPr vert="horz" wrap="square" lIns="36576" tIns="36576" rIns="36576" bIns="36576" numCol="1" anchor="t" anchorCtr="0" compatLnSpc="1">
              <a:prstTxWarp prst="textNoShape">
                <a:avLst/>
              </a:prstTxWarp>
            </a:bodyPr>
            <a:lstStyle/>
            <a:p>
              <a:pPr marL="0" marR="0" lvl="0" indent="0" defTabSz="914400" eaLnBrk="1" fontAlgn="base" latinLnBrk="0" hangingPunct="1">
                <a:lnSpc>
                  <a:spcPct val="100000"/>
                </a:lnSpc>
                <a:spcBef>
                  <a:spcPct val="0"/>
                </a:spcBef>
                <a:spcAft>
                  <a:spcPct val="0"/>
                </a:spcAft>
                <a:buClrTx/>
                <a:buSzTx/>
                <a:buFontTx/>
                <a:buNone/>
                <a:tabLst/>
                <a:defRPr/>
              </a:pPr>
              <a:r>
                <a:rPr kumimoji="0" lang="en-US" sz="1000" b="0" i="0" u="none" strike="noStrike" kern="0" cap="none" spc="0" normalizeH="0" baseline="0" noProof="0" dirty="0">
                  <a:ln>
                    <a:noFill/>
                  </a:ln>
                  <a:solidFill>
                    <a:srgbClr val="000000"/>
                  </a:solidFill>
                  <a:effectLst/>
                  <a:uLnTx/>
                  <a:uFillTx/>
                  <a:cs typeface="Arial" pitchFamily="34" charset="0"/>
                </a:rPr>
                <a:t>1.25</a:t>
              </a:r>
              <a:endParaRPr kumimoji="0" lang="en-US" sz="1800" b="0" i="0" u="none" strike="noStrike" kern="0" cap="none" spc="0" normalizeH="0" baseline="0" noProof="0" dirty="0">
                <a:ln>
                  <a:noFill/>
                </a:ln>
                <a:solidFill>
                  <a:prstClr val="black"/>
                </a:solidFill>
                <a:effectLst/>
                <a:uLnTx/>
                <a:uFillTx/>
                <a:cs typeface="Arial" pitchFamily="34" charset="0"/>
              </a:endParaRPr>
            </a:p>
          </p:txBody>
        </p:sp>
        <p:sp>
          <p:nvSpPr>
            <p:cNvPr id="50" name="Line 47">
              <a:extLst>
                <a:ext uri="{FF2B5EF4-FFF2-40B4-BE49-F238E27FC236}">
                  <a16:creationId xmlns:a16="http://schemas.microsoft.com/office/drawing/2014/main" id="{070DCA84-47CA-4472-8E01-2FC51B7D1960}"/>
                </a:ext>
              </a:extLst>
            </p:cNvPr>
            <p:cNvSpPr>
              <a:spLocks noChangeShapeType="1"/>
            </p:cNvSpPr>
            <p:nvPr/>
          </p:nvSpPr>
          <p:spPr bwMode="auto">
            <a:xfrm>
              <a:off x="108870750" y="108699300"/>
              <a:ext cx="457200" cy="1"/>
            </a:xfrm>
            <a:prstGeom prst="line">
              <a:avLst/>
            </a:prstGeom>
            <a:noFill/>
            <a:ln w="9525" algn="ctr">
              <a:solidFill>
                <a:srgbClr val="000000"/>
              </a:solidFill>
              <a:round/>
              <a:headEnd/>
              <a:tailEnd type="triangle" w="med" len="med"/>
            </a:ln>
            <a:effectLst/>
          </p:spPr>
          <p:txBody>
            <a:bodyPr vert="horz" wrap="square" lIns="36576" tIns="36576" rIns="36576" bIns="36576"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endParaRPr>
            </a:p>
          </p:txBody>
        </p:sp>
        <p:sp>
          <p:nvSpPr>
            <p:cNvPr id="51" name="Line 48">
              <a:extLst>
                <a:ext uri="{FF2B5EF4-FFF2-40B4-BE49-F238E27FC236}">
                  <a16:creationId xmlns:a16="http://schemas.microsoft.com/office/drawing/2014/main" id="{8FD2994F-4DA8-42EF-9B73-25E060CDD6AA}"/>
                </a:ext>
              </a:extLst>
            </p:cNvPr>
            <p:cNvSpPr>
              <a:spLocks noChangeShapeType="1"/>
            </p:cNvSpPr>
            <p:nvPr/>
          </p:nvSpPr>
          <p:spPr bwMode="auto">
            <a:xfrm flipH="1">
              <a:off x="108184950" y="108699300"/>
              <a:ext cx="228600" cy="1"/>
            </a:xfrm>
            <a:prstGeom prst="line">
              <a:avLst/>
            </a:prstGeom>
            <a:noFill/>
            <a:ln w="9525" algn="ctr">
              <a:solidFill>
                <a:srgbClr val="000000"/>
              </a:solidFill>
              <a:round/>
              <a:headEnd/>
              <a:tailEnd type="triangle" w="med" len="med"/>
            </a:ln>
            <a:effectLst/>
          </p:spPr>
          <p:txBody>
            <a:bodyPr vert="horz" wrap="square" lIns="36576" tIns="36576" rIns="36576" bIns="36576"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endParaRPr>
            </a:p>
          </p:txBody>
        </p:sp>
        <p:sp>
          <p:nvSpPr>
            <p:cNvPr id="52" name="Line 49">
              <a:extLst>
                <a:ext uri="{FF2B5EF4-FFF2-40B4-BE49-F238E27FC236}">
                  <a16:creationId xmlns:a16="http://schemas.microsoft.com/office/drawing/2014/main" id="{F9D5C6E9-CF2F-4F8A-B89B-6956ED052C97}"/>
                </a:ext>
              </a:extLst>
            </p:cNvPr>
            <p:cNvSpPr>
              <a:spLocks noChangeShapeType="1"/>
            </p:cNvSpPr>
            <p:nvPr/>
          </p:nvSpPr>
          <p:spPr bwMode="auto">
            <a:xfrm>
              <a:off x="109613700" y="107784900"/>
              <a:ext cx="1" cy="228600"/>
            </a:xfrm>
            <a:prstGeom prst="line">
              <a:avLst/>
            </a:prstGeom>
            <a:noFill/>
            <a:ln w="9525" algn="ctr">
              <a:solidFill>
                <a:srgbClr val="000000"/>
              </a:solidFill>
              <a:round/>
              <a:headEnd/>
              <a:tailEnd type="triangle" w="med" len="med"/>
            </a:ln>
            <a:effectLst/>
          </p:spPr>
          <p:txBody>
            <a:bodyPr vert="horz" wrap="square" lIns="36576" tIns="36576" rIns="36576" bIns="36576"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endParaRPr>
            </a:p>
          </p:txBody>
        </p:sp>
        <p:sp>
          <p:nvSpPr>
            <p:cNvPr id="53" name="Line 50">
              <a:extLst>
                <a:ext uri="{FF2B5EF4-FFF2-40B4-BE49-F238E27FC236}">
                  <a16:creationId xmlns:a16="http://schemas.microsoft.com/office/drawing/2014/main" id="{54351245-C79A-4FBE-8344-C46C8E285962}"/>
                </a:ext>
              </a:extLst>
            </p:cNvPr>
            <p:cNvSpPr>
              <a:spLocks noChangeShapeType="1"/>
            </p:cNvSpPr>
            <p:nvPr/>
          </p:nvSpPr>
          <p:spPr bwMode="auto">
            <a:xfrm flipV="1">
              <a:off x="109613700" y="108356400"/>
              <a:ext cx="1" cy="228600"/>
            </a:xfrm>
            <a:prstGeom prst="line">
              <a:avLst/>
            </a:prstGeom>
            <a:noFill/>
            <a:ln w="9525" algn="ctr">
              <a:solidFill>
                <a:srgbClr val="000000"/>
              </a:solidFill>
              <a:round/>
              <a:headEnd/>
              <a:tailEnd type="triangle" w="med" len="med"/>
            </a:ln>
            <a:effectLst/>
          </p:spPr>
          <p:txBody>
            <a:bodyPr vert="horz" wrap="square" lIns="36576" tIns="36576" rIns="36576" bIns="36576"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endParaRPr>
            </a:p>
          </p:txBody>
        </p:sp>
        <p:sp>
          <p:nvSpPr>
            <p:cNvPr id="54" name="Oval 51">
              <a:extLst>
                <a:ext uri="{FF2B5EF4-FFF2-40B4-BE49-F238E27FC236}">
                  <a16:creationId xmlns:a16="http://schemas.microsoft.com/office/drawing/2014/main" id="{DA091772-CDB4-478E-9234-6D0C287BC0E0}"/>
                </a:ext>
              </a:extLst>
            </p:cNvPr>
            <p:cNvSpPr>
              <a:spLocks noChangeArrowheads="1"/>
            </p:cNvSpPr>
            <p:nvPr/>
          </p:nvSpPr>
          <p:spPr bwMode="auto">
            <a:xfrm>
              <a:off x="107384850" y="109728000"/>
              <a:ext cx="228600" cy="228600"/>
            </a:xfrm>
            <a:prstGeom prst="ellipse">
              <a:avLst/>
            </a:prstGeom>
            <a:noFill/>
            <a:ln w="9525" algn="in">
              <a:solidFill>
                <a:srgbClr val="000000"/>
              </a:solidFill>
              <a:round/>
              <a:headEnd/>
              <a:tailEnd/>
            </a:ln>
            <a:effectLst/>
          </p:spPr>
          <p:txBody>
            <a:bodyPr vert="horz" wrap="square" lIns="36576" tIns="36576" rIns="36576" bIns="36576"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endParaRPr>
            </a:p>
          </p:txBody>
        </p:sp>
        <p:sp>
          <p:nvSpPr>
            <p:cNvPr id="55" name="Oval 52">
              <a:extLst>
                <a:ext uri="{FF2B5EF4-FFF2-40B4-BE49-F238E27FC236}">
                  <a16:creationId xmlns:a16="http://schemas.microsoft.com/office/drawing/2014/main" id="{E155EFCB-40F8-417C-ACE0-89E1975482C8}"/>
                </a:ext>
              </a:extLst>
            </p:cNvPr>
            <p:cNvSpPr>
              <a:spLocks noChangeArrowheads="1"/>
            </p:cNvSpPr>
            <p:nvPr/>
          </p:nvSpPr>
          <p:spPr bwMode="auto">
            <a:xfrm>
              <a:off x="108756450" y="109728000"/>
              <a:ext cx="228600" cy="228600"/>
            </a:xfrm>
            <a:prstGeom prst="ellipse">
              <a:avLst/>
            </a:prstGeom>
            <a:noFill/>
            <a:ln w="9525" algn="in">
              <a:solidFill>
                <a:srgbClr val="000000"/>
              </a:solidFill>
              <a:round/>
              <a:headEnd/>
              <a:tailEnd/>
            </a:ln>
            <a:effectLst/>
          </p:spPr>
          <p:txBody>
            <a:bodyPr vert="horz" wrap="square" lIns="36576" tIns="36576" rIns="36576" bIns="36576"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endParaRPr>
            </a:p>
          </p:txBody>
        </p:sp>
        <p:sp>
          <p:nvSpPr>
            <p:cNvPr id="56" name="Line 53">
              <a:extLst>
                <a:ext uri="{FF2B5EF4-FFF2-40B4-BE49-F238E27FC236}">
                  <a16:creationId xmlns:a16="http://schemas.microsoft.com/office/drawing/2014/main" id="{D03F58D8-D33E-4181-8450-4AC4B1C35A87}"/>
                </a:ext>
              </a:extLst>
            </p:cNvPr>
            <p:cNvSpPr>
              <a:spLocks noChangeShapeType="1"/>
            </p:cNvSpPr>
            <p:nvPr/>
          </p:nvSpPr>
          <p:spPr bwMode="auto">
            <a:xfrm flipH="1">
              <a:off x="106584750" y="109842300"/>
              <a:ext cx="2514600" cy="1"/>
            </a:xfrm>
            <a:prstGeom prst="line">
              <a:avLst/>
            </a:prstGeom>
            <a:noFill/>
            <a:ln w="9525" algn="ctr">
              <a:solidFill>
                <a:srgbClr val="000000"/>
              </a:solidFill>
              <a:round/>
              <a:headEnd/>
              <a:tailEnd/>
            </a:ln>
            <a:effectLst/>
          </p:spPr>
          <p:txBody>
            <a:bodyPr vert="horz" wrap="square" lIns="36576" tIns="36576" rIns="36576" bIns="36576"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endParaRPr>
            </a:p>
          </p:txBody>
        </p:sp>
        <p:sp>
          <p:nvSpPr>
            <p:cNvPr id="57" name="Line 54">
              <a:extLst>
                <a:ext uri="{FF2B5EF4-FFF2-40B4-BE49-F238E27FC236}">
                  <a16:creationId xmlns:a16="http://schemas.microsoft.com/office/drawing/2014/main" id="{CD520E09-1341-442B-A7FF-5933DB458CC2}"/>
                </a:ext>
              </a:extLst>
            </p:cNvPr>
            <p:cNvSpPr>
              <a:spLocks noChangeShapeType="1"/>
            </p:cNvSpPr>
            <p:nvPr/>
          </p:nvSpPr>
          <p:spPr bwMode="auto">
            <a:xfrm flipH="1">
              <a:off x="106584750" y="109499400"/>
              <a:ext cx="342900" cy="1"/>
            </a:xfrm>
            <a:prstGeom prst="line">
              <a:avLst/>
            </a:prstGeom>
            <a:noFill/>
            <a:ln w="9525" algn="ctr">
              <a:solidFill>
                <a:srgbClr val="000000"/>
              </a:solidFill>
              <a:round/>
              <a:headEnd/>
              <a:tailEnd/>
            </a:ln>
            <a:effectLst/>
          </p:spPr>
          <p:txBody>
            <a:bodyPr vert="horz" wrap="square" lIns="36576" tIns="36576" rIns="36576" bIns="36576"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endParaRPr>
            </a:p>
          </p:txBody>
        </p:sp>
        <p:sp>
          <p:nvSpPr>
            <p:cNvPr id="58" name="Line 55">
              <a:extLst>
                <a:ext uri="{FF2B5EF4-FFF2-40B4-BE49-F238E27FC236}">
                  <a16:creationId xmlns:a16="http://schemas.microsoft.com/office/drawing/2014/main" id="{31FCD783-C278-49D3-BFB1-F5897B779533}"/>
                </a:ext>
              </a:extLst>
            </p:cNvPr>
            <p:cNvSpPr>
              <a:spLocks noChangeShapeType="1"/>
            </p:cNvSpPr>
            <p:nvPr/>
          </p:nvSpPr>
          <p:spPr bwMode="auto">
            <a:xfrm flipV="1">
              <a:off x="107499150" y="109042200"/>
              <a:ext cx="1" cy="914400"/>
            </a:xfrm>
            <a:prstGeom prst="line">
              <a:avLst/>
            </a:prstGeom>
            <a:noFill/>
            <a:ln w="9525" algn="ctr">
              <a:solidFill>
                <a:srgbClr val="000000"/>
              </a:solidFill>
              <a:round/>
              <a:headEnd/>
              <a:tailEnd/>
            </a:ln>
            <a:effectLst/>
          </p:spPr>
          <p:txBody>
            <a:bodyPr vert="horz" wrap="square" lIns="36576" tIns="36576" rIns="36576" bIns="36576"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endParaRPr>
            </a:p>
          </p:txBody>
        </p:sp>
        <p:sp>
          <p:nvSpPr>
            <p:cNvPr id="59" name="Line 56">
              <a:extLst>
                <a:ext uri="{FF2B5EF4-FFF2-40B4-BE49-F238E27FC236}">
                  <a16:creationId xmlns:a16="http://schemas.microsoft.com/office/drawing/2014/main" id="{7590AB8C-AC7A-4276-B72D-BB91D525CCB9}"/>
                </a:ext>
              </a:extLst>
            </p:cNvPr>
            <p:cNvSpPr>
              <a:spLocks noChangeShapeType="1"/>
            </p:cNvSpPr>
            <p:nvPr/>
          </p:nvSpPr>
          <p:spPr bwMode="auto">
            <a:xfrm flipV="1">
              <a:off x="108870750" y="109042200"/>
              <a:ext cx="1" cy="914400"/>
            </a:xfrm>
            <a:prstGeom prst="line">
              <a:avLst/>
            </a:prstGeom>
            <a:noFill/>
            <a:ln w="9525" algn="ctr">
              <a:solidFill>
                <a:srgbClr val="000000"/>
              </a:solidFill>
              <a:round/>
              <a:headEnd/>
              <a:tailEnd/>
            </a:ln>
            <a:effectLst/>
          </p:spPr>
          <p:txBody>
            <a:bodyPr vert="horz" wrap="square" lIns="36576" tIns="36576" rIns="36576" bIns="36576"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endParaRPr>
            </a:p>
          </p:txBody>
        </p:sp>
        <p:sp>
          <p:nvSpPr>
            <p:cNvPr id="60" name="Line 57">
              <a:extLst>
                <a:ext uri="{FF2B5EF4-FFF2-40B4-BE49-F238E27FC236}">
                  <a16:creationId xmlns:a16="http://schemas.microsoft.com/office/drawing/2014/main" id="{7AF1F1A3-12D0-4492-A18D-A431BDA0856E}"/>
                </a:ext>
              </a:extLst>
            </p:cNvPr>
            <p:cNvSpPr>
              <a:spLocks noChangeShapeType="1"/>
            </p:cNvSpPr>
            <p:nvPr/>
          </p:nvSpPr>
          <p:spPr bwMode="auto">
            <a:xfrm flipV="1">
              <a:off x="107041950" y="109042200"/>
              <a:ext cx="1" cy="342900"/>
            </a:xfrm>
            <a:prstGeom prst="line">
              <a:avLst/>
            </a:prstGeom>
            <a:noFill/>
            <a:ln w="9525" algn="ctr">
              <a:solidFill>
                <a:srgbClr val="000000"/>
              </a:solidFill>
              <a:round/>
              <a:headEnd/>
              <a:tailEnd/>
            </a:ln>
            <a:effectLst/>
          </p:spPr>
          <p:txBody>
            <a:bodyPr vert="horz" wrap="square" lIns="36576" tIns="36576" rIns="36576" bIns="36576"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endParaRPr>
            </a:p>
          </p:txBody>
        </p:sp>
        <p:sp>
          <p:nvSpPr>
            <p:cNvPr id="61" name="Text Box 58">
              <a:extLst>
                <a:ext uri="{FF2B5EF4-FFF2-40B4-BE49-F238E27FC236}">
                  <a16:creationId xmlns:a16="http://schemas.microsoft.com/office/drawing/2014/main" id="{25AD30F0-E50C-4EEA-9E33-0C89B32DAED3}"/>
                </a:ext>
              </a:extLst>
            </p:cNvPr>
            <p:cNvSpPr txBox="1">
              <a:spLocks noChangeArrowheads="1"/>
            </p:cNvSpPr>
            <p:nvPr/>
          </p:nvSpPr>
          <p:spPr bwMode="auto">
            <a:xfrm>
              <a:off x="106566700" y="109547525"/>
              <a:ext cx="571500" cy="228600"/>
            </a:xfrm>
            <a:prstGeom prst="rect">
              <a:avLst/>
            </a:prstGeom>
            <a:noFill/>
            <a:ln w="9525" algn="in">
              <a:noFill/>
              <a:miter lim="800000"/>
              <a:headEnd/>
              <a:tailEnd/>
            </a:ln>
            <a:effectLst/>
          </p:spPr>
          <p:txBody>
            <a:bodyPr vert="horz" wrap="square" lIns="36576" tIns="36576" rIns="36576" bIns="36576" numCol="1" anchor="t" anchorCtr="0" compatLnSpc="1">
              <a:prstTxWarp prst="textNoShape">
                <a:avLst/>
              </a:prstTxWarp>
            </a:bodyPr>
            <a:lstStyle/>
            <a:p>
              <a:pPr marL="0" marR="0" lvl="0" indent="0" defTabSz="914400" eaLnBrk="1" fontAlgn="base" latinLnBrk="0" hangingPunct="1">
                <a:lnSpc>
                  <a:spcPct val="100000"/>
                </a:lnSpc>
                <a:spcBef>
                  <a:spcPct val="0"/>
                </a:spcBef>
                <a:spcAft>
                  <a:spcPct val="0"/>
                </a:spcAft>
                <a:buClrTx/>
                <a:buSzTx/>
                <a:buFontTx/>
                <a:buNone/>
                <a:tabLst/>
                <a:defRPr/>
              </a:pPr>
              <a:r>
                <a:rPr kumimoji="0" lang="en-US" sz="1000" b="0" i="0" u="none" strike="noStrike" kern="0" cap="none" spc="0" normalizeH="0" baseline="0" noProof="0" dirty="0">
                  <a:ln>
                    <a:noFill/>
                  </a:ln>
                  <a:solidFill>
                    <a:srgbClr val="000000"/>
                  </a:solidFill>
                  <a:effectLst/>
                  <a:uLnTx/>
                  <a:uFillTx/>
                  <a:cs typeface="Arial" pitchFamily="34" charset="0"/>
                </a:rPr>
                <a:t>0.375</a:t>
              </a:r>
              <a:endParaRPr kumimoji="0" lang="en-US" sz="1800" b="0" i="0" u="none" strike="noStrike" kern="0" cap="none" spc="0" normalizeH="0" baseline="0" noProof="0" dirty="0">
                <a:ln>
                  <a:noFill/>
                </a:ln>
                <a:solidFill>
                  <a:prstClr val="black"/>
                </a:solidFill>
                <a:effectLst/>
                <a:uLnTx/>
                <a:uFillTx/>
                <a:cs typeface="Arial" pitchFamily="34" charset="0"/>
              </a:endParaRPr>
            </a:p>
          </p:txBody>
        </p:sp>
        <p:sp>
          <p:nvSpPr>
            <p:cNvPr id="62" name="Text Box 59">
              <a:extLst>
                <a:ext uri="{FF2B5EF4-FFF2-40B4-BE49-F238E27FC236}">
                  <a16:creationId xmlns:a16="http://schemas.microsoft.com/office/drawing/2014/main" id="{EE751E4E-A4AB-47C4-94C3-F2B88781044C}"/>
                </a:ext>
              </a:extLst>
            </p:cNvPr>
            <p:cNvSpPr txBox="1">
              <a:spLocks noChangeArrowheads="1"/>
            </p:cNvSpPr>
            <p:nvPr/>
          </p:nvSpPr>
          <p:spPr bwMode="auto">
            <a:xfrm>
              <a:off x="107984925" y="109156500"/>
              <a:ext cx="400050" cy="228600"/>
            </a:xfrm>
            <a:prstGeom prst="rect">
              <a:avLst/>
            </a:prstGeom>
            <a:noFill/>
            <a:ln w="9525" algn="in">
              <a:noFill/>
              <a:miter lim="800000"/>
              <a:headEnd/>
              <a:tailEnd/>
            </a:ln>
            <a:effectLst/>
          </p:spPr>
          <p:txBody>
            <a:bodyPr vert="horz" wrap="square" lIns="36576" tIns="36576" rIns="36576" bIns="36576" numCol="1" anchor="t" anchorCtr="0" compatLnSpc="1">
              <a:prstTxWarp prst="textNoShape">
                <a:avLst/>
              </a:prstTxWarp>
            </a:bodyPr>
            <a:lstStyle/>
            <a:p>
              <a:pPr marL="0" marR="0" lvl="0" indent="0" defTabSz="914400" eaLnBrk="1" fontAlgn="base" latinLnBrk="0" hangingPunct="1">
                <a:lnSpc>
                  <a:spcPct val="100000"/>
                </a:lnSpc>
                <a:spcBef>
                  <a:spcPct val="0"/>
                </a:spcBef>
                <a:spcAft>
                  <a:spcPct val="0"/>
                </a:spcAft>
                <a:buClrTx/>
                <a:buSzTx/>
                <a:buFontTx/>
                <a:buNone/>
                <a:tabLst/>
                <a:defRPr/>
              </a:pPr>
              <a:r>
                <a:rPr kumimoji="0" lang="en-US" sz="1000" b="0" i="0" u="none" strike="noStrike" kern="0" cap="none" spc="0" normalizeH="0" baseline="0" noProof="0" dirty="0">
                  <a:ln>
                    <a:noFill/>
                  </a:ln>
                  <a:solidFill>
                    <a:srgbClr val="000000"/>
                  </a:solidFill>
                  <a:effectLst/>
                  <a:uLnTx/>
                  <a:uFillTx/>
                  <a:cs typeface="Arial" pitchFamily="34" charset="0"/>
                </a:rPr>
                <a:t>1.50</a:t>
              </a:r>
              <a:endParaRPr kumimoji="0" lang="en-US" sz="1800" b="0" i="0" u="none" strike="noStrike" kern="0" cap="none" spc="0" normalizeH="0" baseline="0" noProof="0" dirty="0">
                <a:ln>
                  <a:noFill/>
                </a:ln>
                <a:solidFill>
                  <a:prstClr val="black"/>
                </a:solidFill>
                <a:effectLst/>
                <a:uLnTx/>
                <a:uFillTx/>
                <a:cs typeface="Arial" pitchFamily="34" charset="0"/>
              </a:endParaRPr>
            </a:p>
          </p:txBody>
        </p:sp>
        <p:sp>
          <p:nvSpPr>
            <p:cNvPr id="63" name="Text Box 60">
              <a:extLst>
                <a:ext uri="{FF2B5EF4-FFF2-40B4-BE49-F238E27FC236}">
                  <a16:creationId xmlns:a16="http://schemas.microsoft.com/office/drawing/2014/main" id="{743A104D-2E4D-4B6C-A114-C70EBDA96BA3}"/>
                </a:ext>
              </a:extLst>
            </p:cNvPr>
            <p:cNvSpPr txBox="1">
              <a:spLocks noChangeArrowheads="1"/>
            </p:cNvSpPr>
            <p:nvPr/>
          </p:nvSpPr>
          <p:spPr bwMode="auto">
            <a:xfrm>
              <a:off x="107099100" y="109156500"/>
              <a:ext cx="400050" cy="228600"/>
            </a:xfrm>
            <a:prstGeom prst="rect">
              <a:avLst/>
            </a:prstGeom>
            <a:noFill/>
            <a:ln w="9525" algn="in">
              <a:noFill/>
              <a:miter lim="800000"/>
              <a:headEnd/>
              <a:tailEnd/>
            </a:ln>
            <a:effectLst/>
          </p:spPr>
          <p:txBody>
            <a:bodyPr vert="horz" wrap="square" lIns="36576" tIns="36576" rIns="36576" bIns="36576" numCol="1" anchor="t" anchorCtr="0" compatLnSpc="1">
              <a:prstTxWarp prst="textNoShape">
                <a:avLst/>
              </a:prstTxWarp>
            </a:bodyPr>
            <a:lstStyle/>
            <a:p>
              <a:pPr marL="0" marR="0" lvl="0" indent="0" defTabSz="914400" eaLnBrk="1" fontAlgn="base" latinLnBrk="0" hangingPunct="1">
                <a:lnSpc>
                  <a:spcPct val="100000"/>
                </a:lnSpc>
                <a:spcBef>
                  <a:spcPct val="0"/>
                </a:spcBef>
                <a:spcAft>
                  <a:spcPct val="0"/>
                </a:spcAft>
                <a:buClrTx/>
                <a:buSzTx/>
                <a:buFontTx/>
                <a:buNone/>
                <a:tabLst/>
                <a:defRPr/>
              </a:pPr>
              <a:r>
                <a:rPr kumimoji="0" lang="en-US" sz="1000" b="0" i="0" u="none" strike="noStrike" kern="0" cap="none" spc="0" normalizeH="0" baseline="0" noProof="0" dirty="0">
                  <a:ln>
                    <a:noFill/>
                  </a:ln>
                  <a:solidFill>
                    <a:srgbClr val="000000"/>
                  </a:solidFill>
                  <a:effectLst/>
                  <a:uLnTx/>
                  <a:uFillTx/>
                  <a:cs typeface="Arial" pitchFamily="34" charset="0"/>
                </a:rPr>
                <a:t>0.50</a:t>
              </a:r>
              <a:endParaRPr kumimoji="0" lang="en-US" sz="1800" b="0" i="0" u="none" strike="noStrike" kern="0" cap="none" spc="0" normalizeH="0" baseline="0" noProof="0" dirty="0">
                <a:ln>
                  <a:noFill/>
                </a:ln>
                <a:solidFill>
                  <a:prstClr val="black"/>
                </a:solidFill>
                <a:effectLst/>
                <a:uLnTx/>
                <a:uFillTx/>
                <a:cs typeface="Arial" pitchFamily="34" charset="0"/>
              </a:endParaRPr>
            </a:p>
          </p:txBody>
        </p:sp>
        <p:sp>
          <p:nvSpPr>
            <p:cNvPr id="64" name="Line 61">
              <a:extLst>
                <a:ext uri="{FF2B5EF4-FFF2-40B4-BE49-F238E27FC236}">
                  <a16:creationId xmlns:a16="http://schemas.microsoft.com/office/drawing/2014/main" id="{3F89D95A-1432-4B1F-A87A-23F7C8B2BF6B}"/>
                </a:ext>
              </a:extLst>
            </p:cNvPr>
            <p:cNvSpPr>
              <a:spLocks noChangeShapeType="1"/>
            </p:cNvSpPr>
            <p:nvPr/>
          </p:nvSpPr>
          <p:spPr bwMode="auto">
            <a:xfrm flipH="1">
              <a:off x="107499150" y="109270800"/>
              <a:ext cx="457200" cy="1"/>
            </a:xfrm>
            <a:prstGeom prst="line">
              <a:avLst/>
            </a:prstGeom>
            <a:noFill/>
            <a:ln w="9525" algn="ctr">
              <a:solidFill>
                <a:srgbClr val="000000"/>
              </a:solidFill>
              <a:round/>
              <a:headEnd/>
              <a:tailEnd type="triangle" w="med" len="med"/>
            </a:ln>
            <a:effectLst/>
          </p:spPr>
          <p:txBody>
            <a:bodyPr vert="horz" wrap="square" lIns="36576" tIns="36576" rIns="36576" bIns="36576"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endParaRPr>
            </a:p>
          </p:txBody>
        </p:sp>
        <p:sp>
          <p:nvSpPr>
            <p:cNvPr id="65" name="Line 62">
              <a:extLst>
                <a:ext uri="{FF2B5EF4-FFF2-40B4-BE49-F238E27FC236}">
                  <a16:creationId xmlns:a16="http://schemas.microsoft.com/office/drawing/2014/main" id="{044214F4-692B-4362-B201-8E6FB77A1D6D}"/>
                </a:ext>
              </a:extLst>
            </p:cNvPr>
            <p:cNvSpPr>
              <a:spLocks noChangeShapeType="1"/>
            </p:cNvSpPr>
            <p:nvPr/>
          </p:nvSpPr>
          <p:spPr bwMode="auto">
            <a:xfrm>
              <a:off x="108299250" y="109270800"/>
              <a:ext cx="571500" cy="1"/>
            </a:xfrm>
            <a:prstGeom prst="line">
              <a:avLst/>
            </a:prstGeom>
            <a:noFill/>
            <a:ln w="9525" algn="ctr">
              <a:solidFill>
                <a:srgbClr val="000000"/>
              </a:solidFill>
              <a:round/>
              <a:headEnd/>
              <a:tailEnd type="triangle" w="med" len="med"/>
            </a:ln>
            <a:effectLst/>
          </p:spPr>
          <p:txBody>
            <a:bodyPr vert="horz" wrap="square" lIns="36576" tIns="36576" rIns="36576" bIns="36576"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endParaRPr>
            </a:p>
          </p:txBody>
        </p:sp>
        <p:sp>
          <p:nvSpPr>
            <p:cNvPr id="66" name="Line 63">
              <a:extLst>
                <a:ext uri="{FF2B5EF4-FFF2-40B4-BE49-F238E27FC236}">
                  <a16:creationId xmlns:a16="http://schemas.microsoft.com/office/drawing/2014/main" id="{696C0ED7-BA90-4840-9C12-B4F047F4E6E4}"/>
                </a:ext>
              </a:extLst>
            </p:cNvPr>
            <p:cNvSpPr>
              <a:spLocks noChangeShapeType="1"/>
            </p:cNvSpPr>
            <p:nvPr/>
          </p:nvSpPr>
          <p:spPr bwMode="auto">
            <a:xfrm>
              <a:off x="106813350" y="109270800"/>
              <a:ext cx="228600" cy="1"/>
            </a:xfrm>
            <a:prstGeom prst="line">
              <a:avLst/>
            </a:prstGeom>
            <a:noFill/>
            <a:ln w="9525" algn="ctr">
              <a:solidFill>
                <a:srgbClr val="000000"/>
              </a:solidFill>
              <a:round/>
              <a:headEnd/>
              <a:tailEnd type="triangle" w="med" len="med"/>
            </a:ln>
            <a:effectLst/>
          </p:spPr>
          <p:txBody>
            <a:bodyPr vert="horz" wrap="square" lIns="36576" tIns="36576" rIns="36576" bIns="36576"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endParaRPr>
            </a:p>
          </p:txBody>
        </p:sp>
        <p:sp>
          <p:nvSpPr>
            <p:cNvPr id="67" name="Line 64">
              <a:extLst>
                <a:ext uri="{FF2B5EF4-FFF2-40B4-BE49-F238E27FC236}">
                  <a16:creationId xmlns:a16="http://schemas.microsoft.com/office/drawing/2014/main" id="{40607E8D-6C1E-438C-8595-301C85C75D55}"/>
                </a:ext>
              </a:extLst>
            </p:cNvPr>
            <p:cNvSpPr>
              <a:spLocks noChangeShapeType="1"/>
            </p:cNvSpPr>
            <p:nvPr/>
          </p:nvSpPr>
          <p:spPr bwMode="auto">
            <a:xfrm flipV="1">
              <a:off x="106584750" y="109899450"/>
              <a:ext cx="800100" cy="514350"/>
            </a:xfrm>
            <a:prstGeom prst="line">
              <a:avLst/>
            </a:prstGeom>
            <a:noFill/>
            <a:ln w="9525" algn="ctr">
              <a:solidFill>
                <a:srgbClr val="000000"/>
              </a:solidFill>
              <a:round/>
              <a:headEnd/>
              <a:tailEnd type="triangle" w="med" len="med"/>
            </a:ln>
            <a:effectLst/>
          </p:spPr>
          <p:txBody>
            <a:bodyPr vert="horz" wrap="square" lIns="36576" tIns="36576" rIns="36576" bIns="36576"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endParaRPr>
            </a:p>
          </p:txBody>
        </p:sp>
        <p:sp>
          <p:nvSpPr>
            <p:cNvPr id="68" name="Text Box 65">
              <a:extLst>
                <a:ext uri="{FF2B5EF4-FFF2-40B4-BE49-F238E27FC236}">
                  <a16:creationId xmlns:a16="http://schemas.microsoft.com/office/drawing/2014/main" id="{2741E61A-A4D0-42D6-8997-4E52A41563D1}"/>
                </a:ext>
              </a:extLst>
            </p:cNvPr>
            <p:cNvSpPr txBox="1">
              <a:spLocks noChangeArrowheads="1"/>
            </p:cNvSpPr>
            <p:nvPr/>
          </p:nvSpPr>
          <p:spPr bwMode="auto">
            <a:xfrm>
              <a:off x="105898950" y="110413800"/>
              <a:ext cx="1085850" cy="571500"/>
            </a:xfrm>
            <a:prstGeom prst="rect">
              <a:avLst/>
            </a:prstGeom>
            <a:noFill/>
            <a:ln w="9525" algn="in">
              <a:noFill/>
              <a:miter lim="800000"/>
              <a:headEnd/>
              <a:tailEnd/>
            </a:ln>
            <a:effectLst/>
          </p:spPr>
          <p:txBody>
            <a:bodyPr vert="horz" wrap="square" lIns="36576" tIns="36576" rIns="36576" bIns="36576" numCol="1" anchor="t" anchorCtr="0" compatLnSpc="1">
              <a:prstTxWarp prst="textNoShape">
                <a:avLst/>
              </a:prstTxWarp>
            </a:bodyPr>
            <a:lstStyle/>
            <a:p>
              <a:pPr marL="0" marR="0" lvl="0" indent="0" defTabSz="914400" eaLnBrk="1" fontAlgn="base" latinLnBrk="0" hangingPunct="1">
                <a:lnSpc>
                  <a:spcPct val="100000"/>
                </a:lnSpc>
                <a:spcBef>
                  <a:spcPct val="0"/>
                </a:spcBef>
                <a:spcAft>
                  <a:spcPct val="0"/>
                </a:spcAft>
                <a:buClrTx/>
                <a:buSzTx/>
                <a:buFontTx/>
                <a:buNone/>
                <a:tabLst/>
                <a:defRPr/>
              </a:pPr>
              <a:r>
                <a:rPr kumimoji="0" lang="en-US" sz="1000" b="0" i="0" u="none" strike="noStrike" kern="0" cap="none" spc="0" normalizeH="0" baseline="0" noProof="0" dirty="0">
                  <a:ln>
                    <a:noFill/>
                  </a:ln>
                  <a:solidFill>
                    <a:srgbClr val="000000"/>
                  </a:solidFill>
                  <a:effectLst/>
                  <a:uLnTx/>
                  <a:uFillTx/>
                  <a:cs typeface="Arial" pitchFamily="34" charset="0"/>
                </a:rPr>
                <a:t>DRILL TWO,</a:t>
              </a:r>
            </a:p>
            <a:p>
              <a:pPr marL="0" marR="0" lvl="0" indent="0" defTabSz="914400" eaLnBrk="1" fontAlgn="base" latinLnBrk="0" hangingPunct="1">
                <a:lnSpc>
                  <a:spcPct val="100000"/>
                </a:lnSpc>
                <a:spcBef>
                  <a:spcPct val="0"/>
                </a:spcBef>
                <a:spcAft>
                  <a:spcPct val="0"/>
                </a:spcAft>
                <a:buClrTx/>
                <a:buSzTx/>
                <a:buFontTx/>
                <a:buNone/>
                <a:tabLst/>
                <a:defRPr/>
              </a:pPr>
              <a:r>
                <a:rPr kumimoji="0" lang="en-US" sz="1000" b="0" i="0" u="none" strike="noStrike" kern="0" cap="none" spc="0" normalizeH="0" baseline="0" noProof="0" dirty="0">
                  <a:ln>
                    <a:noFill/>
                  </a:ln>
                  <a:solidFill>
                    <a:srgbClr val="000000"/>
                  </a:solidFill>
                  <a:effectLst/>
                  <a:uLnTx/>
                  <a:uFillTx/>
                  <a:cs typeface="Arial" pitchFamily="34" charset="0"/>
                </a:rPr>
                <a:t>0.25 HOLES</a:t>
              </a:r>
              <a:endParaRPr kumimoji="0" lang="en-US" sz="1800" b="0" i="0" u="none" strike="noStrike" kern="0" cap="none" spc="0" normalizeH="0" baseline="0" noProof="0" dirty="0">
                <a:ln>
                  <a:noFill/>
                </a:ln>
                <a:solidFill>
                  <a:prstClr val="black"/>
                </a:solidFill>
                <a:effectLst/>
                <a:uLnTx/>
                <a:uFillTx/>
                <a:cs typeface="Arial" pitchFamily="34" charset="0"/>
              </a:endParaRPr>
            </a:p>
          </p:txBody>
        </p:sp>
        <p:sp>
          <p:nvSpPr>
            <p:cNvPr id="69" name="Oval 66">
              <a:extLst>
                <a:ext uri="{FF2B5EF4-FFF2-40B4-BE49-F238E27FC236}">
                  <a16:creationId xmlns:a16="http://schemas.microsoft.com/office/drawing/2014/main" id="{6BE4282B-43FD-4414-97C3-7F96BE0C9473}"/>
                </a:ext>
              </a:extLst>
            </p:cNvPr>
            <p:cNvSpPr>
              <a:spLocks noChangeArrowheads="1"/>
            </p:cNvSpPr>
            <p:nvPr/>
          </p:nvSpPr>
          <p:spPr bwMode="auto">
            <a:xfrm>
              <a:off x="107956350" y="110185200"/>
              <a:ext cx="457200" cy="457200"/>
            </a:xfrm>
            <a:prstGeom prst="ellipse">
              <a:avLst/>
            </a:prstGeom>
            <a:noFill/>
            <a:ln w="19050" algn="in">
              <a:solidFill>
                <a:srgbClr val="000000"/>
              </a:solidFill>
              <a:round/>
              <a:headEnd/>
              <a:tailEnd/>
            </a:ln>
            <a:effectLst/>
          </p:spPr>
          <p:txBody>
            <a:bodyPr vert="horz" wrap="square" lIns="36576" tIns="36576" rIns="36576" bIns="36576"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endParaRPr>
            </a:p>
          </p:txBody>
        </p:sp>
        <p:sp>
          <p:nvSpPr>
            <p:cNvPr id="70" name="Line 67">
              <a:extLst>
                <a:ext uri="{FF2B5EF4-FFF2-40B4-BE49-F238E27FC236}">
                  <a16:creationId xmlns:a16="http://schemas.microsoft.com/office/drawing/2014/main" id="{BC17F460-452B-410E-A77D-11B4A350AEBE}"/>
                </a:ext>
              </a:extLst>
            </p:cNvPr>
            <p:cNvSpPr>
              <a:spLocks noChangeShapeType="1"/>
            </p:cNvSpPr>
            <p:nvPr/>
          </p:nvSpPr>
          <p:spPr bwMode="auto">
            <a:xfrm>
              <a:off x="107956350" y="108013500"/>
              <a:ext cx="0" cy="342900"/>
            </a:xfrm>
            <a:prstGeom prst="line">
              <a:avLst/>
            </a:prstGeom>
            <a:noFill/>
            <a:ln w="19050">
              <a:solidFill>
                <a:srgbClr val="000000"/>
              </a:solidFill>
              <a:prstDash val="dash"/>
              <a:round/>
              <a:headEnd/>
              <a:tailEnd/>
            </a:ln>
            <a:effectLst/>
          </p:spPr>
          <p:txBody>
            <a:bodyPr vert="horz" wrap="square" lIns="36576" tIns="36576" rIns="36576" bIns="36576"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endParaRPr>
            </a:p>
          </p:txBody>
        </p:sp>
        <p:sp>
          <p:nvSpPr>
            <p:cNvPr id="71" name="Line 68">
              <a:extLst>
                <a:ext uri="{FF2B5EF4-FFF2-40B4-BE49-F238E27FC236}">
                  <a16:creationId xmlns:a16="http://schemas.microsoft.com/office/drawing/2014/main" id="{E65EA237-CCD9-4DFD-A712-3CE7DFB2018C}"/>
                </a:ext>
              </a:extLst>
            </p:cNvPr>
            <p:cNvSpPr>
              <a:spLocks noChangeShapeType="1"/>
            </p:cNvSpPr>
            <p:nvPr/>
          </p:nvSpPr>
          <p:spPr bwMode="auto">
            <a:xfrm>
              <a:off x="108413550" y="108013500"/>
              <a:ext cx="0" cy="342900"/>
            </a:xfrm>
            <a:prstGeom prst="line">
              <a:avLst/>
            </a:prstGeom>
            <a:noFill/>
            <a:ln w="19050" algn="ctr">
              <a:solidFill>
                <a:srgbClr val="000000"/>
              </a:solidFill>
              <a:prstDash val="dash"/>
              <a:round/>
              <a:headEnd/>
              <a:tailEnd/>
            </a:ln>
            <a:effectLst/>
          </p:spPr>
          <p:txBody>
            <a:bodyPr vert="horz" wrap="square" lIns="36576" tIns="36576" rIns="36576" bIns="36576"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endParaRPr>
            </a:p>
          </p:txBody>
        </p:sp>
        <p:sp>
          <p:nvSpPr>
            <p:cNvPr id="72" name="Line 69">
              <a:extLst>
                <a:ext uri="{FF2B5EF4-FFF2-40B4-BE49-F238E27FC236}">
                  <a16:creationId xmlns:a16="http://schemas.microsoft.com/office/drawing/2014/main" id="{AC59C3AB-DC85-4818-A5E9-A7913C2C8FB3}"/>
                </a:ext>
              </a:extLst>
            </p:cNvPr>
            <p:cNvSpPr>
              <a:spLocks noChangeShapeType="1"/>
            </p:cNvSpPr>
            <p:nvPr/>
          </p:nvSpPr>
          <p:spPr bwMode="auto">
            <a:xfrm>
              <a:off x="107956350" y="108013500"/>
              <a:ext cx="457200" cy="0"/>
            </a:xfrm>
            <a:prstGeom prst="line">
              <a:avLst/>
            </a:prstGeom>
            <a:noFill/>
            <a:ln w="19050">
              <a:solidFill>
                <a:srgbClr val="000000"/>
              </a:solidFill>
              <a:prstDash val="dash"/>
              <a:round/>
              <a:headEnd/>
              <a:tailEnd/>
            </a:ln>
            <a:effectLst/>
          </p:spPr>
          <p:txBody>
            <a:bodyPr vert="horz" wrap="square" lIns="36576" tIns="36576" rIns="36576" bIns="36576"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endParaRPr>
            </a:p>
          </p:txBody>
        </p:sp>
        <p:sp>
          <p:nvSpPr>
            <p:cNvPr id="73" name="Oval 70">
              <a:extLst>
                <a:ext uri="{FF2B5EF4-FFF2-40B4-BE49-F238E27FC236}">
                  <a16:creationId xmlns:a16="http://schemas.microsoft.com/office/drawing/2014/main" id="{4ECBC52D-E03B-4783-8BD2-C04F0FB0BCD8}"/>
                </a:ext>
              </a:extLst>
            </p:cNvPr>
            <p:cNvSpPr>
              <a:spLocks noChangeArrowheads="1"/>
            </p:cNvSpPr>
            <p:nvPr/>
          </p:nvSpPr>
          <p:spPr bwMode="auto">
            <a:xfrm>
              <a:off x="108127800" y="108060425"/>
              <a:ext cx="114300" cy="114300"/>
            </a:xfrm>
            <a:prstGeom prst="ellipse">
              <a:avLst/>
            </a:prstGeom>
            <a:noFill/>
            <a:ln w="9525" algn="in">
              <a:solidFill>
                <a:srgbClr val="000000"/>
              </a:solidFill>
              <a:round/>
              <a:headEnd/>
              <a:tailEnd/>
            </a:ln>
            <a:effectLst/>
          </p:spPr>
          <p:txBody>
            <a:bodyPr vert="horz" wrap="square" lIns="36576" tIns="36576" rIns="36576" bIns="36576"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endParaRPr>
            </a:p>
          </p:txBody>
        </p:sp>
        <p:sp>
          <p:nvSpPr>
            <p:cNvPr id="74" name="Line 71">
              <a:extLst>
                <a:ext uri="{FF2B5EF4-FFF2-40B4-BE49-F238E27FC236}">
                  <a16:creationId xmlns:a16="http://schemas.microsoft.com/office/drawing/2014/main" id="{D2190DFA-C8C4-4394-AFF1-B545F3F39B72}"/>
                </a:ext>
              </a:extLst>
            </p:cNvPr>
            <p:cNvSpPr>
              <a:spLocks noChangeShapeType="1"/>
            </p:cNvSpPr>
            <p:nvPr/>
          </p:nvSpPr>
          <p:spPr bwMode="auto">
            <a:xfrm>
              <a:off x="108127800" y="109499400"/>
              <a:ext cx="0" cy="685800"/>
            </a:xfrm>
            <a:prstGeom prst="line">
              <a:avLst/>
            </a:prstGeom>
            <a:noFill/>
            <a:ln w="19050">
              <a:solidFill>
                <a:srgbClr val="000000"/>
              </a:solidFill>
              <a:prstDash val="dash"/>
              <a:round/>
              <a:headEnd/>
              <a:tailEnd/>
            </a:ln>
            <a:effectLst/>
          </p:spPr>
          <p:txBody>
            <a:bodyPr vert="horz" wrap="square" lIns="36576" tIns="36576" rIns="36576" bIns="36576"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endParaRPr>
            </a:p>
          </p:txBody>
        </p:sp>
        <p:sp>
          <p:nvSpPr>
            <p:cNvPr id="75" name="Line 72">
              <a:extLst>
                <a:ext uri="{FF2B5EF4-FFF2-40B4-BE49-F238E27FC236}">
                  <a16:creationId xmlns:a16="http://schemas.microsoft.com/office/drawing/2014/main" id="{A943C8E4-AB34-4299-9FBC-ADBF09921765}"/>
                </a:ext>
              </a:extLst>
            </p:cNvPr>
            <p:cNvSpPr>
              <a:spLocks noChangeShapeType="1"/>
            </p:cNvSpPr>
            <p:nvPr/>
          </p:nvSpPr>
          <p:spPr bwMode="auto">
            <a:xfrm>
              <a:off x="108242100" y="109507825"/>
              <a:ext cx="0" cy="685800"/>
            </a:xfrm>
            <a:prstGeom prst="line">
              <a:avLst/>
            </a:prstGeom>
            <a:noFill/>
            <a:ln w="19050" algn="ctr">
              <a:solidFill>
                <a:srgbClr val="000000"/>
              </a:solidFill>
              <a:prstDash val="dash"/>
              <a:round/>
              <a:headEnd/>
              <a:tailEnd/>
            </a:ln>
            <a:effectLst/>
          </p:spPr>
          <p:txBody>
            <a:bodyPr vert="horz" wrap="square" lIns="36576" tIns="36576" rIns="36576" bIns="36576"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endParaRPr>
            </a:p>
          </p:txBody>
        </p:sp>
        <p:grpSp>
          <p:nvGrpSpPr>
            <p:cNvPr id="76" name="Group 73">
              <a:extLst>
                <a:ext uri="{FF2B5EF4-FFF2-40B4-BE49-F238E27FC236}">
                  <a16:creationId xmlns:a16="http://schemas.microsoft.com/office/drawing/2014/main" id="{DD82054C-32F0-4440-9C43-712D8C28745F}"/>
                </a:ext>
              </a:extLst>
            </p:cNvPr>
            <p:cNvGrpSpPr>
              <a:grpSpLocks/>
            </p:cNvGrpSpPr>
            <p:nvPr/>
          </p:nvGrpSpPr>
          <p:grpSpPr bwMode="auto">
            <a:xfrm>
              <a:off x="110013750" y="108585000"/>
              <a:ext cx="1543050" cy="2971800"/>
              <a:chOff x="110013750" y="108585000"/>
              <a:chExt cx="1543050" cy="2971800"/>
            </a:xfrm>
          </p:grpSpPr>
          <p:sp>
            <p:nvSpPr>
              <p:cNvPr id="91" name="Text Box 74">
                <a:extLst>
                  <a:ext uri="{FF2B5EF4-FFF2-40B4-BE49-F238E27FC236}">
                    <a16:creationId xmlns:a16="http://schemas.microsoft.com/office/drawing/2014/main" id="{435A191A-9C80-4FCD-9CFC-ED7C68E98FF2}"/>
                  </a:ext>
                </a:extLst>
              </p:cNvPr>
              <p:cNvSpPr txBox="1">
                <a:spLocks noChangeArrowheads="1"/>
              </p:cNvSpPr>
              <p:nvPr/>
            </p:nvSpPr>
            <p:spPr bwMode="auto">
              <a:xfrm>
                <a:off x="111213900" y="110413800"/>
                <a:ext cx="342900" cy="228600"/>
              </a:xfrm>
              <a:prstGeom prst="rect">
                <a:avLst/>
              </a:prstGeom>
              <a:noFill/>
              <a:ln w="9525" algn="in">
                <a:noFill/>
                <a:miter lim="800000"/>
                <a:headEnd/>
                <a:tailEnd/>
              </a:ln>
              <a:effectLst/>
            </p:spPr>
            <p:txBody>
              <a:bodyPr vert="horz" wrap="square" lIns="36576" tIns="36576" rIns="36576" bIns="36576" numCol="1" anchor="t" anchorCtr="0" compatLnSpc="1">
                <a:prstTxWarp prst="textNoShape">
                  <a:avLst/>
                </a:prstTxWarp>
              </a:bodyPr>
              <a:lstStyle/>
              <a:p>
                <a:pPr marL="0" marR="0" lvl="0" indent="0" defTabSz="914400" eaLnBrk="1" fontAlgn="base" latinLnBrk="0" hangingPunct="1">
                  <a:lnSpc>
                    <a:spcPct val="100000"/>
                  </a:lnSpc>
                  <a:spcBef>
                    <a:spcPct val="0"/>
                  </a:spcBef>
                  <a:spcAft>
                    <a:spcPct val="0"/>
                  </a:spcAft>
                  <a:buClrTx/>
                  <a:buSzTx/>
                  <a:buFontTx/>
                  <a:buNone/>
                  <a:tabLst/>
                  <a:defRPr/>
                </a:pPr>
                <a:r>
                  <a:rPr kumimoji="0" lang="en-US" sz="1000" b="0" i="0" u="none" strike="noStrike" kern="0" cap="none" spc="0" normalizeH="0" baseline="0" noProof="0" dirty="0">
                    <a:ln>
                      <a:noFill/>
                    </a:ln>
                    <a:solidFill>
                      <a:srgbClr val="000000"/>
                    </a:solidFill>
                    <a:effectLst/>
                    <a:uLnTx/>
                    <a:uFillTx/>
                    <a:cs typeface="Arial" pitchFamily="34" charset="0"/>
                  </a:rPr>
                  <a:t>2.00</a:t>
                </a:r>
                <a:endParaRPr kumimoji="0" lang="en-US" sz="1800" b="0" i="0" u="none" strike="noStrike" kern="0" cap="none" spc="0" normalizeH="0" baseline="0" noProof="0" dirty="0">
                  <a:ln>
                    <a:noFill/>
                  </a:ln>
                  <a:solidFill>
                    <a:prstClr val="black"/>
                  </a:solidFill>
                  <a:effectLst/>
                  <a:uLnTx/>
                  <a:uFillTx/>
                  <a:cs typeface="Arial" pitchFamily="34" charset="0"/>
                </a:endParaRPr>
              </a:p>
            </p:txBody>
          </p:sp>
          <p:sp>
            <p:nvSpPr>
              <p:cNvPr id="92" name="Line 75">
                <a:extLst>
                  <a:ext uri="{FF2B5EF4-FFF2-40B4-BE49-F238E27FC236}">
                    <a16:creationId xmlns:a16="http://schemas.microsoft.com/office/drawing/2014/main" id="{7F1830EA-3A25-48D9-9EFC-92C197A913FB}"/>
                  </a:ext>
                </a:extLst>
              </p:cNvPr>
              <p:cNvSpPr>
                <a:spLocks noChangeShapeType="1"/>
              </p:cNvSpPr>
              <p:nvPr/>
            </p:nvSpPr>
            <p:spPr bwMode="auto">
              <a:xfrm flipV="1">
                <a:off x="110585250" y="109499400"/>
                <a:ext cx="1" cy="685800"/>
              </a:xfrm>
              <a:prstGeom prst="line">
                <a:avLst/>
              </a:prstGeom>
              <a:noFill/>
              <a:ln w="19050" algn="ctr">
                <a:solidFill>
                  <a:srgbClr val="000000"/>
                </a:solidFill>
                <a:round/>
                <a:headEnd/>
                <a:tailEnd/>
              </a:ln>
              <a:effectLst/>
            </p:spPr>
            <p:txBody>
              <a:bodyPr vert="horz" wrap="square" lIns="36576" tIns="36576" rIns="36576" bIns="36576"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endParaRPr>
              </a:p>
            </p:txBody>
          </p:sp>
          <p:sp>
            <p:nvSpPr>
              <p:cNvPr id="93" name="Line 76">
                <a:extLst>
                  <a:ext uri="{FF2B5EF4-FFF2-40B4-BE49-F238E27FC236}">
                    <a16:creationId xmlns:a16="http://schemas.microsoft.com/office/drawing/2014/main" id="{17B040AE-3374-429B-A25E-6889A798949D}"/>
                  </a:ext>
                </a:extLst>
              </p:cNvPr>
              <p:cNvSpPr>
                <a:spLocks noChangeShapeType="1"/>
              </p:cNvSpPr>
              <p:nvPr/>
            </p:nvSpPr>
            <p:spPr bwMode="auto">
              <a:xfrm flipH="1">
                <a:off x="110128050" y="109499400"/>
                <a:ext cx="1" cy="1828800"/>
              </a:xfrm>
              <a:prstGeom prst="line">
                <a:avLst/>
              </a:prstGeom>
              <a:noFill/>
              <a:ln w="19050" algn="ctr">
                <a:solidFill>
                  <a:srgbClr val="000000"/>
                </a:solidFill>
                <a:round/>
                <a:headEnd/>
                <a:tailEnd/>
              </a:ln>
              <a:effectLst/>
            </p:spPr>
            <p:txBody>
              <a:bodyPr vert="horz" wrap="square" lIns="36576" tIns="36576" rIns="36576" bIns="36576"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endParaRPr>
              </a:p>
            </p:txBody>
          </p:sp>
          <p:sp>
            <p:nvSpPr>
              <p:cNvPr id="94" name="Line 77">
                <a:extLst>
                  <a:ext uri="{FF2B5EF4-FFF2-40B4-BE49-F238E27FC236}">
                    <a16:creationId xmlns:a16="http://schemas.microsoft.com/office/drawing/2014/main" id="{275B288C-BA0A-4A2F-9BCF-FFD94CEA64C5}"/>
                  </a:ext>
                </a:extLst>
              </p:cNvPr>
              <p:cNvSpPr>
                <a:spLocks noChangeShapeType="1"/>
              </p:cNvSpPr>
              <p:nvPr/>
            </p:nvSpPr>
            <p:spPr bwMode="auto">
              <a:xfrm flipH="1">
                <a:off x="110813849" y="110185200"/>
                <a:ext cx="1" cy="1143000"/>
              </a:xfrm>
              <a:prstGeom prst="line">
                <a:avLst/>
              </a:prstGeom>
              <a:noFill/>
              <a:ln w="19050" algn="ctr">
                <a:solidFill>
                  <a:srgbClr val="000000"/>
                </a:solidFill>
                <a:round/>
                <a:headEnd/>
                <a:tailEnd/>
              </a:ln>
              <a:effectLst/>
            </p:spPr>
            <p:txBody>
              <a:bodyPr vert="horz" wrap="square" lIns="36576" tIns="36576" rIns="36576" bIns="36576"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endParaRPr>
              </a:p>
            </p:txBody>
          </p:sp>
          <p:sp>
            <p:nvSpPr>
              <p:cNvPr id="95" name="Line 78">
                <a:extLst>
                  <a:ext uri="{FF2B5EF4-FFF2-40B4-BE49-F238E27FC236}">
                    <a16:creationId xmlns:a16="http://schemas.microsoft.com/office/drawing/2014/main" id="{799F1A56-F7E8-4CBE-B418-C5D0228702B9}"/>
                  </a:ext>
                </a:extLst>
              </p:cNvPr>
              <p:cNvSpPr>
                <a:spLocks noChangeShapeType="1"/>
              </p:cNvSpPr>
              <p:nvPr/>
            </p:nvSpPr>
            <p:spPr bwMode="auto">
              <a:xfrm>
                <a:off x="110585250" y="110185200"/>
                <a:ext cx="228600" cy="1"/>
              </a:xfrm>
              <a:prstGeom prst="line">
                <a:avLst/>
              </a:prstGeom>
              <a:noFill/>
              <a:ln w="19050" algn="ctr">
                <a:solidFill>
                  <a:srgbClr val="000000"/>
                </a:solidFill>
                <a:round/>
                <a:headEnd/>
                <a:tailEnd/>
              </a:ln>
              <a:effectLst/>
            </p:spPr>
            <p:txBody>
              <a:bodyPr vert="horz" wrap="square" lIns="36576" tIns="36576" rIns="36576" bIns="36576"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endParaRPr>
              </a:p>
            </p:txBody>
          </p:sp>
          <p:sp>
            <p:nvSpPr>
              <p:cNvPr id="96" name="Line 79">
                <a:extLst>
                  <a:ext uri="{FF2B5EF4-FFF2-40B4-BE49-F238E27FC236}">
                    <a16:creationId xmlns:a16="http://schemas.microsoft.com/office/drawing/2014/main" id="{16F7FAEB-8545-4587-95EA-561F4C7115FA}"/>
                  </a:ext>
                </a:extLst>
              </p:cNvPr>
              <p:cNvSpPr>
                <a:spLocks noChangeShapeType="1"/>
              </p:cNvSpPr>
              <p:nvPr/>
            </p:nvSpPr>
            <p:spPr bwMode="auto">
              <a:xfrm>
                <a:off x="110128050" y="109499400"/>
                <a:ext cx="457200" cy="1"/>
              </a:xfrm>
              <a:prstGeom prst="line">
                <a:avLst/>
              </a:prstGeom>
              <a:noFill/>
              <a:ln w="19050" algn="ctr">
                <a:solidFill>
                  <a:srgbClr val="000000"/>
                </a:solidFill>
                <a:round/>
                <a:headEnd/>
                <a:tailEnd/>
              </a:ln>
              <a:effectLst/>
            </p:spPr>
            <p:txBody>
              <a:bodyPr vert="horz" wrap="square" lIns="36576" tIns="36576" rIns="36576" bIns="36576"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endParaRPr>
              </a:p>
            </p:txBody>
          </p:sp>
          <p:sp>
            <p:nvSpPr>
              <p:cNvPr id="97" name="Line 80">
                <a:extLst>
                  <a:ext uri="{FF2B5EF4-FFF2-40B4-BE49-F238E27FC236}">
                    <a16:creationId xmlns:a16="http://schemas.microsoft.com/office/drawing/2014/main" id="{2C3A78BD-56A5-470F-B62D-4A28FC85CC1E}"/>
                  </a:ext>
                </a:extLst>
              </p:cNvPr>
              <p:cNvSpPr>
                <a:spLocks noChangeShapeType="1"/>
              </p:cNvSpPr>
              <p:nvPr/>
            </p:nvSpPr>
            <p:spPr bwMode="auto">
              <a:xfrm>
                <a:off x="110128050" y="110871000"/>
                <a:ext cx="685800" cy="1"/>
              </a:xfrm>
              <a:prstGeom prst="line">
                <a:avLst/>
              </a:prstGeom>
              <a:noFill/>
              <a:ln w="19050" algn="ctr">
                <a:solidFill>
                  <a:srgbClr val="000000"/>
                </a:solidFill>
                <a:round/>
                <a:headEnd/>
                <a:tailEnd/>
              </a:ln>
              <a:effectLst/>
            </p:spPr>
            <p:txBody>
              <a:bodyPr vert="horz" wrap="square" lIns="36576" tIns="36576" rIns="36576" bIns="36576"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endParaRPr>
              </a:p>
            </p:txBody>
          </p:sp>
          <p:sp>
            <p:nvSpPr>
              <p:cNvPr id="98" name="Line 81">
                <a:extLst>
                  <a:ext uri="{FF2B5EF4-FFF2-40B4-BE49-F238E27FC236}">
                    <a16:creationId xmlns:a16="http://schemas.microsoft.com/office/drawing/2014/main" id="{1D3A5EDF-6B99-4F3C-B8BE-1D3655F1B90D}"/>
                  </a:ext>
                </a:extLst>
              </p:cNvPr>
              <p:cNvSpPr>
                <a:spLocks noChangeShapeType="1"/>
              </p:cNvSpPr>
              <p:nvPr/>
            </p:nvSpPr>
            <p:spPr bwMode="auto">
              <a:xfrm>
                <a:off x="110128050" y="111328200"/>
                <a:ext cx="685800" cy="1"/>
              </a:xfrm>
              <a:prstGeom prst="line">
                <a:avLst/>
              </a:prstGeom>
              <a:noFill/>
              <a:ln w="19050" algn="ctr">
                <a:solidFill>
                  <a:srgbClr val="000000"/>
                </a:solidFill>
                <a:round/>
                <a:headEnd/>
                <a:tailEnd/>
              </a:ln>
              <a:effectLst/>
            </p:spPr>
            <p:txBody>
              <a:bodyPr vert="horz" wrap="square" lIns="36576" tIns="36576" rIns="36576" bIns="36576"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endParaRPr>
              </a:p>
            </p:txBody>
          </p:sp>
          <p:sp>
            <p:nvSpPr>
              <p:cNvPr id="99" name="Line 82">
                <a:extLst>
                  <a:ext uri="{FF2B5EF4-FFF2-40B4-BE49-F238E27FC236}">
                    <a16:creationId xmlns:a16="http://schemas.microsoft.com/office/drawing/2014/main" id="{9DCB5539-9BA9-46CA-9F4B-A1A3599D63F8}"/>
                  </a:ext>
                </a:extLst>
              </p:cNvPr>
              <p:cNvSpPr>
                <a:spLocks noChangeShapeType="1"/>
              </p:cNvSpPr>
              <p:nvPr/>
            </p:nvSpPr>
            <p:spPr bwMode="auto">
              <a:xfrm>
                <a:off x="110871000" y="111319175"/>
                <a:ext cx="400050" cy="9025"/>
              </a:xfrm>
              <a:prstGeom prst="line">
                <a:avLst/>
              </a:prstGeom>
              <a:noFill/>
              <a:ln w="9525" algn="ctr">
                <a:solidFill>
                  <a:srgbClr val="000000"/>
                </a:solidFill>
                <a:round/>
                <a:headEnd/>
                <a:tailEnd/>
              </a:ln>
              <a:effectLst/>
            </p:spPr>
            <p:txBody>
              <a:bodyPr vert="horz" wrap="square" lIns="36576" tIns="36576" rIns="36576" bIns="36576"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endParaRPr>
              </a:p>
            </p:txBody>
          </p:sp>
          <p:sp>
            <p:nvSpPr>
              <p:cNvPr id="100" name="Line 83">
                <a:extLst>
                  <a:ext uri="{FF2B5EF4-FFF2-40B4-BE49-F238E27FC236}">
                    <a16:creationId xmlns:a16="http://schemas.microsoft.com/office/drawing/2014/main" id="{21EA55A4-1738-4FC3-9329-EE7A61D67FCF}"/>
                  </a:ext>
                </a:extLst>
              </p:cNvPr>
              <p:cNvSpPr>
                <a:spLocks noChangeShapeType="1"/>
              </p:cNvSpPr>
              <p:nvPr/>
            </p:nvSpPr>
            <p:spPr bwMode="auto">
              <a:xfrm>
                <a:off x="110928150" y="110870999"/>
                <a:ext cx="342900" cy="1"/>
              </a:xfrm>
              <a:prstGeom prst="line">
                <a:avLst/>
              </a:prstGeom>
              <a:noFill/>
              <a:ln w="9525" algn="ctr">
                <a:solidFill>
                  <a:srgbClr val="000000"/>
                </a:solidFill>
                <a:round/>
                <a:headEnd/>
                <a:tailEnd/>
              </a:ln>
              <a:effectLst/>
            </p:spPr>
            <p:txBody>
              <a:bodyPr vert="horz" wrap="square" lIns="36576" tIns="36576" rIns="36576" bIns="36576"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endParaRPr>
              </a:p>
            </p:txBody>
          </p:sp>
          <p:sp>
            <p:nvSpPr>
              <p:cNvPr id="101" name="Line 84">
                <a:extLst>
                  <a:ext uri="{FF2B5EF4-FFF2-40B4-BE49-F238E27FC236}">
                    <a16:creationId xmlns:a16="http://schemas.microsoft.com/office/drawing/2014/main" id="{34F1315E-8C15-40B4-854B-5E32837155AD}"/>
                  </a:ext>
                </a:extLst>
              </p:cNvPr>
              <p:cNvSpPr>
                <a:spLocks noChangeShapeType="1"/>
              </p:cNvSpPr>
              <p:nvPr/>
            </p:nvSpPr>
            <p:spPr bwMode="auto">
              <a:xfrm>
                <a:off x="110928150" y="110185200"/>
                <a:ext cx="342900" cy="1"/>
              </a:xfrm>
              <a:prstGeom prst="line">
                <a:avLst/>
              </a:prstGeom>
              <a:noFill/>
              <a:ln w="9525" algn="ctr">
                <a:solidFill>
                  <a:srgbClr val="000000"/>
                </a:solidFill>
                <a:round/>
                <a:headEnd/>
                <a:tailEnd/>
              </a:ln>
              <a:effectLst/>
            </p:spPr>
            <p:txBody>
              <a:bodyPr vert="horz" wrap="square" lIns="36576" tIns="36576" rIns="36576" bIns="36576"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endParaRPr>
              </a:p>
            </p:txBody>
          </p:sp>
          <p:sp>
            <p:nvSpPr>
              <p:cNvPr id="102" name="Line 85">
                <a:extLst>
                  <a:ext uri="{FF2B5EF4-FFF2-40B4-BE49-F238E27FC236}">
                    <a16:creationId xmlns:a16="http://schemas.microsoft.com/office/drawing/2014/main" id="{CB2B32AD-67AE-4628-9760-367E36110F28}"/>
                  </a:ext>
                </a:extLst>
              </p:cNvPr>
              <p:cNvSpPr>
                <a:spLocks noChangeShapeType="1"/>
              </p:cNvSpPr>
              <p:nvPr/>
            </p:nvSpPr>
            <p:spPr bwMode="auto">
              <a:xfrm>
                <a:off x="110699550" y="109499399"/>
                <a:ext cx="685800" cy="1"/>
              </a:xfrm>
              <a:prstGeom prst="line">
                <a:avLst/>
              </a:prstGeom>
              <a:noFill/>
              <a:ln w="9525" algn="ctr">
                <a:solidFill>
                  <a:srgbClr val="000000"/>
                </a:solidFill>
                <a:round/>
                <a:headEnd/>
                <a:tailEnd/>
              </a:ln>
              <a:effectLst/>
            </p:spPr>
            <p:txBody>
              <a:bodyPr vert="horz" wrap="square" lIns="36576" tIns="36576" rIns="36576" bIns="36576"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endParaRPr>
              </a:p>
            </p:txBody>
          </p:sp>
          <p:sp>
            <p:nvSpPr>
              <p:cNvPr id="103" name="Line 86">
                <a:extLst>
                  <a:ext uri="{FF2B5EF4-FFF2-40B4-BE49-F238E27FC236}">
                    <a16:creationId xmlns:a16="http://schemas.microsoft.com/office/drawing/2014/main" id="{2B652C27-2310-48DA-81D4-E68280B6D757}"/>
                  </a:ext>
                </a:extLst>
              </p:cNvPr>
              <p:cNvSpPr>
                <a:spLocks noChangeShapeType="1"/>
              </p:cNvSpPr>
              <p:nvPr/>
            </p:nvSpPr>
            <p:spPr bwMode="auto">
              <a:xfrm flipV="1">
                <a:off x="110813849" y="108585000"/>
                <a:ext cx="1" cy="1485900"/>
              </a:xfrm>
              <a:prstGeom prst="line">
                <a:avLst/>
              </a:prstGeom>
              <a:noFill/>
              <a:ln w="9525" algn="ctr">
                <a:solidFill>
                  <a:srgbClr val="000000"/>
                </a:solidFill>
                <a:round/>
                <a:headEnd/>
                <a:tailEnd/>
              </a:ln>
              <a:effectLst/>
            </p:spPr>
            <p:txBody>
              <a:bodyPr vert="horz" wrap="square" lIns="36576" tIns="36576" rIns="36576" bIns="36576"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endParaRPr>
              </a:p>
            </p:txBody>
          </p:sp>
          <p:sp>
            <p:nvSpPr>
              <p:cNvPr id="104" name="Line 87">
                <a:extLst>
                  <a:ext uri="{FF2B5EF4-FFF2-40B4-BE49-F238E27FC236}">
                    <a16:creationId xmlns:a16="http://schemas.microsoft.com/office/drawing/2014/main" id="{0456CF16-38B6-4E0B-BC7B-D8266A8772B4}"/>
                  </a:ext>
                </a:extLst>
              </p:cNvPr>
              <p:cNvSpPr>
                <a:spLocks noChangeShapeType="1"/>
              </p:cNvSpPr>
              <p:nvPr/>
            </p:nvSpPr>
            <p:spPr bwMode="auto">
              <a:xfrm flipV="1">
                <a:off x="110585249" y="108813600"/>
                <a:ext cx="1" cy="571500"/>
              </a:xfrm>
              <a:prstGeom prst="line">
                <a:avLst/>
              </a:prstGeom>
              <a:noFill/>
              <a:ln w="9525" algn="ctr">
                <a:solidFill>
                  <a:srgbClr val="000000"/>
                </a:solidFill>
                <a:round/>
                <a:headEnd/>
                <a:tailEnd/>
              </a:ln>
              <a:effectLst/>
            </p:spPr>
            <p:txBody>
              <a:bodyPr vert="horz" wrap="square" lIns="36576" tIns="36576" rIns="36576" bIns="36576"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endParaRPr>
              </a:p>
            </p:txBody>
          </p:sp>
          <p:sp>
            <p:nvSpPr>
              <p:cNvPr id="105" name="Line 88">
                <a:extLst>
                  <a:ext uri="{FF2B5EF4-FFF2-40B4-BE49-F238E27FC236}">
                    <a16:creationId xmlns:a16="http://schemas.microsoft.com/office/drawing/2014/main" id="{ADE64AD4-5D51-4430-99D4-3DA6CFF32295}"/>
                  </a:ext>
                </a:extLst>
              </p:cNvPr>
              <p:cNvSpPr>
                <a:spLocks noChangeShapeType="1"/>
              </p:cNvSpPr>
              <p:nvPr/>
            </p:nvSpPr>
            <p:spPr bwMode="auto">
              <a:xfrm flipV="1">
                <a:off x="110128050" y="108642150"/>
                <a:ext cx="1" cy="800100"/>
              </a:xfrm>
              <a:prstGeom prst="line">
                <a:avLst/>
              </a:prstGeom>
              <a:noFill/>
              <a:ln w="9525" algn="ctr">
                <a:solidFill>
                  <a:srgbClr val="000000"/>
                </a:solidFill>
                <a:round/>
                <a:headEnd/>
                <a:tailEnd/>
              </a:ln>
              <a:effectLst/>
            </p:spPr>
            <p:txBody>
              <a:bodyPr vert="horz" wrap="square" lIns="36576" tIns="36576" rIns="36576" bIns="36576"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endParaRPr>
              </a:p>
            </p:txBody>
          </p:sp>
          <p:sp>
            <p:nvSpPr>
              <p:cNvPr id="106" name="Text Box 89">
                <a:extLst>
                  <a:ext uri="{FF2B5EF4-FFF2-40B4-BE49-F238E27FC236}">
                    <a16:creationId xmlns:a16="http://schemas.microsoft.com/office/drawing/2014/main" id="{51CB0A0C-7F66-4084-A45C-387C26692A92}"/>
                  </a:ext>
                </a:extLst>
              </p:cNvPr>
              <p:cNvSpPr txBox="1">
                <a:spLocks noChangeArrowheads="1"/>
              </p:cNvSpPr>
              <p:nvPr/>
            </p:nvSpPr>
            <p:spPr bwMode="auto">
              <a:xfrm>
                <a:off x="110871000" y="110413800"/>
                <a:ext cx="399450" cy="228600"/>
              </a:xfrm>
              <a:prstGeom prst="rect">
                <a:avLst/>
              </a:prstGeom>
              <a:noFill/>
              <a:ln w="9525" algn="in">
                <a:noFill/>
                <a:miter lim="800000"/>
                <a:headEnd/>
                <a:tailEnd/>
              </a:ln>
              <a:effectLst/>
            </p:spPr>
            <p:txBody>
              <a:bodyPr vert="horz" wrap="square" lIns="36576" tIns="36576" rIns="36576" bIns="36576" numCol="1" anchor="t" anchorCtr="0" compatLnSpc="1">
                <a:prstTxWarp prst="textNoShape">
                  <a:avLst/>
                </a:prstTxWarp>
              </a:bodyPr>
              <a:lstStyle/>
              <a:p>
                <a:pPr marL="0" marR="0" lvl="0" indent="0" defTabSz="914400" eaLnBrk="1" fontAlgn="base" latinLnBrk="0" hangingPunct="1">
                  <a:lnSpc>
                    <a:spcPct val="100000"/>
                  </a:lnSpc>
                  <a:spcBef>
                    <a:spcPct val="0"/>
                  </a:spcBef>
                  <a:spcAft>
                    <a:spcPct val="0"/>
                  </a:spcAft>
                  <a:buClrTx/>
                  <a:buSzTx/>
                  <a:buFontTx/>
                  <a:buNone/>
                  <a:tabLst/>
                  <a:defRPr/>
                </a:pPr>
                <a:r>
                  <a:rPr kumimoji="0" lang="en-US" sz="1000" b="0" i="0" u="none" strike="noStrike" kern="0" cap="none" spc="0" normalizeH="0" baseline="0" noProof="0" dirty="0">
                    <a:ln>
                      <a:noFill/>
                    </a:ln>
                    <a:solidFill>
                      <a:srgbClr val="000000"/>
                    </a:solidFill>
                    <a:effectLst/>
                    <a:uLnTx/>
                    <a:uFillTx/>
                    <a:cs typeface="Arial" pitchFamily="34" charset="0"/>
                  </a:rPr>
                  <a:t>0.75</a:t>
                </a:r>
                <a:endParaRPr kumimoji="0" lang="en-US" sz="1800" b="0" i="0" u="none" strike="noStrike" kern="0" cap="none" spc="0" normalizeH="0" baseline="0" noProof="0" dirty="0">
                  <a:ln>
                    <a:noFill/>
                  </a:ln>
                  <a:solidFill>
                    <a:prstClr val="black"/>
                  </a:solidFill>
                  <a:effectLst/>
                  <a:uLnTx/>
                  <a:uFillTx/>
                  <a:cs typeface="Arial" pitchFamily="34" charset="0"/>
                </a:endParaRPr>
              </a:p>
            </p:txBody>
          </p:sp>
          <p:sp>
            <p:nvSpPr>
              <p:cNvPr id="107" name="Text Box 90">
                <a:extLst>
                  <a:ext uri="{FF2B5EF4-FFF2-40B4-BE49-F238E27FC236}">
                    <a16:creationId xmlns:a16="http://schemas.microsoft.com/office/drawing/2014/main" id="{9887458C-784B-4C0F-BF48-FA3C985C7760}"/>
                  </a:ext>
                </a:extLst>
              </p:cNvPr>
              <p:cNvSpPr txBox="1">
                <a:spLocks noChangeArrowheads="1"/>
              </p:cNvSpPr>
              <p:nvPr/>
            </p:nvSpPr>
            <p:spPr bwMode="auto">
              <a:xfrm>
                <a:off x="110929350" y="110985300"/>
                <a:ext cx="400050" cy="228600"/>
              </a:xfrm>
              <a:prstGeom prst="rect">
                <a:avLst/>
              </a:prstGeom>
              <a:noFill/>
              <a:ln w="9525" algn="in">
                <a:noFill/>
                <a:miter lim="800000"/>
                <a:headEnd/>
                <a:tailEnd/>
              </a:ln>
              <a:effectLst/>
            </p:spPr>
            <p:txBody>
              <a:bodyPr vert="horz" wrap="square" lIns="36576" tIns="36576" rIns="36576" bIns="36576" numCol="1" anchor="t" anchorCtr="0" compatLnSpc="1">
                <a:prstTxWarp prst="textNoShape">
                  <a:avLst/>
                </a:prstTxWarp>
              </a:bodyPr>
              <a:lstStyle/>
              <a:p>
                <a:pPr marL="0" marR="0" lvl="0" indent="0" defTabSz="914400" eaLnBrk="1" fontAlgn="base" latinLnBrk="0" hangingPunct="1">
                  <a:lnSpc>
                    <a:spcPct val="100000"/>
                  </a:lnSpc>
                  <a:spcBef>
                    <a:spcPct val="0"/>
                  </a:spcBef>
                  <a:spcAft>
                    <a:spcPct val="0"/>
                  </a:spcAft>
                  <a:buClrTx/>
                  <a:buSzTx/>
                  <a:buFontTx/>
                  <a:buNone/>
                  <a:tabLst/>
                  <a:defRPr/>
                </a:pPr>
                <a:r>
                  <a:rPr kumimoji="0" lang="en-US" sz="1000" b="0" i="0" u="none" strike="noStrike" kern="0" cap="none" spc="0" normalizeH="0" baseline="0" noProof="0" dirty="0">
                    <a:ln>
                      <a:noFill/>
                    </a:ln>
                    <a:solidFill>
                      <a:srgbClr val="000000"/>
                    </a:solidFill>
                    <a:effectLst/>
                    <a:uLnTx/>
                    <a:uFillTx/>
                    <a:cs typeface="Arial" pitchFamily="34" charset="0"/>
                  </a:rPr>
                  <a:t>0.50</a:t>
                </a:r>
                <a:endParaRPr kumimoji="0" lang="en-US" sz="1800" b="0" i="0" u="none" strike="noStrike" kern="0" cap="none" spc="0" normalizeH="0" baseline="0" noProof="0" dirty="0">
                  <a:ln>
                    <a:noFill/>
                  </a:ln>
                  <a:solidFill>
                    <a:prstClr val="black"/>
                  </a:solidFill>
                  <a:effectLst/>
                  <a:uLnTx/>
                  <a:uFillTx/>
                  <a:cs typeface="Arial" pitchFamily="34" charset="0"/>
                </a:endParaRPr>
              </a:p>
            </p:txBody>
          </p:sp>
          <p:sp>
            <p:nvSpPr>
              <p:cNvPr id="108" name="Text Box 91">
                <a:extLst>
                  <a:ext uri="{FF2B5EF4-FFF2-40B4-BE49-F238E27FC236}">
                    <a16:creationId xmlns:a16="http://schemas.microsoft.com/office/drawing/2014/main" id="{5F558AA4-6EBB-4C9A-9818-6819B44EC5D0}"/>
                  </a:ext>
                </a:extLst>
              </p:cNvPr>
              <p:cNvSpPr txBox="1">
                <a:spLocks noChangeArrowheads="1"/>
              </p:cNvSpPr>
              <p:nvPr/>
            </p:nvSpPr>
            <p:spPr bwMode="auto">
              <a:xfrm>
                <a:off x="110328075" y="108585000"/>
                <a:ext cx="400050" cy="228600"/>
              </a:xfrm>
              <a:prstGeom prst="rect">
                <a:avLst/>
              </a:prstGeom>
              <a:noFill/>
              <a:ln w="9525" algn="in">
                <a:noFill/>
                <a:miter lim="800000"/>
                <a:headEnd/>
                <a:tailEnd/>
              </a:ln>
              <a:effectLst/>
            </p:spPr>
            <p:txBody>
              <a:bodyPr vert="horz" wrap="square" lIns="36576" tIns="36576" rIns="36576" bIns="36576" numCol="1" anchor="t" anchorCtr="0" compatLnSpc="1">
                <a:prstTxWarp prst="textNoShape">
                  <a:avLst/>
                </a:prstTxWarp>
              </a:bodyPr>
              <a:lstStyle/>
              <a:p>
                <a:pPr marL="0" marR="0" lvl="0" indent="0" defTabSz="914400" eaLnBrk="1" fontAlgn="base" latinLnBrk="0" hangingPunct="1">
                  <a:lnSpc>
                    <a:spcPct val="100000"/>
                  </a:lnSpc>
                  <a:spcBef>
                    <a:spcPct val="0"/>
                  </a:spcBef>
                  <a:spcAft>
                    <a:spcPct val="0"/>
                  </a:spcAft>
                  <a:buClrTx/>
                  <a:buSzTx/>
                  <a:buFontTx/>
                  <a:buNone/>
                  <a:tabLst/>
                  <a:defRPr/>
                </a:pPr>
                <a:r>
                  <a:rPr kumimoji="0" lang="en-US" sz="1000" b="0" i="0" u="none" strike="noStrike" kern="0" cap="none" spc="0" normalizeH="0" baseline="0" noProof="0" dirty="0">
                    <a:ln>
                      <a:noFill/>
                    </a:ln>
                    <a:solidFill>
                      <a:srgbClr val="000000"/>
                    </a:solidFill>
                    <a:effectLst/>
                    <a:uLnTx/>
                    <a:uFillTx/>
                    <a:cs typeface="Arial" pitchFamily="34" charset="0"/>
                  </a:rPr>
                  <a:t>0.75</a:t>
                </a:r>
                <a:endParaRPr kumimoji="0" lang="en-US" sz="1800" b="0" i="0" u="none" strike="noStrike" kern="0" cap="none" spc="0" normalizeH="0" baseline="0" noProof="0" dirty="0">
                  <a:ln>
                    <a:noFill/>
                  </a:ln>
                  <a:solidFill>
                    <a:prstClr val="black"/>
                  </a:solidFill>
                  <a:effectLst/>
                  <a:uLnTx/>
                  <a:uFillTx/>
                  <a:cs typeface="Arial" pitchFamily="34" charset="0"/>
                </a:endParaRPr>
              </a:p>
            </p:txBody>
          </p:sp>
          <p:sp>
            <p:nvSpPr>
              <p:cNvPr id="109" name="Text Box 92">
                <a:extLst>
                  <a:ext uri="{FF2B5EF4-FFF2-40B4-BE49-F238E27FC236}">
                    <a16:creationId xmlns:a16="http://schemas.microsoft.com/office/drawing/2014/main" id="{E701CFAB-5577-4E16-AF9A-1714C0FAD2BE}"/>
                  </a:ext>
                </a:extLst>
              </p:cNvPr>
              <p:cNvSpPr txBox="1">
                <a:spLocks noChangeArrowheads="1"/>
              </p:cNvSpPr>
              <p:nvPr/>
            </p:nvSpPr>
            <p:spPr bwMode="auto">
              <a:xfrm>
                <a:off x="111042450" y="109042200"/>
                <a:ext cx="400050" cy="228600"/>
              </a:xfrm>
              <a:prstGeom prst="rect">
                <a:avLst/>
              </a:prstGeom>
              <a:noFill/>
              <a:ln w="9525" algn="in">
                <a:noFill/>
                <a:miter lim="800000"/>
                <a:headEnd/>
                <a:tailEnd/>
              </a:ln>
              <a:effectLst/>
            </p:spPr>
            <p:txBody>
              <a:bodyPr vert="horz" wrap="square" lIns="36576" tIns="36576" rIns="36576" bIns="36576" numCol="1" anchor="t" anchorCtr="0" compatLnSpc="1">
                <a:prstTxWarp prst="textNoShape">
                  <a:avLst/>
                </a:prstTxWarp>
              </a:bodyPr>
              <a:lstStyle/>
              <a:p>
                <a:pPr marL="0" marR="0" lvl="0" indent="0" defTabSz="914400" eaLnBrk="1" fontAlgn="base" latinLnBrk="0" hangingPunct="1">
                  <a:lnSpc>
                    <a:spcPct val="100000"/>
                  </a:lnSpc>
                  <a:spcBef>
                    <a:spcPct val="0"/>
                  </a:spcBef>
                  <a:spcAft>
                    <a:spcPct val="0"/>
                  </a:spcAft>
                  <a:buClrTx/>
                  <a:buSzTx/>
                  <a:buFontTx/>
                  <a:buNone/>
                  <a:tabLst/>
                  <a:defRPr/>
                </a:pPr>
                <a:r>
                  <a:rPr kumimoji="0" lang="en-US" sz="1000" b="0" i="0" u="none" strike="noStrike" kern="0" cap="none" spc="0" normalizeH="0" baseline="0" noProof="0" dirty="0">
                    <a:ln>
                      <a:noFill/>
                    </a:ln>
                    <a:solidFill>
                      <a:srgbClr val="000000"/>
                    </a:solidFill>
                    <a:effectLst/>
                    <a:uLnTx/>
                    <a:uFillTx/>
                    <a:cs typeface="Arial" pitchFamily="34" charset="0"/>
                  </a:rPr>
                  <a:t>0.25</a:t>
                </a:r>
                <a:endParaRPr kumimoji="0" lang="en-US" sz="1800" b="0" i="0" u="none" strike="noStrike" kern="0" cap="none" spc="0" normalizeH="0" baseline="0" noProof="0" dirty="0">
                  <a:ln>
                    <a:noFill/>
                  </a:ln>
                  <a:solidFill>
                    <a:prstClr val="black"/>
                  </a:solidFill>
                  <a:effectLst/>
                  <a:uLnTx/>
                  <a:uFillTx/>
                  <a:cs typeface="Arial" pitchFamily="34" charset="0"/>
                </a:endParaRPr>
              </a:p>
            </p:txBody>
          </p:sp>
          <p:sp>
            <p:nvSpPr>
              <p:cNvPr id="110" name="Line 93">
                <a:extLst>
                  <a:ext uri="{FF2B5EF4-FFF2-40B4-BE49-F238E27FC236}">
                    <a16:creationId xmlns:a16="http://schemas.microsoft.com/office/drawing/2014/main" id="{150E9E7A-15AD-41D4-BE66-19029F05FB19}"/>
                  </a:ext>
                </a:extLst>
              </p:cNvPr>
              <p:cNvSpPr>
                <a:spLocks noChangeShapeType="1"/>
              </p:cNvSpPr>
              <p:nvPr/>
            </p:nvSpPr>
            <p:spPr bwMode="auto">
              <a:xfrm flipV="1">
                <a:off x="110356650" y="109156500"/>
                <a:ext cx="228600" cy="1"/>
              </a:xfrm>
              <a:prstGeom prst="line">
                <a:avLst/>
              </a:prstGeom>
              <a:noFill/>
              <a:ln w="9525" algn="ctr">
                <a:solidFill>
                  <a:srgbClr val="000000"/>
                </a:solidFill>
                <a:round/>
                <a:headEnd/>
                <a:tailEnd type="triangle" w="med" len="med"/>
              </a:ln>
              <a:effectLst/>
            </p:spPr>
            <p:txBody>
              <a:bodyPr vert="horz" wrap="square" lIns="36576" tIns="36576" rIns="36576" bIns="36576"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endParaRPr>
              </a:p>
            </p:txBody>
          </p:sp>
          <p:sp>
            <p:nvSpPr>
              <p:cNvPr id="111" name="Line 94">
                <a:extLst>
                  <a:ext uri="{FF2B5EF4-FFF2-40B4-BE49-F238E27FC236}">
                    <a16:creationId xmlns:a16="http://schemas.microsoft.com/office/drawing/2014/main" id="{DA7A205A-844C-4C09-9A4F-77C28F244B77}"/>
                  </a:ext>
                </a:extLst>
              </p:cNvPr>
              <p:cNvSpPr>
                <a:spLocks noChangeShapeType="1"/>
              </p:cNvSpPr>
              <p:nvPr/>
            </p:nvSpPr>
            <p:spPr bwMode="auto">
              <a:xfrm>
                <a:off x="110813850" y="109156500"/>
                <a:ext cx="228600" cy="1"/>
              </a:xfrm>
              <a:prstGeom prst="line">
                <a:avLst/>
              </a:prstGeom>
              <a:noFill/>
              <a:ln w="9525" algn="ctr">
                <a:solidFill>
                  <a:srgbClr val="000000"/>
                </a:solidFill>
                <a:round/>
                <a:headEnd type="triangle" w="med" len="med"/>
                <a:tailEnd/>
              </a:ln>
              <a:effectLst/>
            </p:spPr>
            <p:txBody>
              <a:bodyPr vert="horz" wrap="square" lIns="36576" tIns="36576" rIns="36576" bIns="36576"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endParaRPr>
              </a:p>
            </p:txBody>
          </p:sp>
          <p:sp>
            <p:nvSpPr>
              <p:cNvPr id="112" name="Line 95">
                <a:extLst>
                  <a:ext uri="{FF2B5EF4-FFF2-40B4-BE49-F238E27FC236}">
                    <a16:creationId xmlns:a16="http://schemas.microsoft.com/office/drawing/2014/main" id="{32413372-92F5-4707-8EE2-24F9E6159B41}"/>
                  </a:ext>
                </a:extLst>
              </p:cNvPr>
              <p:cNvSpPr>
                <a:spLocks noChangeShapeType="1"/>
              </p:cNvSpPr>
              <p:nvPr/>
            </p:nvSpPr>
            <p:spPr bwMode="auto">
              <a:xfrm flipH="1">
                <a:off x="110128050" y="108699300"/>
                <a:ext cx="228600" cy="1"/>
              </a:xfrm>
              <a:prstGeom prst="line">
                <a:avLst/>
              </a:prstGeom>
              <a:noFill/>
              <a:ln w="9525" algn="ctr">
                <a:solidFill>
                  <a:srgbClr val="000000"/>
                </a:solidFill>
                <a:round/>
                <a:headEnd/>
                <a:tailEnd type="triangle" w="med" len="med"/>
              </a:ln>
              <a:effectLst/>
            </p:spPr>
            <p:txBody>
              <a:bodyPr vert="horz" wrap="square" lIns="36576" tIns="36576" rIns="36576" bIns="36576"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endParaRPr>
              </a:p>
            </p:txBody>
          </p:sp>
          <p:sp>
            <p:nvSpPr>
              <p:cNvPr id="113" name="Line 96">
                <a:extLst>
                  <a:ext uri="{FF2B5EF4-FFF2-40B4-BE49-F238E27FC236}">
                    <a16:creationId xmlns:a16="http://schemas.microsoft.com/office/drawing/2014/main" id="{371237B1-C2F1-482F-803E-C2FD7A521B47}"/>
                  </a:ext>
                </a:extLst>
              </p:cNvPr>
              <p:cNvSpPr>
                <a:spLocks noChangeShapeType="1"/>
              </p:cNvSpPr>
              <p:nvPr/>
            </p:nvSpPr>
            <p:spPr bwMode="auto">
              <a:xfrm>
                <a:off x="110585250" y="108699300"/>
                <a:ext cx="228600" cy="1"/>
              </a:xfrm>
              <a:prstGeom prst="line">
                <a:avLst/>
              </a:prstGeom>
              <a:noFill/>
              <a:ln w="9525" algn="ctr">
                <a:solidFill>
                  <a:srgbClr val="000000"/>
                </a:solidFill>
                <a:round/>
                <a:headEnd/>
                <a:tailEnd type="triangle" w="med" len="med"/>
              </a:ln>
              <a:effectLst/>
            </p:spPr>
            <p:txBody>
              <a:bodyPr vert="horz" wrap="square" lIns="36576" tIns="36576" rIns="36576" bIns="36576"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endParaRPr>
              </a:p>
            </p:txBody>
          </p:sp>
          <p:sp>
            <p:nvSpPr>
              <p:cNvPr id="114" name="Line 97">
                <a:extLst>
                  <a:ext uri="{FF2B5EF4-FFF2-40B4-BE49-F238E27FC236}">
                    <a16:creationId xmlns:a16="http://schemas.microsoft.com/office/drawing/2014/main" id="{272C429B-23FB-4F6B-8311-43A15A5DB0C1}"/>
                  </a:ext>
                </a:extLst>
              </p:cNvPr>
              <p:cNvSpPr>
                <a:spLocks noChangeShapeType="1"/>
              </p:cNvSpPr>
              <p:nvPr/>
            </p:nvSpPr>
            <p:spPr bwMode="auto">
              <a:xfrm flipV="1">
                <a:off x="111042450" y="111328200"/>
                <a:ext cx="1" cy="228600"/>
              </a:xfrm>
              <a:prstGeom prst="line">
                <a:avLst/>
              </a:prstGeom>
              <a:noFill/>
              <a:ln w="9525" algn="ctr">
                <a:solidFill>
                  <a:srgbClr val="000000"/>
                </a:solidFill>
                <a:round/>
                <a:headEnd/>
                <a:tailEnd type="triangle" w="med" len="med"/>
              </a:ln>
              <a:effectLst/>
            </p:spPr>
            <p:txBody>
              <a:bodyPr vert="horz" wrap="square" lIns="36576" tIns="36576" rIns="36576" bIns="36576"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endParaRPr>
              </a:p>
            </p:txBody>
          </p:sp>
          <p:sp>
            <p:nvSpPr>
              <p:cNvPr id="115" name="Line 98">
                <a:extLst>
                  <a:ext uri="{FF2B5EF4-FFF2-40B4-BE49-F238E27FC236}">
                    <a16:creationId xmlns:a16="http://schemas.microsoft.com/office/drawing/2014/main" id="{F62A914E-DCDE-4A34-90F1-9E5C551C3892}"/>
                  </a:ext>
                </a:extLst>
              </p:cNvPr>
              <p:cNvSpPr>
                <a:spLocks noChangeShapeType="1"/>
              </p:cNvSpPr>
              <p:nvPr/>
            </p:nvSpPr>
            <p:spPr bwMode="auto">
              <a:xfrm>
                <a:off x="111042449" y="110641200"/>
                <a:ext cx="1" cy="228600"/>
              </a:xfrm>
              <a:prstGeom prst="line">
                <a:avLst/>
              </a:prstGeom>
              <a:noFill/>
              <a:ln w="9525" algn="ctr">
                <a:solidFill>
                  <a:srgbClr val="000000"/>
                </a:solidFill>
                <a:round/>
                <a:headEnd/>
                <a:tailEnd type="triangle" w="med" len="med"/>
              </a:ln>
              <a:effectLst/>
            </p:spPr>
            <p:txBody>
              <a:bodyPr vert="horz" wrap="square" lIns="36576" tIns="36576" rIns="36576" bIns="36576"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endParaRPr>
              </a:p>
            </p:txBody>
          </p:sp>
          <p:sp>
            <p:nvSpPr>
              <p:cNvPr id="116" name="Line 99">
                <a:extLst>
                  <a:ext uri="{FF2B5EF4-FFF2-40B4-BE49-F238E27FC236}">
                    <a16:creationId xmlns:a16="http://schemas.microsoft.com/office/drawing/2014/main" id="{17FB009C-FB10-46E0-98EE-CBC6E1F1D74E}"/>
                  </a:ext>
                </a:extLst>
              </p:cNvPr>
              <p:cNvSpPr>
                <a:spLocks noChangeShapeType="1"/>
              </p:cNvSpPr>
              <p:nvPr/>
            </p:nvSpPr>
            <p:spPr bwMode="auto">
              <a:xfrm flipV="1">
                <a:off x="111042449" y="110185200"/>
                <a:ext cx="1" cy="228600"/>
              </a:xfrm>
              <a:prstGeom prst="line">
                <a:avLst/>
              </a:prstGeom>
              <a:noFill/>
              <a:ln w="9525" algn="ctr">
                <a:solidFill>
                  <a:srgbClr val="000000"/>
                </a:solidFill>
                <a:round/>
                <a:headEnd/>
                <a:tailEnd type="triangle" w="med" len="med"/>
              </a:ln>
              <a:effectLst/>
            </p:spPr>
            <p:txBody>
              <a:bodyPr vert="horz" wrap="square" lIns="36576" tIns="36576" rIns="36576" bIns="36576"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endParaRPr>
              </a:p>
            </p:txBody>
          </p:sp>
          <p:sp>
            <p:nvSpPr>
              <p:cNvPr id="117" name="Line 100">
                <a:extLst>
                  <a:ext uri="{FF2B5EF4-FFF2-40B4-BE49-F238E27FC236}">
                    <a16:creationId xmlns:a16="http://schemas.microsoft.com/office/drawing/2014/main" id="{DD4013DF-1D2A-430F-AB20-F64E13DA4004}"/>
                  </a:ext>
                </a:extLst>
              </p:cNvPr>
              <p:cNvSpPr>
                <a:spLocks noChangeShapeType="1"/>
              </p:cNvSpPr>
              <p:nvPr/>
            </p:nvSpPr>
            <p:spPr bwMode="auto">
              <a:xfrm>
                <a:off x="111271049" y="110642400"/>
                <a:ext cx="1" cy="685800"/>
              </a:xfrm>
              <a:prstGeom prst="line">
                <a:avLst/>
              </a:prstGeom>
              <a:noFill/>
              <a:ln w="9525" algn="ctr">
                <a:solidFill>
                  <a:srgbClr val="000000"/>
                </a:solidFill>
                <a:round/>
                <a:headEnd/>
                <a:tailEnd type="triangle" w="med" len="med"/>
              </a:ln>
              <a:effectLst/>
            </p:spPr>
            <p:txBody>
              <a:bodyPr vert="horz" wrap="square" lIns="36576" tIns="36576" rIns="36576" bIns="36576"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endParaRPr>
              </a:p>
            </p:txBody>
          </p:sp>
          <p:sp>
            <p:nvSpPr>
              <p:cNvPr id="118" name="Line 101">
                <a:extLst>
                  <a:ext uri="{FF2B5EF4-FFF2-40B4-BE49-F238E27FC236}">
                    <a16:creationId xmlns:a16="http://schemas.microsoft.com/office/drawing/2014/main" id="{A2EA0174-6291-4C5A-95CC-B723C3AD7A61}"/>
                  </a:ext>
                </a:extLst>
              </p:cNvPr>
              <p:cNvSpPr>
                <a:spLocks noChangeShapeType="1"/>
              </p:cNvSpPr>
              <p:nvPr/>
            </p:nvSpPr>
            <p:spPr bwMode="auto">
              <a:xfrm flipV="1">
                <a:off x="111271050" y="109499400"/>
                <a:ext cx="1" cy="914400"/>
              </a:xfrm>
              <a:prstGeom prst="line">
                <a:avLst/>
              </a:prstGeom>
              <a:noFill/>
              <a:ln w="9525" algn="ctr">
                <a:solidFill>
                  <a:srgbClr val="000000"/>
                </a:solidFill>
                <a:round/>
                <a:headEnd/>
                <a:tailEnd type="triangle" w="med" len="med"/>
              </a:ln>
              <a:effectLst/>
            </p:spPr>
            <p:txBody>
              <a:bodyPr vert="horz" wrap="square" lIns="36576" tIns="36576" rIns="36576" bIns="36576"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endParaRPr>
              </a:p>
            </p:txBody>
          </p:sp>
          <p:sp>
            <p:nvSpPr>
              <p:cNvPr id="119" name="Line 102">
                <a:extLst>
                  <a:ext uri="{FF2B5EF4-FFF2-40B4-BE49-F238E27FC236}">
                    <a16:creationId xmlns:a16="http://schemas.microsoft.com/office/drawing/2014/main" id="{669950FF-09DA-4E95-8F6A-75A30AD76C4F}"/>
                  </a:ext>
                </a:extLst>
              </p:cNvPr>
              <p:cNvSpPr>
                <a:spLocks noChangeShapeType="1"/>
              </p:cNvSpPr>
              <p:nvPr/>
            </p:nvSpPr>
            <p:spPr bwMode="auto">
              <a:xfrm>
                <a:off x="110356650" y="110871000"/>
                <a:ext cx="1" cy="457200"/>
              </a:xfrm>
              <a:prstGeom prst="line">
                <a:avLst/>
              </a:prstGeom>
              <a:noFill/>
              <a:ln w="19050" algn="ctr">
                <a:solidFill>
                  <a:srgbClr val="000000"/>
                </a:solidFill>
                <a:prstDash val="dash"/>
                <a:round/>
                <a:headEnd/>
                <a:tailEnd/>
              </a:ln>
              <a:effectLst/>
            </p:spPr>
            <p:txBody>
              <a:bodyPr vert="horz" wrap="square" lIns="36576" tIns="36576" rIns="36576" bIns="36576"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endParaRPr>
              </a:p>
            </p:txBody>
          </p:sp>
          <p:sp>
            <p:nvSpPr>
              <p:cNvPr id="120" name="Line 103">
                <a:extLst>
                  <a:ext uri="{FF2B5EF4-FFF2-40B4-BE49-F238E27FC236}">
                    <a16:creationId xmlns:a16="http://schemas.microsoft.com/office/drawing/2014/main" id="{054CB999-5B3A-459E-B798-FC8C8CA6A216}"/>
                  </a:ext>
                </a:extLst>
              </p:cNvPr>
              <p:cNvSpPr>
                <a:spLocks noChangeShapeType="1"/>
              </p:cNvSpPr>
              <p:nvPr/>
            </p:nvSpPr>
            <p:spPr bwMode="auto">
              <a:xfrm>
                <a:off x="110585250" y="110871000"/>
                <a:ext cx="1" cy="457200"/>
              </a:xfrm>
              <a:prstGeom prst="line">
                <a:avLst/>
              </a:prstGeom>
              <a:noFill/>
              <a:ln w="19050" algn="ctr">
                <a:solidFill>
                  <a:srgbClr val="000000"/>
                </a:solidFill>
                <a:prstDash val="dash"/>
                <a:round/>
                <a:headEnd/>
                <a:tailEnd/>
              </a:ln>
              <a:effectLst/>
            </p:spPr>
            <p:txBody>
              <a:bodyPr vert="horz" wrap="square" lIns="36576" tIns="36576" rIns="36576" bIns="36576"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endParaRPr>
              </a:p>
            </p:txBody>
          </p:sp>
          <p:sp>
            <p:nvSpPr>
              <p:cNvPr id="121" name="Line 104">
                <a:extLst>
                  <a:ext uri="{FF2B5EF4-FFF2-40B4-BE49-F238E27FC236}">
                    <a16:creationId xmlns:a16="http://schemas.microsoft.com/office/drawing/2014/main" id="{A7588098-94E1-43D0-8DBD-4310B4DE445D}"/>
                  </a:ext>
                </a:extLst>
              </p:cNvPr>
              <p:cNvSpPr>
                <a:spLocks noChangeShapeType="1"/>
              </p:cNvSpPr>
              <p:nvPr/>
            </p:nvSpPr>
            <p:spPr bwMode="auto">
              <a:xfrm>
                <a:off x="110470950" y="110756700"/>
                <a:ext cx="1" cy="800100"/>
              </a:xfrm>
              <a:prstGeom prst="line">
                <a:avLst/>
              </a:prstGeom>
              <a:noFill/>
              <a:ln w="9525" algn="ctr">
                <a:solidFill>
                  <a:srgbClr val="000000"/>
                </a:solidFill>
                <a:round/>
                <a:headEnd/>
                <a:tailEnd/>
              </a:ln>
              <a:effectLst/>
            </p:spPr>
            <p:txBody>
              <a:bodyPr vert="horz" wrap="square" lIns="36576" tIns="36576" rIns="36576" bIns="36576"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endParaRPr>
              </a:p>
            </p:txBody>
          </p:sp>
          <p:sp>
            <p:nvSpPr>
              <p:cNvPr id="122" name="Line 105">
                <a:extLst>
                  <a:ext uri="{FF2B5EF4-FFF2-40B4-BE49-F238E27FC236}">
                    <a16:creationId xmlns:a16="http://schemas.microsoft.com/office/drawing/2014/main" id="{F190BA35-347D-40F6-BDBD-579AFEE50FBC}"/>
                  </a:ext>
                </a:extLst>
              </p:cNvPr>
              <p:cNvSpPr>
                <a:spLocks noChangeShapeType="1"/>
              </p:cNvSpPr>
              <p:nvPr/>
            </p:nvSpPr>
            <p:spPr bwMode="auto">
              <a:xfrm>
                <a:off x="110470950" y="110727225"/>
                <a:ext cx="114300" cy="114300"/>
              </a:xfrm>
              <a:prstGeom prst="line">
                <a:avLst/>
              </a:prstGeom>
              <a:noFill/>
              <a:ln w="19050" algn="ctr">
                <a:solidFill>
                  <a:srgbClr val="000000"/>
                </a:solidFill>
                <a:prstDash val="dash"/>
                <a:round/>
                <a:headEnd/>
                <a:tailEnd/>
              </a:ln>
              <a:effectLst/>
            </p:spPr>
            <p:txBody>
              <a:bodyPr vert="horz" wrap="square" lIns="36576" tIns="36576" rIns="36576" bIns="36576"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endParaRPr>
              </a:p>
            </p:txBody>
          </p:sp>
          <p:sp>
            <p:nvSpPr>
              <p:cNvPr id="123" name="Line 106">
                <a:extLst>
                  <a:ext uri="{FF2B5EF4-FFF2-40B4-BE49-F238E27FC236}">
                    <a16:creationId xmlns:a16="http://schemas.microsoft.com/office/drawing/2014/main" id="{57DB3841-034D-4C53-B27C-44FD6E7592AA}"/>
                  </a:ext>
                </a:extLst>
              </p:cNvPr>
              <p:cNvSpPr>
                <a:spLocks noChangeShapeType="1"/>
              </p:cNvSpPr>
              <p:nvPr/>
            </p:nvSpPr>
            <p:spPr bwMode="auto">
              <a:xfrm flipV="1">
                <a:off x="110356650" y="110727225"/>
                <a:ext cx="114300" cy="114300"/>
              </a:xfrm>
              <a:prstGeom prst="line">
                <a:avLst/>
              </a:prstGeom>
              <a:noFill/>
              <a:ln w="19050" algn="ctr">
                <a:solidFill>
                  <a:srgbClr val="000000"/>
                </a:solidFill>
                <a:prstDash val="dash"/>
                <a:round/>
                <a:headEnd/>
                <a:tailEnd/>
              </a:ln>
              <a:effectLst/>
            </p:spPr>
            <p:txBody>
              <a:bodyPr vert="horz" wrap="square" lIns="36576" tIns="36576" rIns="36576" bIns="36576"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endParaRPr>
              </a:p>
            </p:txBody>
          </p:sp>
          <p:sp>
            <p:nvSpPr>
              <p:cNvPr id="124" name="Line 107">
                <a:extLst>
                  <a:ext uri="{FF2B5EF4-FFF2-40B4-BE49-F238E27FC236}">
                    <a16:creationId xmlns:a16="http://schemas.microsoft.com/office/drawing/2014/main" id="{5A8FBA30-ABFB-4EC7-9E16-2B0CDEFB8BE0}"/>
                  </a:ext>
                </a:extLst>
              </p:cNvPr>
              <p:cNvSpPr>
                <a:spLocks noChangeShapeType="1"/>
              </p:cNvSpPr>
              <p:nvPr/>
            </p:nvSpPr>
            <p:spPr bwMode="auto">
              <a:xfrm>
                <a:off x="110128050" y="109727999"/>
                <a:ext cx="457200" cy="1"/>
              </a:xfrm>
              <a:prstGeom prst="line">
                <a:avLst/>
              </a:prstGeom>
              <a:noFill/>
              <a:ln w="19050" algn="ctr">
                <a:solidFill>
                  <a:srgbClr val="000000"/>
                </a:solidFill>
                <a:prstDash val="dash"/>
                <a:round/>
                <a:headEnd/>
                <a:tailEnd/>
              </a:ln>
              <a:effectLst/>
            </p:spPr>
            <p:txBody>
              <a:bodyPr vert="horz" wrap="square" lIns="36576" tIns="36576" rIns="36576" bIns="36576"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endParaRPr>
              </a:p>
            </p:txBody>
          </p:sp>
          <p:sp>
            <p:nvSpPr>
              <p:cNvPr id="125" name="Line 108">
                <a:extLst>
                  <a:ext uri="{FF2B5EF4-FFF2-40B4-BE49-F238E27FC236}">
                    <a16:creationId xmlns:a16="http://schemas.microsoft.com/office/drawing/2014/main" id="{2BA88CF1-8258-4851-8B1E-E380037341BD}"/>
                  </a:ext>
                </a:extLst>
              </p:cNvPr>
              <p:cNvSpPr>
                <a:spLocks noChangeShapeType="1"/>
              </p:cNvSpPr>
              <p:nvPr/>
            </p:nvSpPr>
            <p:spPr bwMode="auto">
              <a:xfrm>
                <a:off x="110128050" y="109956599"/>
                <a:ext cx="457200" cy="1"/>
              </a:xfrm>
              <a:prstGeom prst="line">
                <a:avLst/>
              </a:prstGeom>
              <a:noFill/>
              <a:ln w="19050" algn="ctr">
                <a:solidFill>
                  <a:srgbClr val="000000"/>
                </a:solidFill>
                <a:prstDash val="dash"/>
                <a:round/>
                <a:headEnd/>
                <a:tailEnd/>
              </a:ln>
              <a:effectLst/>
            </p:spPr>
            <p:txBody>
              <a:bodyPr vert="horz" wrap="square" lIns="36576" tIns="36576" rIns="36576" bIns="36576"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endParaRPr>
              </a:p>
            </p:txBody>
          </p:sp>
          <p:sp>
            <p:nvSpPr>
              <p:cNvPr id="126" name="Line 109">
                <a:extLst>
                  <a:ext uri="{FF2B5EF4-FFF2-40B4-BE49-F238E27FC236}">
                    <a16:creationId xmlns:a16="http://schemas.microsoft.com/office/drawing/2014/main" id="{90D52C15-3493-4812-B015-C4A3D8CD45F2}"/>
                  </a:ext>
                </a:extLst>
              </p:cNvPr>
              <p:cNvSpPr>
                <a:spLocks noChangeShapeType="1"/>
              </p:cNvSpPr>
              <p:nvPr/>
            </p:nvSpPr>
            <p:spPr bwMode="auto">
              <a:xfrm>
                <a:off x="110013750" y="109842300"/>
                <a:ext cx="628650" cy="0"/>
              </a:xfrm>
              <a:prstGeom prst="line">
                <a:avLst/>
              </a:prstGeom>
              <a:noFill/>
              <a:ln w="9525" algn="ctr">
                <a:solidFill>
                  <a:srgbClr val="000000"/>
                </a:solidFill>
                <a:round/>
                <a:headEnd/>
                <a:tailEnd/>
              </a:ln>
              <a:effectLst/>
            </p:spPr>
            <p:txBody>
              <a:bodyPr vert="horz" wrap="square" lIns="36576" tIns="36576" rIns="36576" bIns="36576"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endParaRPr>
              </a:p>
            </p:txBody>
          </p:sp>
          <p:sp>
            <p:nvSpPr>
              <p:cNvPr id="127" name="Line 110">
                <a:extLst>
                  <a:ext uri="{FF2B5EF4-FFF2-40B4-BE49-F238E27FC236}">
                    <a16:creationId xmlns:a16="http://schemas.microsoft.com/office/drawing/2014/main" id="{3F9DD3A0-AA10-4825-ACD6-E34C2B597E98}"/>
                  </a:ext>
                </a:extLst>
              </p:cNvPr>
              <p:cNvSpPr>
                <a:spLocks noChangeShapeType="1"/>
              </p:cNvSpPr>
              <p:nvPr/>
            </p:nvSpPr>
            <p:spPr bwMode="auto">
              <a:xfrm>
                <a:off x="110128050" y="110185200"/>
                <a:ext cx="342900" cy="0"/>
              </a:xfrm>
              <a:prstGeom prst="line">
                <a:avLst/>
              </a:prstGeom>
              <a:noFill/>
              <a:ln w="19050">
                <a:solidFill>
                  <a:srgbClr val="000000"/>
                </a:solidFill>
                <a:prstDash val="dash"/>
                <a:round/>
                <a:headEnd/>
                <a:tailEnd/>
              </a:ln>
              <a:effectLst/>
            </p:spPr>
            <p:txBody>
              <a:bodyPr vert="horz" wrap="square" lIns="36576" tIns="36576" rIns="36576" bIns="36576"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endParaRPr>
              </a:p>
            </p:txBody>
          </p:sp>
          <p:sp>
            <p:nvSpPr>
              <p:cNvPr id="128" name="Line 111">
                <a:extLst>
                  <a:ext uri="{FF2B5EF4-FFF2-40B4-BE49-F238E27FC236}">
                    <a16:creationId xmlns:a16="http://schemas.microsoft.com/office/drawing/2014/main" id="{06261714-884A-4FD5-8EE0-DB34170045F4}"/>
                  </a:ext>
                </a:extLst>
              </p:cNvPr>
              <p:cNvSpPr>
                <a:spLocks noChangeShapeType="1"/>
              </p:cNvSpPr>
              <p:nvPr/>
            </p:nvSpPr>
            <p:spPr bwMode="auto">
              <a:xfrm>
                <a:off x="110128050" y="110642400"/>
                <a:ext cx="342900" cy="0"/>
              </a:xfrm>
              <a:prstGeom prst="line">
                <a:avLst/>
              </a:prstGeom>
              <a:noFill/>
              <a:ln w="19050" algn="ctr">
                <a:solidFill>
                  <a:srgbClr val="000000"/>
                </a:solidFill>
                <a:prstDash val="dash"/>
                <a:round/>
                <a:headEnd/>
                <a:tailEnd/>
              </a:ln>
              <a:effectLst/>
            </p:spPr>
            <p:txBody>
              <a:bodyPr vert="horz" wrap="square" lIns="36576" tIns="36576" rIns="36576" bIns="36576"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endParaRPr>
              </a:p>
            </p:txBody>
          </p:sp>
          <p:sp>
            <p:nvSpPr>
              <p:cNvPr id="129" name="Line 112">
                <a:extLst>
                  <a:ext uri="{FF2B5EF4-FFF2-40B4-BE49-F238E27FC236}">
                    <a16:creationId xmlns:a16="http://schemas.microsoft.com/office/drawing/2014/main" id="{2CDBE83D-ED81-41EF-82D9-F00830B7DDFA}"/>
                  </a:ext>
                </a:extLst>
              </p:cNvPr>
              <p:cNvSpPr>
                <a:spLocks noChangeShapeType="1"/>
              </p:cNvSpPr>
              <p:nvPr/>
            </p:nvSpPr>
            <p:spPr bwMode="auto">
              <a:xfrm>
                <a:off x="110470950" y="110185200"/>
                <a:ext cx="0" cy="457200"/>
              </a:xfrm>
              <a:prstGeom prst="line">
                <a:avLst/>
              </a:prstGeom>
              <a:noFill/>
              <a:ln w="19050">
                <a:solidFill>
                  <a:srgbClr val="000000"/>
                </a:solidFill>
                <a:prstDash val="dash"/>
                <a:round/>
                <a:headEnd/>
                <a:tailEnd/>
              </a:ln>
              <a:effectLst/>
            </p:spPr>
            <p:txBody>
              <a:bodyPr vert="horz" wrap="square" lIns="36576" tIns="36576" rIns="36576" bIns="36576"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endParaRPr>
              </a:p>
            </p:txBody>
          </p:sp>
          <p:sp>
            <p:nvSpPr>
              <p:cNvPr id="130" name="Line 113">
                <a:extLst>
                  <a:ext uri="{FF2B5EF4-FFF2-40B4-BE49-F238E27FC236}">
                    <a16:creationId xmlns:a16="http://schemas.microsoft.com/office/drawing/2014/main" id="{E28151D9-6784-41EB-A959-3576620E2F66}"/>
                  </a:ext>
                </a:extLst>
              </p:cNvPr>
              <p:cNvSpPr>
                <a:spLocks noChangeShapeType="1"/>
              </p:cNvSpPr>
              <p:nvPr/>
            </p:nvSpPr>
            <p:spPr bwMode="auto">
              <a:xfrm>
                <a:off x="110261600" y="109499400"/>
                <a:ext cx="0" cy="685800"/>
              </a:xfrm>
              <a:prstGeom prst="line">
                <a:avLst/>
              </a:prstGeom>
              <a:noFill/>
              <a:ln w="19050" algn="ctr">
                <a:solidFill>
                  <a:srgbClr val="000000"/>
                </a:solidFill>
                <a:prstDash val="dash"/>
                <a:round/>
                <a:headEnd/>
                <a:tailEnd/>
              </a:ln>
              <a:effectLst/>
            </p:spPr>
            <p:txBody>
              <a:bodyPr vert="horz" wrap="square" lIns="36576" tIns="36576" rIns="36576" bIns="36576"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endParaRPr>
              </a:p>
            </p:txBody>
          </p:sp>
          <p:sp>
            <p:nvSpPr>
              <p:cNvPr id="131" name="Line 114">
                <a:extLst>
                  <a:ext uri="{FF2B5EF4-FFF2-40B4-BE49-F238E27FC236}">
                    <a16:creationId xmlns:a16="http://schemas.microsoft.com/office/drawing/2014/main" id="{CE2873BE-D89A-4681-83D8-C7BDCBCE7482}"/>
                  </a:ext>
                </a:extLst>
              </p:cNvPr>
              <p:cNvSpPr>
                <a:spLocks noChangeShapeType="1"/>
              </p:cNvSpPr>
              <p:nvPr/>
            </p:nvSpPr>
            <p:spPr bwMode="auto">
              <a:xfrm>
                <a:off x="110356650" y="109499400"/>
                <a:ext cx="0" cy="685800"/>
              </a:xfrm>
              <a:prstGeom prst="line">
                <a:avLst/>
              </a:prstGeom>
              <a:noFill/>
              <a:ln w="19050" algn="ctr">
                <a:solidFill>
                  <a:srgbClr val="000000"/>
                </a:solidFill>
                <a:prstDash val="dash"/>
                <a:round/>
                <a:headEnd/>
                <a:tailEnd/>
              </a:ln>
              <a:effectLst/>
            </p:spPr>
            <p:txBody>
              <a:bodyPr vert="horz" wrap="square" lIns="36576" tIns="36576" rIns="36576" bIns="36576"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endParaRPr>
              </a:p>
            </p:txBody>
          </p:sp>
        </p:grpSp>
        <p:sp>
          <p:nvSpPr>
            <p:cNvPr id="77" name="Line 115">
              <a:extLst>
                <a:ext uri="{FF2B5EF4-FFF2-40B4-BE49-F238E27FC236}">
                  <a16:creationId xmlns:a16="http://schemas.microsoft.com/office/drawing/2014/main" id="{42184758-0025-4B76-A830-F913B331F4E1}"/>
                </a:ext>
              </a:extLst>
            </p:cNvPr>
            <p:cNvSpPr>
              <a:spLocks noChangeShapeType="1"/>
            </p:cNvSpPr>
            <p:nvPr/>
          </p:nvSpPr>
          <p:spPr bwMode="auto">
            <a:xfrm flipV="1">
              <a:off x="108356400" y="109270800"/>
              <a:ext cx="685800" cy="914400"/>
            </a:xfrm>
            <a:prstGeom prst="line">
              <a:avLst/>
            </a:prstGeom>
            <a:noFill/>
            <a:ln w="9525">
              <a:solidFill>
                <a:srgbClr val="000000"/>
              </a:solidFill>
              <a:round/>
              <a:headEnd type="triangle" w="med" len="med"/>
              <a:tailEnd/>
            </a:ln>
            <a:effectLst/>
          </p:spPr>
          <p:txBody>
            <a:bodyPr vert="horz" wrap="square" lIns="36576" tIns="36576" rIns="36576" bIns="36576"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endParaRPr>
            </a:p>
          </p:txBody>
        </p:sp>
        <p:sp>
          <p:nvSpPr>
            <p:cNvPr id="78" name="Text Box 116">
              <a:extLst>
                <a:ext uri="{FF2B5EF4-FFF2-40B4-BE49-F238E27FC236}">
                  <a16:creationId xmlns:a16="http://schemas.microsoft.com/office/drawing/2014/main" id="{947C8893-82DF-4CB0-A483-6002DFDEDBF0}"/>
                </a:ext>
              </a:extLst>
            </p:cNvPr>
            <p:cNvSpPr txBox="1">
              <a:spLocks noChangeArrowheads="1"/>
            </p:cNvSpPr>
            <p:nvPr/>
          </p:nvSpPr>
          <p:spPr bwMode="auto">
            <a:xfrm>
              <a:off x="108870751" y="108926050"/>
              <a:ext cx="1371600" cy="457200"/>
            </a:xfrm>
            <a:prstGeom prst="rect">
              <a:avLst/>
            </a:prstGeom>
            <a:noFill/>
            <a:ln w="9525" algn="in">
              <a:noFill/>
              <a:miter lim="800000"/>
              <a:headEnd/>
              <a:tailEnd/>
            </a:ln>
            <a:effectLst/>
          </p:spPr>
          <p:txBody>
            <a:bodyPr vert="horz" wrap="square" lIns="36576" tIns="36576" rIns="36576" bIns="36576" numCol="1" anchor="t" anchorCtr="0" compatLnSpc="1">
              <a:prstTxWarp prst="textNoShape">
                <a:avLst/>
              </a:prstTxWarp>
            </a:bodyPr>
            <a:lstStyle/>
            <a:p>
              <a:pPr marL="0" marR="0" lvl="0" indent="0" defTabSz="914400" eaLnBrk="1" fontAlgn="base" latinLnBrk="0" hangingPunct="1">
                <a:lnSpc>
                  <a:spcPct val="100000"/>
                </a:lnSpc>
                <a:spcBef>
                  <a:spcPct val="0"/>
                </a:spcBef>
                <a:spcAft>
                  <a:spcPct val="0"/>
                </a:spcAft>
                <a:buClrTx/>
                <a:buSzTx/>
                <a:buFontTx/>
                <a:buNone/>
                <a:tabLst/>
                <a:defRPr/>
              </a:pPr>
              <a:r>
                <a:rPr kumimoji="0" lang="en-US" sz="1000" b="0" i="0" u="none" strike="noStrike" kern="0" cap="none" spc="0" normalizeH="0" baseline="0" noProof="0" dirty="0">
                  <a:ln>
                    <a:noFill/>
                  </a:ln>
                  <a:solidFill>
                    <a:srgbClr val="000000"/>
                  </a:solidFill>
                  <a:effectLst/>
                  <a:uLnTx/>
                  <a:uFillTx/>
                  <a:cs typeface="Arial" pitchFamily="34" charset="0"/>
                </a:rPr>
                <a:t>BORE 0.50 DIA. X 0.375 DEEP HOLE</a:t>
              </a:r>
            </a:p>
            <a:p>
              <a:pPr marL="0" marR="0" lvl="0" indent="0" defTabSz="91440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a:ln>
                  <a:noFill/>
                </a:ln>
                <a:solidFill>
                  <a:prstClr val="black"/>
                </a:solidFill>
                <a:effectLst/>
                <a:uLnTx/>
                <a:uFillTx/>
                <a:latin typeface="Arial" pitchFamily="34" charset="0"/>
                <a:cs typeface="Arial" pitchFamily="34" charset="0"/>
              </a:endParaRPr>
            </a:p>
          </p:txBody>
        </p:sp>
        <p:sp>
          <p:nvSpPr>
            <p:cNvPr id="79" name="Line 117">
              <a:extLst>
                <a:ext uri="{FF2B5EF4-FFF2-40B4-BE49-F238E27FC236}">
                  <a16:creationId xmlns:a16="http://schemas.microsoft.com/office/drawing/2014/main" id="{18690752-7D3F-4EDE-89C0-0AE8F862E5C8}"/>
                </a:ext>
              </a:extLst>
            </p:cNvPr>
            <p:cNvSpPr>
              <a:spLocks noChangeShapeType="1"/>
            </p:cNvSpPr>
            <p:nvPr/>
          </p:nvSpPr>
          <p:spPr bwMode="auto">
            <a:xfrm>
              <a:off x="108184950" y="110413800"/>
              <a:ext cx="0" cy="0"/>
            </a:xfrm>
            <a:prstGeom prst="line">
              <a:avLst/>
            </a:prstGeom>
            <a:noFill/>
            <a:ln w="9525">
              <a:solidFill>
                <a:srgbClr val="000000"/>
              </a:solidFill>
              <a:round/>
              <a:headEnd/>
              <a:tailEnd/>
            </a:ln>
            <a:effectLst/>
          </p:spPr>
          <p:txBody>
            <a:bodyPr vert="horz" wrap="square" lIns="36576" tIns="36576" rIns="36576" bIns="36576"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endParaRPr>
            </a:p>
          </p:txBody>
        </p:sp>
        <p:sp>
          <p:nvSpPr>
            <p:cNvPr id="80" name="Line 118">
              <a:extLst>
                <a:ext uri="{FF2B5EF4-FFF2-40B4-BE49-F238E27FC236}">
                  <a16:creationId xmlns:a16="http://schemas.microsoft.com/office/drawing/2014/main" id="{FF4844D8-B7AE-4745-A721-F2816AC911CD}"/>
                </a:ext>
              </a:extLst>
            </p:cNvPr>
            <p:cNvSpPr>
              <a:spLocks noChangeShapeType="1"/>
            </p:cNvSpPr>
            <p:nvPr/>
          </p:nvSpPr>
          <p:spPr bwMode="auto">
            <a:xfrm>
              <a:off x="108699300" y="111328200"/>
              <a:ext cx="1085850" cy="0"/>
            </a:xfrm>
            <a:prstGeom prst="line">
              <a:avLst/>
            </a:prstGeom>
            <a:noFill/>
            <a:ln w="9525">
              <a:solidFill>
                <a:srgbClr val="000000"/>
              </a:solidFill>
              <a:round/>
              <a:headEnd/>
              <a:tailEnd/>
            </a:ln>
            <a:effectLst/>
          </p:spPr>
          <p:txBody>
            <a:bodyPr vert="horz" wrap="square" lIns="36576" tIns="36576" rIns="36576" bIns="36576"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endParaRPr>
            </a:p>
          </p:txBody>
        </p:sp>
        <p:sp>
          <p:nvSpPr>
            <p:cNvPr id="81" name="Line 119">
              <a:extLst>
                <a:ext uri="{FF2B5EF4-FFF2-40B4-BE49-F238E27FC236}">
                  <a16:creationId xmlns:a16="http://schemas.microsoft.com/office/drawing/2014/main" id="{082A607E-9A18-4426-946F-C25C39E68908}"/>
                </a:ext>
              </a:extLst>
            </p:cNvPr>
            <p:cNvSpPr>
              <a:spLocks noChangeShapeType="1"/>
            </p:cNvSpPr>
            <p:nvPr/>
          </p:nvSpPr>
          <p:spPr bwMode="auto">
            <a:xfrm>
              <a:off x="108184950" y="110413800"/>
              <a:ext cx="1600200" cy="0"/>
            </a:xfrm>
            <a:prstGeom prst="line">
              <a:avLst/>
            </a:prstGeom>
            <a:noFill/>
            <a:ln w="9525">
              <a:solidFill>
                <a:srgbClr val="000000"/>
              </a:solidFill>
              <a:round/>
              <a:headEnd/>
              <a:tailEnd/>
            </a:ln>
            <a:effectLst/>
          </p:spPr>
          <p:txBody>
            <a:bodyPr vert="horz" wrap="square" lIns="36576" tIns="36576" rIns="36576" bIns="36576"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endParaRPr>
            </a:p>
          </p:txBody>
        </p:sp>
        <p:sp>
          <p:nvSpPr>
            <p:cNvPr id="82" name="Text Box 120">
              <a:extLst>
                <a:ext uri="{FF2B5EF4-FFF2-40B4-BE49-F238E27FC236}">
                  <a16:creationId xmlns:a16="http://schemas.microsoft.com/office/drawing/2014/main" id="{BC975A76-0400-47E5-87AE-4806400DEA6E}"/>
                </a:ext>
              </a:extLst>
            </p:cNvPr>
            <p:cNvSpPr txBox="1">
              <a:spLocks noChangeArrowheads="1"/>
            </p:cNvSpPr>
            <p:nvPr/>
          </p:nvSpPr>
          <p:spPr bwMode="auto">
            <a:xfrm>
              <a:off x="109499400" y="110698950"/>
              <a:ext cx="400050" cy="228600"/>
            </a:xfrm>
            <a:prstGeom prst="rect">
              <a:avLst/>
            </a:prstGeom>
            <a:noFill/>
            <a:ln w="9525" algn="in">
              <a:noFill/>
              <a:miter lim="800000"/>
              <a:headEnd/>
              <a:tailEnd/>
            </a:ln>
            <a:effectLst/>
          </p:spPr>
          <p:txBody>
            <a:bodyPr vert="horz" wrap="square" lIns="36576" tIns="36576" rIns="36576" bIns="36576" numCol="1" anchor="t" anchorCtr="0" compatLnSpc="1">
              <a:prstTxWarp prst="textNoShape">
                <a:avLst/>
              </a:prstTxWarp>
            </a:bodyPr>
            <a:lstStyle/>
            <a:p>
              <a:pPr marL="0" marR="0" lvl="0" indent="0" defTabSz="914400" eaLnBrk="1" fontAlgn="base" latinLnBrk="0" hangingPunct="1">
                <a:lnSpc>
                  <a:spcPct val="100000"/>
                </a:lnSpc>
                <a:spcBef>
                  <a:spcPct val="0"/>
                </a:spcBef>
                <a:spcAft>
                  <a:spcPct val="0"/>
                </a:spcAft>
                <a:buClrTx/>
                <a:buSzTx/>
                <a:buFontTx/>
                <a:buNone/>
                <a:tabLst/>
                <a:defRPr/>
              </a:pPr>
              <a:r>
                <a:rPr kumimoji="0" lang="en-US" sz="1000" b="0" i="0" u="none" strike="noStrike" kern="0" cap="none" spc="0" normalizeH="0" baseline="0" noProof="0" dirty="0">
                  <a:ln>
                    <a:noFill/>
                  </a:ln>
                  <a:solidFill>
                    <a:srgbClr val="000000"/>
                  </a:solidFill>
                  <a:effectLst/>
                  <a:uLnTx/>
                  <a:uFillTx/>
                  <a:cs typeface="Arial" pitchFamily="34" charset="0"/>
                </a:rPr>
                <a:t>1.00</a:t>
              </a:r>
              <a:endParaRPr kumimoji="0" lang="en-US" sz="1800" b="0" i="0" u="none" strike="noStrike" kern="0" cap="none" spc="0" normalizeH="0" baseline="0" noProof="0" dirty="0">
                <a:ln>
                  <a:noFill/>
                </a:ln>
                <a:solidFill>
                  <a:prstClr val="black"/>
                </a:solidFill>
                <a:effectLst/>
                <a:uLnTx/>
                <a:uFillTx/>
                <a:cs typeface="Arial" pitchFamily="34" charset="0"/>
              </a:endParaRPr>
            </a:p>
          </p:txBody>
        </p:sp>
        <p:sp>
          <p:nvSpPr>
            <p:cNvPr id="83" name="Line 121">
              <a:extLst>
                <a:ext uri="{FF2B5EF4-FFF2-40B4-BE49-F238E27FC236}">
                  <a16:creationId xmlns:a16="http://schemas.microsoft.com/office/drawing/2014/main" id="{10D9B745-24ED-480B-8894-1D8DE9F0A534}"/>
                </a:ext>
              </a:extLst>
            </p:cNvPr>
            <p:cNvSpPr>
              <a:spLocks noChangeShapeType="1"/>
            </p:cNvSpPr>
            <p:nvPr/>
          </p:nvSpPr>
          <p:spPr bwMode="auto">
            <a:xfrm>
              <a:off x="109670850" y="110871000"/>
              <a:ext cx="0" cy="457200"/>
            </a:xfrm>
            <a:prstGeom prst="line">
              <a:avLst/>
            </a:prstGeom>
            <a:noFill/>
            <a:ln w="9525">
              <a:solidFill>
                <a:srgbClr val="000000"/>
              </a:solidFill>
              <a:round/>
              <a:headEnd/>
              <a:tailEnd type="triangle" w="med" len="med"/>
            </a:ln>
            <a:effectLst/>
          </p:spPr>
          <p:txBody>
            <a:bodyPr vert="horz" wrap="square" lIns="36576" tIns="36576" rIns="36576" bIns="36576"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endParaRPr>
            </a:p>
          </p:txBody>
        </p:sp>
        <p:sp>
          <p:nvSpPr>
            <p:cNvPr id="84" name="Line 122">
              <a:extLst>
                <a:ext uri="{FF2B5EF4-FFF2-40B4-BE49-F238E27FC236}">
                  <a16:creationId xmlns:a16="http://schemas.microsoft.com/office/drawing/2014/main" id="{74C7D96A-27CA-4390-8C55-B919052F440D}"/>
                </a:ext>
              </a:extLst>
            </p:cNvPr>
            <p:cNvSpPr>
              <a:spLocks noChangeShapeType="1"/>
            </p:cNvSpPr>
            <p:nvPr/>
          </p:nvSpPr>
          <p:spPr bwMode="auto">
            <a:xfrm flipV="1">
              <a:off x="109670850" y="110413800"/>
              <a:ext cx="0" cy="228600"/>
            </a:xfrm>
            <a:prstGeom prst="line">
              <a:avLst/>
            </a:prstGeom>
            <a:noFill/>
            <a:ln w="9525">
              <a:solidFill>
                <a:srgbClr val="000000"/>
              </a:solidFill>
              <a:round/>
              <a:headEnd/>
              <a:tailEnd type="triangle" w="med" len="med"/>
            </a:ln>
            <a:effectLst/>
          </p:spPr>
          <p:txBody>
            <a:bodyPr vert="horz" wrap="square" lIns="36576" tIns="36576" rIns="36576" bIns="36576"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endParaRPr>
            </a:p>
          </p:txBody>
        </p:sp>
        <p:sp>
          <p:nvSpPr>
            <p:cNvPr id="85" name="Line 123">
              <a:extLst>
                <a:ext uri="{FF2B5EF4-FFF2-40B4-BE49-F238E27FC236}">
                  <a16:creationId xmlns:a16="http://schemas.microsoft.com/office/drawing/2014/main" id="{07FE14E4-C7FC-4275-8BF9-62AA9742000C}"/>
                </a:ext>
              </a:extLst>
            </p:cNvPr>
            <p:cNvSpPr>
              <a:spLocks noChangeShapeType="1"/>
            </p:cNvSpPr>
            <p:nvPr/>
          </p:nvSpPr>
          <p:spPr bwMode="auto">
            <a:xfrm flipH="1">
              <a:off x="106584750" y="108127800"/>
              <a:ext cx="1600200" cy="0"/>
            </a:xfrm>
            <a:prstGeom prst="line">
              <a:avLst/>
            </a:prstGeom>
            <a:noFill/>
            <a:ln w="9525">
              <a:solidFill>
                <a:srgbClr val="000000"/>
              </a:solidFill>
              <a:round/>
              <a:headEnd/>
              <a:tailEnd/>
            </a:ln>
            <a:effectLst/>
          </p:spPr>
          <p:txBody>
            <a:bodyPr vert="horz" wrap="square" lIns="36576" tIns="36576" rIns="36576" bIns="36576"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endParaRPr>
            </a:p>
          </p:txBody>
        </p:sp>
        <p:sp>
          <p:nvSpPr>
            <p:cNvPr id="86" name="Line 124">
              <a:extLst>
                <a:ext uri="{FF2B5EF4-FFF2-40B4-BE49-F238E27FC236}">
                  <a16:creationId xmlns:a16="http://schemas.microsoft.com/office/drawing/2014/main" id="{E9F56833-69F4-4B48-B255-18DC57A156E8}"/>
                </a:ext>
              </a:extLst>
            </p:cNvPr>
            <p:cNvSpPr>
              <a:spLocks noChangeShapeType="1"/>
            </p:cNvSpPr>
            <p:nvPr/>
          </p:nvSpPr>
          <p:spPr bwMode="auto">
            <a:xfrm flipH="1">
              <a:off x="106584750" y="108356400"/>
              <a:ext cx="457200" cy="0"/>
            </a:xfrm>
            <a:prstGeom prst="line">
              <a:avLst/>
            </a:prstGeom>
            <a:noFill/>
            <a:ln w="9525">
              <a:solidFill>
                <a:srgbClr val="000000"/>
              </a:solidFill>
              <a:round/>
              <a:headEnd/>
              <a:tailEnd/>
            </a:ln>
            <a:effectLst/>
          </p:spPr>
          <p:txBody>
            <a:bodyPr vert="horz" wrap="square" lIns="36576" tIns="36576" rIns="36576" bIns="36576"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endParaRPr>
            </a:p>
          </p:txBody>
        </p:sp>
        <p:sp>
          <p:nvSpPr>
            <p:cNvPr id="87" name="Line 125">
              <a:extLst>
                <a:ext uri="{FF2B5EF4-FFF2-40B4-BE49-F238E27FC236}">
                  <a16:creationId xmlns:a16="http://schemas.microsoft.com/office/drawing/2014/main" id="{54CEBD5D-5C20-4057-AE11-96383A81F013}"/>
                </a:ext>
              </a:extLst>
            </p:cNvPr>
            <p:cNvSpPr>
              <a:spLocks noChangeShapeType="1"/>
            </p:cNvSpPr>
            <p:nvPr/>
          </p:nvSpPr>
          <p:spPr bwMode="auto">
            <a:xfrm flipV="1">
              <a:off x="106813350" y="108356400"/>
              <a:ext cx="0" cy="228600"/>
            </a:xfrm>
            <a:prstGeom prst="line">
              <a:avLst/>
            </a:prstGeom>
            <a:noFill/>
            <a:ln w="9525">
              <a:solidFill>
                <a:srgbClr val="000000"/>
              </a:solidFill>
              <a:round/>
              <a:headEnd/>
              <a:tailEnd type="triangle" w="med" len="med"/>
            </a:ln>
            <a:effectLst/>
          </p:spPr>
          <p:txBody>
            <a:bodyPr vert="horz" wrap="square" lIns="36576" tIns="36576" rIns="36576" bIns="36576"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endParaRPr>
            </a:p>
          </p:txBody>
        </p:sp>
        <p:sp>
          <p:nvSpPr>
            <p:cNvPr id="88" name="Line 126">
              <a:extLst>
                <a:ext uri="{FF2B5EF4-FFF2-40B4-BE49-F238E27FC236}">
                  <a16:creationId xmlns:a16="http://schemas.microsoft.com/office/drawing/2014/main" id="{80CA7235-CEC8-4A43-A285-1D57FF4F0D53}"/>
                </a:ext>
              </a:extLst>
            </p:cNvPr>
            <p:cNvSpPr>
              <a:spLocks noChangeShapeType="1"/>
            </p:cNvSpPr>
            <p:nvPr/>
          </p:nvSpPr>
          <p:spPr bwMode="auto">
            <a:xfrm>
              <a:off x="106813350" y="107899200"/>
              <a:ext cx="0" cy="228600"/>
            </a:xfrm>
            <a:prstGeom prst="line">
              <a:avLst/>
            </a:prstGeom>
            <a:noFill/>
            <a:ln w="9525">
              <a:solidFill>
                <a:srgbClr val="000000"/>
              </a:solidFill>
              <a:round/>
              <a:headEnd/>
              <a:tailEnd type="triangle" w="med" len="med"/>
            </a:ln>
            <a:effectLst/>
          </p:spPr>
          <p:txBody>
            <a:bodyPr vert="horz" wrap="square" lIns="36576" tIns="36576" rIns="36576" bIns="36576"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endParaRPr>
            </a:p>
          </p:txBody>
        </p:sp>
        <p:sp>
          <p:nvSpPr>
            <p:cNvPr id="89" name="Line 127">
              <a:extLst>
                <a:ext uri="{FF2B5EF4-FFF2-40B4-BE49-F238E27FC236}">
                  <a16:creationId xmlns:a16="http://schemas.microsoft.com/office/drawing/2014/main" id="{2488B8B4-3CF2-4D18-88A3-7E882AFCD372}"/>
                </a:ext>
              </a:extLst>
            </p:cNvPr>
            <p:cNvSpPr>
              <a:spLocks noChangeShapeType="1"/>
            </p:cNvSpPr>
            <p:nvPr/>
          </p:nvSpPr>
          <p:spPr bwMode="auto">
            <a:xfrm>
              <a:off x="107670600" y="107442000"/>
              <a:ext cx="514350" cy="685800"/>
            </a:xfrm>
            <a:prstGeom prst="line">
              <a:avLst/>
            </a:prstGeom>
            <a:noFill/>
            <a:ln w="9525">
              <a:solidFill>
                <a:srgbClr val="000000"/>
              </a:solidFill>
              <a:round/>
              <a:headEnd/>
              <a:tailEnd type="triangle" w="med" len="med"/>
            </a:ln>
            <a:effectLst/>
          </p:spPr>
          <p:txBody>
            <a:bodyPr vert="horz" wrap="square" lIns="36576" tIns="36576" rIns="36576" bIns="36576"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black"/>
                </a:solidFill>
                <a:effectLst/>
                <a:uLnTx/>
                <a:uFillTx/>
              </a:endParaRPr>
            </a:p>
          </p:txBody>
        </p:sp>
        <p:sp>
          <p:nvSpPr>
            <p:cNvPr id="90" name="Text Box 128">
              <a:extLst>
                <a:ext uri="{FF2B5EF4-FFF2-40B4-BE49-F238E27FC236}">
                  <a16:creationId xmlns:a16="http://schemas.microsoft.com/office/drawing/2014/main" id="{D383DB88-D59F-493E-86A8-7DE289DB61CA}"/>
                </a:ext>
              </a:extLst>
            </p:cNvPr>
            <p:cNvSpPr txBox="1">
              <a:spLocks noChangeArrowheads="1"/>
            </p:cNvSpPr>
            <p:nvPr/>
          </p:nvSpPr>
          <p:spPr bwMode="auto">
            <a:xfrm>
              <a:off x="106184700" y="106984800"/>
              <a:ext cx="1600200" cy="457200"/>
            </a:xfrm>
            <a:prstGeom prst="rect">
              <a:avLst/>
            </a:prstGeom>
            <a:noFill/>
            <a:ln w="9525" algn="in">
              <a:noFill/>
              <a:miter lim="800000"/>
              <a:headEnd/>
              <a:tailEnd/>
            </a:ln>
            <a:effectLst/>
          </p:spPr>
          <p:txBody>
            <a:bodyPr vert="horz" wrap="square" lIns="36576" tIns="36576" rIns="36576" bIns="36576" numCol="1" anchor="t" anchorCtr="0" compatLnSpc="1">
              <a:prstTxWarp prst="textNoShape">
                <a:avLst/>
              </a:prstTxWarp>
            </a:bodyPr>
            <a:lstStyle/>
            <a:p>
              <a:pPr marL="0" marR="0" lvl="0" indent="0" defTabSz="914400" eaLnBrk="1" fontAlgn="base" latinLnBrk="0" hangingPunct="1">
                <a:lnSpc>
                  <a:spcPct val="100000"/>
                </a:lnSpc>
                <a:spcBef>
                  <a:spcPct val="0"/>
                </a:spcBef>
                <a:spcAft>
                  <a:spcPct val="0"/>
                </a:spcAft>
                <a:buClrTx/>
                <a:buSzTx/>
                <a:buFontTx/>
                <a:buNone/>
                <a:tabLst/>
                <a:defRPr/>
              </a:pPr>
              <a:r>
                <a:rPr kumimoji="0" lang="en-US" sz="1000" b="0" i="0" u="none" strike="noStrike" kern="0" cap="none" spc="0" normalizeH="0" baseline="0" noProof="0" dirty="0">
                  <a:ln>
                    <a:noFill/>
                  </a:ln>
                  <a:solidFill>
                    <a:srgbClr val="000000"/>
                  </a:solidFill>
                  <a:effectLst/>
                  <a:uLnTx/>
                  <a:uFillTx/>
                  <a:cs typeface="Arial" pitchFamily="34" charset="0"/>
                </a:rPr>
                <a:t>#8 – 32 SETSCREW</a:t>
              </a:r>
            </a:p>
            <a:p>
              <a:pPr marL="0" marR="0" lvl="0" indent="0" defTabSz="914400" eaLnBrk="1" fontAlgn="base" latinLnBrk="0" hangingPunct="1">
                <a:lnSpc>
                  <a:spcPct val="100000"/>
                </a:lnSpc>
                <a:spcBef>
                  <a:spcPct val="0"/>
                </a:spcBef>
                <a:spcAft>
                  <a:spcPct val="0"/>
                </a:spcAft>
                <a:buClrTx/>
                <a:buSzTx/>
                <a:buFontTx/>
                <a:buNone/>
                <a:tabLst/>
                <a:defRPr/>
              </a:pPr>
              <a:r>
                <a:rPr kumimoji="0" lang="en-US" sz="1000" b="0" i="0" u="none" strike="noStrike" kern="0" cap="none" spc="0" normalizeH="0" baseline="0" noProof="0" dirty="0">
                  <a:ln>
                    <a:noFill/>
                  </a:ln>
                  <a:solidFill>
                    <a:srgbClr val="000000"/>
                  </a:solidFill>
                  <a:effectLst/>
                  <a:uLnTx/>
                  <a:uFillTx/>
                  <a:cs typeface="Arial" pitchFamily="34" charset="0"/>
                </a:rPr>
                <a:t>DRILL #29 (0.136) HOLE</a:t>
              </a:r>
              <a:endParaRPr kumimoji="0" lang="en-US" sz="1800" b="0" i="0" u="none" strike="noStrike" kern="0" cap="none" spc="0" normalizeH="0" baseline="0" noProof="0" dirty="0">
                <a:ln>
                  <a:noFill/>
                </a:ln>
                <a:solidFill>
                  <a:prstClr val="black"/>
                </a:solidFill>
                <a:effectLst/>
                <a:uLnTx/>
                <a:uFillTx/>
                <a:cs typeface="Arial" pitchFamily="34" charset="0"/>
              </a:endParaRPr>
            </a:p>
          </p:txBody>
        </p:sp>
      </p:grpSp>
      <p:pic>
        <p:nvPicPr>
          <p:cNvPr id="132" name="Picture 2" descr="Movable jaw23">
            <a:extLst>
              <a:ext uri="{FF2B5EF4-FFF2-40B4-BE49-F238E27FC236}">
                <a16:creationId xmlns:a16="http://schemas.microsoft.com/office/drawing/2014/main" id="{C32CBB93-BD83-4BCD-8CA2-0BD903782F72}"/>
              </a:ext>
            </a:extLst>
          </p:cNvPr>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7893004" y="1331033"/>
            <a:ext cx="1905000" cy="2115898"/>
          </a:xfrm>
          <a:prstGeom prst="rect">
            <a:avLst/>
          </a:prstGeom>
          <a:noFill/>
          <a:ln w="9525" algn="in">
            <a:noFill/>
            <a:miter lim="800000"/>
            <a:headEnd/>
            <a:tailEnd/>
          </a:ln>
          <a:effectLst/>
        </p:spPr>
      </p:pic>
      <p:cxnSp>
        <p:nvCxnSpPr>
          <p:cNvPr id="133" name="Straight Arrow Connector 132">
            <a:extLst>
              <a:ext uri="{FF2B5EF4-FFF2-40B4-BE49-F238E27FC236}">
                <a16:creationId xmlns:a16="http://schemas.microsoft.com/office/drawing/2014/main" id="{AC450896-F046-4756-B35F-4E4566232E22}"/>
              </a:ext>
            </a:extLst>
          </p:cNvPr>
          <p:cNvCxnSpPr/>
          <p:nvPr/>
        </p:nvCxnSpPr>
        <p:spPr>
          <a:xfrm flipH="1">
            <a:off x="4597354" y="1521533"/>
            <a:ext cx="285750" cy="457200"/>
          </a:xfrm>
          <a:prstGeom prst="straightConnector1">
            <a:avLst/>
          </a:prstGeom>
          <a:noFill/>
          <a:ln w="31750" cap="flat" cmpd="sng" algn="ctr">
            <a:solidFill>
              <a:srgbClr val="FF0000"/>
            </a:solidFill>
            <a:prstDash val="solid"/>
            <a:tailEnd type="arrow"/>
          </a:ln>
          <a:effectLst/>
        </p:spPr>
      </p:cxnSp>
      <p:cxnSp>
        <p:nvCxnSpPr>
          <p:cNvPr id="134" name="Straight Arrow Connector 133">
            <a:extLst>
              <a:ext uri="{FF2B5EF4-FFF2-40B4-BE49-F238E27FC236}">
                <a16:creationId xmlns:a16="http://schemas.microsoft.com/office/drawing/2014/main" id="{D3202FC8-F511-4791-B913-B3E5E8FEC5C4}"/>
              </a:ext>
            </a:extLst>
          </p:cNvPr>
          <p:cNvCxnSpPr/>
          <p:nvPr/>
        </p:nvCxnSpPr>
        <p:spPr>
          <a:xfrm>
            <a:off x="3254329" y="2207333"/>
            <a:ext cx="600075" cy="0"/>
          </a:xfrm>
          <a:prstGeom prst="straightConnector1">
            <a:avLst/>
          </a:prstGeom>
          <a:noFill/>
          <a:ln w="31750" cap="flat" cmpd="sng" algn="ctr">
            <a:solidFill>
              <a:srgbClr val="FF0000"/>
            </a:solidFill>
            <a:prstDash val="solid"/>
            <a:tailEnd type="arrow"/>
          </a:ln>
          <a:effectLst/>
        </p:spPr>
      </p:cxnSp>
      <p:cxnSp>
        <p:nvCxnSpPr>
          <p:cNvPr id="135" name="Straight Arrow Connector 134">
            <a:extLst>
              <a:ext uri="{FF2B5EF4-FFF2-40B4-BE49-F238E27FC236}">
                <a16:creationId xmlns:a16="http://schemas.microsoft.com/office/drawing/2014/main" id="{A898406A-B76D-4714-AE0D-ACFB688A5828}"/>
              </a:ext>
            </a:extLst>
          </p:cNvPr>
          <p:cNvCxnSpPr/>
          <p:nvPr/>
        </p:nvCxnSpPr>
        <p:spPr>
          <a:xfrm>
            <a:off x="3254329" y="3121734"/>
            <a:ext cx="600075" cy="457199"/>
          </a:xfrm>
          <a:prstGeom prst="straightConnector1">
            <a:avLst/>
          </a:prstGeom>
          <a:noFill/>
          <a:ln w="31750" cap="flat" cmpd="sng" algn="ctr">
            <a:solidFill>
              <a:srgbClr val="FF0000"/>
            </a:solidFill>
            <a:prstDash val="solid"/>
            <a:tailEnd type="arrow"/>
          </a:ln>
          <a:effectLst/>
        </p:spPr>
      </p:cxnSp>
      <p:cxnSp>
        <p:nvCxnSpPr>
          <p:cNvPr id="136" name="Straight Arrow Connector 135">
            <a:extLst>
              <a:ext uri="{FF2B5EF4-FFF2-40B4-BE49-F238E27FC236}">
                <a16:creationId xmlns:a16="http://schemas.microsoft.com/office/drawing/2014/main" id="{29439527-7098-4101-B836-406C95DB2909}"/>
              </a:ext>
            </a:extLst>
          </p:cNvPr>
          <p:cNvCxnSpPr/>
          <p:nvPr/>
        </p:nvCxnSpPr>
        <p:spPr>
          <a:xfrm flipH="1">
            <a:off x="8083506" y="4150432"/>
            <a:ext cx="571498" cy="228600"/>
          </a:xfrm>
          <a:prstGeom prst="straightConnector1">
            <a:avLst/>
          </a:prstGeom>
          <a:noFill/>
          <a:ln w="31750" cap="flat" cmpd="sng" algn="ctr">
            <a:solidFill>
              <a:srgbClr val="FF0000"/>
            </a:solidFill>
            <a:prstDash val="solid"/>
            <a:tailEnd type="arrow"/>
          </a:ln>
          <a:effectLst/>
        </p:spPr>
      </p:cxnSp>
      <p:cxnSp>
        <p:nvCxnSpPr>
          <p:cNvPr id="137" name="Straight Arrow Connector 136">
            <a:extLst>
              <a:ext uri="{FF2B5EF4-FFF2-40B4-BE49-F238E27FC236}">
                <a16:creationId xmlns:a16="http://schemas.microsoft.com/office/drawing/2014/main" id="{B1848CFE-F90E-473E-9E63-0AD05BA60167}"/>
              </a:ext>
            </a:extLst>
          </p:cNvPr>
          <p:cNvCxnSpPr/>
          <p:nvPr/>
        </p:nvCxnSpPr>
        <p:spPr>
          <a:xfrm flipH="1" flipV="1">
            <a:off x="7264411" y="5832167"/>
            <a:ext cx="885825" cy="457200"/>
          </a:xfrm>
          <a:prstGeom prst="straightConnector1">
            <a:avLst/>
          </a:prstGeom>
          <a:noFill/>
          <a:ln w="31750" cap="flat" cmpd="sng" algn="ctr">
            <a:solidFill>
              <a:srgbClr val="FF0000"/>
            </a:solidFill>
            <a:prstDash val="solid"/>
            <a:tailEnd type="arrow"/>
          </a:ln>
          <a:effectLst/>
        </p:spPr>
      </p:cxnSp>
      <p:cxnSp>
        <p:nvCxnSpPr>
          <p:cNvPr id="138" name="Straight Connector 137">
            <a:extLst>
              <a:ext uri="{FF2B5EF4-FFF2-40B4-BE49-F238E27FC236}">
                <a16:creationId xmlns:a16="http://schemas.microsoft.com/office/drawing/2014/main" id="{D3532056-03F8-4763-BD59-E21651CEAA5D}"/>
              </a:ext>
            </a:extLst>
          </p:cNvPr>
          <p:cNvCxnSpPr/>
          <p:nvPr/>
        </p:nvCxnSpPr>
        <p:spPr>
          <a:xfrm flipH="1">
            <a:off x="8141854" y="6287482"/>
            <a:ext cx="400050" cy="0"/>
          </a:xfrm>
          <a:prstGeom prst="line">
            <a:avLst/>
          </a:prstGeom>
          <a:noFill/>
          <a:ln w="31750" cap="flat" cmpd="sng" algn="ctr">
            <a:solidFill>
              <a:srgbClr val="FF0000"/>
            </a:solidFill>
            <a:prstDash val="solid"/>
            <a:headEnd type="none" w="med" len="med"/>
            <a:tailEnd type="none" w="med" len="med"/>
          </a:ln>
          <a:effectLst/>
        </p:spPr>
      </p:cxnSp>
      <p:cxnSp>
        <p:nvCxnSpPr>
          <p:cNvPr id="139" name="Straight Arrow Connector 138">
            <a:extLst>
              <a:ext uri="{FF2B5EF4-FFF2-40B4-BE49-F238E27FC236}">
                <a16:creationId xmlns:a16="http://schemas.microsoft.com/office/drawing/2014/main" id="{15729BAC-2DA3-4A9F-BDD2-9C11A403AD57}"/>
              </a:ext>
            </a:extLst>
          </p:cNvPr>
          <p:cNvCxnSpPr/>
          <p:nvPr/>
        </p:nvCxnSpPr>
        <p:spPr>
          <a:xfrm flipV="1">
            <a:off x="2997154" y="4616058"/>
            <a:ext cx="1200150" cy="1248875"/>
          </a:xfrm>
          <a:prstGeom prst="straightConnector1">
            <a:avLst/>
          </a:prstGeom>
          <a:noFill/>
          <a:ln w="31750" cap="flat" cmpd="sng" algn="ctr">
            <a:solidFill>
              <a:srgbClr val="FF0000"/>
            </a:solidFill>
            <a:prstDash val="solid"/>
            <a:tailEnd type="arrow"/>
          </a:ln>
          <a:effectLst/>
        </p:spPr>
      </p:cxnSp>
      <p:sp>
        <p:nvSpPr>
          <p:cNvPr id="140" name="TextBox 139">
            <a:extLst>
              <a:ext uri="{FF2B5EF4-FFF2-40B4-BE49-F238E27FC236}">
                <a16:creationId xmlns:a16="http://schemas.microsoft.com/office/drawing/2014/main" id="{DF2F1A02-41F1-455C-9D46-F35397A86297}"/>
              </a:ext>
            </a:extLst>
          </p:cNvPr>
          <p:cNvSpPr txBox="1"/>
          <p:nvPr/>
        </p:nvSpPr>
        <p:spPr>
          <a:xfrm>
            <a:off x="2173240" y="2004322"/>
            <a:ext cx="1304925" cy="461665"/>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2400" b="1" i="0" u="none" strike="noStrike" kern="0" cap="none" spc="0" normalizeH="0" baseline="0" noProof="0" dirty="0">
                <a:ln>
                  <a:noFill/>
                </a:ln>
                <a:solidFill>
                  <a:srgbClr val="FF0000"/>
                </a:solidFill>
                <a:effectLst/>
                <a:uLnTx/>
                <a:uFillTx/>
              </a:rPr>
              <a:t>Object </a:t>
            </a:r>
          </a:p>
        </p:txBody>
      </p:sp>
      <p:sp>
        <p:nvSpPr>
          <p:cNvPr id="141" name="TextBox 140">
            <a:extLst>
              <a:ext uri="{FF2B5EF4-FFF2-40B4-BE49-F238E27FC236}">
                <a16:creationId xmlns:a16="http://schemas.microsoft.com/office/drawing/2014/main" id="{70EBC935-45C8-4985-8C5C-F5C1F799163F}"/>
              </a:ext>
            </a:extLst>
          </p:cNvPr>
          <p:cNvSpPr txBox="1"/>
          <p:nvPr/>
        </p:nvSpPr>
        <p:spPr>
          <a:xfrm>
            <a:off x="4797378" y="1109946"/>
            <a:ext cx="1514475" cy="461665"/>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2400" b="1" i="0" u="none" strike="noStrike" kern="0" cap="none" spc="0" normalizeH="0" baseline="0" noProof="0" dirty="0">
                <a:ln>
                  <a:noFill/>
                </a:ln>
                <a:solidFill>
                  <a:srgbClr val="FF0000"/>
                </a:solidFill>
                <a:effectLst/>
                <a:uLnTx/>
                <a:uFillTx/>
              </a:rPr>
              <a:t>Leader</a:t>
            </a:r>
          </a:p>
        </p:txBody>
      </p:sp>
      <p:sp>
        <p:nvSpPr>
          <p:cNvPr id="142" name="TextBox 141">
            <a:extLst>
              <a:ext uri="{FF2B5EF4-FFF2-40B4-BE49-F238E27FC236}">
                <a16:creationId xmlns:a16="http://schemas.microsoft.com/office/drawing/2014/main" id="{97863617-CE9F-4BF0-8112-34E3EDD7EF23}"/>
              </a:ext>
            </a:extLst>
          </p:cNvPr>
          <p:cNvSpPr txBox="1"/>
          <p:nvPr/>
        </p:nvSpPr>
        <p:spPr>
          <a:xfrm>
            <a:off x="8590996" y="3750383"/>
            <a:ext cx="1588008" cy="461665"/>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2400" b="1" i="0" u="none" strike="noStrike" kern="0" cap="none" spc="0" normalizeH="0" baseline="0" noProof="0" dirty="0">
                <a:ln>
                  <a:noFill/>
                </a:ln>
                <a:solidFill>
                  <a:srgbClr val="FF0000"/>
                </a:solidFill>
                <a:effectLst/>
                <a:uLnTx/>
                <a:uFillTx/>
              </a:rPr>
              <a:t>Dimension</a:t>
            </a:r>
          </a:p>
        </p:txBody>
      </p:sp>
      <p:sp>
        <p:nvSpPr>
          <p:cNvPr id="143" name="TextBox 142">
            <a:extLst>
              <a:ext uri="{FF2B5EF4-FFF2-40B4-BE49-F238E27FC236}">
                <a16:creationId xmlns:a16="http://schemas.microsoft.com/office/drawing/2014/main" id="{B914D6A9-1674-4854-8A0C-AEE39F606B6C}"/>
              </a:ext>
            </a:extLst>
          </p:cNvPr>
          <p:cNvSpPr txBox="1"/>
          <p:nvPr/>
        </p:nvSpPr>
        <p:spPr>
          <a:xfrm>
            <a:off x="8466790" y="5833702"/>
            <a:ext cx="1906905" cy="461665"/>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2400" b="1" i="0" u="none" strike="noStrike" kern="0" cap="none" spc="0" normalizeH="0" baseline="0" noProof="0" dirty="0">
                <a:ln>
                  <a:noFill/>
                </a:ln>
                <a:solidFill>
                  <a:srgbClr val="FF0000"/>
                </a:solidFill>
                <a:effectLst/>
                <a:uLnTx/>
                <a:uFillTx/>
              </a:rPr>
              <a:t>Centerline</a:t>
            </a:r>
          </a:p>
        </p:txBody>
      </p:sp>
      <p:sp>
        <p:nvSpPr>
          <p:cNvPr id="144" name="TextBox 143">
            <a:extLst>
              <a:ext uri="{FF2B5EF4-FFF2-40B4-BE49-F238E27FC236}">
                <a16:creationId xmlns:a16="http://schemas.microsoft.com/office/drawing/2014/main" id="{4F4B39E2-1005-428C-A3A4-4FA2971525CD}"/>
              </a:ext>
            </a:extLst>
          </p:cNvPr>
          <p:cNvSpPr txBox="1"/>
          <p:nvPr/>
        </p:nvSpPr>
        <p:spPr>
          <a:xfrm>
            <a:off x="2254203" y="5833702"/>
            <a:ext cx="1143001" cy="461665"/>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2400" b="1" i="0" u="none" strike="noStrike" kern="0" cap="none" spc="0" normalizeH="0" baseline="0" noProof="0" dirty="0">
                <a:ln>
                  <a:noFill/>
                </a:ln>
                <a:solidFill>
                  <a:srgbClr val="FF0000"/>
                </a:solidFill>
                <a:effectLst/>
                <a:uLnTx/>
                <a:uFillTx/>
              </a:rPr>
              <a:t>Hidden</a:t>
            </a:r>
          </a:p>
        </p:txBody>
      </p:sp>
      <p:sp>
        <p:nvSpPr>
          <p:cNvPr id="145" name="TextBox 144">
            <a:extLst>
              <a:ext uri="{FF2B5EF4-FFF2-40B4-BE49-F238E27FC236}">
                <a16:creationId xmlns:a16="http://schemas.microsoft.com/office/drawing/2014/main" id="{CEB91646-ECA1-4AED-90A3-40CA8A317815}"/>
              </a:ext>
            </a:extLst>
          </p:cNvPr>
          <p:cNvSpPr txBox="1"/>
          <p:nvPr/>
        </p:nvSpPr>
        <p:spPr>
          <a:xfrm>
            <a:off x="2217103" y="2732297"/>
            <a:ext cx="1447801" cy="461665"/>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2400" b="1" i="0" u="none" strike="noStrike" kern="0" cap="none" spc="0" normalizeH="0" baseline="0" noProof="0" dirty="0">
                <a:ln>
                  <a:noFill/>
                </a:ln>
                <a:solidFill>
                  <a:srgbClr val="FF0000"/>
                </a:solidFill>
                <a:effectLst/>
                <a:uLnTx/>
                <a:uFillTx/>
              </a:rPr>
              <a:t>Extension</a:t>
            </a:r>
          </a:p>
        </p:txBody>
      </p:sp>
    </p:spTree>
    <p:extLst>
      <p:ext uri="{BB962C8B-B14F-4D97-AF65-F5344CB8AC3E}">
        <p14:creationId xmlns:p14="http://schemas.microsoft.com/office/powerpoint/2010/main" val="152215718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Metal sizes needed to make the cooker base</a:t>
            </a:r>
          </a:p>
        </p:txBody>
      </p:sp>
      <p:pic>
        <p:nvPicPr>
          <p:cNvPr id="4" name="Picture 3">
            <a:extLst>
              <a:ext uri="{FF2B5EF4-FFF2-40B4-BE49-F238E27FC236}">
                <a16:creationId xmlns:a16="http://schemas.microsoft.com/office/drawing/2014/main" id="{E14246B5-CFED-45B0-BAC7-A6A5531A1BE4}"/>
              </a:ext>
            </a:extLst>
          </p:cNvPr>
          <p:cNvPicPr>
            <a:picLocks noGrp="1" noChangeAspect="1" noChangeArrowheads="1"/>
          </p:cNvPicPr>
          <p:nvPr>
            <p:ph idx="1"/>
          </p:nvPr>
        </p:nvPicPr>
        <p:blipFill>
          <a:blip r:embed="rId2" cstate="email">
            <a:extLst>
              <a:ext uri="{28A0092B-C50C-407E-A947-70E740481C1C}">
                <a14:useLocalDpi xmlns:a14="http://schemas.microsoft.com/office/drawing/2010/main"/>
              </a:ext>
            </a:extLst>
          </a:blip>
          <a:stretch>
            <a:fillRect/>
          </a:stretch>
        </p:blipFill>
        <p:spPr bwMode="auto">
          <a:xfrm>
            <a:off x="2760314" y="1797552"/>
            <a:ext cx="6020151"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62523256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Handout for Blueprint Reading</a:t>
            </a:r>
          </a:p>
        </p:txBody>
      </p:sp>
      <p:pic>
        <p:nvPicPr>
          <p:cNvPr id="4" name="Content Placeholder 4">
            <a:extLst>
              <a:ext uri="{FF2B5EF4-FFF2-40B4-BE49-F238E27FC236}">
                <a16:creationId xmlns:a16="http://schemas.microsoft.com/office/drawing/2014/main" id="{D4E962E6-3337-4211-A691-5A678D2551AD}"/>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2648399" y="1428065"/>
            <a:ext cx="6770797" cy="5105400"/>
          </a:xfrm>
          <a:prstGeom prst="rect">
            <a:avLst/>
          </a:prstGeom>
        </p:spPr>
      </p:pic>
    </p:spTree>
    <p:extLst>
      <p:ext uri="{BB962C8B-B14F-4D97-AF65-F5344CB8AC3E}">
        <p14:creationId xmlns:p14="http://schemas.microsoft.com/office/powerpoint/2010/main" val="273117148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Handout for Blueprint Reading</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What sized piece of aluminum will be needed to machine the cap?</a:t>
            </a:r>
          </a:p>
          <a:p>
            <a:pPr lvl="1"/>
            <a:r>
              <a:rPr lang="en-US" dirty="0"/>
              <a:t>What size and how deep is the hole drilled in the bottom? </a:t>
            </a:r>
          </a:p>
          <a:p>
            <a:pPr lvl="1"/>
            <a:endParaRPr lang="en-US" dirty="0"/>
          </a:p>
        </p:txBody>
      </p:sp>
      <p:pic>
        <p:nvPicPr>
          <p:cNvPr id="4" name="Picture 3">
            <a:extLst>
              <a:ext uri="{FF2B5EF4-FFF2-40B4-BE49-F238E27FC236}">
                <a16:creationId xmlns:a16="http://schemas.microsoft.com/office/drawing/2014/main" id="{0D9AC018-6B20-458E-8885-B05A20E597F3}"/>
              </a:ext>
            </a:extLst>
          </p:cNvPr>
          <p:cNvPicPr>
            <a:picLocks noChangeAspect="1"/>
          </p:cNvPicPr>
          <p:nvPr/>
        </p:nvPicPr>
        <p:blipFill>
          <a:blip r:embed="rId2"/>
          <a:stretch>
            <a:fillRect/>
          </a:stretch>
        </p:blipFill>
        <p:spPr>
          <a:xfrm>
            <a:off x="6967734" y="1283509"/>
            <a:ext cx="3913971" cy="2127688"/>
          </a:xfrm>
          <a:prstGeom prst="rect">
            <a:avLst/>
          </a:prstGeom>
        </p:spPr>
      </p:pic>
    </p:spTree>
    <p:extLst>
      <p:ext uri="{BB962C8B-B14F-4D97-AF65-F5344CB8AC3E}">
        <p14:creationId xmlns:p14="http://schemas.microsoft.com/office/powerpoint/2010/main" val="111573321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Handout for Blueprint Reading</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What sized piece of aluminum will be needed to machine the cap?</a:t>
            </a:r>
          </a:p>
          <a:p>
            <a:pPr marL="0" lvl="1" indent="0">
              <a:buNone/>
            </a:pPr>
            <a:r>
              <a:rPr lang="en-US" dirty="0">
                <a:solidFill>
                  <a:srgbClr val="FF0000"/>
                </a:solidFill>
              </a:rPr>
              <a:t>    3/4” diameter X 3/4” long</a:t>
            </a:r>
          </a:p>
          <a:p>
            <a:pPr lvl="1"/>
            <a:endParaRPr lang="en-US" dirty="0"/>
          </a:p>
          <a:p>
            <a:pPr lvl="1"/>
            <a:r>
              <a:rPr lang="en-US" dirty="0"/>
              <a:t>What size and how deep is the hole drilled in the bottom? </a:t>
            </a:r>
          </a:p>
          <a:p>
            <a:pPr marL="0" lvl="1" indent="0">
              <a:buNone/>
            </a:pPr>
            <a:r>
              <a:rPr lang="en-US" dirty="0">
                <a:solidFill>
                  <a:srgbClr val="FF0000"/>
                </a:solidFill>
              </a:rPr>
              <a:t>    0.375 Drill X 0.500” Deep</a:t>
            </a:r>
          </a:p>
          <a:p>
            <a:pPr lvl="1"/>
            <a:endParaRPr lang="en-US" dirty="0"/>
          </a:p>
          <a:p>
            <a:pPr lvl="1"/>
            <a:endParaRPr lang="en-US" dirty="0"/>
          </a:p>
        </p:txBody>
      </p:sp>
      <p:pic>
        <p:nvPicPr>
          <p:cNvPr id="4" name="Picture 3">
            <a:extLst>
              <a:ext uri="{FF2B5EF4-FFF2-40B4-BE49-F238E27FC236}">
                <a16:creationId xmlns:a16="http://schemas.microsoft.com/office/drawing/2014/main" id="{0D9AC018-6B20-458E-8885-B05A20E597F3}"/>
              </a:ext>
            </a:extLst>
          </p:cNvPr>
          <p:cNvPicPr>
            <a:picLocks noChangeAspect="1"/>
          </p:cNvPicPr>
          <p:nvPr/>
        </p:nvPicPr>
        <p:blipFill>
          <a:blip r:embed="rId2"/>
          <a:stretch>
            <a:fillRect/>
          </a:stretch>
        </p:blipFill>
        <p:spPr>
          <a:xfrm>
            <a:off x="6967734" y="1283509"/>
            <a:ext cx="3913971" cy="2127688"/>
          </a:xfrm>
          <a:prstGeom prst="rect">
            <a:avLst/>
          </a:prstGeom>
        </p:spPr>
      </p:pic>
    </p:spTree>
    <p:extLst>
      <p:ext uri="{BB962C8B-B14F-4D97-AF65-F5344CB8AC3E}">
        <p14:creationId xmlns:p14="http://schemas.microsoft.com/office/powerpoint/2010/main" val="330017077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Using Charts</a:t>
            </a:r>
          </a:p>
        </p:txBody>
      </p:sp>
      <p:graphicFrame>
        <p:nvGraphicFramePr>
          <p:cNvPr id="4" name="Table 3">
            <a:extLst>
              <a:ext uri="{FF2B5EF4-FFF2-40B4-BE49-F238E27FC236}">
                <a16:creationId xmlns:a16="http://schemas.microsoft.com/office/drawing/2014/main" id="{B7E53849-1A3D-4077-8691-EA118C92FFC7}"/>
              </a:ext>
            </a:extLst>
          </p:cNvPr>
          <p:cNvGraphicFramePr>
            <a:graphicFrameLocks noGrp="1"/>
          </p:cNvGraphicFramePr>
          <p:nvPr>
            <p:extLst>
              <p:ext uri="{D42A27DB-BD31-4B8C-83A1-F6EECF244321}">
                <p14:modId xmlns:p14="http://schemas.microsoft.com/office/powerpoint/2010/main" val="272347523"/>
              </p:ext>
            </p:extLst>
          </p:nvPr>
        </p:nvGraphicFramePr>
        <p:xfrm>
          <a:off x="2542832" y="1283509"/>
          <a:ext cx="7391400" cy="5275004"/>
        </p:xfrm>
        <a:graphic>
          <a:graphicData uri="http://schemas.openxmlformats.org/drawingml/2006/table">
            <a:tbl>
              <a:tblPr/>
              <a:tblGrid>
                <a:gridCol w="1600200">
                  <a:extLst>
                    <a:ext uri="{9D8B030D-6E8A-4147-A177-3AD203B41FA5}">
                      <a16:colId xmlns:a16="http://schemas.microsoft.com/office/drawing/2014/main" val="20000"/>
                    </a:ext>
                  </a:extLst>
                </a:gridCol>
                <a:gridCol w="1349265">
                  <a:extLst>
                    <a:ext uri="{9D8B030D-6E8A-4147-A177-3AD203B41FA5}">
                      <a16:colId xmlns:a16="http://schemas.microsoft.com/office/drawing/2014/main" val="20001"/>
                    </a:ext>
                  </a:extLst>
                </a:gridCol>
                <a:gridCol w="2030597">
                  <a:extLst>
                    <a:ext uri="{9D8B030D-6E8A-4147-A177-3AD203B41FA5}">
                      <a16:colId xmlns:a16="http://schemas.microsoft.com/office/drawing/2014/main" val="20002"/>
                    </a:ext>
                  </a:extLst>
                </a:gridCol>
                <a:gridCol w="2411338">
                  <a:extLst>
                    <a:ext uri="{9D8B030D-6E8A-4147-A177-3AD203B41FA5}">
                      <a16:colId xmlns:a16="http://schemas.microsoft.com/office/drawing/2014/main" val="20003"/>
                    </a:ext>
                  </a:extLst>
                </a:gridCol>
              </a:tblGrid>
              <a:tr h="623807">
                <a:tc gridSpan="4">
                  <a:txBody>
                    <a:bodyPr/>
                    <a:lstStyle/>
                    <a:p>
                      <a:pPr marR="0" indent="0" algn="ctr" rtl="0">
                        <a:spcBef>
                          <a:spcPts val="0"/>
                        </a:spcBef>
                        <a:spcAft>
                          <a:spcPts val="0"/>
                        </a:spcAft>
                      </a:pPr>
                      <a:r>
                        <a:rPr lang="en-US" sz="3200" kern="1400" dirty="0">
                          <a:solidFill>
                            <a:srgbClr val="000000"/>
                          </a:solidFill>
                          <a:latin typeface="Calibri" pitchFamily="34" charset="0"/>
                          <a:cs typeface="Calibri" pitchFamily="34" charset="0"/>
                        </a:rPr>
                        <a:t>Vise Bill of Materials</a:t>
                      </a:r>
                    </a:p>
                  </a:txBody>
                  <a:tcPr marL="36576" marR="36576" marT="36576" marB="3657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noFill/>
                  </a:tcPr>
                </a:tc>
                <a:tc hMerge="1">
                  <a:txBody>
                    <a:bodyPr/>
                    <a:lstStyle/>
                    <a:p>
                      <a:pPr marR="0" indent="0" algn="ctr" rtl="0">
                        <a:spcBef>
                          <a:spcPts val="0"/>
                        </a:spcBef>
                        <a:spcAft>
                          <a:spcPts val="0"/>
                        </a:spcAft>
                      </a:pPr>
                      <a:endParaRPr lang="en-US" sz="2000" kern="1400" dirty="0">
                        <a:solidFill>
                          <a:srgbClr val="000000"/>
                        </a:solidFill>
                        <a:latin typeface="Times New Roman"/>
                      </a:endParaRPr>
                    </a:p>
                  </a:txBody>
                  <a:tcPr marL="36576" marR="36576" marT="36576" marB="3657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solidFill>
                      <a:srgbClr val="FFFFFF"/>
                    </a:solidFill>
                  </a:tcPr>
                </a:tc>
                <a:tc hMerge="1">
                  <a:txBody>
                    <a:bodyPr/>
                    <a:lstStyle/>
                    <a:p>
                      <a:pPr marR="0" indent="0" algn="ctr" rtl="0">
                        <a:spcBef>
                          <a:spcPts val="0"/>
                        </a:spcBef>
                        <a:spcAft>
                          <a:spcPts val="0"/>
                        </a:spcAft>
                      </a:pPr>
                      <a:endParaRPr lang="en-US" sz="2000" kern="1400" dirty="0">
                        <a:solidFill>
                          <a:srgbClr val="000000"/>
                        </a:solidFill>
                        <a:latin typeface="Times New Roman"/>
                      </a:endParaRPr>
                    </a:p>
                  </a:txBody>
                  <a:tcPr marL="36576" marR="36576" marT="36576" marB="3657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solidFill>
                      <a:srgbClr val="FFFFFF"/>
                    </a:solidFill>
                  </a:tcPr>
                </a:tc>
                <a:tc hMerge="1">
                  <a:txBody>
                    <a:bodyPr/>
                    <a:lstStyle/>
                    <a:p>
                      <a:pPr marR="0" indent="0" algn="ctr" rtl="0">
                        <a:spcBef>
                          <a:spcPts val="0"/>
                        </a:spcBef>
                        <a:spcAft>
                          <a:spcPts val="0"/>
                        </a:spcAft>
                      </a:pPr>
                      <a:endParaRPr lang="en-US" sz="2000" kern="1400" dirty="0">
                        <a:solidFill>
                          <a:srgbClr val="000000"/>
                        </a:solidFill>
                        <a:latin typeface="Times New Roman"/>
                      </a:endParaRPr>
                    </a:p>
                  </a:txBody>
                  <a:tcPr marL="36576" marR="36576" marT="36576" marB="3657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00"/>
                  </a:ext>
                </a:extLst>
              </a:tr>
              <a:tr h="623807">
                <a:tc>
                  <a:txBody>
                    <a:bodyPr/>
                    <a:lstStyle/>
                    <a:p>
                      <a:pPr marR="0" indent="0" algn="ctr" rtl="0">
                        <a:spcBef>
                          <a:spcPts val="0"/>
                        </a:spcBef>
                        <a:spcAft>
                          <a:spcPts val="0"/>
                        </a:spcAft>
                      </a:pPr>
                      <a:r>
                        <a:rPr lang="en-US" sz="1800" b="1" kern="1400" dirty="0">
                          <a:solidFill>
                            <a:srgbClr val="000000"/>
                          </a:solidFill>
                          <a:latin typeface="+mj-lt"/>
                        </a:rPr>
                        <a:t>PART</a:t>
                      </a:r>
                      <a:endParaRPr lang="en-US" sz="1800" kern="1400" dirty="0">
                        <a:solidFill>
                          <a:srgbClr val="000000"/>
                        </a:solidFill>
                        <a:latin typeface="+mj-lt"/>
                      </a:endParaRPr>
                    </a:p>
                    <a:p>
                      <a:pPr marR="0" indent="0" algn="ctr" rtl="0">
                        <a:spcBef>
                          <a:spcPts val="0"/>
                        </a:spcBef>
                        <a:spcAft>
                          <a:spcPts val="0"/>
                        </a:spcAft>
                      </a:pPr>
                      <a:r>
                        <a:rPr lang="en-US" sz="1800" b="1" kern="1400" dirty="0">
                          <a:solidFill>
                            <a:srgbClr val="000000"/>
                          </a:solidFill>
                          <a:latin typeface="+mj-lt"/>
                        </a:rPr>
                        <a:t>NUMBER</a:t>
                      </a:r>
                      <a:endParaRPr lang="en-US" sz="1800" kern="1400" dirty="0">
                        <a:solidFill>
                          <a:srgbClr val="000000"/>
                        </a:solidFill>
                        <a:latin typeface="+mj-lt"/>
                      </a:endParaRPr>
                    </a:p>
                  </a:txBody>
                  <a:tcPr marL="36576" marR="36576" marT="36576" marB="3657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noFill/>
                  </a:tcPr>
                </a:tc>
                <a:tc>
                  <a:txBody>
                    <a:bodyPr/>
                    <a:lstStyle/>
                    <a:p>
                      <a:pPr marR="0" indent="0" algn="ctr" rtl="0">
                        <a:spcBef>
                          <a:spcPts val="0"/>
                        </a:spcBef>
                        <a:spcAft>
                          <a:spcPts val="0"/>
                        </a:spcAft>
                      </a:pPr>
                      <a:r>
                        <a:rPr lang="en-US" sz="1800" b="1" kern="1400" dirty="0">
                          <a:solidFill>
                            <a:srgbClr val="000000"/>
                          </a:solidFill>
                          <a:latin typeface="+mj-lt"/>
                        </a:rPr>
                        <a:t>QUANITY</a:t>
                      </a:r>
                      <a:endParaRPr lang="en-US" sz="1800" kern="1400" dirty="0">
                        <a:solidFill>
                          <a:srgbClr val="000000"/>
                        </a:solidFill>
                        <a:latin typeface="+mj-lt"/>
                      </a:endParaRPr>
                    </a:p>
                  </a:txBody>
                  <a:tcPr marL="36576" marR="36576" marT="36576" marB="3657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noFill/>
                  </a:tcPr>
                </a:tc>
                <a:tc>
                  <a:txBody>
                    <a:bodyPr/>
                    <a:lstStyle/>
                    <a:p>
                      <a:pPr marR="0" indent="0" algn="ctr" rtl="0">
                        <a:spcBef>
                          <a:spcPts val="0"/>
                        </a:spcBef>
                        <a:spcAft>
                          <a:spcPts val="0"/>
                        </a:spcAft>
                      </a:pPr>
                      <a:r>
                        <a:rPr lang="en-US" sz="1800" b="1" kern="1400" dirty="0">
                          <a:solidFill>
                            <a:srgbClr val="000000"/>
                          </a:solidFill>
                          <a:latin typeface="+mj-lt"/>
                        </a:rPr>
                        <a:t>NAME</a:t>
                      </a:r>
                      <a:endParaRPr lang="en-US" sz="1800" kern="1400" dirty="0">
                        <a:solidFill>
                          <a:srgbClr val="000000"/>
                        </a:solidFill>
                        <a:latin typeface="+mj-lt"/>
                      </a:endParaRPr>
                    </a:p>
                  </a:txBody>
                  <a:tcPr marL="36576" marR="36576" marT="36576" marB="3657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noFill/>
                  </a:tcPr>
                </a:tc>
                <a:tc>
                  <a:txBody>
                    <a:bodyPr/>
                    <a:lstStyle/>
                    <a:p>
                      <a:pPr marR="0" indent="0" algn="ctr" rtl="0">
                        <a:spcBef>
                          <a:spcPts val="0"/>
                        </a:spcBef>
                        <a:spcAft>
                          <a:spcPts val="0"/>
                        </a:spcAft>
                      </a:pPr>
                      <a:r>
                        <a:rPr lang="en-US" sz="1800" b="1" kern="1400">
                          <a:solidFill>
                            <a:srgbClr val="000000"/>
                          </a:solidFill>
                          <a:latin typeface="+mj-lt"/>
                        </a:rPr>
                        <a:t>SIZE</a:t>
                      </a:r>
                      <a:endParaRPr lang="en-US" sz="1800" kern="1400">
                        <a:solidFill>
                          <a:srgbClr val="000000"/>
                        </a:solidFill>
                        <a:latin typeface="+mj-lt"/>
                      </a:endParaRPr>
                    </a:p>
                  </a:txBody>
                  <a:tcPr marL="36576" marR="36576" marT="36576" marB="3657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3175"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0001"/>
                  </a:ext>
                </a:extLst>
              </a:tr>
              <a:tr h="345322">
                <a:tc>
                  <a:txBody>
                    <a:bodyPr/>
                    <a:lstStyle/>
                    <a:p>
                      <a:pPr marR="0" indent="0" algn="ctr" rtl="0">
                        <a:spcBef>
                          <a:spcPts val="0"/>
                        </a:spcBef>
                        <a:spcAft>
                          <a:spcPts val="0"/>
                        </a:spcAft>
                      </a:pPr>
                      <a:r>
                        <a:rPr lang="en-US" sz="1800" b="0" kern="1400" dirty="0">
                          <a:solidFill>
                            <a:srgbClr val="000000"/>
                          </a:solidFill>
                          <a:latin typeface="+mj-lt"/>
                        </a:rPr>
                        <a:t>1</a:t>
                      </a:r>
                    </a:p>
                  </a:txBody>
                  <a:tcPr marL="36576" marR="36576" marT="36576" marB="3657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R="0" indent="0" algn="ctr" rtl="0">
                        <a:spcBef>
                          <a:spcPts val="0"/>
                        </a:spcBef>
                        <a:spcAft>
                          <a:spcPts val="0"/>
                        </a:spcAft>
                      </a:pPr>
                      <a:r>
                        <a:rPr lang="en-US" sz="1800" kern="1400" dirty="0">
                          <a:solidFill>
                            <a:srgbClr val="000000"/>
                          </a:solidFill>
                          <a:latin typeface="+mj-lt"/>
                        </a:rPr>
                        <a:t>1</a:t>
                      </a:r>
                    </a:p>
                  </a:txBody>
                  <a:tcPr marL="36576" marR="36576" marT="36576" marB="3657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R="0" indent="0" algn="ctr" rtl="0">
                        <a:spcBef>
                          <a:spcPts val="0"/>
                        </a:spcBef>
                        <a:spcAft>
                          <a:spcPts val="0"/>
                        </a:spcAft>
                      </a:pPr>
                      <a:r>
                        <a:rPr lang="en-US" sz="1800" kern="1400" dirty="0">
                          <a:solidFill>
                            <a:srgbClr val="000000"/>
                          </a:solidFill>
                          <a:latin typeface="+mj-lt"/>
                        </a:rPr>
                        <a:t>BASE</a:t>
                      </a:r>
                    </a:p>
                  </a:txBody>
                  <a:tcPr marL="36576" marR="36576" marT="36576" marB="3657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R="0" indent="0" algn="ctr" rtl="0">
                        <a:spcBef>
                          <a:spcPts val="0"/>
                        </a:spcBef>
                        <a:spcAft>
                          <a:spcPts val="0"/>
                        </a:spcAft>
                      </a:pPr>
                      <a:r>
                        <a:rPr lang="en-US" sz="1800" kern="1400" dirty="0">
                          <a:solidFill>
                            <a:srgbClr val="000000"/>
                          </a:solidFill>
                          <a:latin typeface="+mj-lt"/>
                        </a:rPr>
                        <a:t>¾ X 2 ½ X 5</a:t>
                      </a:r>
                    </a:p>
                  </a:txBody>
                  <a:tcPr marL="36576" marR="36576" marT="36576" marB="3657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0002"/>
                  </a:ext>
                </a:extLst>
              </a:tr>
              <a:tr h="345322">
                <a:tc>
                  <a:txBody>
                    <a:bodyPr/>
                    <a:lstStyle/>
                    <a:p>
                      <a:pPr marR="0" indent="0" algn="ctr" rtl="0">
                        <a:spcBef>
                          <a:spcPts val="0"/>
                        </a:spcBef>
                        <a:spcAft>
                          <a:spcPts val="0"/>
                        </a:spcAft>
                      </a:pPr>
                      <a:r>
                        <a:rPr lang="en-US" sz="1800" kern="1400">
                          <a:solidFill>
                            <a:srgbClr val="000000"/>
                          </a:solidFill>
                          <a:latin typeface="+mj-lt"/>
                        </a:rPr>
                        <a:t>2</a:t>
                      </a:r>
                    </a:p>
                  </a:txBody>
                  <a:tcPr marL="36576" marR="36576" marT="36576" marB="3657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R="0" indent="0" algn="ctr" rtl="0">
                        <a:spcBef>
                          <a:spcPts val="0"/>
                        </a:spcBef>
                        <a:spcAft>
                          <a:spcPts val="0"/>
                        </a:spcAft>
                      </a:pPr>
                      <a:r>
                        <a:rPr lang="en-US" sz="1800" kern="1400" dirty="0">
                          <a:solidFill>
                            <a:srgbClr val="000000"/>
                          </a:solidFill>
                          <a:latin typeface="+mj-lt"/>
                        </a:rPr>
                        <a:t>1</a:t>
                      </a:r>
                    </a:p>
                  </a:txBody>
                  <a:tcPr marL="36576" marR="36576" marT="36576" marB="3657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R="0" indent="0" algn="ctr" rtl="0">
                        <a:spcBef>
                          <a:spcPts val="0"/>
                        </a:spcBef>
                        <a:spcAft>
                          <a:spcPts val="0"/>
                        </a:spcAft>
                      </a:pPr>
                      <a:r>
                        <a:rPr lang="en-US" sz="1800" kern="1400" dirty="0">
                          <a:solidFill>
                            <a:srgbClr val="000000"/>
                          </a:solidFill>
                          <a:latin typeface="+mj-lt"/>
                        </a:rPr>
                        <a:t>FIX JAW</a:t>
                      </a:r>
                    </a:p>
                  </a:txBody>
                  <a:tcPr marL="36576" marR="36576" marT="36576" marB="3657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R="0" indent="0" algn="ctr" rtl="0">
                        <a:spcBef>
                          <a:spcPts val="0"/>
                        </a:spcBef>
                        <a:spcAft>
                          <a:spcPts val="0"/>
                        </a:spcAft>
                      </a:pPr>
                      <a:r>
                        <a:rPr lang="en-US" sz="1800" kern="1400" dirty="0">
                          <a:solidFill>
                            <a:srgbClr val="000000"/>
                          </a:solidFill>
                          <a:latin typeface="+mj-lt"/>
                        </a:rPr>
                        <a:t>¾ X 2 ½ X 2</a:t>
                      </a:r>
                    </a:p>
                  </a:txBody>
                  <a:tcPr marL="36576" marR="36576" marT="36576" marB="3657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0003"/>
                  </a:ext>
                </a:extLst>
              </a:tr>
              <a:tr h="345322">
                <a:tc>
                  <a:txBody>
                    <a:bodyPr/>
                    <a:lstStyle/>
                    <a:p>
                      <a:pPr marR="0" indent="0" algn="ctr" rtl="0">
                        <a:spcBef>
                          <a:spcPts val="0"/>
                        </a:spcBef>
                        <a:spcAft>
                          <a:spcPts val="0"/>
                        </a:spcAft>
                      </a:pPr>
                      <a:r>
                        <a:rPr lang="en-US" sz="1800" kern="1400">
                          <a:solidFill>
                            <a:srgbClr val="000000"/>
                          </a:solidFill>
                          <a:latin typeface="+mj-lt"/>
                        </a:rPr>
                        <a:t>3</a:t>
                      </a:r>
                    </a:p>
                  </a:txBody>
                  <a:tcPr marL="36576" marR="36576" marT="36576" marB="3657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R="0" indent="0" algn="ctr" rtl="0">
                        <a:spcBef>
                          <a:spcPts val="0"/>
                        </a:spcBef>
                        <a:spcAft>
                          <a:spcPts val="0"/>
                        </a:spcAft>
                      </a:pPr>
                      <a:r>
                        <a:rPr lang="en-US" sz="1800" kern="1400">
                          <a:solidFill>
                            <a:srgbClr val="000000"/>
                          </a:solidFill>
                          <a:latin typeface="+mj-lt"/>
                        </a:rPr>
                        <a:t>1</a:t>
                      </a:r>
                    </a:p>
                  </a:txBody>
                  <a:tcPr marL="36576" marR="36576" marT="36576" marB="3657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R="0" indent="0" algn="ctr" rtl="0">
                        <a:spcBef>
                          <a:spcPts val="0"/>
                        </a:spcBef>
                        <a:spcAft>
                          <a:spcPts val="0"/>
                        </a:spcAft>
                      </a:pPr>
                      <a:r>
                        <a:rPr lang="en-US" sz="1800" kern="1400" dirty="0">
                          <a:solidFill>
                            <a:srgbClr val="000000"/>
                          </a:solidFill>
                          <a:latin typeface="+mj-lt"/>
                        </a:rPr>
                        <a:t>MOVABLE JAW</a:t>
                      </a:r>
                    </a:p>
                  </a:txBody>
                  <a:tcPr marL="36576" marR="36576" marT="36576" marB="3657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R="0" indent="0" algn="ctr" rtl="0">
                        <a:spcBef>
                          <a:spcPts val="0"/>
                        </a:spcBef>
                        <a:spcAft>
                          <a:spcPts val="0"/>
                        </a:spcAft>
                      </a:pPr>
                      <a:r>
                        <a:rPr lang="en-US" sz="1800" kern="1400" dirty="0">
                          <a:solidFill>
                            <a:srgbClr val="000000"/>
                          </a:solidFill>
                          <a:latin typeface="+mj-lt"/>
                        </a:rPr>
                        <a:t>¾ X 2 ½ X 2</a:t>
                      </a:r>
                    </a:p>
                  </a:txBody>
                  <a:tcPr marL="36576" marR="36576" marT="36576" marB="3657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0004"/>
                  </a:ext>
                </a:extLst>
              </a:tr>
              <a:tr h="345322">
                <a:tc>
                  <a:txBody>
                    <a:bodyPr/>
                    <a:lstStyle/>
                    <a:p>
                      <a:pPr marR="0" indent="0" algn="ctr" rtl="0">
                        <a:spcBef>
                          <a:spcPts val="0"/>
                        </a:spcBef>
                        <a:spcAft>
                          <a:spcPts val="0"/>
                        </a:spcAft>
                      </a:pPr>
                      <a:r>
                        <a:rPr lang="en-US" sz="1800" kern="1400">
                          <a:solidFill>
                            <a:srgbClr val="000000"/>
                          </a:solidFill>
                          <a:latin typeface="+mj-lt"/>
                        </a:rPr>
                        <a:t>4</a:t>
                      </a:r>
                    </a:p>
                  </a:txBody>
                  <a:tcPr marL="36576" marR="36576" marT="36576" marB="3657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R="0" indent="0" algn="ctr" rtl="0">
                        <a:spcBef>
                          <a:spcPts val="0"/>
                        </a:spcBef>
                        <a:spcAft>
                          <a:spcPts val="0"/>
                        </a:spcAft>
                      </a:pPr>
                      <a:r>
                        <a:rPr lang="en-US" sz="1800" kern="1400">
                          <a:solidFill>
                            <a:srgbClr val="000000"/>
                          </a:solidFill>
                          <a:latin typeface="+mj-lt"/>
                        </a:rPr>
                        <a:t>1</a:t>
                      </a:r>
                    </a:p>
                  </a:txBody>
                  <a:tcPr marL="36576" marR="36576" marT="36576" marB="3657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R="0" indent="0" algn="ctr" rtl="0">
                        <a:spcBef>
                          <a:spcPts val="0"/>
                        </a:spcBef>
                        <a:spcAft>
                          <a:spcPts val="0"/>
                        </a:spcAft>
                      </a:pPr>
                      <a:r>
                        <a:rPr lang="en-US" sz="1800" kern="1400" dirty="0">
                          <a:solidFill>
                            <a:srgbClr val="000000"/>
                          </a:solidFill>
                          <a:latin typeface="+mj-lt"/>
                        </a:rPr>
                        <a:t>FRONT JAW</a:t>
                      </a:r>
                    </a:p>
                  </a:txBody>
                  <a:tcPr marL="36576" marR="36576" marT="36576" marB="3657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R="0" indent="0" algn="ctr" rtl="0">
                        <a:spcBef>
                          <a:spcPts val="0"/>
                        </a:spcBef>
                        <a:spcAft>
                          <a:spcPts val="0"/>
                        </a:spcAft>
                      </a:pPr>
                      <a:r>
                        <a:rPr lang="en-US" sz="1800" kern="1400" dirty="0">
                          <a:solidFill>
                            <a:srgbClr val="000000"/>
                          </a:solidFill>
                          <a:latin typeface="+mj-lt"/>
                        </a:rPr>
                        <a:t>¾ X 2 ½ X 2</a:t>
                      </a:r>
                    </a:p>
                  </a:txBody>
                  <a:tcPr marL="36576" marR="36576" marT="36576" marB="3657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0005"/>
                  </a:ext>
                </a:extLst>
              </a:tr>
              <a:tr h="345322">
                <a:tc>
                  <a:txBody>
                    <a:bodyPr/>
                    <a:lstStyle/>
                    <a:p>
                      <a:pPr marR="0" indent="0" algn="ctr" rtl="0">
                        <a:spcBef>
                          <a:spcPts val="0"/>
                        </a:spcBef>
                        <a:spcAft>
                          <a:spcPts val="0"/>
                        </a:spcAft>
                      </a:pPr>
                      <a:r>
                        <a:rPr lang="en-US" sz="1800" kern="1400">
                          <a:solidFill>
                            <a:srgbClr val="000000"/>
                          </a:solidFill>
                          <a:latin typeface="+mj-lt"/>
                        </a:rPr>
                        <a:t>5</a:t>
                      </a:r>
                    </a:p>
                  </a:txBody>
                  <a:tcPr marL="36576" marR="36576" marT="36576" marB="3657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R="0" indent="0" algn="ctr" rtl="0">
                        <a:spcBef>
                          <a:spcPts val="0"/>
                        </a:spcBef>
                        <a:spcAft>
                          <a:spcPts val="0"/>
                        </a:spcAft>
                      </a:pPr>
                      <a:r>
                        <a:rPr lang="en-US" sz="1800" kern="1400">
                          <a:solidFill>
                            <a:srgbClr val="000000"/>
                          </a:solidFill>
                          <a:latin typeface="+mj-lt"/>
                        </a:rPr>
                        <a:t>1</a:t>
                      </a:r>
                    </a:p>
                  </a:txBody>
                  <a:tcPr marL="36576" marR="36576" marT="36576" marB="3657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R="0" indent="0" algn="ctr" rtl="0">
                        <a:spcBef>
                          <a:spcPts val="0"/>
                        </a:spcBef>
                        <a:spcAft>
                          <a:spcPts val="0"/>
                        </a:spcAft>
                      </a:pPr>
                      <a:r>
                        <a:rPr lang="en-US" sz="1800" kern="1400" dirty="0">
                          <a:solidFill>
                            <a:srgbClr val="000000"/>
                          </a:solidFill>
                          <a:latin typeface="+mj-lt"/>
                        </a:rPr>
                        <a:t>SCREW</a:t>
                      </a:r>
                    </a:p>
                  </a:txBody>
                  <a:tcPr marL="36576" marR="36576" marT="36576" marB="3657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R="0" indent="0" algn="ctr" rtl="0">
                        <a:spcBef>
                          <a:spcPts val="0"/>
                        </a:spcBef>
                        <a:spcAft>
                          <a:spcPts val="0"/>
                        </a:spcAft>
                      </a:pPr>
                      <a:r>
                        <a:rPr lang="pt-BR" sz="1800" kern="1400" dirty="0">
                          <a:solidFill>
                            <a:srgbClr val="000000"/>
                          </a:solidFill>
                          <a:latin typeface="+mj-lt"/>
                        </a:rPr>
                        <a:t>1 ¼ DIA X 3 </a:t>
                      </a:r>
                      <a:r>
                        <a:rPr lang="en-US" sz="1800" kern="1400" dirty="0">
                          <a:solidFill>
                            <a:srgbClr val="000000"/>
                          </a:solidFill>
                          <a:latin typeface="+mj-lt"/>
                        </a:rPr>
                        <a:t>¾</a:t>
                      </a:r>
                      <a:endParaRPr lang="pt-BR" sz="1800" kern="1400" dirty="0">
                        <a:solidFill>
                          <a:srgbClr val="000000"/>
                        </a:solidFill>
                        <a:latin typeface="+mj-lt"/>
                      </a:endParaRPr>
                    </a:p>
                  </a:txBody>
                  <a:tcPr marL="36576" marR="36576" marT="36576" marB="3657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0006"/>
                  </a:ext>
                </a:extLst>
              </a:tr>
              <a:tr h="345322">
                <a:tc>
                  <a:txBody>
                    <a:bodyPr/>
                    <a:lstStyle/>
                    <a:p>
                      <a:pPr marR="0" indent="0" algn="ctr" rtl="0">
                        <a:spcBef>
                          <a:spcPts val="0"/>
                        </a:spcBef>
                        <a:spcAft>
                          <a:spcPts val="0"/>
                        </a:spcAft>
                      </a:pPr>
                      <a:r>
                        <a:rPr lang="en-US" sz="1800" kern="1400">
                          <a:solidFill>
                            <a:srgbClr val="000000"/>
                          </a:solidFill>
                          <a:latin typeface="+mj-lt"/>
                        </a:rPr>
                        <a:t>6</a:t>
                      </a:r>
                    </a:p>
                  </a:txBody>
                  <a:tcPr marL="36576" marR="36576" marT="36576" marB="3657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R="0" indent="0" algn="ctr" rtl="0">
                        <a:spcBef>
                          <a:spcPts val="0"/>
                        </a:spcBef>
                        <a:spcAft>
                          <a:spcPts val="0"/>
                        </a:spcAft>
                      </a:pPr>
                      <a:r>
                        <a:rPr lang="en-US" sz="1800" kern="1400">
                          <a:solidFill>
                            <a:srgbClr val="000000"/>
                          </a:solidFill>
                          <a:latin typeface="+mj-lt"/>
                        </a:rPr>
                        <a:t>1</a:t>
                      </a:r>
                    </a:p>
                  </a:txBody>
                  <a:tcPr marL="36576" marR="36576" marT="36576" marB="3657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R="0" indent="0" algn="ctr" rtl="0">
                        <a:spcBef>
                          <a:spcPts val="0"/>
                        </a:spcBef>
                        <a:spcAft>
                          <a:spcPts val="0"/>
                        </a:spcAft>
                      </a:pPr>
                      <a:r>
                        <a:rPr lang="en-US" sz="1800" kern="1400" dirty="0">
                          <a:solidFill>
                            <a:srgbClr val="000000"/>
                          </a:solidFill>
                          <a:latin typeface="+mj-lt"/>
                        </a:rPr>
                        <a:t>HANDLE</a:t>
                      </a:r>
                    </a:p>
                  </a:txBody>
                  <a:tcPr marL="36576" marR="36576" marT="36576" marB="3657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R="0" indent="0" algn="ctr" rtl="0">
                        <a:spcBef>
                          <a:spcPts val="0"/>
                        </a:spcBef>
                        <a:spcAft>
                          <a:spcPts val="0"/>
                        </a:spcAft>
                      </a:pPr>
                      <a:r>
                        <a:rPr lang="en-US" sz="1800" kern="1400" dirty="0">
                          <a:solidFill>
                            <a:srgbClr val="000000"/>
                          </a:solidFill>
                          <a:latin typeface="+mj-lt"/>
                        </a:rPr>
                        <a:t>⅜ DIA X 3</a:t>
                      </a:r>
                    </a:p>
                  </a:txBody>
                  <a:tcPr marL="36576" marR="36576" marT="36576" marB="3657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0007"/>
                  </a:ext>
                </a:extLst>
              </a:tr>
              <a:tr h="345322">
                <a:tc>
                  <a:txBody>
                    <a:bodyPr/>
                    <a:lstStyle/>
                    <a:p>
                      <a:pPr marR="0" indent="0" algn="ctr" rtl="0">
                        <a:spcBef>
                          <a:spcPts val="0"/>
                        </a:spcBef>
                        <a:spcAft>
                          <a:spcPts val="0"/>
                        </a:spcAft>
                      </a:pPr>
                      <a:r>
                        <a:rPr lang="en-US" sz="1800" kern="1400">
                          <a:solidFill>
                            <a:srgbClr val="000000"/>
                          </a:solidFill>
                          <a:latin typeface="+mj-lt"/>
                        </a:rPr>
                        <a:t>7</a:t>
                      </a:r>
                    </a:p>
                  </a:txBody>
                  <a:tcPr marL="36576" marR="36576" marT="36576" marB="3657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R="0" indent="0" algn="ctr" rtl="0">
                        <a:spcBef>
                          <a:spcPts val="0"/>
                        </a:spcBef>
                        <a:spcAft>
                          <a:spcPts val="0"/>
                        </a:spcAft>
                      </a:pPr>
                      <a:r>
                        <a:rPr lang="en-US" sz="1800" kern="1400">
                          <a:solidFill>
                            <a:srgbClr val="000000"/>
                          </a:solidFill>
                          <a:latin typeface="+mj-lt"/>
                        </a:rPr>
                        <a:t>2</a:t>
                      </a:r>
                    </a:p>
                  </a:txBody>
                  <a:tcPr marL="36576" marR="36576" marT="36576" marB="3657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R="0" indent="0" algn="ctr" rtl="0">
                        <a:spcBef>
                          <a:spcPts val="0"/>
                        </a:spcBef>
                        <a:spcAft>
                          <a:spcPts val="0"/>
                        </a:spcAft>
                      </a:pPr>
                      <a:r>
                        <a:rPr lang="en-US" sz="1800" kern="1400" dirty="0">
                          <a:solidFill>
                            <a:srgbClr val="000000"/>
                          </a:solidFill>
                          <a:latin typeface="+mj-lt"/>
                        </a:rPr>
                        <a:t>JAW FACES</a:t>
                      </a:r>
                    </a:p>
                  </a:txBody>
                  <a:tcPr marL="36576" marR="36576" marT="36576" marB="3657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R="0" indent="0" algn="ctr" rtl="0">
                        <a:spcBef>
                          <a:spcPts val="0"/>
                        </a:spcBef>
                        <a:spcAft>
                          <a:spcPts val="0"/>
                        </a:spcAft>
                      </a:pPr>
                      <a:r>
                        <a:rPr lang="en-US" sz="1800" kern="1400" dirty="0">
                          <a:solidFill>
                            <a:srgbClr val="000000"/>
                          </a:solidFill>
                          <a:latin typeface="+mj-lt"/>
                        </a:rPr>
                        <a:t>½ X 1 X 2 ½</a:t>
                      </a:r>
                    </a:p>
                  </a:txBody>
                  <a:tcPr marL="36576" marR="36576" marT="36576" marB="3657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0008"/>
                  </a:ext>
                </a:extLst>
              </a:tr>
              <a:tr h="345322">
                <a:tc>
                  <a:txBody>
                    <a:bodyPr/>
                    <a:lstStyle/>
                    <a:p>
                      <a:pPr marR="0" indent="0" algn="ctr" rtl="0">
                        <a:spcBef>
                          <a:spcPts val="0"/>
                        </a:spcBef>
                        <a:spcAft>
                          <a:spcPts val="0"/>
                        </a:spcAft>
                      </a:pPr>
                      <a:r>
                        <a:rPr lang="en-US" sz="1800" kern="1400">
                          <a:solidFill>
                            <a:srgbClr val="000000"/>
                          </a:solidFill>
                          <a:latin typeface="+mj-lt"/>
                        </a:rPr>
                        <a:t>8</a:t>
                      </a:r>
                    </a:p>
                  </a:txBody>
                  <a:tcPr marL="36576" marR="36576" marT="36576" marB="3657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R="0" indent="0" algn="ctr" rtl="0">
                        <a:spcBef>
                          <a:spcPts val="0"/>
                        </a:spcBef>
                        <a:spcAft>
                          <a:spcPts val="0"/>
                        </a:spcAft>
                      </a:pPr>
                      <a:r>
                        <a:rPr lang="en-US" sz="1800" kern="1400">
                          <a:solidFill>
                            <a:srgbClr val="000000"/>
                          </a:solidFill>
                          <a:latin typeface="+mj-lt"/>
                        </a:rPr>
                        <a:t>1</a:t>
                      </a:r>
                    </a:p>
                  </a:txBody>
                  <a:tcPr marL="36576" marR="36576" marT="36576" marB="3657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R="0" indent="0" algn="ctr" rtl="0">
                        <a:spcBef>
                          <a:spcPts val="0"/>
                        </a:spcBef>
                        <a:spcAft>
                          <a:spcPts val="0"/>
                        </a:spcAft>
                      </a:pPr>
                      <a:r>
                        <a:rPr lang="en-US" sz="1800" kern="1400">
                          <a:solidFill>
                            <a:srgbClr val="000000"/>
                          </a:solidFill>
                          <a:latin typeface="+mj-lt"/>
                        </a:rPr>
                        <a:t>JAW LOCK</a:t>
                      </a:r>
                    </a:p>
                  </a:txBody>
                  <a:tcPr marL="36576" marR="36576" marT="36576" marB="3657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R="0" indent="0" algn="ctr" rtl="0">
                        <a:spcBef>
                          <a:spcPts val="0"/>
                        </a:spcBef>
                        <a:spcAft>
                          <a:spcPts val="0"/>
                        </a:spcAft>
                      </a:pPr>
                      <a:r>
                        <a:rPr lang="en-US" sz="1800" kern="1400" dirty="0">
                          <a:solidFill>
                            <a:srgbClr val="000000"/>
                          </a:solidFill>
                          <a:latin typeface="+mj-lt"/>
                        </a:rPr>
                        <a:t>⅛ X ¾ X 1 ½</a:t>
                      </a:r>
                    </a:p>
                  </a:txBody>
                  <a:tcPr marL="36576" marR="36576" marT="36576" marB="3657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0009"/>
                  </a:ext>
                </a:extLst>
              </a:tr>
              <a:tr h="623807">
                <a:tc>
                  <a:txBody>
                    <a:bodyPr/>
                    <a:lstStyle/>
                    <a:p>
                      <a:pPr marR="0" indent="0" algn="ctr" rtl="0">
                        <a:spcBef>
                          <a:spcPts val="0"/>
                        </a:spcBef>
                        <a:spcAft>
                          <a:spcPts val="0"/>
                        </a:spcAft>
                      </a:pPr>
                      <a:r>
                        <a:rPr lang="en-US" sz="1800" kern="1400" dirty="0">
                          <a:solidFill>
                            <a:srgbClr val="000000"/>
                          </a:solidFill>
                          <a:latin typeface="+mj-lt"/>
                        </a:rPr>
                        <a:t>9</a:t>
                      </a:r>
                    </a:p>
                  </a:txBody>
                  <a:tcPr marL="36576" marR="36576" marT="36576" marB="3657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R="0" indent="0" algn="ctr" rtl="0">
                        <a:spcBef>
                          <a:spcPts val="0"/>
                        </a:spcBef>
                        <a:spcAft>
                          <a:spcPts val="0"/>
                        </a:spcAft>
                      </a:pPr>
                      <a:r>
                        <a:rPr lang="en-US" sz="1800" kern="1400" dirty="0">
                          <a:solidFill>
                            <a:srgbClr val="000000"/>
                          </a:solidFill>
                          <a:latin typeface="+mj-lt"/>
                        </a:rPr>
                        <a:t>7</a:t>
                      </a:r>
                    </a:p>
                  </a:txBody>
                  <a:tcPr marL="36576" marR="36576" marT="36576" marB="3657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R="0" indent="0" algn="ctr" rtl="0">
                        <a:spcBef>
                          <a:spcPts val="0"/>
                        </a:spcBef>
                        <a:spcAft>
                          <a:spcPts val="0"/>
                        </a:spcAft>
                      </a:pPr>
                      <a:r>
                        <a:rPr lang="en-US" sz="1800" kern="1400" dirty="0">
                          <a:solidFill>
                            <a:srgbClr val="000000"/>
                          </a:solidFill>
                          <a:latin typeface="+mj-lt"/>
                        </a:rPr>
                        <a:t>FASTENER</a:t>
                      </a:r>
                    </a:p>
                  </a:txBody>
                  <a:tcPr marL="36576" marR="36576" marT="36576" marB="3657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R="0" indent="0" algn="ctr" rtl="0">
                        <a:spcBef>
                          <a:spcPts val="0"/>
                        </a:spcBef>
                        <a:spcAft>
                          <a:spcPts val="0"/>
                        </a:spcAft>
                      </a:pPr>
                      <a:r>
                        <a:rPr lang="pt-BR" sz="1800" kern="1400" dirty="0">
                          <a:solidFill>
                            <a:srgbClr val="000000"/>
                          </a:solidFill>
                          <a:latin typeface="+mj-lt"/>
                        </a:rPr>
                        <a:t>¼</a:t>
                      </a:r>
                      <a:r>
                        <a:rPr lang="en-US" sz="1800" kern="1400" dirty="0">
                          <a:solidFill>
                            <a:srgbClr val="000000"/>
                          </a:solidFill>
                          <a:latin typeface="+mj-lt"/>
                        </a:rPr>
                        <a:t> – 28 BOLTS X</a:t>
                      </a:r>
                    </a:p>
                    <a:p>
                      <a:pPr marR="0" indent="0" algn="ctr" rtl="0">
                        <a:spcBef>
                          <a:spcPts val="0"/>
                        </a:spcBef>
                        <a:spcAft>
                          <a:spcPts val="0"/>
                        </a:spcAft>
                      </a:pPr>
                      <a:r>
                        <a:rPr lang="en-US" sz="1800" kern="1400" dirty="0">
                          <a:solidFill>
                            <a:srgbClr val="000000"/>
                          </a:solidFill>
                          <a:latin typeface="+mj-lt"/>
                        </a:rPr>
                        <a:t>¾ LONG</a:t>
                      </a:r>
                    </a:p>
                  </a:txBody>
                  <a:tcPr marL="36576" marR="36576" marT="36576" marB="3657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0010"/>
                  </a:ext>
                </a:extLst>
              </a:tr>
              <a:tr h="623807">
                <a:tc>
                  <a:txBody>
                    <a:bodyPr/>
                    <a:lstStyle/>
                    <a:p>
                      <a:pPr marR="0" indent="0" algn="ctr" rtl="0">
                        <a:spcBef>
                          <a:spcPts val="0"/>
                        </a:spcBef>
                        <a:spcAft>
                          <a:spcPts val="0"/>
                        </a:spcAft>
                      </a:pPr>
                      <a:r>
                        <a:rPr lang="en-US" sz="1800" kern="1400" dirty="0">
                          <a:solidFill>
                            <a:srgbClr val="000000"/>
                          </a:solidFill>
                          <a:latin typeface="+mj-lt"/>
                        </a:rPr>
                        <a:t>10</a:t>
                      </a:r>
                    </a:p>
                  </a:txBody>
                  <a:tcPr marL="36576" marR="36576" marT="36576" marB="3657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noFill/>
                  </a:tcPr>
                </a:tc>
                <a:tc>
                  <a:txBody>
                    <a:bodyPr/>
                    <a:lstStyle/>
                    <a:p>
                      <a:pPr marR="0" indent="0" algn="ctr" rtl="0">
                        <a:spcBef>
                          <a:spcPts val="0"/>
                        </a:spcBef>
                        <a:spcAft>
                          <a:spcPts val="0"/>
                        </a:spcAft>
                      </a:pPr>
                      <a:r>
                        <a:rPr lang="en-US" sz="1800" kern="1400" dirty="0">
                          <a:solidFill>
                            <a:srgbClr val="000000"/>
                          </a:solidFill>
                          <a:latin typeface="+mj-lt"/>
                        </a:rPr>
                        <a:t>1</a:t>
                      </a:r>
                    </a:p>
                  </a:txBody>
                  <a:tcPr marL="36576" marR="36576" marT="36576" marB="3657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noFill/>
                  </a:tcPr>
                </a:tc>
                <a:tc>
                  <a:txBody>
                    <a:bodyPr/>
                    <a:lstStyle/>
                    <a:p>
                      <a:pPr marR="0" indent="0" algn="ctr" rtl="0">
                        <a:spcBef>
                          <a:spcPts val="0"/>
                        </a:spcBef>
                        <a:spcAft>
                          <a:spcPts val="0"/>
                        </a:spcAft>
                      </a:pPr>
                      <a:r>
                        <a:rPr lang="en-US" sz="1800" kern="1400" dirty="0">
                          <a:solidFill>
                            <a:srgbClr val="000000"/>
                          </a:solidFill>
                          <a:latin typeface="+mj-lt"/>
                        </a:rPr>
                        <a:t>SETSCREW</a:t>
                      </a:r>
                    </a:p>
                    <a:p>
                      <a:pPr marR="0" indent="0" algn="ctr" rtl="0">
                        <a:spcBef>
                          <a:spcPts val="0"/>
                        </a:spcBef>
                        <a:spcAft>
                          <a:spcPts val="0"/>
                        </a:spcAft>
                      </a:pPr>
                      <a:r>
                        <a:rPr lang="en-US" sz="1800" kern="1400" dirty="0">
                          <a:solidFill>
                            <a:srgbClr val="000000"/>
                          </a:solidFill>
                          <a:latin typeface="+mj-lt"/>
                        </a:rPr>
                        <a:t>(NOT SHOWN)</a:t>
                      </a:r>
                    </a:p>
                  </a:txBody>
                  <a:tcPr marL="36576" marR="36576" marT="36576" marB="3657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noFill/>
                  </a:tcPr>
                </a:tc>
                <a:tc>
                  <a:txBody>
                    <a:bodyPr/>
                    <a:lstStyle/>
                    <a:p>
                      <a:pPr marR="0" indent="0" algn="ctr" rtl="0">
                        <a:spcBef>
                          <a:spcPts val="0"/>
                        </a:spcBef>
                        <a:spcAft>
                          <a:spcPts val="0"/>
                        </a:spcAft>
                      </a:pPr>
                      <a:r>
                        <a:rPr lang="en-US" sz="1800" kern="1400" dirty="0">
                          <a:solidFill>
                            <a:srgbClr val="000000"/>
                          </a:solidFill>
                          <a:latin typeface="+mj-lt"/>
                        </a:rPr>
                        <a:t>⅛ SETSCREW X </a:t>
                      </a:r>
                    </a:p>
                    <a:p>
                      <a:pPr marR="0" indent="0" algn="ctr" rtl="0">
                        <a:spcBef>
                          <a:spcPts val="0"/>
                        </a:spcBef>
                        <a:spcAft>
                          <a:spcPts val="0"/>
                        </a:spcAft>
                      </a:pPr>
                      <a:r>
                        <a:rPr lang="en-US" sz="1800" kern="1400" dirty="0">
                          <a:solidFill>
                            <a:srgbClr val="000000"/>
                          </a:solidFill>
                          <a:latin typeface="+mj-lt"/>
                        </a:rPr>
                        <a:t>¾ LONG</a:t>
                      </a:r>
                    </a:p>
                  </a:txBody>
                  <a:tcPr marL="36576" marR="36576" marT="36576" marB="3657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0011"/>
                  </a:ext>
                </a:extLst>
              </a:tr>
            </a:tbl>
          </a:graphicData>
        </a:graphic>
      </p:graphicFrame>
      <p:sp>
        <p:nvSpPr>
          <p:cNvPr id="5" name="Slide Number Placeholder 3">
            <a:extLst>
              <a:ext uri="{FF2B5EF4-FFF2-40B4-BE49-F238E27FC236}">
                <a16:creationId xmlns:a16="http://schemas.microsoft.com/office/drawing/2014/main" id="{AE22FC28-A861-4B9E-8192-3C6D60F64D6E}"/>
              </a:ext>
            </a:extLst>
          </p:cNvPr>
          <p:cNvSpPr txBox="1">
            <a:spLocks/>
          </p:cNvSpPr>
          <p:nvPr/>
        </p:nvSpPr>
        <p:spPr>
          <a:xfrm>
            <a:off x="6400800" y="6319908"/>
            <a:ext cx="2133600"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defRPr/>
            </a:pPr>
            <a:fld id="{60D2AA05-7A17-43FD-A6F3-F98363076465}" type="slidenum">
              <a:rPr lang="en-US" smtClean="0"/>
              <a:pPr>
                <a:defRPr/>
              </a:pPr>
              <a:t>19</a:t>
            </a:fld>
            <a:endParaRPr lang="en-US" dirty="0"/>
          </a:p>
        </p:txBody>
      </p:sp>
    </p:spTree>
    <p:extLst>
      <p:ext uri="{BB962C8B-B14F-4D97-AF65-F5344CB8AC3E}">
        <p14:creationId xmlns:p14="http://schemas.microsoft.com/office/powerpoint/2010/main" val="33642896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0297567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Charts</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List information in table form.</a:t>
            </a:r>
          </a:p>
          <a:p>
            <a:pPr lvl="1"/>
            <a:r>
              <a:rPr lang="en-US" dirty="0"/>
              <a:t>There are different types of charts: Bill of Materials, Tap Sizes, Drill Sizes, and Feed and Cut Rates.</a:t>
            </a:r>
          </a:p>
          <a:p>
            <a:pPr lvl="1"/>
            <a:r>
              <a:rPr lang="en-US" dirty="0"/>
              <a:t>The Bill of Materials will give you part sizes, types of material, and finishes for all the different parts.</a:t>
            </a:r>
          </a:p>
          <a:p>
            <a:pPr lvl="1"/>
            <a:r>
              <a:rPr lang="en-US" dirty="0"/>
              <a:t>The other charts give information on sizes needed to make a part or standards used in the manufacturing.</a:t>
            </a:r>
          </a:p>
          <a:p>
            <a:pPr marL="0" lvl="1" indent="0">
              <a:buNone/>
            </a:pPr>
            <a:endParaRPr lang="en-US" dirty="0"/>
          </a:p>
        </p:txBody>
      </p:sp>
      <p:graphicFrame>
        <p:nvGraphicFramePr>
          <p:cNvPr id="4" name="Table 3">
            <a:extLst>
              <a:ext uri="{FF2B5EF4-FFF2-40B4-BE49-F238E27FC236}">
                <a16:creationId xmlns:a16="http://schemas.microsoft.com/office/drawing/2014/main" id="{D48D77A3-BF32-4833-A378-D86A2B294E23}"/>
              </a:ext>
            </a:extLst>
          </p:cNvPr>
          <p:cNvGraphicFramePr>
            <a:graphicFrameLocks noGrp="1"/>
          </p:cNvGraphicFramePr>
          <p:nvPr>
            <p:extLst>
              <p:ext uri="{D42A27DB-BD31-4B8C-83A1-F6EECF244321}">
                <p14:modId xmlns:p14="http://schemas.microsoft.com/office/powerpoint/2010/main" val="3018223172"/>
              </p:ext>
            </p:extLst>
          </p:nvPr>
        </p:nvGraphicFramePr>
        <p:xfrm>
          <a:off x="8696668" y="4195497"/>
          <a:ext cx="2371520" cy="2106629"/>
        </p:xfrm>
        <a:graphic>
          <a:graphicData uri="http://schemas.openxmlformats.org/drawingml/2006/table">
            <a:tbl>
              <a:tblPr firstRow="1" bandRow="1">
                <a:tableStyleId>{5C22544A-7EE6-4342-B048-85BDC9FD1C3A}</a:tableStyleId>
              </a:tblPr>
              <a:tblGrid>
                <a:gridCol w="592880">
                  <a:extLst>
                    <a:ext uri="{9D8B030D-6E8A-4147-A177-3AD203B41FA5}">
                      <a16:colId xmlns:a16="http://schemas.microsoft.com/office/drawing/2014/main" val="20000"/>
                    </a:ext>
                  </a:extLst>
                </a:gridCol>
                <a:gridCol w="592880">
                  <a:extLst>
                    <a:ext uri="{9D8B030D-6E8A-4147-A177-3AD203B41FA5}">
                      <a16:colId xmlns:a16="http://schemas.microsoft.com/office/drawing/2014/main" val="20001"/>
                    </a:ext>
                  </a:extLst>
                </a:gridCol>
                <a:gridCol w="592880">
                  <a:extLst>
                    <a:ext uri="{9D8B030D-6E8A-4147-A177-3AD203B41FA5}">
                      <a16:colId xmlns:a16="http://schemas.microsoft.com/office/drawing/2014/main" val="20002"/>
                    </a:ext>
                  </a:extLst>
                </a:gridCol>
                <a:gridCol w="592880">
                  <a:extLst>
                    <a:ext uri="{9D8B030D-6E8A-4147-A177-3AD203B41FA5}">
                      <a16:colId xmlns:a16="http://schemas.microsoft.com/office/drawing/2014/main" val="20003"/>
                    </a:ext>
                  </a:extLst>
                </a:gridCol>
              </a:tblGrid>
              <a:tr h="247839">
                <a:tc>
                  <a:txBody>
                    <a:bodyPr/>
                    <a:lstStyle/>
                    <a:p>
                      <a:pPr marR="0" indent="0" algn="ctr" rtl="0">
                        <a:spcBef>
                          <a:spcPts val="0"/>
                        </a:spcBef>
                        <a:spcAft>
                          <a:spcPts val="0"/>
                        </a:spcAft>
                      </a:pPr>
                      <a:r>
                        <a:rPr lang="en-US" sz="400" kern="1400" dirty="0"/>
                        <a:t>PART</a:t>
                      </a:r>
                    </a:p>
                    <a:p>
                      <a:pPr marR="0" indent="0" algn="ctr" rtl="0">
                        <a:spcBef>
                          <a:spcPts val="0"/>
                        </a:spcBef>
                        <a:spcAft>
                          <a:spcPts val="0"/>
                        </a:spcAft>
                      </a:pPr>
                      <a:r>
                        <a:rPr lang="en-US" sz="400" kern="1400" dirty="0"/>
                        <a:t>NUMBER</a:t>
                      </a:r>
                      <a:endParaRPr lang="en-US" sz="400" kern="1400" dirty="0">
                        <a:solidFill>
                          <a:srgbClr val="000000"/>
                        </a:solidFill>
                        <a:latin typeface="Times New Roman"/>
                      </a:endParaRPr>
                    </a:p>
                  </a:txBody>
                  <a:tcPr marL="36576" marR="36576" marT="36576" marB="36576"/>
                </a:tc>
                <a:tc>
                  <a:txBody>
                    <a:bodyPr/>
                    <a:lstStyle/>
                    <a:p>
                      <a:pPr marR="0" indent="0" algn="ctr" rtl="0">
                        <a:spcBef>
                          <a:spcPts val="0"/>
                        </a:spcBef>
                        <a:spcAft>
                          <a:spcPts val="0"/>
                        </a:spcAft>
                      </a:pPr>
                      <a:r>
                        <a:rPr lang="en-US" sz="400" kern="1400" dirty="0"/>
                        <a:t>QUANITY</a:t>
                      </a:r>
                      <a:endParaRPr lang="en-US" sz="400" kern="1400" dirty="0">
                        <a:solidFill>
                          <a:srgbClr val="000000"/>
                        </a:solidFill>
                        <a:latin typeface="Times New Roman"/>
                      </a:endParaRPr>
                    </a:p>
                  </a:txBody>
                  <a:tcPr marL="36576" marR="36576" marT="36576" marB="36576"/>
                </a:tc>
                <a:tc>
                  <a:txBody>
                    <a:bodyPr/>
                    <a:lstStyle/>
                    <a:p>
                      <a:pPr marR="0" indent="0" algn="ctr" rtl="0">
                        <a:spcBef>
                          <a:spcPts val="0"/>
                        </a:spcBef>
                        <a:spcAft>
                          <a:spcPts val="0"/>
                        </a:spcAft>
                      </a:pPr>
                      <a:r>
                        <a:rPr lang="en-US" sz="400" kern="1400" dirty="0"/>
                        <a:t>NAME</a:t>
                      </a:r>
                      <a:endParaRPr lang="en-US" sz="400" kern="1400" dirty="0">
                        <a:solidFill>
                          <a:srgbClr val="000000"/>
                        </a:solidFill>
                        <a:latin typeface="Times New Roman"/>
                      </a:endParaRPr>
                    </a:p>
                  </a:txBody>
                  <a:tcPr marL="36576" marR="36576" marT="36576" marB="36576"/>
                </a:tc>
                <a:tc>
                  <a:txBody>
                    <a:bodyPr/>
                    <a:lstStyle/>
                    <a:p>
                      <a:pPr marR="0" indent="0" algn="ctr" rtl="0">
                        <a:spcBef>
                          <a:spcPts val="0"/>
                        </a:spcBef>
                        <a:spcAft>
                          <a:spcPts val="0"/>
                        </a:spcAft>
                      </a:pPr>
                      <a:r>
                        <a:rPr lang="en-US" sz="400" kern="1400" dirty="0"/>
                        <a:t>SIZE</a:t>
                      </a:r>
                      <a:endParaRPr lang="en-US" sz="400" kern="1400" dirty="0">
                        <a:solidFill>
                          <a:srgbClr val="000000"/>
                        </a:solidFill>
                        <a:latin typeface="Times New Roman"/>
                      </a:endParaRPr>
                    </a:p>
                  </a:txBody>
                  <a:tcPr marL="36576" marR="36576" marT="36576" marB="36576"/>
                </a:tc>
                <a:extLst>
                  <a:ext uri="{0D108BD9-81ED-4DB2-BD59-A6C34878D82A}">
                    <a16:rowId xmlns:a16="http://schemas.microsoft.com/office/drawing/2014/main" val="10000"/>
                  </a:ext>
                </a:extLst>
              </a:tr>
              <a:tr h="170389">
                <a:tc>
                  <a:txBody>
                    <a:bodyPr/>
                    <a:lstStyle/>
                    <a:p>
                      <a:pPr marR="0" indent="0" algn="ctr" rtl="0">
                        <a:spcBef>
                          <a:spcPts val="0"/>
                        </a:spcBef>
                        <a:spcAft>
                          <a:spcPts val="0"/>
                        </a:spcAft>
                      </a:pPr>
                      <a:r>
                        <a:rPr lang="en-US" sz="400" kern="1400" dirty="0"/>
                        <a:t>1</a:t>
                      </a:r>
                      <a:endParaRPr lang="en-US" sz="400" b="0" kern="1400" dirty="0">
                        <a:solidFill>
                          <a:srgbClr val="000000"/>
                        </a:solidFill>
                        <a:latin typeface="Times New Roman"/>
                      </a:endParaRPr>
                    </a:p>
                  </a:txBody>
                  <a:tcPr marL="36576" marR="36576" marT="36576" marB="36576"/>
                </a:tc>
                <a:tc>
                  <a:txBody>
                    <a:bodyPr/>
                    <a:lstStyle/>
                    <a:p>
                      <a:pPr marR="0" indent="0" algn="ctr" rtl="0">
                        <a:spcBef>
                          <a:spcPts val="0"/>
                        </a:spcBef>
                        <a:spcAft>
                          <a:spcPts val="0"/>
                        </a:spcAft>
                      </a:pPr>
                      <a:r>
                        <a:rPr lang="en-US" sz="400" kern="1400" dirty="0"/>
                        <a:t>1</a:t>
                      </a:r>
                      <a:endParaRPr lang="en-US" sz="400" kern="1400" dirty="0">
                        <a:solidFill>
                          <a:srgbClr val="000000"/>
                        </a:solidFill>
                        <a:latin typeface="Times New Roman"/>
                      </a:endParaRPr>
                    </a:p>
                  </a:txBody>
                  <a:tcPr marL="36576" marR="36576" marT="36576" marB="36576"/>
                </a:tc>
                <a:tc>
                  <a:txBody>
                    <a:bodyPr/>
                    <a:lstStyle/>
                    <a:p>
                      <a:pPr marR="0" indent="0" algn="ctr" rtl="0">
                        <a:spcBef>
                          <a:spcPts val="0"/>
                        </a:spcBef>
                        <a:spcAft>
                          <a:spcPts val="0"/>
                        </a:spcAft>
                      </a:pPr>
                      <a:r>
                        <a:rPr lang="en-US" sz="400" kern="1400" dirty="0"/>
                        <a:t>BASE</a:t>
                      </a:r>
                      <a:endParaRPr lang="en-US" sz="400" kern="1400" dirty="0">
                        <a:solidFill>
                          <a:srgbClr val="000000"/>
                        </a:solidFill>
                        <a:latin typeface="Times New Roman"/>
                      </a:endParaRPr>
                    </a:p>
                  </a:txBody>
                  <a:tcPr marL="36576" marR="36576" marT="36576" marB="36576"/>
                </a:tc>
                <a:tc>
                  <a:txBody>
                    <a:bodyPr/>
                    <a:lstStyle/>
                    <a:p>
                      <a:pPr marR="0" indent="0" algn="ctr" rtl="0">
                        <a:spcBef>
                          <a:spcPts val="0"/>
                        </a:spcBef>
                        <a:spcAft>
                          <a:spcPts val="0"/>
                        </a:spcAft>
                      </a:pPr>
                      <a:r>
                        <a:rPr lang="en-US" sz="400" kern="1400" dirty="0"/>
                        <a:t>¾ X 2 ½ X 5</a:t>
                      </a:r>
                      <a:endParaRPr lang="en-US" sz="400" kern="1400" dirty="0">
                        <a:solidFill>
                          <a:srgbClr val="000000"/>
                        </a:solidFill>
                        <a:latin typeface="Times New Roman"/>
                      </a:endParaRPr>
                    </a:p>
                  </a:txBody>
                  <a:tcPr marL="36576" marR="36576" marT="36576" marB="36576"/>
                </a:tc>
                <a:extLst>
                  <a:ext uri="{0D108BD9-81ED-4DB2-BD59-A6C34878D82A}">
                    <a16:rowId xmlns:a16="http://schemas.microsoft.com/office/drawing/2014/main" val="10001"/>
                  </a:ext>
                </a:extLst>
              </a:tr>
              <a:tr h="170389">
                <a:tc>
                  <a:txBody>
                    <a:bodyPr/>
                    <a:lstStyle/>
                    <a:p>
                      <a:pPr marR="0" indent="0" algn="ctr" rtl="0">
                        <a:spcBef>
                          <a:spcPts val="0"/>
                        </a:spcBef>
                        <a:spcAft>
                          <a:spcPts val="0"/>
                        </a:spcAft>
                      </a:pPr>
                      <a:r>
                        <a:rPr lang="en-US" sz="400" kern="1400" dirty="0"/>
                        <a:t>2</a:t>
                      </a:r>
                      <a:endParaRPr lang="en-US" sz="400" kern="1400" dirty="0">
                        <a:solidFill>
                          <a:srgbClr val="000000"/>
                        </a:solidFill>
                        <a:latin typeface="Times New Roman"/>
                      </a:endParaRPr>
                    </a:p>
                  </a:txBody>
                  <a:tcPr marL="36576" marR="36576" marT="36576" marB="36576"/>
                </a:tc>
                <a:tc>
                  <a:txBody>
                    <a:bodyPr/>
                    <a:lstStyle/>
                    <a:p>
                      <a:pPr marR="0" indent="0" algn="ctr" rtl="0">
                        <a:spcBef>
                          <a:spcPts val="0"/>
                        </a:spcBef>
                        <a:spcAft>
                          <a:spcPts val="0"/>
                        </a:spcAft>
                      </a:pPr>
                      <a:r>
                        <a:rPr lang="en-US" sz="400" kern="1400" dirty="0"/>
                        <a:t>1</a:t>
                      </a:r>
                      <a:endParaRPr lang="en-US" sz="400" kern="1400" dirty="0">
                        <a:solidFill>
                          <a:srgbClr val="000000"/>
                        </a:solidFill>
                        <a:latin typeface="Times New Roman"/>
                      </a:endParaRPr>
                    </a:p>
                  </a:txBody>
                  <a:tcPr marL="36576" marR="36576" marT="36576" marB="36576"/>
                </a:tc>
                <a:tc>
                  <a:txBody>
                    <a:bodyPr/>
                    <a:lstStyle/>
                    <a:p>
                      <a:pPr marR="0" indent="0" algn="ctr" rtl="0">
                        <a:spcBef>
                          <a:spcPts val="0"/>
                        </a:spcBef>
                        <a:spcAft>
                          <a:spcPts val="0"/>
                        </a:spcAft>
                      </a:pPr>
                      <a:r>
                        <a:rPr lang="en-US" sz="400" kern="1400" dirty="0"/>
                        <a:t>FIX JAW</a:t>
                      </a:r>
                      <a:endParaRPr lang="en-US" sz="400" kern="1400" dirty="0">
                        <a:solidFill>
                          <a:srgbClr val="000000"/>
                        </a:solidFill>
                        <a:latin typeface="Times New Roman"/>
                      </a:endParaRPr>
                    </a:p>
                  </a:txBody>
                  <a:tcPr marL="36576" marR="36576" marT="36576" marB="36576"/>
                </a:tc>
                <a:tc>
                  <a:txBody>
                    <a:bodyPr/>
                    <a:lstStyle/>
                    <a:p>
                      <a:pPr marR="0" indent="0" algn="ctr" rtl="0">
                        <a:spcBef>
                          <a:spcPts val="0"/>
                        </a:spcBef>
                        <a:spcAft>
                          <a:spcPts val="0"/>
                        </a:spcAft>
                      </a:pPr>
                      <a:r>
                        <a:rPr lang="en-US" sz="400" kern="1400" dirty="0"/>
                        <a:t>¾ X2 ½ X2</a:t>
                      </a:r>
                      <a:endParaRPr lang="en-US" sz="400" kern="1400" dirty="0">
                        <a:solidFill>
                          <a:srgbClr val="000000"/>
                        </a:solidFill>
                        <a:latin typeface="Times New Roman"/>
                      </a:endParaRPr>
                    </a:p>
                  </a:txBody>
                  <a:tcPr marL="36576" marR="36576" marT="36576" marB="36576"/>
                </a:tc>
                <a:extLst>
                  <a:ext uri="{0D108BD9-81ED-4DB2-BD59-A6C34878D82A}">
                    <a16:rowId xmlns:a16="http://schemas.microsoft.com/office/drawing/2014/main" val="10002"/>
                  </a:ext>
                </a:extLst>
              </a:tr>
              <a:tr h="170389">
                <a:tc>
                  <a:txBody>
                    <a:bodyPr/>
                    <a:lstStyle/>
                    <a:p>
                      <a:pPr marR="0" indent="0" algn="ctr" rtl="0">
                        <a:spcBef>
                          <a:spcPts val="0"/>
                        </a:spcBef>
                        <a:spcAft>
                          <a:spcPts val="0"/>
                        </a:spcAft>
                      </a:pPr>
                      <a:r>
                        <a:rPr lang="en-US" sz="400" kern="1400" dirty="0"/>
                        <a:t>3</a:t>
                      </a:r>
                      <a:endParaRPr lang="en-US" sz="400" kern="1400" dirty="0">
                        <a:solidFill>
                          <a:srgbClr val="000000"/>
                        </a:solidFill>
                        <a:latin typeface="Times New Roman"/>
                      </a:endParaRPr>
                    </a:p>
                  </a:txBody>
                  <a:tcPr marL="36576" marR="36576" marT="36576" marB="36576"/>
                </a:tc>
                <a:tc>
                  <a:txBody>
                    <a:bodyPr/>
                    <a:lstStyle/>
                    <a:p>
                      <a:pPr marR="0" indent="0" algn="ctr" rtl="0">
                        <a:spcBef>
                          <a:spcPts val="0"/>
                        </a:spcBef>
                        <a:spcAft>
                          <a:spcPts val="0"/>
                        </a:spcAft>
                      </a:pPr>
                      <a:r>
                        <a:rPr lang="en-US" sz="400" kern="1400" dirty="0"/>
                        <a:t>1</a:t>
                      </a:r>
                      <a:endParaRPr lang="en-US" sz="400" kern="1400" dirty="0">
                        <a:solidFill>
                          <a:srgbClr val="000000"/>
                        </a:solidFill>
                        <a:latin typeface="Times New Roman"/>
                      </a:endParaRPr>
                    </a:p>
                  </a:txBody>
                  <a:tcPr marL="36576" marR="36576" marT="36576" marB="36576"/>
                </a:tc>
                <a:tc>
                  <a:txBody>
                    <a:bodyPr/>
                    <a:lstStyle/>
                    <a:p>
                      <a:pPr marR="0" indent="0" algn="ctr" rtl="0">
                        <a:spcBef>
                          <a:spcPts val="0"/>
                        </a:spcBef>
                        <a:spcAft>
                          <a:spcPts val="0"/>
                        </a:spcAft>
                      </a:pPr>
                      <a:r>
                        <a:rPr lang="en-US" sz="400" kern="1400" dirty="0"/>
                        <a:t>MOVABLE JAW</a:t>
                      </a:r>
                      <a:endParaRPr lang="en-US" sz="400" kern="1400" dirty="0">
                        <a:solidFill>
                          <a:srgbClr val="000000"/>
                        </a:solidFill>
                        <a:latin typeface="Times New Roman"/>
                      </a:endParaRPr>
                    </a:p>
                  </a:txBody>
                  <a:tcPr marL="36576" marR="36576" marT="36576" marB="36576"/>
                </a:tc>
                <a:tc>
                  <a:txBody>
                    <a:bodyPr/>
                    <a:lstStyle/>
                    <a:p>
                      <a:pPr marR="0" indent="0" algn="ctr" rtl="0">
                        <a:spcBef>
                          <a:spcPts val="0"/>
                        </a:spcBef>
                        <a:spcAft>
                          <a:spcPts val="0"/>
                        </a:spcAft>
                      </a:pPr>
                      <a:r>
                        <a:rPr lang="en-US" sz="400" kern="1400" dirty="0"/>
                        <a:t>¾ X2 ½ X2</a:t>
                      </a:r>
                      <a:endParaRPr lang="en-US" sz="400" kern="1400" dirty="0">
                        <a:solidFill>
                          <a:srgbClr val="000000"/>
                        </a:solidFill>
                        <a:latin typeface="Times New Roman"/>
                      </a:endParaRPr>
                    </a:p>
                  </a:txBody>
                  <a:tcPr marL="36576" marR="36576" marT="36576" marB="36576"/>
                </a:tc>
                <a:extLst>
                  <a:ext uri="{0D108BD9-81ED-4DB2-BD59-A6C34878D82A}">
                    <a16:rowId xmlns:a16="http://schemas.microsoft.com/office/drawing/2014/main" val="10003"/>
                  </a:ext>
                </a:extLst>
              </a:tr>
              <a:tr h="170389">
                <a:tc>
                  <a:txBody>
                    <a:bodyPr/>
                    <a:lstStyle/>
                    <a:p>
                      <a:pPr marR="0" indent="0" algn="ctr" rtl="0">
                        <a:spcBef>
                          <a:spcPts val="0"/>
                        </a:spcBef>
                        <a:spcAft>
                          <a:spcPts val="0"/>
                        </a:spcAft>
                      </a:pPr>
                      <a:r>
                        <a:rPr lang="en-US" sz="400" kern="1400" dirty="0"/>
                        <a:t>4</a:t>
                      </a:r>
                      <a:endParaRPr lang="en-US" sz="400" kern="1400" dirty="0">
                        <a:solidFill>
                          <a:srgbClr val="000000"/>
                        </a:solidFill>
                        <a:latin typeface="Times New Roman"/>
                      </a:endParaRPr>
                    </a:p>
                  </a:txBody>
                  <a:tcPr marL="36576" marR="36576" marT="36576" marB="36576"/>
                </a:tc>
                <a:tc>
                  <a:txBody>
                    <a:bodyPr/>
                    <a:lstStyle/>
                    <a:p>
                      <a:pPr marR="0" indent="0" algn="ctr" rtl="0">
                        <a:spcBef>
                          <a:spcPts val="0"/>
                        </a:spcBef>
                        <a:spcAft>
                          <a:spcPts val="0"/>
                        </a:spcAft>
                      </a:pPr>
                      <a:r>
                        <a:rPr lang="en-US" sz="400" kern="1400" dirty="0"/>
                        <a:t>1</a:t>
                      </a:r>
                      <a:endParaRPr lang="en-US" sz="400" kern="1400" dirty="0">
                        <a:solidFill>
                          <a:srgbClr val="000000"/>
                        </a:solidFill>
                        <a:latin typeface="Times New Roman"/>
                      </a:endParaRPr>
                    </a:p>
                  </a:txBody>
                  <a:tcPr marL="36576" marR="36576" marT="36576" marB="36576"/>
                </a:tc>
                <a:tc>
                  <a:txBody>
                    <a:bodyPr/>
                    <a:lstStyle/>
                    <a:p>
                      <a:pPr marR="0" indent="0" algn="ctr" rtl="0">
                        <a:spcBef>
                          <a:spcPts val="0"/>
                        </a:spcBef>
                        <a:spcAft>
                          <a:spcPts val="0"/>
                        </a:spcAft>
                      </a:pPr>
                      <a:r>
                        <a:rPr lang="en-US" sz="400" kern="1400" dirty="0"/>
                        <a:t>FRONT JAW</a:t>
                      </a:r>
                      <a:endParaRPr lang="en-US" sz="400" kern="1400" dirty="0">
                        <a:solidFill>
                          <a:srgbClr val="000000"/>
                        </a:solidFill>
                        <a:latin typeface="Times New Roman"/>
                      </a:endParaRPr>
                    </a:p>
                  </a:txBody>
                  <a:tcPr marL="36576" marR="36576" marT="36576" marB="36576"/>
                </a:tc>
                <a:tc>
                  <a:txBody>
                    <a:bodyPr/>
                    <a:lstStyle/>
                    <a:p>
                      <a:pPr marR="0" indent="0" algn="ctr" rtl="0">
                        <a:spcBef>
                          <a:spcPts val="0"/>
                        </a:spcBef>
                        <a:spcAft>
                          <a:spcPts val="0"/>
                        </a:spcAft>
                      </a:pPr>
                      <a:r>
                        <a:rPr lang="en-US" sz="400" kern="1400" dirty="0"/>
                        <a:t>¾ X2 ½ X2</a:t>
                      </a:r>
                      <a:endParaRPr lang="en-US" sz="400" kern="1400" dirty="0">
                        <a:solidFill>
                          <a:srgbClr val="000000"/>
                        </a:solidFill>
                        <a:latin typeface="Times New Roman"/>
                      </a:endParaRPr>
                    </a:p>
                  </a:txBody>
                  <a:tcPr marL="36576" marR="36576" marT="36576" marB="36576"/>
                </a:tc>
                <a:extLst>
                  <a:ext uri="{0D108BD9-81ED-4DB2-BD59-A6C34878D82A}">
                    <a16:rowId xmlns:a16="http://schemas.microsoft.com/office/drawing/2014/main" val="10004"/>
                  </a:ext>
                </a:extLst>
              </a:tr>
              <a:tr h="170389">
                <a:tc>
                  <a:txBody>
                    <a:bodyPr/>
                    <a:lstStyle/>
                    <a:p>
                      <a:pPr marR="0" indent="0" algn="ctr" rtl="0">
                        <a:spcBef>
                          <a:spcPts val="0"/>
                        </a:spcBef>
                        <a:spcAft>
                          <a:spcPts val="0"/>
                        </a:spcAft>
                      </a:pPr>
                      <a:r>
                        <a:rPr lang="en-US" sz="400" kern="1400" dirty="0"/>
                        <a:t>5</a:t>
                      </a:r>
                      <a:endParaRPr lang="en-US" sz="400" kern="1400" dirty="0">
                        <a:solidFill>
                          <a:srgbClr val="000000"/>
                        </a:solidFill>
                        <a:latin typeface="Times New Roman"/>
                      </a:endParaRPr>
                    </a:p>
                  </a:txBody>
                  <a:tcPr marL="36576" marR="36576" marT="36576" marB="36576"/>
                </a:tc>
                <a:tc>
                  <a:txBody>
                    <a:bodyPr/>
                    <a:lstStyle/>
                    <a:p>
                      <a:pPr marR="0" indent="0" algn="ctr" rtl="0">
                        <a:spcBef>
                          <a:spcPts val="0"/>
                        </a:spcBef>
                        <a:spcAft>
                          <a:spcPts val="0"/>
                        </a:spcAft>
                      </a:pPr>
                      <a:r>
                        <a:rPr lang="en-US" sz="400" kern="1400" dirty="0"/>
                        <a:t>1</a:t>
                      </a:r>
                      <a:endParaRPr lang="en-US" sz="400" kern="1400" dirty="0">
                        <a:solidFill>
                          <a:srgbClr val="000000"/>
                        </a:solidFill>
                        <a:latin typeface="Times New Roman"/>
                      </a:endParaRPr>
                    </a:p>
                  </a:txBody>
                  <a:tcPr marL="36576" marR="36576" marT="36576" marB="36576"/>
                </a:tc>
                <a:tc>
                  <a:txBody>
                    <a:bodyPr/>
                    <a:lstStyle/>
                    <a:p>
                      <a:pPr marR="0" indent="0" algn="ctr" rtl="0">
                        <a:spcBef>
                          <a:spcPts val="0"/>
                        </a:spcBef>
                        <a:spcAft>
                          <a:spcPts val="0"/>
                        </a:spcAft>
                      </a:pPr>
                      <a:r>
                        <a:rPr lang="en-US" sz="400" kern="1400" dirty="0"/>
                        <a:t>SCREW</a:t>
                      </a:r>
                      <a:endParaRPr lang="en-US" sz="400" kern="1400" dirty="0">
                        <a:solidFill>
                          <a:srgbClr val="000000"/>
                        </a:solidFill>
                        <a:latin typeface="Times New Roman"/>
                      </a:endParaRPr>
                    </a:p>
                  </a:txBody>
                  <a:tcPr marL="36576" marR="36576" marT="36576" marB="36576"/>
                </a:tc>
                <a:tc>
                  <a:txBody>
                    <a:bodyPr/>
                    <a:lstStyle/>
                    <a:p>
                      <a:pPr marR="0" indent="0" algn="ctr" rtl="0">
                        <a:spcBef>
                          <a:spcPts val="0"/>
                        </a:spcBef>
                        <a:spcAft>
                          <a:spcPts val="0"/>
                        </a:spcAft>
                      </a:pPr>
                      <a:r>
                        <a:rPr lang="pt-BR" sz="400" kern="1400" dirty="0"/>
                        <a:t>1 ¼ DIA X 3 </a:t>
                      </a:r>
                      <a:r>
                        <a:rPr lang="en-US" sz="400" kern="1400" dirty="0"/>
                        <a:t>¾</a:t>
                      </a:r>
                      <a:endParaRPr lang="pt-BR" sz="400" kern="1400" dirty="0">
                        <a:solidFill>
                          <a:srgbClr val="000000"/>
                        </a:solidFill>
                        <a:latin typeface="Times New Roman"/>
                      </a:endParaRPr>
                    </a:p>
                  </a:txBody>
                  <a:tcPr marL="36576" marR="36576" marT="36576" marB="36576"/>
                </a:tc>
                <a:extLst>
                  <a:ext uri="{0D108BD9-81ED-4DB2-BD59-A6C34878D82A}">
                    <a16:rowId xmlns:a16="http://schemas.microsoft.com/office/drawing/2014/main" val="10005"/>
                  </a:ext>
                </a:extLst>
              </a:tr>
              <a:tr h="170389">
                <a:tc>
                  <a:txBody>
                    <a:bodyPr/>
                    <a:lstStyle/>
                    <a:p>
                      <a:pPr marR="0" indent="0" algn="ctr" rtl="0">
                        <a:spcBef>
                          <a:spcPts val="0"/>
                        </a:spcBef>
                        <a:spcAft>
                          <a:spcPts val="0"/>
                        </a:spcAft>
                      </a:pPr>
                      <a:r>
                        <a:rPr lang="en-US" sz="400" kern="1400" dirty="0"/>
                        <a:t>6</a:t>
                      </a:r>
                      <a:endParaRPr lang="en-US" sz="400" kern="1400" dirty="0">
                        <a:solidFill>
                          <a:srgbClr val="000000"/>
                        </a:solidFill>
                        <a:latin typeface="Times New Roman"/>
                      </a:endParaRPr>
                    </a:p>
                  </a:txBody>
                  <a:tcPr marL="36576" marR="36576" marT="36576" marB="36576"/>
                </a:tc>
                <a:tc>
                  <a:txBody>
                    <a:bodyPr/>
                    <a:lstStyle/>
                    <a:p>
                      <a:pPr marR="0" indent="0" algn="ctr" rtl="0">
                        <a:spcBef>
                          <a:spcPts val="0"/>
                        </a:spcBef>
                        <a:spcAft>
                          <a:spcPts val="0"/>
                        </a:spcAft>
                      </a:pPr>
                      <a:r>
                        <a:rPr lang="en-US" sz="400" kern="1400" dirty="0"/>
                        <a:t>1</a:t>
                      </a:r>
                      <a:endParaRPr lang="en-US" sz="400" kern="1400" dirty="0">
                        <a:solidFill>
                          <a:srgbClr val="000000"/>
                        </a:solidFill>
                        <a:latin typeface="Times New Roman"/>
                      </a:endParaRPr>
                    </a:p>
                  </a:txBody>
                  <a:tcPr marL="36576" marR="36576" marT="36576" marB="36576"/>
                </a:tc>
                <a:tc>
                  <a:txBody>
                    <a:bodyPr/>
                    <a:lstStyle/>
                    <a:p>
                      <a:pPr marR="0" indent="0" algn="ctr" rtl="0">
                        <a:spcBef>
                          <a:spcPts val="0"/>
                        </a:spcBef>
                        <a:spcAft>
                          <a:spcPts val="0"/>
                        </a:spcAft>
                      </a:pPr>
                      <a:r>
                        <a:rPr lang="en-US" sz="400" kern="1400" dirty="0"/>
                        <a:t>HANDLE</a:t>
                      </a:r>
                      <a:endParaRPr lang="en-US" sz="400" kern="1400" dirty="0">
                        <a:solidFill>
                          <a:srgbClr val="000000"/>
                        </a:solidFill>
                        <a:latin typeface="Times New Roman"/>
                      </a:endParaRPr>
                    </a:p>
                  </a:txBody>
                  <a:tcPr marL="36576" marR="36576" marT="36576" marB="36576"/>
                </a:tc>
                <a:tc>
                  <a:txBody>
                    <a:bodyPr/>
                    <a:lstStyle/>
                    <a:p>
                      <a:pPr marR="0" indent="0" algn="ctr" rtl="0">
                        <a:spcBef>
                          <a:spcPts val="0"/>
                        </a:spcBef>
                        <a:spcAft>
                          <a:spcPts val="0"/>
                        </a:spcAft>
                      </a:pPr>
                      <a:r>
                        <a:rPr lang="en-US" sz="400" kern="1400" dirty="0"/>
                        <a:t>⅜ DIA X 3</a:t>
                      </a:r>
                      <a:endParaRPr lang="en-US" sz="400" kern="1400" dirty="0">
                        <a:solidFill>
                          <a:srgbClr val="000000"/>
                        </a:solidFill>
                        <a:latin typeface="Times New Roman"/>
                      </a:endParaRPr>
                    </a:p>
                  </a:txBody>
                  <a:tcPr marL="36576" marR="36576" marT="36576" marB="36576"/>
                </a:tc>
                <a:extLst>
                  <a:ext uri="{0D108BD9-81ED-4DB2-BD59-A6C34878D82A}">
                    <a16:rowId xmlns:a16="http://schemas.microsoft.com/office/drawing/2014/main" val="10006"/>
                  </a:ext>
                </a:extLst>
              </a:tr>
              <a:tr h="170389">
                <a:tc>
                  <a:txBody>
                    <a:bodyPr/>
                    <a:lstStyle/>
                    <a:p>
                      <a:pPr marR="0" indent="0" algn="ctr" rtl="0">
                        <a:spcBef>
                          <a:spcPts val="0"/>
                        </a:spcBef>
                        <a:spcAft>
                          <a:spcPts val="0"/>
                        </a:spcAft>
                      </a:pPr>
                      <a:r>
                        <a:rPr lang="en-US" sz="400" kern="1400" dirty="0"/>
                        <a:t>7</a:t>
                      </a:r>
                      <a:endParaRPr lang="en-US" sz="400" kern="1400" dirty="0">
                        <a:solidFill>
                          <a:srgbClr val="000000"/>
                        </a:solidFill>
                        <a:latin typeface="Times New Roman"/>
                      </a:endParaRPr>
                    </a:p>
                  </a:txBody>
                  <a:tcPr marL="36576" marR="36576" marT="36576" marB="36576"/>
                </a:tc>
                <a:tc>
                  <a:txBody>
                    <a:bodyPr/>
                    <a:lstStyle/>
                    <a:p>
                      <a:pPr marR="0" indent="0" algn="ctr" rtl="0">
                        <a:spcBef>
                          <a:spcPts val="0"/>
                        </a:spcBef>
                        <a:spcAft>
                          <a:spcPts val="0"/>
                        </a:spcAft>
                      </a:pPr>
                      <a:r>
                        <a:rPr lang="en-US" sz="400" kern="1400" dirty="0"/>
                        <a:t>2</a:t>
                      </a:r>
                      <a:endParaRPr lang="en-US" sz="400" kern="1400" dirty="0">
                        <a:solidFill>
                          <a:srgbClr val="000000"/>
                        </a:solidFill>
                        <a:latin typeface="Times New Roman"/>
                      </a:endParaRPr>
                    </a:p>
                  </a:txBody>
                  <a:tcPr marL="36576" marR="36576" marT="36576" marB="36576"/>
                </a:tc>
                <a:tc>
                  <a:txBody>
                    <a:bodyPr/>
                    <a:lstStyle/>
                    <a:p>
                      <a:pPr marR="0" indent="0" algn="ctr" rtl="0">
                        <a:spcBef>
                          <a:spcPts val="0"/>
                        </a:spcBef>
                        <a:spcAft>
                          <a:spcPts val="0"/>
                        </a:spcAft>
                      </a:pPr>
                      <a:r>
                        <a:rPr lang="en-US" sz="400" kern="1400" dirty="0"/>
                        <a:t>JAW FACES</a:t>
                      </a:r>
                      <a:endParaRPr lang="en-US" sz="400" kern="1400" dirty="0">
                        <a:solidFill>
                          <a:srgbClr val="000000"/>
                        </a:solidFill>
                        <a:latin typeface="Times New Roman"/>
                      </a:endParaRPr>
                    </a:p>
                  </a:txBody>
                  <a:tcPr marL="36576" marR="36576" marT="36576" marB="36576"/>
                </a:tc>
                <a:tc>
                  <a:txBody>
                    <a:bodyPr/>
                    <a:lstStyle/>
                    <a:p>
                      <a:pPr marR="0" indent="0" algn="ctr" rtl="0">
                        <a:spcBef>
                          <a:spcPts val="0"/>
                        </a:spcBef>
                        <a:spcAft>
                          <a:spcPts val="0"/>
                        </a:spcAft>
                      </a:pPr>
                      <a:r>
                        <a:rPr lang="en-US" sz="400" kern="1400" dirty="0"/>
                        <a:t>½ X 1 X 2 ½</a:t>
                      </a:r>
                      <a:endParaRPr lang="en-US" sz="400" kern="1400" dirty="0">
                        <a:solidFill>
                          <a:srgbClr val="000000"/>
                        </a:solidFill>
                        <a:latin typeface="Times New Roman"/>
                      </a:endParaRPr>
                    </a:p>
                  </a:txBody>
                  <a:tcPr marL="36576" marR="36576" marT="36576" marB="36576"/>
                </a:tc>
                <a:extLst>
                  <a:ext uri="{0D108BD9-81ED-4DB2-BD59-A6C34878D82A}">
                    <a16:rowId xmlns:a16="http://schemas.microsoft.com/office/drawing/2014/main" val="10007"/>
                  </a:ext>
                </a:extLst>
              </a:tr>
              <a:tr h="170389">
                <a:tc>
                  <a:txBody>
                    <a:bodyPr/>
                    <a:lstStyle/>
                    <a:p>
                      <a:pPr marR="0" indent="0" algn="ctr" rtl="0">
                        <a:spcBef>
                          <a:spcPts val="0"/>
                        </a:spcBef>
                        <a:spcAft>
                          <a:spcPts val="0"/>
                        </a:spcAft>
                      </a:pPr>
                      <a:r>
                        <a:rPr lang="en-US" sz="400" kern="1400" dirty="0"/>
                        <a:t>8</a:t>
                      </a:r>
                      <a:endParaRPr lang="en-US" sz="400" kern="1400" dirty="0">
                        <a:solidFill>
                          <a:srgbClr val="000000"/>
                        </a:solidFill>
                        <a:latin typeface="Times New Roman"/>
                      </a:endParaRPr>
                    </a:p>
                  </a:txBody>
                  <a:tcPr marL="36576" marR="36576" marT="36576" marB="36576"/>
                </a:tc>
                <a:tc>
                  <a:txBody>
                    <a:bodyPr/>
                    <a:lstStyle/>
                    <a:p>
                      <a:pPr marR="0" indent="0" algn="ctr" rtl="0">
                        <a:spcBef>
                          <a:spcPts val="0"/>
                        </a:spcBef>
                        <a:spcAft>
                          <a:spcPts val="0"/>
                        </a:spcAft>
                      </a:pPr>
                      <a:r>
                        <a:rPr lang="en-US" sz="400" kern="1400" dirty="0"/>
                        <a:t>1</a:t>
                      </a:r>
                      <a:endParaRPr lang="en-US" sz="400" kern="1400" dirty="0">
                        <a:solidFill>
                          <a:srgbClr val="000000"/>
                        </a:solidFill>
                        <a:latin typeface="Times New Roman"/>
                      </a:endParaRPr>
                    </a:p>
                  </a:txBody>
                  <a:tcPr marL="36576" marR="36576" marT="36576" marB="36576"/>
                </a:tc>
                <a:tc>
                  <a:txBody>
                    <a:bodyPr/>
                    <a:lstStyle/>
                    <a:p>
                      <a:pPr marR="0" indent="0" algn="ctr" rtl="0">
                        <a:spcBef>
                          <a:spcPts val="0"/>
                        </a:spcBef>
                        <a:spcAft>
                          <a:spcPts val="0"/>
                        </a:spcAft>
                      </a:pPr>
                      <a:r>
                        <a:rPr lang="en-US" sz="400" kern="1400" dirty="0"/>
                        <a:t>JAW LOCK</a:t>
                      </a:r>
                      <a:endParaRPr lang="en-US" sz="400" kern="1400" dirty="0">
                        <a:solidFill>
                          <a:srgbClr val="000000"/>
                        </a:solidFill>
                        <a:latin typeface="Times New Roman"/>
                      </a:endParaRPr>
                    </a:p>
                  </a:txBody>
                  <a:tcPr marL="36576" marR="36576" marT="36576" marB="36576"/>
                </a:tc>
                <a:tc>
                  <a:txBody>
                    <a:bodyPr/>
                    <a:lstStyle/>
                    <a:p>
                      <a:pPr marR="0" indent="0" algn="ctr" rtl="0">
                        <a:spcBef>
                          <a:spcPts val="0"/>
                        </a:spcBef>
                        <a:spcAft>
                          <a:spcPts val="0"/>
                        </a:spcAft>
                      </a:pPr>
                      <a:r>
                        <a:rPr lang="en-US" sz="400" kern="1400" dirty="0"/>
                        <a:t>⅛ X ¾ X 1 ½</a:t>
                      </a:r>
                      <a:endParaRPr lang="en-US" sz="400" kern="1400" dirty="0">
                        <a:solidFill>
                          <a:srgbClr val="000000"/>
                        </a:solidFill>
                        <a:latin typeface="Times New Roman"/>
                      </a:endParaRPr>
                    </a:p>
                  </a:txBody>
                  <a:tcPr marL="36576" marR="36576" marT="36576" marB="36576"/>
                </a:tc>
                <a:extLst>
                  <a:ext uri="{0D108BD9-81ED-4DB2-BD59-A6C34878D82A}">
                    <a16:rowId xmlns:a16="http://schemas.microsoft.com/office/drawing/2014/main" val="10008"/>
                  </a:ext>
                </a:extLst>
              </a:tr>
              <a:tr h="247839">
                <a:tc>
                  <a:txBody>
                    <a:bodyPr/>
                    <a:lstStyle/>
                    <a:p>
                      <a:pPr marR="0" indent="0" algn="ctr" rtl="0">
                        <a:spcBef>
                          <a:spcPts val="0"/>
                        </a:spcBef>
                        <a:spcAft>
                          <a:spcPts val="0"/>
                        </a:spcAft>
                      </a:pPr>
                      <a:r>
                        <a:rPr lang="en-US" sz="400" kern="1400" dirty="0"/>
                        <a:t>9</a:t>
                      </a:r>
                      <a:endParaRPr lang="en-US" sz="400" kern="1400" dirty="0">
                        <a:solidFill>
                          <a:srgbClr val="000000"/>
                        </a:solidFill>
                        <a:latin typeface="Times New Roman"/>
                      </a:endParaRPr>
                    </a:p>
                  </a:txBody>
                  <a:tcPr marL="36576" marR="36576" marT="36576" marB="36576"/>
                </a:tc>
                <a:tc>
                  <a:txBody>
                    <a:bodyPr/>
                    <a:lstStyle/>
                    <a:p>
                      <a:pPr marR="0" indent="0" algn="ctr" rtl="0">
                        <a:spcBef>
                          <a:spcPts val="0"/>
                        </a:spcBef>
                        <a:spcAft>
                          <a:spcPts val="0"/>
                        </a:spcAft>
                      </a:pPr>
                      <a:r>
                        <a:rPr lang="en-US" sz="400" kern="1400" dirty="0"/>
                        <a:t>7</a:t>
                      </a:r>
                      <a:endParaRPr lang="en-US" sz="400" kern="1400" dirty="0">
                        <a:solidFill>
                          <a:srgbClr val="000000"/>
                        </a:solidFill>
                        <a:latin typeface="Times New Roman"/>
                      </a:endParaRPr>
                    </a:p>
                  </a:txBody>
                  <a:tcPr marL="36576" marR="36576" marT="36576" marB="36576"/>
                </a:tc>
                <a:tc>
                  <a:txBody>
                    <a:bodyPr/>
                    <a:lstStyle/>
                    <a:p>
                      <a:pPr marR="0" indent="0" algn="ctr" rtl="0">
                        <a:spcBef>
                          <a:spcPts val="0"/>
                        </a:spcBef>
                        <a:spcAft>
                          <a:spcPts val="0"/>
                        </a:spcAft>
                      </a:pPr>
                      <a:r>
                        <a:rPr lang="en-US" sz="400" kern="1400" dirty="0"/>
                        <a:t>FASTNER</a:t>
                      </a:r>
                      <a:endParaRPr lang="en-US" sz="400" kern="1400" dirty="0">
                        <a:solidFill>
                          <a:srgbClr val="000000"/>
                        </a:solidFill>
                        <a:latin typeface="Times New Roman"/>
                      </a:endParaRPr>
                    </a:p>
                  </a:txBody>
                  <a:tcPr marL="36576" marR="36576" marT="36576" marB="36576"/>
                </a:tc>
                <a:tc>
                  <a:txBody>
                    <a:bodyPr/>
                    <a:lstStyle/>
                    <a:p>
                      <a:pPr marR="0" indent="0" algn="ctr" rtl="0">
                        <a:spcBef>
                          <a:spcPts val="0"/>
                        </a:spcBef>
                        <a:spcAft>
                          <a:spcPts val="0"/>
                        </a:spcAft>
                      </a:pPr>
                      <a:r>
                        <a:rPr lang="pt-BR" sz="400" kern="1400" dirty="0"/>
                        <a:t>¼ </a:t>
                      </a:r>
                      <a:r>
                        <a:rPr lang="en-US" sz="400" kern="1400" dirty="0"/>
                        <a:t> –28 BOLTS X</a:t>
                      </a:r>
                    </a:p>
                    <a:p>
                      <a:pPr marR="0" indent="0" algn="ctr" rtl="0">
                        <a:spcBef>
                          <a:spcPts val="0"/>
                        </a:spcBef>
                        <a:spcAft>
                          <a:spcPts val="0"/>
                        </a:spcAft>
                      </a:pPr>
                      <a:r>
                        <a:rPr lang="en-US" sz="400" kern="1400" dirty="0"/>
                        <a:t>¾ LONG</a:t>
                      </a:r>
                      <a:endParaRPr lang="en-US" sz="400" kern="1400" dirty="0">
                        <a:solidFill>
                          <a:srgbClr val="000000"/>
                        </a:solidFill>
                        <a:latin typeface="Times New Roman"/>
                      </a:endParaRPr>
                    </a:p>
                  </a:txBody>
                  <a:tcPr marL="36576" marR="36576" marT="36576" marB="36576"/>
                </a:tc>
                <a:extLst>
                  <a:ext uri="{0D108BD9-81ED-4DB2-BD59-A6C34878D82A}">
                    <a16:rowId xmlns:a16="http://schemas.microsoft.com/office/drawing/2014/main" val="10009"/>
                  </a:ext>
                </a:extLst>
              </a:tr>
              <a:tr h="247839">
                <a:tc>
                  <a:txBody>
                    <a:bodyPr/>
                    <a:lstStyle/>
                    <a:p>
                      <a:pPr marR="0" indent="0" algn="ctr" rtl="0">
                        <a:spcBef>
                          <a:spcPts val="0"/>
                        </a:spcBef>
                        <a:spcAft>
                          <a:spcPts val="0"/>
                        </a:spcAft>
                      </a:pPr>
                      <a:r>
                        <a:rPr lang="en-US" sz="400" kern="1400" dirty="0"/>
                        <a:t>10</a:t>
                      </a:r>
                      <a:endParaRPr lang="en-US" sz="400" kern="1400" dirty="0">
                        <a:solidFill>
                          <a:srgbClr val="000000"/>
                        </a:solidFill>
                        <a:latin typeface="Times New Roman"/>
                      </a:endParaRPr>
                    </a:p>
                  </a:txBody>
                  <a:tcPr marL="36576" marR="36576" marT="36576" marB="36576"/>
                </a:tc>
                <a:tc>
                  <a:txBody>
                    <a:bodyPr/>
                    <a:lstStyle/>
                    <a:p>
                      <a:pPr marR="0" indent="0" algn="ctr" rtl="0">
                        <a:spcBef>
                          <a:spcPts val="0"/>
                        </a:spcBef>
                        <a:spcAft>
                          <a:spcPts val="0"/>
                        </a:spcAft>
                      </a:pPr>
                      <a:r>
                        <a:rPr lang="en-US" sz="400" kern="1400" dirty="0"/>
                        <a:t>1</a:t>
                      </a:r>
                      <a:endParaRPr lang="en-US" sz="400" kern="1400" dirty="0">
                        <a:solidFill>
                          <a:srgbClr val="000000"/>
                        </a:solidFill>
                        <a:latin typeface="Times New Roman"/>
                      </a:endParaRPr>
                    </a:p>
                  </a:txBody>
                  <a:tcPr marL="36576" marR="36576" marT="36576" marB="36576"/>
                </a:tc>
                <a:tc>
                  <a:txBody>
                    <a:bodyPr/>
                    <a:lstStyle/>
                    <a:p>
                      <a:pPr marR="0" indent="0" algn="ctr" rtl="0">
                        <a:spcBef>
                          <a:spcPts val="0"/>
                        </a:spcBef>
                        <a:spcAft>
                          <a:spcPts val="0"/>
                        </a:spcAft>
                      </a:pPr>
                      <a:r>
                        <a:rPr lang="en-US" sz="400" kern="1400" dirty="0"/>
                        <a:t>SETSCREW</a:t>
                      </a:r>
                    </a:p>
                    <a:p>
                      <a:pPr marR="0" indent="0" algn="ctr" rtl="0">
                        <a:spcBef>
                          <a:spcPts val="0"/>
                        </a:spcBef>
                        <a:spcAft>
                          <a:spcPts val="0"/>
                        </a:spcAft>
                      </a:pPr>
                      <a:r>
                        <a:rPr lang="en-US" sz="400" kern="1400" dirty="0"/>
                        <a:t>(NOT SHOWN)</a:t>
                      </a:r>
                      <a:endParaRPr lang="en-US" sz="400" kern="1400" dirty="0">
                        <a:solidFill>
                          <a:srgbClr val="000000"/>
                        </a:solidFill>
                        <a:latin typeface="Times New Roman"/>
                      </a:endParaRPr>
                    </a:p>
                  </a:txBody>
                  <a:tcPr marL="36576" marR="36576" marT="36576" marB="36576"/>
                </a:tc>
                <a:tc>
                  <a:txBody>
                    <a:bodyPr/>
                    <a:lstStyle/>
                    <a:p>
                      <a:pPr marR="0" indent="0" algn="ctr" rtl="0">
                        <a:spcBef>
                          <a:spcPts val="0"/>
                        </a:spcBef>
                        <a:spcAft>
                          <a:spcPts val="0"/>
                        </a:spcAft>
                      </a:pPr>
                      <a:r>
                        <a:rPr lang="en-US" sz="400" kern="1400" dirty="0"/>
                        <a:t>⅛ SETSCREW X </a:t>
                      </a:r>
                    </a:p>
                    <a:p>
                      <a:pPr marR="0" indent="0" algn="ctr" rtl="0">
                        <a:spcBef>
                          <a:spcPts val="0"/>
                        </a:spcBef>
                        <a:spcAft>
                          <a:spcPts val="0"/>
                        </a:spcAft>
                      </a:pPr>
                      <a:r>
                        <a:rPr lang="en-US" sz="400" kern="1400" dirty="0"/>
                        <a:t>¾ LONG</a:t>
                      </a:r>
                      <a:endParaRPr lang="en-US" sz="400" kern="1400" dirty="0">
                        <a:solidFill>
                          <a:srgbClr val="000000"/>
                        </a:solidFill>
                        <a:latin typeface="Times New Roman"/>
                      </a:endParaRPr>
                    </a:p>
                  </a:txBody>
                  <a:tcPr marL="36576" marR="36576" marT="36576" marB="36576"/>
                </a:tc>
                <a:extLst>
                  <a:ext uri="{0D108BD9-81ED-4DB2-BD59-A6C34878D82A}">
                    <a16:rowId xmlns:a16="http://schemas.microsoft.com/office/drawing/2014/main" val="10010"/>
                  </a:ext>
                </a:extLst>
              </a:tr>
            </a:tbl>
          </a:graphicData>
        </a:graphic>
      </p:graphicFrame>
      <p:graphicFrame>
        <p:nvGraphicFramePr>
          <p:cNvPr id="5" name="Table 4">
            <a:extLst>
              <a:ext uri="{FF2B5EF4-FFF2-40B4-BE49-F238E27FC236}">
                <a16:creationId xmlns:a16="http://schemas.microsoft.com/office/drawing/2014/main" id="{E01B55B9-5C62-4E6E-8A6E-AB1A507C521F}"/>
              </a:ext>
            </a:extLst>
          </p:cNvPr>
          <p:cNvGraphicFramePr>
            <a:graphicFrameLocks noGrp="1"/>
          </p:cNvGraphicFramePr>
          <p:nvPr>
            <p:extLst>
              <p:ext uri="{D42A27DB-BD31-4B8C-83A1-F6EECF244321}">
                <p14:modId xmlns:p14="http://schemas.microsoft.com/office/powerpoint/2010/main" val="3631528051"/>
              </p:ext>
            </p:extLst>
          </p:nvPr>
        </p:nvGraphicFramePr>
        <p:xfrm>
          <a:off x="6582118" y="4195497"/>
          <a:ext cx="2019164" cy="2140379"/>
        </p:xfrm>
        <a:graphic>
          <a:graphicData uri="http://schemas.openxmlformats.org/drawingml/2006/table">
            <a:tbl>
              <a:tblPr firstRow="1" bandRow="1">
                <a:tableStyleId>{5C22544A-7EE6-4342-B048-85BDC9FD1C3A}</a:tableStyleId>
              </a:tblPr>
              <a:tblGrid>
                <a:gridCol w="504791">
                  <a:extLst>
                    <a:ext uri="{9D8B030D-6E8A-4147-A177-3AD203B41FA5}">
                      <a16:colId xmlns:a16="http://schemas.microsoft.com/office/drawing/2014/main" val="20000"/>
                    </a:ext>
                  </a:extLst>
                </a:gridCol>
                <a:gridCol w="504791">
                  <a:extLst>
                    <a:ext uri="{9D8B030D-6E8A-4147-A177-3AD203B41FA5}">
                      <a16:colId xmlns:a16="http://schemas.microsoft.com/office/drawing/2014/main" val="20001"/>
                    </a:ext>
                  </a:extLst>
                </a:gridCol>
                <a:gridCol w="504791">
                  <a:extLst>
                    <a:ext uri="{9D8B030D-6E8A-4147-A177-3AD203B41FA5}">
                      <a16:colId xmlns:a16="http://schemas.microsoft.com/office/drawing/2014/main" val="20002"/>
                    </a:ext>
                  </a:extLst>
                </a:gridCol>
                <a:gridCol w="504791">
                  <a:extLst>
                    <a:ext uri="{9D8B030D-6E8A-4147-A177-3AD203B41FA5}">
                      <a16:colId xmlns:a16="http://schemas.microsoft.com/office/drawing/2014/main" val="20003"/>
                    </a:ext>
                  </a:extLst>
                </a:gridCol>
              </a:tblGrid>
              <a:tr h="237039">
                <a:tc>
                  <a:txBody>
                    <a:bodyPr/>
                    <a:lstStyle/>
                    <a:p>
                      <a:pPr algn="ctr"/>
                      <a:r>
                        <a:rPr lang="en-US" sz="400" dirty="0"/>
                        <a:t>Thread Size</a:t>
                      </a:r>
                    </a:p>
                  </a:txBody>
                  <a:tcPr/>
                </a:tc>
                <a:tc>
                  <a:txBody>
                    <a:bodyPr/>
                    <a:lstStyle/>
                    <a:p>
                      <a:pPr algn="ctr"/>
                      <a:r>
                        <a:rPr lang="en-US" sz="400" dirty="0"/>
                        <a:t>Drill Size</a:t>
                      </a:r>
                    </a:p>
                  </a:txBody>
                  <a:tcPr/>
                </a:tc>
                <a:tc>
                  <a:txBody>
                    <a:bodyPr/>
                    <a:lstStyle/>
                    <a:p>
                      <a:pPr algn="ctr"/>
                      <a:r>
                        <a:rPr lang="en-US" sz="400" dirty="0"/>
                        <a:t>Decimal Equivalent </a:t>
                      </a:r>
                    </a:p>
                  </a:txBody>
                  <a:tcPr/>
                </a:tc>
                <a:tc>
                  <a:txBody>
                    <a:bodyPr/>
                    <a:lstStyle/>
                    <a:p>
                      <a:pPr algn="ctr"/>
                      <a:r>
                        <a:rPr lang="en-US" sz="400" dirty="0"/>
                        <a:t>National</a:t>
                      </a:r>
                    </a:p>
                  </a:txBody>
                  <a:tcPr/>
                </a:tc>
                <a:extLst>
                  <a:ext uri="{0D108BD9-81ED-4DB2-BD59-A6C34878D82A}">
                    <a16:rowId xmlns:a16="http://schemas.microsoft.com/office/drawing/2014/main" val="10000"/>
                  </a:ext>
                </a:extLst>
              </a:tr>
              <a:tr h="190334">
                <a:tc>
                  <a:txBody>
                    <a:bodyPr/>
                    <a:lstStyle/>
                    <a:p>
                      <a:pPr algn="ctr"/>
                      <a:r>
                        <a:rPr lang="en-US" sz="400" dirty="0"/>
                        <a:t>¼ - 20</a:t>
                      </a:r>
                    </a:p>
                  </a:txBody>
                  <a:tcPr anchor="ctr"/>
                </a:tc>
                <a:tc>
                  <a:txBody>
                    <a:bodyPr/>
                    <a:lstStyle/>
                    <a:p>
                      <a:pPr algn="ctr"/>
                      <a:r>
                        <a:rPr lang="en-US" sz="400" dirty="0"/>
                        <a:t>#7</a:t>
                      </a:r>
                    </a:p>
                  </a:txBody>
                  <a:tcPr anchor="ctr"/>
                </a:tc>
                <a:tc>
                  <a:txBody>
                    <a:bodyPr/>
                    <a:lstStyle/>
                    <a:p>
                      <a:pPr algn="ctr"/>
                      <a:r>
                        <a:rPr lang="en-US" sz="400" dirty="0"/>
                        <a:t>0.2010</a:t>
                      </a: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400" dirty="0"/>
                        <a:t>Course</a:t>
                      </a:r>
                    </a:p>
                  </a:txBody>
                  <a:tcPr anchor="ctr"/>
                </a:tc>
                <a:extLst>
                  <a:ext uri="{0D108BD9-81ED-4DB2-BD59-A6C34878D82A}">
                    <a16:rowId xmlns:a16="http://schemas.microsoft.com/office/drawing/2014/main" val="10001"/>
                  </a:ext>
                </a:extLst>
              </a:tr>
              <a:tr h="190334">
                <a:tc>
                  <a:txBody>
                    <a:bodyPr/>
                    <a:lstStyle/>
                    <a:p>
                      <a:pPr algn="ctr"/>
                      <a:r>
                        <a:rPr lang="en-US" sz="400" dirty="0"/>
                        <a:t>¼ -28</a:t>
                      </a:r>
                    </a:p>
                  </a:txBody>
                  <a:tcPr anchor="ctr"/>
                </a:tc>
                <a:tc>
                  <a:txBody>
                    <a:bodyPr/>
                    <a:lstStyle/>
                    <a:p>
                      <a:pPr algn="ctr"/>
                      <a:r>
                        <a:rPr lang="en-US" sz="400" dirty="0"/>
                        <a:t>#3</a:t>
                      </a:r>
                    </a:p>
                  </a:txBody>
                  <a:tcPr anchor="ctr"/>
                </a:tc>
                <a:tc>
                  <a:txBody>
                    <a:bodyPr/>
                    <a:lstStyle/>
                    <a:p>
                      <a:pPr algn="ctr"/>
                      <a:r>
                        <a:rPr lang="en-US" sz="400" dirty="0"/>
                        <a:t>0.230</a:t>
                      </a:r>
                    </a:p>
                  </a:txBody>
                  <a:tcPr anchor="ctr"/>
                </a:tc>
                <a:tc>
                  <a:txBody>
                    <a:bodyPr/>
                    <a:lstStyle/>
                    <a:p>
                      <a:pPr algn="ctr"/>
                      <a:r>
                        <a:rPr lang="en-US" sz="400" dirty="0"/>
                        <a:t>Fine</a:t>
                      </a:r>
                    </a:p>
                  </a:txBody>
                  <a:tcPr anchor="ctr"/>
                </a:tc>
                <a:extLst>
                  <a:ext uri="{0D108BD9-81ED-4DB2-BD59-A6C34878D82A}">
                    <a16:rowId xmlns:a16="http://schemas.microsoft.com/office/drawing/2014/main" val="10002"/>
                  </a:ext>
                </a:extLst>
              </a:tr>
              <a:tr h="190334">
                <a:tc>
                  <a:txBody>
                    <a:bodyPr/>
                    <a:lstStyle/>
                    <a:p>
                      <a:pPr algn="ctr"/>
                      <a:r>
                        <a:rPr lang="en-US" sz="400" dirty="0"/>
                        <a:t>5/16 - 18</a:t>
                      </a:r>
                    </a:p>
                  </a:txBody>
                  <a:tcPr anchor="ctr"/>
                </a:tc>
                <a:tc>
                  <a:txBody>
                    <a:bodyPr/>
                    <a:lstStyle/>
                    <a:p>
                      <a:pPr algn="ctr"/>
                      <a:r>
                        <a:rPr lang="en-US" sz="400" dirty="0"/>
                        <a:t> F</a:t>
                      </a:r>
                    </a:p>
                  </a:txBody>
                  <a:tcPr anchor="ctr"/>
                </a:tc>
                <a:tc>
                  <a:txBody>
                    <a:bodyPr/>
                    <a:lstStyle/>
                    <a:p>
                      <a:pPr algn="ctr"/>
                      <a:r>
                        <a:rPr lang="en-US" sz="400" dirty="0"/>
                        <a:t>0.2570</a:t>
                      </a: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400" dirty="0"/>
                        <a:t>Course</a:t>
                      </a:r>
                    </a:p>
                  </a:txBody>
                  <a:tcPr anchor="ctr"/>
                </a:tc>
                <a:extLst>
                  <a:ext uri="{0D108BD9-81ED-4DB2-BD59-A6C34878D82A}">
                    <a16:rowId xmlns:a16="http://schemas.microsoft.com/office/drawing/2014/main" val="10003"/>
                  </a:ext>
                </a:extLst>
              </a:tr>
              <a:tr h="190334">
                <a:tc>
                  <a:txBody>
                    <a:bodyPr/>
                    <a:lstStyle/>
                    <a:p>
                      <a:pPr algn="ctr"/>
                      <a:r>
                        <a:rPr lang="en-US" sz="400" dirty="0"/>
                        <a:t>5/16 - 24</a:t>
                      </a:r>
                    </a:p>
                  </a:txBody>
                  <a:tcPr anchor="ctr"/>
                </a:tc>
                <a:tc>
                  <a:txBody>
                    <a:bodyPr/>
                    <a:lstStyle/>
                    <a:p>
                      <a:pPr algn="ctr"/>
                      <a:r>
                        <a:rPr lang="en-US" sz="400" dirty="0"/>
                        <a:t>I</a:t>
                      </a:r>
                    </a:p>
                  </a:txBody>
                  <a:tcPr anchor="ctr"/>
                </a:tc>
                <a:tc>
                  <a:txBody>
                    <a:bodyPr/>
                    <a:lstStyle/>
                    <a:p>
                      <a:pPr algn="ctr"/>
                      <a:r>
                        <a:rPr lang="en-US" sz="400" dirty="0"/>
                        <a:t>0.2720</a:t>
                      </a:r>
                    </a:p>
                  </a:txBody>
                  <a:tcPr anchor="ctr"/>
                </a:tc>
                <a:tc>
                  <a:txBody>
                    <a:bodyPr/>
                    <a:lstStyle/>
                    <a:p>
                      <a:pPr algn="ctr"/>
                      <a:r>
                        <a:rPr lang="en-US" sz="400" dirty="0"/>
                        <a:t>Fine</a:t>
                      </a:r>
                    </a:p>
                  </a:txBody>
                  <a:tcPr anchor="ctr"/>
                </a:tc>
                <a:extLst>
                  <a:ext uri="{0D108BD9-81ED-4DB2-BD59-A6C34878D82A}">
                    <a16:rowId xmlns:a16="http://schemas.microsoft.com/office/drawing/2014/main" val="10004"/>
                  </a:ext>
                </a:extLst>
              </a:tr>
              <a:tr h="190334">
                <a:tc>
                  <a:txBody>
                    <a:bodyPr/>
                    <a:lstStyle/>
                    <a:p>
                      <a:pPr algn="ctr"/>
                      <a:r>
                        <a:rPr lang="en-US" sz="400" dirty="0"/>
                        <a:t>3/8 -16</a:t>
                      </a:r>
                    </a:p>
                  </a:txBody>
                  <a:tcPr anchor="ctr"/>
                </a:tc>
                <a:tc>
                  <a:txBody>
                    <a:bodyPr/>
                    <a:lstStyle/>
                    <a:p>
                      <a:pPr algn="ctr"/>
                      <a:r>
                        <a:rPr lang="en-US" sz="400" dirty="0"/>
                        <a:t>5/16</a:t>
                      </a:r>
                    </a:p>
                  </a:txBody>
                  <a:tcPr anchor="ctr"/>
                </a:tc>
                <a:tc>
                  <a:txBody>
                    <a:bodyPr/>
                    <a:lstStyle/>
                    <a:p>
                      <a:pPr algn="ctr"/>
                      <a:r>
                        <a:rPr lang="en-US" sz="400" dirty="0"/>
                        <a:t>0.3125</a:t>
                      </a: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400" dirty="0"/>
                        <a:t>Course</a:t>
                      </a:r>
                    </a:p>
                  </a:txBody>
                  <a:tcPr anchor="ctr"/>
                </a:tc>
                <a:extLst>
                  <a:ext uri="{0D108BD9-81ED-4DB2-BD59-A6C34878D82A}">
                    <a16:rowId xmlns:a16="http://schemas.microsoft.com/office/drawing/2014/main" val="10005"/>
                  </a:ext>
                </a:extLst>
              </a:tr>
              <a:tr h="190334">
                <a:tc>
                  <a:txBody>
                    <a:bodyPr/>
                    <a:lstStyle/>
                    <a:p>
                      <a:pPr algn="ctr"/>
                      <a:r>
                        <a:rPr lang="en-US" sz="400" dirty="0"/>
                        <a:t>3/8 - 24</a:t>
                      </a:r>
                    </a:p>
                  </a:txBody>
                  <a:tcPr anchor="ctr"/>
                </a:tc>
                <a:tc>
                  <a:txBody>
                    <a:bodyPr/>
                    <a:lstStyle/>
                    <a:p>
                      <a:pPr algn="ctr"/>
                      <a:r>
                        <a:rPr lang="en-US" sz="400" dirty="0"/>
                        <a:t>Q</a:t>
                      </a:r>
                    </a:p>
                  </a:txBody>
                  <a:tcPr anchor="ctr"/>
                </a:tc>
                <a:tc>
                  <a:txBody>
                    <a:bodyPr/>
                    <a:lstStyle/>
                    <a:p>
                      <a:pPr algn="ctr"/>
                      <a:r>
                        <a:rPr lang="en-US" sz="400" dirty="0"/>
                        <a:t>0.3320</a:t>
                      </a:r>
                    </a:p>
                  </a:txBody>
                  <a:tcPr anchor="ctr"/>
                </a:tc>
                <a:tc>
                  <a:txBody>
                    <a:bodyPr/>
                    <a:lstStyle/>
                    <a:p>
                      <a:pPr algn="ctr"/>
                      <a:r>
                        <a:rPr lang="en-US" sz="400" dirty="0"/>
                        <a:t>Fine</a:t>
                      </a:r>
                    </a:p>
                  </a:txBody>
                  <a:tcPr anchor="ctr"/>
                </a:tc>
                <a:extLst>
                  <a:ext uri="{0D108BD9-81ED-4DB2-BD59-A6C34878D82A}">
                    <a16:rowId xmlns:a16="http://schemas.microsoft.com/office/drawing/2014/main" val="10006"/>
                  </a:ext>
                </a:extLst>
              </a:tr>
              <a:tr h="190334">
                <a:tc>
                  <a:txBody>
                    <a:bodyPr/>
                    <a:lstStyle/>
                    <a:p>
                      <a:pPr algn="ctr"/>
                      <a:r>
                        <a:rPr lang="en-US" sz="400" dirty="0"/>
                        <a:t>7/16 - 14</a:t>
                      </a:r>
                    </a:p>
                  </a:txBody>
                  <a:tcPr anchor="ctr"/>
                </a:tc>
                <a:tc>
                  <a:txBody>
                    <a:bodyPr/>
                    <a:lstStyle/>
                    <a:p>
                      <a:pPr algn="ctr"/>
                      <a:r>
                        <a:rPr lang="en-US" sz="400" dirty="0"/>
                        <a:t>U</a:t>
                      </a:r>
                    </a:p>
                  </a:txBody>
                  <a:tcPr anchor="ctr"/>
                </a:tc>
                <a:tc>
                  <a:txBody>
                    <a:bodyPr/>
                    <a:lstStyle/>
                    <a:p>
                      <a:pPr algn="ctr"/>
                      <a:r>
                        <a:rPr lang="en-US" sz="400" dirty="0"/>
                        <a:t>0.3320</a:t>
                      </a: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400" dirty="0"/>
                        <a:t>Course</a:t>
                      </a:r>
                    </a:p>
                  </a:txBody>
                  <a:tcPr anchor="ctr"/>
                </a:tc>
                <a:extLst>
                  <a:ext uri="{0D108BD9-81ED-4DB2-BD59-A6C34878D82A}">
                    <a16:rowId xmlns:a16="http://schemas.microsoft.com/office/drawing/2014/main" val="10007"/>
                  </a:ext>
                </a:extLst>
              </a:tr>
              <a:tr h="190334">
                <a:tc>
                  <a:txBody>
                    <a:bodyPr/>
                    <a:lstStyle/>
                    <a:p>
                      <a:pPr algn="ctr"/>
                      <a:r>
                        <a:rPr lang="en-US" sz="400" dirty="0"/>
                        <a:t>7/16 - 20</a:t>
                      </a:r>
                    </a:p>
                  </a:txBody>
                  <a:tcPr anchor="ctr"/>
                </a:tc>
                <a:tc>
                  <a:txBody>
                    <a:bodyPr/>
                    <a:lstStyle/>
                    <a:p>
                      <a:pPr algn="ctr"/>
                      <a:r>
                        <a:rPr lang="en-US" sz="400" dirty="0"/>
                        <a:t>25/64</a:t>
                      </a:r>
                    </a:p>
                  </a:txBody>
                  <a:tcPr anchor="ctr"/>
                </a:tc>
                <a:tc>
                  <a:txBody>
                    <a:bodyPr/>
                    <a:lstStyle/>
                    <a:p>
                      <a:pPr algn="ctr"/>
                      <a:r>
                        <a:rPr lang="en-US" sz="400" dirty="0"/>
                        <a:t>0.3906</a:t>
                      </a:r>
                    </a:p>
                  </a:txBody>
                  <a:tcPr anchor="ctr"/>
                </a:tc>
                <a:tc>
                  <a:txBody>
                    <a:bodyPr/>
                    <a:lstStyle/>
                    <a:p>
                      <a:pPr algn="ctr"/>
                      <a:r>
                        <a:rPr lang="en-US" sz="400" dirty="0"/>
                        <a:t>Fine</a:t>
                      </a:r>
                    </a:p>
                  </a:txBody>
                  <a:tcPr anchor="ctr"/>
                </a:tc>
                <a:extLst>
                  <a:ext uri="{0D108BD9-81ED-4DB2-BD59-A6C34878D82A}">
                    <a16:rowId xmlns:a16="http://schemas.microsoft.com/office/drawing/2014/main" val="10008"/>
                  </a:ext>
                </a:extLst>
              </a:tr>
              <a:tr h="190334">
                <a:tc>
                  <a:txBody>
                    <a:bodyPr/>
                    <a:lstStyle/>
                    <a:p>
                      <a:pPr algn="ctr"/>
                      <a:r>
                        <a:rPr lang="en-US" sz="400" dirty="0"/>
                        <a:t>½ - 13</a:t>
                      </a:r>
                    </a:p>
                  </a:txBody>
                  <a:tcPr anchor="ctr"/>
                </a:tc>
                <a:tc>
                  <a:txBody>
                    <a:bodyPr/>
                    <a:lstStyle/>
                    <a:p>
                      <a:pPr algn="ctr"/>
                      <a:r>
                        <a:rPr lang="en-US" sz="400" dirty="0"/>
                        <a:t>27/64</a:t>
                      </a:r>
                    </a:p>
                  </a:txBody>
                  <a:tcPr anchor="ctr"/>
                </a:tc>
                <a:tc>
                  <a:txBody>
                    <a:bodyPr/>
                    <a:lstStyle/>
                    <a:p>
                      <a:pPr algn="ctr"/>
                      <a:r>
                        <a:rPr lang="en-US" sz="400" dirty="0"/>
                        <a:t>0.4219</a:t>
                      </a: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400" dirty="0"/>
                        <a:t>Course</a:t>
                      </a:r>
                    </a:p>
                  </a:txBody>
                  <a:tcPr anchor="ctr"/>
                </a:tc>
                <a:extLst>
                  <a:ext uri="{0D108BD9-81ED-4DB2-BD59-A6C34878D82A}">
                    <a16:rowId xmlns:a16="http://schemas.microsoft.com/office/drawing/2014/main" val="10009"/>
                  </a:ext>
                </a:extLst>
              </a:tr>
              <a:tr h="190334">
                <a:tc>
                  <a:txBody>
                    <a:bodyPr/>
                    <a:lstStyle/>
                    <a:p>
                      <a:pPr algn="ctr"/>
                      <a:r>
                        <a:rPr lang="en-US" sz="400" dirty="0"/>
                        <a:t>½ - 20</a:t>
                      </a:r>
                    </a:p>
                  </a:txBody>
                  <a:tcPr anchor="ctr"/>
                </a:tc>
                <a:tc>
                  <a:txBody>
                    <a:bodyPr/>
                    <a:lstStyle/>
                    <a:p>
                      <a:pPr algn="ctr"/>
                      <a:r>
                        <a:rPr lang="en-US" sz="400" dirty="0"/>
                        <a:t>29/64</a:t>
                      </a:r>
                    </a:p>
                  </a:txBody>
                  <a:tcPr anchor="ctr"/>
                </a:tc>
                <a:tc>
                  <a:txBody>
                    <a:bodyPr/>
                    <a:lstStyle/>
                    <a:p>
                      <a:pPr algn="ctr"/>
                      <a:r>
                        <a:rPr lang="en-US" sz="400" dirty="0"/>
                        <a:t>0.4531</a:t>
                      </a:r>
                    </a:p>
                  </a:txBody>
                  <a:tcPr anchor="ctr"/>
                </a:tc>
                <a:tc>
                  <a:txBody>
                    <a:bodyPr/>
                    <a:lstStyle/>
                    <a:p>
                      <a:pPr algn="ctr"/>
                      <a:r>
                        <a:rPr lang="en-US" sz="400" dirty="0"/>
                        <a:t>Fine</a:t>
                      </a:r>
                    </a:p>
                  </a:txBody>
                  <a:tcPr anchor="ctr"/>
                </a:tc>
                <a:extLst>
                  <a:ext uri="{0D108BD9-81ED-4DB2-BD59-A6C34878D82A}">
                    <a16:rowId xmlns:a16="http://schemas.microsoft.com/office/drawing/2014/main" val="10010"/>
                  </a:ext>
                </a:extLst>
              </a:tr>
            </a:tbl>
          </a:graphicData>
        </a:graphic>
      </p:graphicFrame>
      <p:pic>
        <p:nvPicPr>
          <p:cNvPr id="6" name="Picture 5">
            <a:extLst>
              <a:ext uri="{FF2B5EF4-FFF2-40B4-BE49-F238E27FC236}">
                <a16:creationId xmlns:a16="http://schemas.microsoft.com/office/drawing/2014/main" id="{DE40D70C-BAFD-424C-9458-17E9523E6CAA}"/>
              </a:ext>
            </a:extLst>
          </p:cNvPr>
          <p:cNvPicPr>
            <a:picLocks noChangeAspect="1"/>
          </p:cNvPicPr>
          <p:nvPr/>
        </p:nvPicPr>
        <p:blipFill>
          <a:blip r:embed="rId2">
            <a:extLst>
              <a:ext uri="{28A0092B-C50C-407E-A947-70E740481C1C}">
                <a14:useLocalDpi xmlns:a14="http://schemas.microsoft.com/office/drawing/2010/main"/>
              </a:ext>
            </a:extLst>
          </a:blip>
          <a:stretch>
            <a:fillRect/>
          </a:stretch>
        </p:blipFill>
        <p:spPr>
          <a:xfrm>
            <a:off x="6669966" y="1212622"/>
            <a:ext cx="4217051" cy="2819400"/>
          </a:xfrm>
          <a:prstGeom prst="rect">
            <a:avLst/>
          </a:prstGeom>
        </p:spPr>
      </p:pic>
    </p:spTree>
    <p:extLst>
      <p:ext uri="{BB962C8B-B14F-4D97-AF65-F5344CB8AC3E}">
        <p14:creationId xmlns:p14="http://schemas.microsoft.com/office/powerpoint/2010/main" val="412626979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Exploded View of Vise Parts</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a:xfrm>
            <a:off x="740664" y="5710066"/>
            <a:ext cx="11055750" cy="444672"/>
          </a:xfrm>
        </p:spPr>
        <p:txBody>
          <a:bodyPr/>
          <a:lstStyle/>
          <a:p>
            <a:pPr marL="0" lvl="1" indent="0" algn="ctr">
              <a:buNone/>
            </a:pPr>
            <a:r>
              <a:rPr lang="en-US" dirty="0"/>
              <a:t>The Bill of Materials is filled out about each part.</a:t>
            </a:r>
          </a:p>
          <a:p>
            <a:pPr lvl="1" algn="ctr"/>
            <a:endParaRPr lang="en-US" dirty="0"/>
          </a:p>
        </p:txBody>
      </p:sp>
      <p:grpSp>
        <p:nvGrpSpPr>
          <p:cNvPr id="4" name="Group 1">
            <a:extLst>
              <a:ext uri="{FF2B5EF4-FFF2-40B4-BE49-F238E27FC236}">
                <a16:creationId xmlns:a16="http://schemas.microsoft.com/office/drawing/2014/main" id="{A580395F-247A-44B7-8AC2-4EAB30AF1CA6}"/>
              </a:ext>
            </a:extLst>
          </p:cNvPr>
          <p:cNvGrpSpPr>
            <a:grpSpLocks noGrp="1"/>
          </p:cNvGrpSpPr>
          <p:nvPr/>
        </p:nvGrpSpPr>
        <p:grpSpPr bwMode="auto">
          <a:xfrm>
            <a:off x="2510222" y="1504136"/>
            <a:ext cx="7516634" cy="4048914"/>
            <a:chOff x="105727500" y="107166235"/>
            <a:chExt cx="8915400" cy="5419265"/>
          </a:xfrm>
        </p:grpSpPr>
        <p:pic>
          <p:nvPicPr>
            <p:cNvPr id="5" name="Picture 2" descr="Vise Exp">
              <a:extLst>
                <a:ext uri="{FF2B5EF4-FFF2-40B4-BE49-F238E27FC236}">
                  <a16:creationId xmlns:a16="http://schemas.microsoft.com/office/drawing/2014/main" id="{933D2284-2CC1-4F89-B913-ACFEE57091A8}"/>
                </a:ext>
              </a:extLst>
            </p:cNvPr>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105727500" y="107166235"/>
              <a:ext cx="8915400" cy="5076365"/>
            </a:xfrm>
            <a:prstGeom prst="rect">
              <a:avLst/>
            </a:prstGeom>
            <a:noFill/>
            <a:ln w="9525" algn="in">
              <a:noFill/>
              <a:miter lim="800000"/>
              <a:headEnd/>
              <a:tailEnd/>
            </a:ln>
            <a:effectLst/>
          </p:spPr>
        </p:pic>
        <p:grpSp>
          <p:nvGrpSpPr>
            <p:cNvPr id="6" name="Group 3">
              <a:extLst>
                <a:ext uri="{FF2B5EF4-FFF2-40B4-BE49-F238E27FC236}">
                  <a16:creationId xmlns:a16="http://schemas.microsoft.com/office/drawing/2014/main" id="{F1DE0CC1-0744-4766-9584-34580C6E2169}"/>
                </a:ext>
              </a:extLst>
            </p:cNvPr>
            <p:cNvGrpSpPr>
              <a:grpSpLocks/>
            </p:cNvGrpSpPr>
            <p:nvPr/>
          </p:nvGrpSpPr>
          <p:grpSpPr bwMode="auto">
            <a:xfrm>
              <a:off x="109270800" y="110813849"/>
              <a:ext cx="421744" cy="400051"/>
              <a:chOff x="109156500" y="111385349"/>
              <a:chExt cx="421744" cy="400051"/>
            </a:xfrm>
          </p:grpSpPr>
          <p:sp>
            <p:nvSpPr>
              <p:cNvPr id="43" name="Oval 4">
                <a:extLst>
                  <a:ext uri="{FF2B5EF4-FFF2-40B4-BE49-F238E27FC236}">
                    <a16:creationId xmlns:a16="http://schemas.microsoft.com/office/drawing/2014/main" id="{180E6C8B-8932-4413-B313-ADF99C2CED81}"/>
                  </a:ext>
                </a:extLst>
              </p:cNvPr>
              <p:cNvSpPr>
                <a:spLocks noChangeArrowheads="1"/>
              </p:cNvSpPr>
              <p:nvPr/>
            </p:nvSpPr>
            <p:spPr bwMode="auto">
              <a:xfrm>
                <a:off x="109156500" y="111442500"/>
                <a:ext cx="342900" cy="342900"/>
              </a:xfrm>
              <a:prstGeom prst="ellipse">
                <a:avLst/>
              </a:prstGeom>
              <a:noFill/>
              <a:ln w="9525" algn="in">
                <a:solidFill>
                  <a:srgbClr val="000000"/>
                </a:solidFill>
                <a:round/>
                <a:headEnd/>
                <a:tailEnd/>
              </a:ln>
              <a:effectLst/>
            </p:spPr>
            <p:txBody>
              <a:bodyPr vert="horz" wrap="square" lIns="36576" tIns="36576" rIns="36576" bIns="36576" numCol="1" anchor="t" anchorCtr="0" compatLnSpc="1">
                <a:prstTxWarp prst="textNoShape">
                  <a:avLst/>
                </a:prstTxWarp>
              </a:bodyPr>
              <a:lstStyle/>
              <a:p>
                <a:endParaRPr lang="en-US" dirty="0"/>
              </a:p>
            </p:txBody>
          </p:sp>
          <p:sp>
            <p:nvSpPr>
              <p:cNvPr id="44" name="Text Box 5">
                <a:extLst>
                  <a:ext uri="{FF2B5EF4-FFF2-40B4-BE49-F238E27FC236}">
                    <a16:creationId xmlns:a16="http://schemas.microsoft.com/office/drawing/2014/main" id="{FE9325C4-D2F1-488F-8D73-36C650A9FC40}"/>
                  </a:ext>
                </a:extLst>
              </p:cNvPr>
              <p:cNvSpPr txBox="1">
                <a:spLocks noChangeArrowheads="1"/>
              </p:cNvSpPr>
              <p:nvPr/>
            </p:nvSpPr>
            <p:spPr bwMode="auto">
              <a:xfrm>
                <a:off x="109235344" y="111385349"/>
                <a:ext cx="342900" cy="342900"/>
              </a:xfrm>
              <a:prstGeom prst="rect">
                <a:avLst/>
              </a:prstGeom>
              <a:noFill/>
              <a:ln w="9525" algn="in">
                <a:noFill/>
                <a:miter lim="800000"/>
                <a:headEnd/>
                <a:tailEnd/>
              </a:ln>
              <a:effectLst/>
            </p:spPr>
            <p:txBody>
              <a:bodyPr vert="horz" wrap="square" lIns="36576" tIns="36576" rIns="36576" bIns="36576"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rgbClr val="000000"/>
                    </a:solidFill>
                    <a:effectLst/>
                    <a:latin typeface="+mj-lt"/>
                    <a:cs typeface="Arial" pitchFamily="34" charset="0"/>
                  </a:rPr>
                  <a:t>1</a:t>
                </a:r>
                <a:endParaRPr kumimoji="0" lang="en-US" sz="1800" b="0" i="0" u="none" strike="noStrike" cap="none" normalizeH="0" baseline="0" dirty="0">
                  <a:ln>
                    <a:noFill/>
                  </a:ln>
                  <a:solidFill>
                    <a:schemeClr val="tx1"/>
                  </a:solidFill>
                  <a:effectLst/>
                  <a:latin typeface="+mj-lt"/>
                  <a:cs typeface="Arial" pitchFamily="34" charset="0"/>
                </a:endParaRPr>
              </a:p>
            </p:txBody>
          </p:sp>
        </p:grpSp>
        <p:grpSp>
          <p:nvGrpSpPr>
            <p:cNvPr id="7" name="Group 6">
              <a:extLst>
                <a:ext uri="{FF2B5EF4-FFF2-40B4-BE49-F238E27FC236}">
                  <a16:creationId xmlns:a16="http://schemas.microsoft.com/office/drawing/2014/main" id="{40CD3AA4-84D7-4A1A-9621-D78B5DCEEE72}"/>
                </a:ext>
              </a:extLst>
            </p:cNvPr>
            <p:cNvGrpSpPr>
              <a:grpSpLocks/>
            </p:cNvGrpSpPr>
            <p:nvPr/>
          </p:nvGrpSpPr>
          <p:grpSpPr bwMode="auto">
            <a:xfrm>
              <a:off x="106070400" y="107178124"/>
              <a:ext cx="400049" cy="378176"/>
              <a:chOff x="109270800" y="111521524"/>
              <a:chExt cx="400049" cy="378176"/>
            </a:xfrm>
          </p:grpSpPr>
          <p:sp>
            <p:nvSpPr>
              <p:cNvPr id="41" name="Oval 7">
                <a:extLst>
                  <a:ext uri="{FF2B5EF4-FFF2-40B4-BE49-F238E27FC236}">
                    <a16:creationId xmlns:a16="http://schemas.microsoft.com/office/drawing/2014/main" id="{3FCC1355-7BF5-485F-8A42-59636BC81CF6}"/>
                  </a:ext>
                </a:extLst>
              </p:cNvPr>
              <p:cNvSpPr>
                <a:spLocks noChangeArrowheads="1"/>
              </p:cNvSpPr>
              <p:nvPr/>
            </p:nvSpPr>
            <p:spPr bwMode="auto">
              <a:xfrm>
                <a:off x="109270800" y="111556800"/>
                <a:ext cx="342900" cy="342900"/>
              </a:xfrm>
              <a:prstGeom prst="ellipse">
                <a:avLst/>
              </a:prstGeom>
              <a:noFill/>
              <a:ln w="9525" algn="in">
                <a:solidFill>
                  <a:srgbClr val="000000"/>
                </a:solidFill>
                <a:round/>
                <a:headEnd/>
                <a:tailEnd/>
              </a:ln>
              <a:effectLst/>
            </p:spPr>
            <p:txBody>
              <a:bodyPr vert="horz" wrap="square" lIns="36576" tIns="36576" rIns="36576" bIns="36576" numCol="1" anchor="t" anchorCtr="0" compatLnSpc="1">
                <a:prstTxWarp prst="textNoShape">
                  <a:avLst/>
                </a:prstTxWarp>
              </a:bodyPr>
              <a:lstStyle/>
              <a:p>
                <a:endParaRPr lang="en-US" dirty="0"/>
              </a:p>
            </p:txBody>
          </p:sp>
          <p:sp>
            <p:nvSpPr>
              <p:cNvPr id="42" name="Text Box 8">
                <a:extLst>
                  <a:ext uri="{FF2B5EF4-FFF2-40B4-BE49-F238E27FC236}">
                    <a16:creationId xmlns:a16="http://schemas.microsoft.com/office/drawing/2014/main" id="{A04953A9-CBA8-4EB5-BEA5-FF4F3F43C6A8}"/>
                  </a:ext>
                </a:extLst>
              </p:cNvPr>
              <p:cNvSpPr txBox="1">
                <a:spLocks noChangeArrowheads="1"/>
              </p:cNvSpPr>
              <p:nvPr/>
            </p:nvSpPr>
            <p:spPr bwMode="auto">
              <a:xfrm>
                <a:off x="109327949" y="111521524"/>
                <a:ext cx="342900" cy="342900"/>
              </a:xfrm>
              <a:prstGeom prst="rect">
                <a:avLst/>
              </a:prstGeom>
              <a:noFill/>
              <a:ln w="9525" algn="in">
                <a:noFill/>
                <a:miter lim="800000"/>
                <a:headEnd/>
                <a:tailEnd/>
              </a:ln>
              <a:effectLst/>
            </p:spPr>
            <p:txBody>
              <a:bodyPr vert="horz" wrap="square" lIns="36576" tIns="36576" rIns="36576" bIns="36576"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rgbClr val="000000"/>
                    </a:solidFill>
                    <a:effectLst/>
                    <a:latin typeface="+mj-lt"/>
                    <a:cs typeface="Arial" pitchFamily="34" charset="0"/>
                  </a:rPr>
                  <a:t>7</a:t>
                </a:r>
                <a:endParaRPr kumimoji="0" lang="en-US" sz="1800" b="0" i="0" u="none" strike="noStrike" cap="none" normalizeH="0" baseline="0" dirty="0">
                  <a:ln>
                    <a:noFill/>
                  </a:ln>
                  <a:solidFill>
                    <a:schemeClr val="tx1"/>
                  </a:solidFill>
                  <a:effectLst/>
                  <a:latin typeface="+mj-lt"/>
                  <a:cs typeface="Arial" pitchFamily="34" charset="0"/>
                </a:endParaRPr>
              </a:p>
            </p:txBody>
          </p:sp>
        </p:grpSp>
        <p:grpSp>
          <p:nvGrpSpPr>
            <p:cNvPr id="8" name="Group 9">
              <a:extLst>
                <a:ext uri="{FF2B5EF4-FFF2-40B4-BE49-F238E27FC236}">
                  <a16:creationId xmlns:a16="http://schemas.microsoft.com/office/drawing/2014/main" id="{402D2363-9D8C-4FFD-B224-15FFA7825695}"/>
                </a:ext>
              </a:extLst>
            </p:cNvPr>
            <p:cNvGrpSpPr>
              <a:grpSpLocks/>
            </p:cNvGrpSpPr>
            <p:nvPr/>
          </p:nvGrpSpPr>
          <p:grpSpPr bwMode="auto">
            <a:xfrm>
              <a:off x="110070900" y="107442000"/>
              <a:ext cx="427236" cy="400050"/>
              <a:chOff x="109385100" y="111613950"/>
              <a:chExt cx="427236" cy="400050"/>
            </a:xfrm>
          </p:grpSpPr>
          <p:sp>
            <p:nvSpPr>
              <p:cNvPr id="39" name="Oval 10">
                <a:extLst>
                  <a:ext uri="{FF2B5EF4-FFF2-40B4-BE49-F238E27FC236}">
                    <a16:creationId xmlns:a16="http://schemas.microsoft.com/office/drawing/2014/main" id="{8474F057-D135-43A4-8A92-8F1AD8770900}"/>
                  </a:ext>
                </a:extLst>
              </p:cNvPr>
              <p:cNvSpPr>
                <a:spLocks noChangeArrowheads="1"/>
              </p:cNvSpPr>
              <p:nvPr/>
            </p:nvSpPr>
            <p:spPr bwMode="auto">
              <a:xfrm>
                <a:off x="109385100" y="111671100"/>
                <a:ext cx="342900" cy="342900"/>
              </a:xfrm>
              <a:prstGeom prst="ellipse">
                <a:avLst/>
              </a:prstGeom>
              <a:noFill/>
              <a:ln w="9525" algn="in">
                <a:solidFill>
                  <a:srgbClr val="000000"/>
                </a:solidFill>
                <a:round/>
                <a:headEnd/>
                <a:tailEnd/>
              </a:ln>
              <a:effectLst/>
            </p:spPr>
            <p:txBody>
              <a:bodyPr vert="horz" wrap="square" lIns="36576" tIns="36576" rIns="36576" bIns="36576" numCol="1" anchor="t" anchorCtr="0" compatLnSpc="1">
                <a:prstTxWarp prst="textNoShape">
                  <a:avLst/>
                </a:prstTxWarp>
              </a:bodyPr>
              <a:lstStyle/>
              <a:p>
                <a:endParaRPr lang="en-US" dirty="0"/>
              </a:p>
            </p:txBody>
          </p:sp>
          <p:sp>
            <p:nvSpPr>
              <p:cNvPr id="40" name="Text Box 11">
                <a:extLst>
                  <a:ext uri="{FF2B5EF4-FFF2-40B4-BE49-F238E27FC236}">
                    <a16:creationId xmlns:a16="http://schemas.microsoft.com/office/drawing/2014/main" id="{FBA61B55-8E3A-42A4-95B3-0AD250F031D6}"/>
                  </a:ext>
                </a:extLst>
              </p:cNvPr>
              <p:cNvSpPr txBox="1">
                <a:spLocks noChangeArrowheads="1"/>
              </p:cNvSpPr>
              <p:nvPr/>
            </p:nvSpPr>
            <p:spPr bwMode="auto">
              <a:xfrm>
                <a:off x="109469437" y="111613950"/>
                <a:ext cx="342899" cy="342900"/>
              </a:xfrm>
              <a:prstGeom prst="rect">
                <a:avLst/>
              </a:prstGeom>
              <a:noFill/>
              <a:ln w="9525" algn="in">
                <a:noFill/>
                <a:miter lim="800000"/>
                <a:headEnd/>
                <a:tailEnd/>
              </a:ln>
              <a:effectLst/>
            </p:spPr>
            <p:txBody>
              <a:bodyPr vert="horz" wrap="square" lIns="36576" tIns="36576" rIns="36576" bIns="36576"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rgbClr val="000000"/>
                    </a:solidFill>
                    <a:effectLst/>
                    <a:latin typeface="+mj-lt"/>
                    <a:cs typeface="Arial" pitchFamily="34" charset="0"/>
                  </a:rPr>
                  <a:t>4</a:t>
                </a:r>
                <a:endParaRPr kumimoji="0" lang="en-US" sz="1800" b="0" i="0" u="none" strike="noStrike" cap="none" normalizeH="0" baseline="0" dirty="0">
                  <a:ln>
                    <a:noFill/>
                  </a:ln>
                  <a:solidFill>
                    <a:schemeClr val="tx1"/>
                  </a:solidFill>
                  <a:effectLst/>
                  <a:latin typeface="+mj-lt"/>
                  <a:cs typeface="Arial" pitchFamily="34" charset="0"/>
                </a:endParaRPr>
              </a:p>
            </p:txBody>
          </p:sp>
        </p:grpSp>
        <p:grpSp>
          <p:nvGrpSpPr>
            <p:cNvPr id="9" name="Group 12">
              <a:extLst>
                <a:ext uri="{FF2B5EF4-FFF2-40B4-BE49-F238E27FC236}">
                  <a16:creationId xmlns:a16="http://schemas.microsoft.com/office/drawing/2014/main" id="{F995DFD5-EE16-4594-AE29-5294EABBF8B3}"/>
                </a:ext>
              </a:extLst>
            </p:cNvPr>
            <p:cNvGrpSpPr>
              <a:grpSpLocks/>
            </p:cNvGrpSpPr>
            <p:nvPr/>
          </p:nvGrpSpPr>
          <p:grpSpPr bwMode="auto">
            <a:xfrm>
              <a:off x="108813600" y="107731406"/>
              <a:ext cx="400049" cy="396394"/>
              <a:chOff x="109499400" y="111731906"/>
              <a:chExt cx="400049" cy="396394"/>
            </a:xfrm>
          </p:grpSpPr>
          <p:sp>
            <p:nvSpPr>
              <p:cNvPr id="37" name="Oval 13">
                <a:extLst>
                  <a:ext uri="{FF2B5EF4-FFF2-40B4-BE49-F238E27FC236}">
                    <a16:creationId xmlns:a16="http://schemas.microsoft.com/office/drawing/2014/main" id="{54361ACB-15DD-4E53-B351-1DC7A6B65558}"/>
                  </a:ext>
                </a:extLst>
              </p:cNvPr>
              <p:cNvSpPr>
                <a:spLocks noChangeArrowheads="1"/>
              </p:cNvSpPr>
              <p:nvPr/>
            </p:nvSpPr>
            <p:spPr bwMode="auto">
              <a:xfrm>
                <a:off x="109499400" y="111785400"/>
                <a:ext cx="342900" cy="342900"/>
              </a:xfrm>
              <a:prstGeom prst="ellipse">
                <a:avLst/>
              </a:prstGeom>
              <a:noFill/>
              <a:ln w="9525" algn="in">
                <a:solidFill>
                  <a:srgbClr val="000000"/>
                </a:solidFill>
                <a:round/>
                <a:headEnd/>
                <a:tailEnd/>
              </a:ln>
              <a:effectLst/>
            </p:spPr>
            <p:txBody>
              <a:bodyPr vert="horz" wrap="square" lIns="36576" tIns="36576" rIns="36576" bIns="36576" numCol="1" anchor="t" anchorCtr="0" compatLnSpc="1">
                <a:prstTxWarp prst="textNoShape">
                  <a:avLst/>
                </a:prstTxWarp>
              </a:bodyPr>
              <a:lstStyle/>
              <a:p>
                <a:endParaRPr lang="en-US" dirty="0"/>
              </a:p>
            </p:txBody>
          </p:sp>
          <p:sp>
            <p:nvSpPr>
              <p:cNvPr id="38" name="Text Box 14">
                <a:extLst>
                  <a:ext uri="{FF2B5EF4-FFF2-40B4-BE49-F238E27FC236}">
                    <a16:creationId xmlns:a16="http://schemas.microsoft.com/office/drawing/2014/main" id="{3DF27281-30D6-4DD0-ADD3-ABA3A9FAC6D9}"/>
                  </a:ext>
                </a:extLst>
              </p:cNvPr>
              <p:cNvSpPr txBox="1">
                <a:spLocks noChangeArrowheads="1"/>
              </p:cNvSpPr>
              <p:nvPr/>
            </p:nvSpPr>
            <p:spPr bwMode="auto">
              <a:xfrm>
                <a:off x="109556549" y="111731906"/>
                <a:ext cx="342900" cy="342900"/>
              </a:xfrm>
              <a:prstGeom prst="rect">
                <a:avLst/>
              </a:prstGeom>
              <a:noFill/>
              <a:ln w="9525" algn="in">
                <a:noFill/>
                <a:miter lim="800000"/>
                <a:headEnd/>
                <a:tailEnd/>
              </a:ln>
              <a:effectLst/>
            </p:spPr>
            <p:txBody>
              <a:bodyPr vert="horz" wrap="square" lIns="36576" tIns="36576" rIns="36576" bIns="36576"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rgbClr val="000000"/>
                    </a:solidFill>
                    <a:effectLst/>
                    <a:latin typeface="+mj-lt"/>
                    <a:cs typeface="Arial" pitchFamily="34" charset="0"/>
                  </a:rPr>
                  <a:t>3</a:t>
                </a:r>
                <a:endParaRPr kumimoji="0" lang="en-US" sz="1800" b="0" i="0" u="none" strike="noStrike" cap="none" normalizeH="0" baseline="0" dirty="0">
                  <a:ln>
                    <a:noFill/>
                  </a:ln>
                  <a:solidFill>
                    <a:schemeClr val="tx1"/>
                  </a:solidFill>
                  <a:effectLst/>
                  <a:latin typeface="+mj-lt"/>
                  <a:cs typeface="Arial" pitchFamily="34" charset="0"/>
                </a:endParaRPr>
              </a:p>
            </p:txBody>
          </p:sp>
        </p:grpSp>
        <p:grpSp>
          <p:nvGrpSpPr>
            <p:cNvPr id="10" name="Group 15">
              <a:extLst>
                <a:ext uri="{FF2B5EF4-FFF2-40B4-BE49-F238E27FC236}">
                  <a16:creationId xmlns:a16="http://schemas.microsoft.com/office/drawing/2014/main" id="{D26BA4AF-2113-4EC2-A65D-F5F4C090F89E}"/>
                </a:ext>
              </a:extLst>
            </p:cNvPr>
            <p:cNvGrpSpPr>
              <a:grpSpLocks/>
            </p:cNvGrpSpPr>
            <p:nvPr/>
          </p:nvGrpSpPr>
          <p:grpSpPr bwMode="auto">
            <a:xfrm>
              <a:off x="105841800" y="108184950"/>
              <a:ext cx="400049" cy="400050"/>
              <a:chOff x="109613700" y="111842550"/>
              <a:chExt cx="400049" cy="400050"/>
            </a:xfrm>
          </p:grpSpPr>
          <p:sp>
            <p:nvSpPr>
              <p:cNvPr id="35" name="Oval 16">
                <a:extLst>
                  <a:ext uri="{FF2B5EF4-FFF2-40B4-BE49-F238E27FC236}">
                    <a16:creationId xmlns:a16="http://schemas.microsoft.com/office/drawing/2014/main" id="{6B3F6B35-772E-4F34-9B56-71DB296495AE}"/>
                  </a:ext>
                </a:extLst>
              </p:cNvPr>
              <p:cNvSpPr>
                <a:spLocks noChangeArrowheads="1"/>
              </p:cNvSpPr>
              <p:nvPr/>
            </p:nvSpPr>
            <p:spPr bwMode="auto">
              <a:xfrm>
                <a:off x="109613700" y="111899700"/>
                <a:ext cx="342900" cy="342900"/>
              </a:xfrm>
              <a:prstGeom prst="ellipse">
                <a:avLst/>
              </a:prstGeom>
              <a:noFill/>
              <a:ln w="9525" algn="in">
                <a:solidFill>
                  <a:srgbClr val="000000"/>
                </a:solidFill>
                <a:round/>
                <a:headEnd/>
                <a:tailEnd/>
              </a:ln>
              <a:effectLst/>
            </p:spPr>
            <p:txBody>
              <a:bodyPr vert="horz" wrap="square" lIns="36576" tIns="36576" rIns="36576" bIns="36576" numCol="1" anchor="t" anchorCtr="0" compatLnSpc="1">
                <a:prstTxWarp prst="textNoShape">
                  <a:avLst/>
                </a:prstTxWarp>
              </a:bodyPr>
              <a:lstStyle/>
              <a:p>
                <a:endParaRPr lang="en-US" dirty="0"/>
              </a:p>
            </p:txBody>
          </p:sp>
          <p:sp>
            <p:nvSpPr>
              <p:cNvPr id="36" name="Text Box 17">
                <a:extLst>
                  <a:ext uri="{FF2B5EF4-FFF2-40B4-BE49-F238E27FC236}">
                    <a16:creationId xmlns:a16="http://schemas.microsoft.com/office/drawing/2014/main" id="{69D517F6-82BC-4D39-9A3C-3C62B9D525D4}"/>
                  </a:ext>
                </a:extLst>
              </p:cNvPr>
              <p:cNvSpPr txBox="1">
                <a:spLocks noChangeArrowheads="1"/>
              </p:cNvSpPr>
              <p:nvPr/>
            </p:nvSpPr>
            <p:spPr bwMode="auto">
              <a:xfrm>
                <a:off x="109670849" y="111842550"/>
                <a:ext cx="342900" cy="342900"/>
              </a:xfrm>
              <a:prstGeom prst="rect">
                <a:avLst/>
              </a:prstGeom>
              <a:noFill/>
              <a:ln w="9525" algn="in">
                <a:noFill/>
                <a:miter lim="800000"/>
                <a:headEnd/>
                <a:tailEnd/>
              </a:ln>
              <a:effectLst/>
            </p:spPr>
            <p:txBody>
              <a:bodyPr vert="horz" wrap="square" lIns="36576" tIns="36576" rIns="36576" bIns="36576"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rgbClr val="000000"/>
                    </a:solidFill>
                    <a:effectLst/>
                    <a:latin typeface="+mj-lt"/>
                    <a:cs typeface="Arial" pitchFamily="34" charset="0"/>
                  </a:rPr>
                  <a:t>2</a:t>
                </a:r>
                <a:endParaRPr kumimoji="0" lang="en-US" sz="1800" b="0" i="0" u="none" strike="noStrike" cap="none" normalizeH="0" baseline="0" dirty="0">
                  <a:ln>
                    <a:noFill/>
                  </a:ln>
                  <a:solidFill>
                    <a:schemeClr val="tx1"/>
                  </a:solidFill>
                  <a:effectLst/>
                  <a:latin typeface="+mj-lt"/>
                  <a:cs typeface="Arial" pitchFamily="34" charset="0"/>
                </a:endParaRPr>
              </a:p>
            </p:txBody>
          </p:sp>
        </p:grpSp>
        <p:grpSp>
          <p:nvGrpSpPr>
            <p:cNvPr id="11" name="Group 18">
              <a:extLst>
                <a:ext uri="{FF2B5EF4-FFF2-40B4-BE49-F238E27FC236}">
                  <a16:creationId xmlns:a16="http://schemas.microsoft.com/office/drawing/2014/main" id="{D5ECF7AB-B024-4700-BFCB-77E71592726D}"/>
                </a:ext>
              </a:extLst>
            </p:cNvPr>
            <p:cNvGrpSpPr>
              <a:grpSpLocks/>
            </p:cNvGrpSpPr>
            <p:nvPr/>
          </p:nvGrpSpPr>
          <p:grpSpPr bwMode="auto">
            <a:xfrm>
              <a:off x="107727750" y="112198019"/>
              <a:ext cx="401553" cy="387481"/>
              <a:chOff x="109728000" y="111969419"/>
              <a:chExt cx="401553" cy="387481"/>
            </a:xfrm>
          </p:grpSpPr>
          <p:sp>
            <p:nvSpPr>
              <p:cNvPr id="33" name="Oval 19">
                <a:extLst>
                  <a:ext uri="{FF2B5EF4-FFF2-40B4-BE49-F238E27FC236}">
                    <a16:creationId xmlns:a16="http://schemas.microsoft.com/office/drawing/2014/main" id="{718D895A-E28F-40FB-8C24-67520D2FF3E2}"/>
                  </a:ext>
                </a:extLst>
              </p:cNvPr>
              <p:cNvSpPr>
                <a:spLocks noChangeArrowheads="1"/>
              </p:cNvSpPr>
              <p:nvPr/>
            </p:nvSpPr>
            <p:spPr bwMode="auto">
              <a:xfrm>
                <a:off x="109728000" y="112014000"/>
                <a:ext cx="342900" cy="342900"/>
              </a:xfrm>
              <a:prstGeom prst="ellipse">
                <a:avLst/>
              </a:prstGeom>
              <a:noFill/>
              <a:ln w="9525" algn="in">
                <a:solidFill>
                  <a:srgbClr val="000000"/>
                </a:solidFill>
                <a:round/>
                <a:headEnd/>
                <a:tailEnd/>
              </a:ln>
              <a:effectLst/>
            </p:spPr>
            <p:txBody>
              <a:bodyPr vert="horz" wrap="square" lIns="36576" tIns="36576" rIns="36576" bIns="36576" numCol="1" anchor="t" anchorCtr="0" compatLnSpc="1">
                <a:prstTxWarp prst="textNoShape">
                  <a:avLst/>
                </a:prstTxWarp>
              </a:bodyPr>
              <a:lstStyle/>
              <a:p>
                <a:endParaRPr lang="en-US" dirty="0"/>
              </a:p>
            </p:txBody>
          </p:sp>
          <p:sp>
            <p:nvSpPr>
              <p:cNvPr id="34" name="Text Box 20">
                <a:extLst>
                  <a:ext uri="{FF2B5EF4-FFF2-40B4-BE49-F238E27FC236}">
                    <a16:creationId xmlns:a16="http://schemas.microsoft.com/office/drawing/2014/main" id="{C9324677-B4BC-4199-918A-B815806CBCBD}"/>
                  </a:ext>
                </a:extLst>
              </p:cNvPr>
              <p:cNvSpPr txBox="1">
                <a:spLocks noChangeArrowheads="1"/>
              </p:cNvSpPr>
              <p:nvPr/>
            </p:nvSpPr>
            <p:spPr bwMode="auto">
              <a:xfrm>
                <a:off x="109786653" y="111969419"/>
                <a:ext cx="342900" cy="342900"/>
              </a:xfrm>
              <a:prstGeom prst="rect">
                <a:avLst/>
              </a:prstGeom>
              <a:noFill/>
              <a:ln w="9525" algn="in">
                <a:noFill/>
                <a:miter lim="800000"/>
                <a:headEnd/>
                <a:tailEnd/>
              </a:ln>
              <a:effectLst/>
            </p:spPr>
            <p:txBody>
              <a:bodyPr vert="horz" wrap="square" lIns="36576" tIns="36576" rIns="36576" bIns="36576"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rgbClr val="000000"/>
                    </a:solidFill>
                    <a:effectLst/>
                    <a:latin typeface="+mj-lt"/>
                    <a:cs typeface="Arial" pitchFamily="34" charset="0"/>
                  </a:rPr>
                  <a:t>9</a:t>
                </a:r>
                <a:endParaRPr kumimoji="0" lang="en-US" sz="1800" b="0" i="0" u="none" strike="noStrike" cap="none" normalizeH="0" baseline="0" dirty="0">
                  <a:ln>
                    <a:noFill/>
                  </a:ln>
                  <a:solidFill>
                    <a:schemeClr val="tx1"/>
                  </a:solidFill>
                  <a:effectLst/>
                  <a:latin typeface="+mj-lt"/>
                  <a:cs typeface="Arial" pitchFamily="34" charset="0"/>
                </a:endParaRPr>
              </a:p>
            </p:txBody>
          </p:sp>
        </p:grpSp>
        <p:grpSp>
          <p:nvGrpSpPr>
            <p:cNvPr id="12" name="Group 21">
              <a:extLst>
                <a:ext uri="{FF2B5EF4-FFF2-40B4-BE49-F238E27FC236}">
                  <a16:creationId xmlns:a16="http://schemas.microsoft.com/office/drawing/2014/main" id="{3F682792-B1E1-406E-A9F1-448B8FA01991}"/>
                </a:ext>
              </a:extLst>
            </p:cNvPr>
            <p:cNvGrpSpPr>
              <a:grpSpLocks/>
            </p:cNvGrpSpPr>
            <p:nvPr/>
          </p:nvGrpSpPr>
          <p:grpSpPr bwMode="auto">
            <a:xfrm>
              <a:off x="108013500" y="111385351"/>
              <a:ext cx="390475" cy="400049"/>
              <a:chOff x="109842300" y="112071151"/>
              <a:chExt cx="390475" cy="400049"/>
            </a:xfrm>
          </p:grpSpPr>
          <p:sp>
            <p:nvSpPr>
              <p:cNvPr id="31" name="Oval 22">
                <a:extLst>
                  <a:ext uri="{FF2B5EF4-FFF2-40B4-BE49-F238E27FC236}">
                    <a16:creationId xmlns:a16="http://schemas.microsoft.com/office/drawing/2014/main" id="{8EB37A8E-7E9F-496D-932D-CA81D71A9B9B}"/>
                  </a:ext>
                </a:extLst>
              </p:cNvPr>
              <p:cNvSpPr>
                <a:spLocks noChangeArrowheads="1"/>
              </p:cNvSpPr>
              <p:nvPr/>
            </p:nvSpPr>
            <p:spPr bwMode="auto">
              <a:xfrm>
                <a:off x="109842300" y="112128300"/>
                <a:ext cx="342900" cy="342900"/>
              </a:xfrm>
              <a:prstGeom prst="ellipse">
                <a:avLst/>
              </a:prstGeom>
              <a:noFill/>
              <a:ln w="9525" algn="in">
                <a:solidFill>
                  <a:srgbClr val="000000"/>
                </a:solidFill>
                <a:round/>
                <a:headEnd/>
                <a:tailEnd/>
              </a:ln>
              <a:effectLst/>
            </p:spPr>
            <p:txBody>
              <a:bodyPr vert="horz" wrap="square" lIns="36576" tIns="36576" rIns="36576" bIns="36576" numCol="1" anchor="t" anchorCtr="0" compatLnSpc="1">
                <a:prstTxWarp prst="textNoShape">
                  <a:avLst/>
                </a:prstTxWarp>
              </a:bodyPr>
              <a:lstStyle/>
              <a:p>
                <a:endParaRPr lang="en-US" dirty="0"/>
              </a:p>
            </p:txBody>
          </p:sp>
          <p:sp>
            <p:nvSpPr>
              <p:cNvPr id="32" name="Text Box 23">
                <a:extLst>
                  <a:ext uri="{FF2B5EF4-FFF2-40B4-BE49-F238E27FC236}">
                    <a16:creationId xmlns:a16="http://schemas.microsoft.com/office/drawing/2014/main" id="{B8FD828B-7AF0-40AF-9C13-69D39073BCDA}"/>
                  </a:ext>
                </a:extLst>
              </p:cNvPr>
              <p:cNvSpPr txBox="1">
                <a:spLocks noChangeArrowheads="1"/>
              </p:cNvSpPr>
              <p:nvPr/>
            </p:nvSpPr>
            <p:spPr bwMode="auto">
              <a:xfrm>
                <a:off x="109889875" y="112071151"/>
                <a:ext cx="342900" cy="342900"/>
              </a:xfrm>
              <a:prstGeom prst="rect">
                <a:avLst/>
              </a:prstGeom>
              <a:noFill/>
              <a:ln w="9525" algn="in">
                <a:noFill/>
                <a:miter lim="800000"/>
                <a:headEnd/>
                <a:tailEnd/>
              </a:ln>
              <a:effectLst/>
            </p:spPr>
            <p:txBody>
              <a:bodyPr vert="horz" wrap="square" lIns="36576" tIns="36576" rIns="36576" bIns="36576"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rgbClr val="000000"/>
                    </a:solidFill>
                    <a:effectLst/>
                    <a:latin typeface="+mj-lt"/>
                    <a:cs typeface="Arial" pitchFamily="34" charset="0"/>
                  </a:rPr>
                  <a:t>8</a:t>
                </a:r>
                <a:endParaRPr kumimoji="0" lang="en-US" sz="1800" b="0" i="0" u="none" strike="noStrike" cap="none" normalizeH="0" baseline="0" dirty="0">
                  <a:ln>
                    <a:noFill/>
                  </a:ln>
                  <a:solidFill>
                    <a:schemeClr val="tx1"/>
                  </a:solidFill>
                  <a:effectLst/>
                  <a:latin typeface="+mj-lt"/>
                  <a:cs typeface="Arial" pitchFamily="34" charset="0"/>
                </a:endParaRPr>
              </a:p>
            </p:txBody>
          </p:sp>
        </p:grpSp>
        <p:grpSp>
          <p:nvGrpSpPr>
            <p:cNvPr id="13" name="Group 24">
              <a:extLst>
                <a:ext uri="{FF2B5EF4-FFF2-40B4-BE49-F238E27FC236}">
                  <a16:creationId xmlns:a16="http://schemas.microsoft.com/office/drawing/2014/main" id="{CD982ECF-6EFF-4D9F-91EA-96A79E246275}"/>
                </a:ext>
              </a:extLst>
            </p:cNvPr>
            <p:cNvGrpSpPr>
              <a:grpSpLocks/>
            </p:cNvGrpSpPr>
            <p:nvPr/>
          </p:nvGrpSpPr>
          <p:grpSpPr bwMode="auto">
            <a:xfrm>
              <a:off x="112928400" y="107605555"/>
              <a:ext cx="400051" cy="407945"/>
              <a:chOff x="109956600" y="112177555"/>
              <a:chExt cx="400051" cy="407945"/>
            </a:xfrm>
          </p:grpSpPr>
          <p:sp>
            <p:nvSpPr>
              <p:cNvPr id="29" name="Oval 25">
                <a:extLst>
                  <a:ext uri="{FF2B5EF4-FFF2-40B4-BE49-F238E27FC236}">
                    <a16:creationId xmlns:a16="http://schemas.microsoft.com/office/drawing/2014/main" id="{93830B80-3B00-4851-878F-8115D7E645F4}"/>
                  </a:ext>
                </a:extLst>
              </p:cNvPr>
              <p:cNvSpPr>
                <a:spLocks noChangeArrowheads="1"/>
              </p:cNvSpPr>
              <p:nvPr/>
            </p:nvSpPr>
            <p:spPr bwMode="auto">
              <a:xfrm>
                <a:off x="109956600" y="112242600"/>
                <a:ext cx="342900" cy="342900"/>
              </a:xfrm>
              <a:prstGeom prst="ellipse">
                <a:avLst/>
              </a:prstGeom>
              <a:noFill/>
              <a:ln w="9525" algn="in">
                <a:solidFill>
                  <a:srgbClr val="000000"/>
                </a:solidFill>
                <a:round/>
                <a:headEnd/>
                <a:tailEnd/>
              </a:ln>
              <a:effectLst/>
            </p:spPr>
            <p:txBody>
              <a:bodyPr vert="horz" wrap="square" lIns="36576" tIns="36576" rIns="36576" bIns="36576" numCol="1" anchor="t" anchorCtr="0" compatLnSpc="1">
                <a:prstTxWarp prst="textNoShape">
                  <a:avLst/>
                </a:prstTxWarp>
              </a:bodyPr>
              <a:lstStyle/>
              <a:p>
                <a:endParaRPr lang="en-US" dirty="0"/>
              </a:p>
            </p:txBody>
          </p:sp>
          <p:sp>
            <p:nvSpPr>
              <p:cNvPr id="30" name="Text Box 26">
                <a:extLst>
                  <a:ext uri="{FF2B5EF4-FFF2-40B4-BE49-F238E27FC236}">
                    <a16:creationId xmlns:a16="http://schemas.microsoft.com/office/drawing/2014/main" id="{A9C24AE1-8E52-47F7-AA98-181CA5654B72}"/>
                  </a:ext>
                </a:extLst>
              </p:cNvPr>
              <p:cNvSpPr txBox="1">
                <a:spLocks noChangeArrowheads="1"/>
              </p:cNvSpPr>
              <p:nvPr/>
            </p:nvSpPr>
            <p:spPr bwMode="auto">
              <a:xfrm>
                <a:off x="110013751" y="112177555"/>
                <a:ext cx="342900" cy="342900"/>
              </a:xfrm>
              <a:prstGeom prst="rect">
                <a:avLst/>
              </a:prstGeom>
              <a:noFill/>
              <a:ln w="9525" algn="in">
                <a:noFill/>
                <a:miter lim="800000"/>
                <a:headEnd/>
                <a:tailEnd/>
              </a:ln>
              <a:effectLst/>
            </p:spPr>
            <p:txBody>
              <a:bodyPr vert="horz" wrap="square" lIns="36576" tIns="36576" rIns="36576" bIns="36576"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rgbClr val="000000"/>
                    </a:solidFill>
                    <a:effectLst/>
                    <a:latin typeface="+mj-lt"/>
                    <a:cs typeface="Arial" pitchFamily="34" charset="0"/>
                  </a:rPr>
                  <a:t>6</a:t>
                </a:r>
                <a:endParaRPr kumimoji="0" lang="en-US" sz="1800" b="0" i="0" u="none" strike="noStrike" cap="none" normalizeH="0" baseline="0" dirty="0">
                  <a:ln>
                    <a:noFill/>
                  </a:ln>
                  <a:solidFill>
                    <a:schemeClr val="tx1"/>
                  </a:solidFill>
                  <a:effectLst/>
                  <a:latin typeface="+mj-lt"/>
                  <a:cs typeface="Arial" pitchFamily="34" charset="0"/>
                </a:endParaRPr>
              </a:p>
            </p:txBody>
          </p:sp>
        </p:grpSp>
        <p:grpSp>
          <p:nvGrpSpPr>
            <p:cNvPr id="14" name="Group 27">
              <a:extLst>
                <a:ext uri="{FF2B5EF4-FFF2-40B4-BE49-F238E27FC236}">
                  <a16:creationId xmlns:a16="http://schemas.microsoft.com/office/drawing/2014/main" id="{33B5DE3C-C787-401B-A26B-ADF792BAE18B}"/>
                </a:ext>
              </a:extLst>
            </p:cNvPr>
            <p:cNvGrpSpPr>
              <a:grpSpLocks/>
            </p:cNvGrpSpPr>
            <p:nvPr/>
          </p:nvGrpSpPr>
          <p:grpSpPr bwMode="auto">
            <a:xfrm>
              <a:off x="112242600" y="109099351"/>
              <a:ext cx="418399" cy="400049"/>
              <a:chOff x="110070900" y="112299751"/>
              <a:chExt cx="418399" cy="400049"/>
            </a:xfrm>
          </p:grpSpPr>
          <p:sp>
            <p:nvSpPr>
              <p:cNvPr id="27" name="Oval 28">
                <a:extLst>
                  <a:ext uri="{FF2B5EF4-FFF2-40B4-BE49-F238E27FC236}">
                    <a16:creationId xmlns:a16="http://schemas.microsoft.com/office/drawing/2014/main" id="{2BC6BDD5-487D-400E-8E75-A44E6E062E16}"/>
                  </a:ext>
                </a:extLst>
              </p:cNvPr>
              <p:cNvSpPr>
                <a:spLocks noChangeArrowheads="1"/>
              </p:cNvSpPr>
              <p:nvPr/>
            </p:nvSpPr>
            <p:spPr bwMode="auto">
              <a:xfrm>
                <a:off x="110070900" y="112356900"/>
                <a:ext cx="342900" cy="342900"/>
              </a:xfrm>
              <a:prstGeom prst="ellipse">
                <a:avLst/>
              </a:prstGeom>
              <a:noFill/>
              <a:ln w="9525" algn="in">
                <a:solidFill>
                  <a:srgbClr val="000000"/>
                </a:solidFill>
                <a:round/>
                <a:headEnd/>
                <a:tailEnd/>
              </a:ln>
              <a:effectLst/>
            </p:spPr>
            <p:txBody>
              <a:bodyPr vert="horz" wrap="square" lIns="36576" tIns="36576" rIns="36576" bIns="36576" numCol="1" anchor="t" anchorCtr="0" compatLnSpc="1">
                <a:prstTxWarp prst="textNoShape">
                  <a:avLst/>
                </a:prstTxWarp>
              </a:bodyPr>
              <a:lstStyle/>
              <a:p>
                <a:endParaRPr lang="en-US" dirty="0"/>
              </a:p>
            </p:txBody>
          </p:sp>
          <p:sp>
            <p:nvSpPr>
              <p:cNvPr id="28" name="Text Box 29">
                <a:extLst>
                  <a:ext uri="{FF2B5EF4-FFF2-40B4-BE49-F238E27FC236}">
                    <a16:creationId xmlns:a16="http://schemas.microsoft.com/office/drawing/2014/main" id="{07F326ED-462F-4625-8296-DBF6F03F89E0}"/>
                  </a:ext>
                </a:extLst>
              </p:cNvPr>
              <p:cNvSpPr txBox="1">
                <a:spLocks noChangeArrowheads="1"/>
              </p:cNvSpPr>
              <p:nvPr/>
            </p:nvSpPr>
            <p:spPr bwMode="auto">
              <a:xfrm>
                <a:off x="110146399" y="112299751"/>
                <a:ext cx="342900" cy="342900"/>
              </a:xfrm>
              <a:prstGeom prst="rect">
                <a:avLst/>
              </a:prstGeom>
              <a:noFill/>
              <a:ln w="9525" algn="in">
                <a:noFill/>
                <a:miter lim="800000"/>
                <a:headEnd/>
                <a:tailEnd/>
              </a:ln>
              <a:effectLst/>
            </p:spPr>
            <p:txBody>
              <a:bodyPr vert="horz" wrap="square" lIns="36576" tIns="36576" rIns="36576" bIns="36576"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rgbClr val="000000"/>
                    </a:solidFill>
                    <a:effectLst/>
                    <a:latin typeface="+mj-lt"/>
                    <a:cs typeface="Arial" pitchFamily="34" charset="0"/>
                  </a:rPr>
                  <a:t>5</a:t>
                </a:r>
                <a:endParaRPr kumimoji="0" lang="en-US" sz="1800" b="0" i="0" u="none" strike="noStrike" cap="none" normalizeH="0" baseline="0" dirty="0">
                  <a:ln>
                    <a:noFill/>
                  </a:ln>
                  <a:solidFill>
                    <a:schemeClr val="tx1"/>
                  </a:solidFill>
                  <a:effectLst/>
                  <a:latin typeface="+mj-lt"/>
                  <a:cs typeface="Arial" pitchFamily="34" charset="0"/>
                </a:endParaRPr>
              </a:p>
            </p:txBody>
          </p:sp>
        </p:grpSp>
        <p:sp>
          <p:nvSpPr>
            <p:cNvPr id="15" name="Line 30">
              <a:extLst>
                <a:ext uri="{FF2B5EF4-FFF2-40B4-BE49-F238E27FC236}">
                  <a16:creationId xmlns:a16="http://schemas.microsoft.com/office/drawing/2014/main" id="{75CE7B65-2E03-47C8-9204-0F9D3AB317CB}"/>
                </a:ext>
              </a:extLst>
            </p:cNvPr>
            <p:cNvSpPr>
              <a:spLocks noChangeShapeType="1"/>
            </p:cNvSpPr>
            <p:nvPr/>
          </p:nvSpPr>
          <p:spPr bwMode="auto">
            <a:xfrm flipH="1" flipV="1">
              <a:off x="109042200" y="110871000"/>
              <a:ext cx="228600" cy="114300"/>
            </a:xfrm>
            <a:prstGeom prst="line">
              <a:avLst/>
            </a:prstGeom>
            <a:noFill/>
            <a:ln w="9525">
              <a:solidFill>
                <a:srgbClr val="000000"/>
              </a:solidFill>
              <a:round/>
              <a:headEnd/>
              <a:tailEnd type="triangle" w="med" len="med"/>
            </a:ln>
            <a:effectLst/>
          </p:spPr>
          <p:txBody>
            <a:bodyPr vert="horz" wrap="square" lIns="36576" tIns="36576" rIns="36576" bIns="36576" numCol="1" anchor="t" anchorCtr="0" compatLnSpc="1">
              <a:prstTxWarp prst="textNoShape">
                <a:avLst/>
              </a:prstTxWarp>
            </a:bodyPr>
            <a:lstStyle/>
            <a:p>
              <a:endParaRPr lang="en-US" dirty="0"/>
            </a:p>
          </p:txBody>
        </p:sp>
        <p:sp>
          <p:nvSpPr>
            <p:cNvPr id="16" name="Line 31">
              <a:extLst>
                <a:ext uri="{FF2B5EF4-FFF2-40B4-BE49-F238E27FC236}">
                  <a16:creationId xmlns:a16="http://schemas.microsoft.com/office/drawing/2014/main" id="{19C35E38-739B-418F-892D-58CA651E35FC}"/>
                </a:ext>
              </a:extLst>
            </p:cNvPr>
            <p:cNvSpPr>
              <a:spLocks noChangeShapeType="1"/>
            </p:cNvSpPr>
            <p:nvPr/>
          </p:nvSpPr>
          <p:spPr bwMode="auto">
            <a:xfrm flipH="1" flipV="1">
              <a:off x="107899200" y="111213900"/>
              <a:ext cx="114300" cy="228600"/>
            </a:xfrm>
            <a:prstGeom prst="line">
              <a:avLst/>
            </a:prstGeom>
            <a:noFill/>
            <a:ln w="9525">
              <a:solidFill>
                <a:srgbClr val="000000"/>
              </a:solidFill>
              <a:round/>
              <a:headEnd/>
              <a:tailEnd type="triangle" w="med" len="med"/>
            </a:ln>
            <a:effectLst/>
          </p:spPr>
          <p:txBody>
            <a:bodyPr vert="horz" wrap="square" lIns="36576" tIns="36576" rIns="36576" bIns="36576" numCol="1" anchor="t" anchorCtr="0" compatLnSpc="1">
              <a:prstTxWarp prst="textNoShape">
                <a:avLst/>
              </a:prstTxWarp>
            </a:bodyPr>
            <a:lstStyle/>
            <a:p>
              <a:endParaRPr lang="en-US" dirty="0"/>
            </a:p>
          </p:txBody>
        </p:sp>
        <p:sp>
          <p:nvSpPr>
            <p:cNvPr id="17" name="Line 32">
              <a:extLst>
                <a:ext uri="{FF2B5EF4-FFF2-40B4-BE49-F238E27FC236}">
                  <a16:creationId xmlns:a16="http://schemas.microsoft.com/office/drawing/2014/main" id="{47F0DB6D-B5DE-4FF4-81DE-6CA0D4560B27}"/>
                </a:ext>
              </a:extLst>
            </p:cNvPr>
            <p:cNvSpPr>
              <a:spLocks noChangeShapeType="1"/>
            </p:cNvSpPr>
            <p:nvPr/>
          </p:nvSpPr>
          <p:spPr bwMode="auto">
            <a:xfrm>
              <a:off x="106070400" y="108585000"/>
              <a:ext cx="114300" cy="114300"/>
            </a:xfrm>
            <a:prstGeom prst="line">
              <a:avLst/>
            </a:prstGeom>
            <a:noFill/>
            <a:ln w="9525">
              <a:solidFill>
                <a:srgbClr val="000000"/>
              </a:solidFill>
              <a:round/>
              <a:headEnd/>
              <a:tailEnd type="triangle" w="med" len="med"/>
            </a:ln>
            <a:effectLst/>
          </p:spPr>
          <p:txBody>
            <a:bodyPr vert="horz" wrap="square" lIns="36576" tIns="36576" rIns="36576" bIns="36576" numCol="1" anchor="t" anchorCtr="0" compatLnSpc="1">
              <a:prstTxWarp prst="textNoShape">
                <a:avLst/>
              </a:prstTxWarp>
            </a:bodyPr>
            <a:lstStyle/>
            <a:p>
              <a:endParaRPr lang="en-US" dirty="0"/>
            </a:p>
          </p:txBody>
        </p:sp>
        <p:sp>
          <p:nvSpPr>
            <p:cNvPr id="18" name="Line 33">
              <a:extLst>
                <a:ext uri="{FF2B5EF4-FFF2-40B4-BE49-F238E27FC236}">
                  <a16:creationId xmlns:a16="http://schemas.microsoft.com/office/drawing/2014/main" id="{2BD43743-CB9E-4FE6-ACF7-5A4852C1355E}"/>
                </a:ext>
              </a:extLst>
            </p:cNvPr>
            <p:cNvSpPr>
              <a:spLocks noChangeShapeType="1"/>
            </p:cNvSpPr>
            <p:nvPr/>
          </p:nvSpPr>
          <p:spPr bwMode="auto">
            <a:xfrm>
              <a:off x="106413300" y="107442000"/>
              <a:ext cx="171450" cy="228600"/>
            </a:xfrm>
            <a:prstGeom prst="line">
              <a:avLst/>
            </a:prstGeom>
            <a:noFill/>
            <a:ln w="9525">
              <a:solidFill>
                <a:srgbClr val="000000"/>
              </a:solidFill>
              <a:round/>
              <a:headEnd/>
              <a:tailEnd type="triangle" w="med" len="med"/>
            </a:ln>
            <a:effectLst/>
          </p:spPr>
          <p:txBody>
            <a:bodyPr vert="horz" wrap="square" lIns="36576" tIns="36576" rIns="36576" bIns="36576" numCol="1" anchor="t" anchorCtr="0" compatLnSpc="1">
              <a:prstTxWarp prst="textNoShape">
                <a:avLst/>
              </a:prstTxWarp>
            </a:bodyPr>
            <a:lstStyle/>
            <a:p>
              <a:endParaRPr lang="en-US" dirty="0"/>
            </a:p>
          </p:txBody>
        </p:sp>
        <p:sp>
          <p:nvSpPr>
            <p:cNvPr id="19" name="Line 34">
              <a:extLst>
                <a:ext uri="{FF2B5EF4-FFF2-40B4-BE49-F238E27FC236}">
                  <a16:creationId xmlns:a16="http://schemas.microsoft.com/office/drawing/2014/main" id="{027CAFB4-DFC6-47EE-967D-91456D0E32EF}"/>
                </a:ext>
              </a:extLst>
            </p:cNvPr>
            <p:cNvSpPr>
              <a:spLocks noChangeShapeType="1"/>
            </p:cNvSpPr>
            <p:nvPr/>
          </p:nvSpPr>
          <p:spPr bwMode="auto">
            <a:xfrm>
              <a:off x="106413300" y="107442000"/>
              <a:ext cx="1028700" cy="57150"/>
            </a:xfrm>
            <a:prstGeom prst="line">
              <a:avLst/>
            </a:prstGeom>
            <a:noFill/>
            <a:ln w="9525">
              <a:solidFill>
                <a:srgbClr val="000000"/>
              </a:solidFill>
              <a:round/>
              <a:headEnd/>
              <a:tailEnd type="triangle" w="med" len="med"/>
            </a:ln>
            <a:effectLst/>
          </p:spPr>
          <p:txBody>
            <a:bodyPr vert="horz" wrap="square" lIns="36576" tIns="36576" rIns="36576" bIns="36576" numCol="1" anchor="t" anchorCtr="0" compatLnSpc="1">
              <a:prstTxWarp prst="textNoShape">
                <a:avLst/>
              </a:prstTxWarp>
            </a:bodyPr>
            <a:lstStyle/>
            <a:p>
              <a:endParaRPr lang="en-US" dirty="0"/>
            </a:p>
          </p:txBody>
        </p:sp>
        <p:sp>
          <p:nvSpPr>
            <p:cNvPr id="20" name="Line 35">
              <a:extLst>
                <a:ext uri="{FF2B5EF4-FFF2-40B4-BE49-F238E27FC236}">
                  <a16:creationId xmlns:a16="http://schemas.microsoft.com/office/drawing/2014/main" id="{2F2B241F-D956-473E-9BED-B906C97C275E}"/>
                </a:ext>
              </a:extLst>
            </p:cNvPr>
            <p:cNvSpPr>
              <a:spLocks noChangeShapeType="1"/>
            </p:cNvSpPr>
            <p:nvPr/>
          </p:nvSpPr>
          <p:spPr bwMode="auto">
            <a:xfrm flipH="1">
              <a:off x="108356400" y="108127800"/>
              <a:ext cx="514350" cy="457200"/>
            </a:xfrm>
            <a:prstGeom prst="line">
              <a:avLst/>
            </a:prstGeom>
            <a:noFill/>
            <a:ln w="9525">
              <a:solidFill>
                <a:srgbClr val="000000"/>
              </a:solidFill>
              <a:round/>
              <a:headEnd/>
              <a:tailEnd type="triangle" w="med" len="med"/>
            </a:ln>
            <a:effectLst/>
          </p:spPr>
          <p:txBody>
            <a:bodyPr vert="horz" wrap="square" lIns="36576" tIns="36576" rIns="36576" bIns="36576" numCol="1" anchor="t" anchorCtr="0" compatLnSpc="1">
              <a:prstTxWarp prst="textNoShape">
                <a:avLst/>
              </a:prstTxWarp>
            </a:bodyPr>
            <a:lstStyle/>
            <a:p>
              <a:endParaRPr lang="en-US" dirty="0"/>
            </a:p>
          </p:txBody>
        </p:sp>
        <p:sp>
          <p:nvSpPr>
            <p:cNvPr id="21" name="Line 36">
              <a:extLst>
                <a:ext uri="{FF2B5EF4-FFF2-40B4-BE49-F238E27FC236}">
                  <a16:creationId xmlns:a16="http://schemas.microsoft.com/office/drawing/2014/main" id="{241EBC0D-5195-4338-819B-BBE5380CBC9F}"/>
                </a:ext>
              </a:extLst>
            </p:cNvPr>
            <p:cNvSpPr>
              <a:spLocks noChangeShapeType="1"/>
            </p:cNvSpPr>
            <p:nvPr/>
          </p:nvSpPr>
          <p:spPr bwMode="auto">
            <a:xfrm flipV="1">
              <a:off x="109728000" y="107784900"/>
              <a:ext cx="457200" cy="571500"/>
            </a:xfrm>
            <a:prstGeom prst="line">
              <a:avLst/>
            </a:prstGeom>
            <a:noFill/>
            <a:ln w="9525">
              <a:solidFill>
                <a:srgbClr val="000000"/>
              </a:solidFill>
              <a:round/>
              <a:headEnd type="triangle" w="med" len="med"/>
              <a:tailEnd/>
            </a:ln>
            <a:effectLst/>
          </p:spPr>
          <p:txBody>
            <a:bodyPr vert="horz" wrap="square" lIns="36576" tIns="36576" rIns="36576" bIns="36576" numCol="1" anchor="t" anchorCtr="0" compatLnSpc="1">
              <a:prstTxWarp prst="textNoShape">
                <a:avLst/>
              </a:prstTxWarp>
            </a:bodyPr>
            <a:lstStyle/>
            <a:p>
              <a:endParaRPr lang="en-US" dirty="0"/>
            </a:p>
          </p:txBody>
        </p:sp>
        <p:sp>
          <p:nvSpPr>
            <p:cNvPr id="22" name="Line 37">
              <a:extLst>
                <a:ext uri="{FF2B5EF4-FFF2-40B4-BE49-F238E27FC236}">
                  <a16:creationId xmlns:a16="http://schemas.microsoft.com/office/drawing/2014/main" id="{BF5DEBD8-43FE-4F8B-B726-6BC41F5D5B5C}"/>
                </a:ext>
              </a:extLst>
            </p:cNvPr>
            <p:cNvSpPr>
              <a:spLocks noChangeShapeType="1"/>
            </p:cNvSpPr>
            <p:nvPr/>
          </p:nvSpPr>
          <p:spPr bwMode="auto">
            <a:xfrm>
              <a:off x="113157000" y="108013500"/>
              <a:ext cx="228600" cy="457200"/>
            </a:xfrm>
            <a:prstGeom prst="line">
              <a:avLst/>
            </a:prstGeom>
            <a:noFill/>
            <a:ln w="9525">
              <a:solidFill>
                <a:srgbClr val="000000"/>
              </a:solidFill>
              <a:round/>
              <a:headEnd/>
              <a:tailEnd type="triangle" w="med" len="med"/>
            </a:ln>
            <a:effectLst/>
          </p:spPr>
          <p:txBody>
            <a:bodyPr vert="horz" wrap="square" lIns="36576" tIns="36576" rIns="36576" bIns="36576" numCol="1" anchor="t" anchorCtr="0" compatLnSpc="1">
              <a:prstTxWarp prst="textNoShape">
                <a:avLst/>
              </a:prstTxWarp>
            </a:bodyPr>
            <a:lstStyle/>
            <a:p>
              <a:endParaRPr lang="en-US" dirty="0"/>
            </a:p>
          </p:txBody>
        </p:sp>
        <p:sp>
          <p:nvSpPr>
            <p:cNvPr id="23" name="Line 38">
              <a:extLst>
                <a:ext uri="{FF2B5EF4-FFF2-40B4-BE49-F238E27FC236}">
                  <a16:creationId xmlns:a16="http://schemas.microsoft.com/office/drawing/2014/main" id="{F89B89C5-5D88-46BC-AE05-198D5CDCB21B}"/>
                </a:ext>
              </a:extLst>
            </p:cNvPr>
            <p:cNvSpPr>
              <a:spLocks noChangeShapeType="1"/>
            </p:cNvSpPr>
            <p:nvPr/>
          </p:nvSpPr>
          <p:spPr bwMode="auto">
            <a:xfrm flipV="1">
              <a:off x="112585500" y="109042200"/>
              <a:ext cx="114300" cy="228600"/>
            </a:xfrm>
            <a:prstGeom prst="line">
              <a:avLst/>
            </a:prstGeom>
            <a:noFill/>
            <a:ln w="9525">
              <a:solidFill>
                <a:srgbClr val="000000"/>
              </a:solidFill>
              <a:round/>
              <a:headEnd/>
              <a:tailEnd type="triangle" w="med" len="med"/>
            </a:ln>
            <a:effectLst/>
          </p:spPr>
          <p:txBody>
            <a:bodyPr vert="horz" wrap="square" lIns="36576" tIns="36576" rIns="36576" bIns="36576" numCol="1" anchor="t" anchorCtr="0" compatLnSpc="1">
              <a:prstTxWarp prst="textNoShape">
                <a:avLst/>
              </a:prstTxWarp>
            </a:bodyPr>
            <a:lstStyle/>
            <a:p>
              <a:endParaRPr lang="en-US" dirty="0"/>
            </a:p>
          </p:txBody>
        </p:sp>
        <p:sp>
          <p:nvSpPr>
            <p:cNvPr id="24" name="Line 39">
              <a:extLst>
                <a:ext uri="{FF2B5EF4-FFF2-40B4-BE49-F238E27FC236}">
                  <a16:creationId xmlns:a16="http://schemas.microsoft.com/office/drawing/2014/main" id="{F997037D-F9A1-406D-9D04-B9BDF190FB40}"/>
                </a:ext>
              </a:extLst>
            </p:cNvPr>
            <p:cNvSpPr>
              <a:spLocks noChangeShapeType="1"/>
            </p:cNvSpPr>
            <p:nvPr/>
          </p:nvSpPr>
          <p:spPr bwMode="auto">
            <a:xfrm flipV="1">
              <a:off x="107899200" y="111556800"/>
              <a:ext cx="800100" cy="685800"/>
            </a:xfrm>
            <a:prstGeom prst="line">
              <a:avLst/>
            </a:prstGeom>
            <a:noFill/>
            <a:ln w="9525">
              <a:solidFill>
                <a:srgbClr val="000000"/>
              </a:solidFill>
              <a:round/>
              <a:headEnd/>
              <a:tailEnd type="triangle" w="med" len="med"/>
            </a:ln>
            <a:effectLst/>
          </p:spPr>
          <p:txBody>
            <a:bodyPr vert="horz" wrap="square" lIns="36576" tIns="36576" rIns="36576" bIns="36576" numCol="1" anchor="t" anchorCtr="0" compatLnSpc="1">
              <a:prstTxWarp prst="textNoShape">
                <a:avLst/>
              </a:prstTxWarp>
            </a:bodyPr>
            <a:lstStyle/>
            <a:p>
              <a:endParaRPr lang="en-US" dirty="0"/>
            </a:p>
          </p:txBody>
        </p:sp>
        <p:sp>
          <p:nvSpPr>
            <p:cNvPr id="25" name="Line 40">
              <a:extLst>
                <a:ext uri="{FF2B5EF4-FFF2-40B4-BE49-F238E27FC236}">
                  <a16:creationId xmlns:a16="http://schemas.microsoft.com/office/drawing/2014/main" id="{2A221693-9B0F-4EBC-8409-36B23F0E2B3A}"/>
                </a:ext>
              </a:extLst>
            </p:cNvPr>
            <p:cNvSpPr>
              <a:spLocks noChangeShapeType="1"/>
            </p:cNvSpPr>
            <p:nvPr/>
          </p:nvSpPr>
          <p:spPr bwMode="auto">
            <a:xfrm flipH="1" flipV="1">
              <a:off x="107784900" y="111899700"/>
              <a:ext cx="114300" cy="342900"/>
            </a:xfrm>
            <a:prstGeom prst="line">
              <a:avLst/>
            </a:prstGeom>
            <a:noFill/>
            <a:ln w="9525">
              <a:solidFill>
                <a:srgbClr val="000000"/>
              </a:solidFill>
              <a:round/>
              <a:headEnd/>
              <a:tailEnd type="triangle" w="med" len="med"/>
            </a:ln>
            <a:effectLst/>
          </p:spPr>
          <p:txBody>
            <a:bodyPr vert="horz" wrap="square" lIns="36576" tIns="36576" rIns="36576" bIns="36576" numCol="1" anchor="t" anchorCtr="0" compatLnSpc="1">
              <a:prstTxWarp prst="textNoShape">
                <a:avLst/>
              </a:prstTxWarp>
            </a:bodyPr>
            <a:lstStyle/>
            <a:p>
              <a:endParaRPr lang="en-US" dirty="0"/>
            </a:p>
          </p:txBody>
        </p:sp>
        <p:sp>
          <p:nvSpPr>
            <p:cNvPr id="26" name="Line 41">
              <a:extLst>
                <a:ext uri="{FF2B5EF4-FFF2-40B4-BE49-F238E27FC236}">
                  <a16:creationId xmlns:a16="http://schemas.microsoft.com/office/drawing/2014/main" id="{BDCAF325-EF03-43D4-809D-D66E21F52A6E}"/>
                </a:ext>
              </a:extLst>
            </p:cNvPr>
            <p:cNvSpPr>
              <a:spLocks noChangeShapeType="1"/>
            </p:cNvSpPr>
            <p:nvPr/>
          </p:nvSpPr>
          <p:spPr bwMode="auto">
            <a:xfrm flipH="1" flipV="1">
              <a:off x="107099100" y="111328200"/>
              <a:ext cx="800100" cy="914400"/>
            </a:xfrm>
            <a:prstGeom prst="line">
              <a:avLst/>
            </a:prstGeom>
            <a:noFill/>
            <a:ln w="9525">
              <a:solidFill>
                <a:srgbClr val="000000"/>
              </a:solidFill>
              <a:round/>
              <a:headEnd/>
              <a:tailEnd type="triangle" w="med" len="med"/>
            </a:ln>
            <a:effectLst/>
          </p:spPr>
          <p:txBody>
            <a:bodyPr vert="horz" wrap="square" lIns="36576" tIns="36576" rIns="36576" bIns="36576" numCol="1" anchor="t" anchorCtr="0" compatLnSpc="1">
              <a:prstTxWarp prst="textNoShape">
                <a:avLst/>
              </a:prstTxWarp>
            </a:bodyPr>
            <a:lstStyle/>
            <a:p>
              <a:endParaRPr lang="en-US" dirty="0"/>
            </a:p>
          </p:txBody>
        </p:sp>
      </p:grpSp>
    </p:spTree>
    <p:extLst>
      <p:ext uri="{BB962C8B-B14F-4D97-AF65-F5344CB8AC3E}">
        <p14:creationId xmlns:p14="http://schemas.microsoft.com/office/powerpoint/2010/main" val="394418397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Vise Bill of Materials</a:t>
            </a:r>
          </a:p>
        </p:txBody>
      </p:sp>
      <p:graphicFrame>
        <p:nvGraphicFramePr>
          <p:cNvPr id="5" name="Table 4">
            <a:extLst>
              <a:ext uri="{FF2B5EF4-FFF2-40B4-BE49-F238E27FC236}">
                <a16:creationId xmlns:a16="http://schemas.microsoft.com/office/drawing/2014/main" id="{A7EB6FD7-7B4D-43B0-A666-6049ED011EA4}"/>
              </a:ext>
            </a:extLst>
          </p:cNvPr>
          <p:cNvGraphicFramePr>
            <a:graphicFrameLocks noGrp="1"/>
          </p:cNvGraphicFramePr>
          <p:nvPr>
            <p:extLst>
              <p:ext uri="{D42A27DB-BD31-4B8C-83A1-F6EECF244321}">
                <p14:modId xmlns:p14="http://schemas.microsoft.com/office/powerpoint/2010/main" val="1380288460"/>
              </p:ext>
            </p:extLst>
          </p:nvPr>
        </p:nvGraphicFramePr>
        <p:xfrm>
          <a:off x="2284630" y="1363924"/>
          <a:ext cx="8077200" cy="5071872"/>
        </p:xfrm>
        <a:graphic>
          <a:graphicData uri="http://schemas.openxmlformats.org/drawingml/2006/table">
            <a:tbl>
              <a:tblPr firstRow="1" bandRow="1"/>
              <a:tblGrid>
                <a:gridCol w="2019300">
                  <a:extLst>
                    <a:ext uri="{9D8B030D-6E8A-4147-A177-3AD203B41FA5}">
                      <a16:colId xmlns:a16="http://schemas.microsoft.com/office/drawing/2014/main" val="20000"/>
                    </a:ext>
                  </a:extLst>
                </a:gridCol>
                <a:gridCol w="2019300">
                  <a:extLst>
                    <a:ext uri="{9D8B030D-6E8A-4147-A177-3AD203B41FA5}">
                      <a16:colId xmlns:a16="http://schemas.microsoft.com/office/drawing/2014/main" val="20001"/>
                    </a:ext>
                  </a:extLst>
                </a:gridCol>
                <a:gridCol w="2019300">
                  <a:extLst>
                    <a:ext uri="{9D8B030D-6E8A-4147-A177-3AD203B41FA5}">
                      <a16:colId xmlns:a16="http://schemas.microsoft.com/office/drawing/2014/main" val="20002"/>
                    </a:ext>
                  </a:extLst>
                </a:gridCol>
                <a:gridCol w="2019300">
                  <a:extLst>
                    <a:ext uri="{9D8B030D-6E8A-4147-A177-3AD203B41FA5}">
                      <a16:colId xmlns:a16="http://schemas.microsoft.com/office/drawing/2014/main" val="20003"/>
                    </a:ext>
                  </a:extLst>
                </a:gridCol>
              </a:tblGrid>
              <a:tr h="370840">
                <a:tc>
                  <a:txBody>
                    <a:bodyPr/>
                    <a:lstStyle>
                      <a:lvl1pPr marL="0" algn="l" defTabSz="914400" rtl="0" eaLnBrk="1" latinLnBrk="0" hangingPunct="1">
                        <a:defRPr sz="1800" b="1" kern="1200">
                          <a:solidFill>
                            <a:schemeClr val="lt1"/>
                          </a:solidFill>
                          <a:latin typeface="Calibri"/>
                        </a:defRPr>
                      </a:lvl1pPr>
                      <a:lvl2pPr marL="457200" algn="l" defTabSz="914400" rtl="0" eaLnBrk="1" latinLnBrk="0" hangingPunct="1">
                        <a:defRPr sz="1800" b="1" kern="1200">
                          <a:solidFill>
                            <a:schemeClr val="lt1"/>
                          </a:solidFill>
                          <a:latin typeface="Calibri"/>
                        </a:defRPr>
                      </a:lvl2pPr>
                      <a:lvl3pPr marL="914400" algn="l" defTabSz="914400" rtl="0" eaLnBrk="1" latinLnBrk="0" hangingPunct="1">
                        <a:defRPr sz="1800" b="1" kern="1200">
                          <a:solidFill>
                            <a:schemeClr val="lt1"/>
                          </a:solidFill>
                          <a:latin typeface="Calibri"/>
                        </a:defRPr>
                      </a:lvl3pPr>
                      <a:lvl4pPr marL="1371600" algn="l" defTabSz="914400" rtl="0" eaLnBrk="1" latinLnBrk="0" hangingPunct="1">
                        <a:defRPr sz="1800" b="1" kern="1200">
                          <a:solidFill>
                            <a:schemeClr val="lt1"/>
                          </a:solidFill>
                          <a:latin typeface="Calibri"/>
                        </a:defRPr>
                      </a:lvl4pPr>
                      <a:lvl5pPr marL="1828800" algn="l" defTabSz="914400" rtl="0" eaLnBrk="1" latinLnBrk="0" hangingPunct="1">
                        <a:defRPr sz="1800" b="1" kern="1200">
                          <a:solidFill>
                            <a:schemeClr val="lt1"/>
                          </a:solidFill>
                          <a:latin typeface="Calibri"/>
                        </a:defRPr>
                      </a:lvl5pPr>
                      <a:lvl6pPr marL="2286000" algn="l" defTabSz="914400" rtl="0" eaLnBrk="1" latinLnBrk="0" hangingPunct="1">
                        <a:defRPr sz="1800" b="1" kern="1200">
                          <a:solidFill>
                            <a:schemeClr val="lt1"/>
                          </a:solidFill>
                          <a:latin typeface="Calibri"/>
                        </a:defRPr>
                      </a:lvl6pPr>
                      <a:lvl7pPr marL="2743200" algn="l" defTabSz="914400" rtl="0" eaLnBrk="1" latinLnBrk="0" hangingPunct="1">
                        <a:defRPr sz="1800" b="1" kern="1200">
                          <a:solidFill>
                            <a:schemeClr val="lt1"/>
                          </a:solidFill>
                          <a:latin typeface="Calibri"/>
                        </a:defRPr>
                      </a:lvl7pPr>
                      <a:lvl8pPr marL="3200400" algn="l" defTabSz="914400" rtl="0" eaLnBrk="1" latinLnBrk="0" hangingPunct="1">
                        <a:defRPr sz="1800" b="1" kern="1200">
                          <a:solidFill>
                            <a:schemeClr val="lt1"/>
                          </a:solidFill>
                          <a:latin typeface="Calibri"/>
                        </a:defRPr>
                      </a:lvl8pPr>
                      <a:lvl9pPr marL="3657600" algn="l" defTabSz="914400" rtl="0" eaLnBrk="1" latinLnBrk="0" hangingPunct="1">
                        <a:defRPr sz="1800" b="1" kern="1200">
                          <a:solidFill>
                            <a:schemeClr val="lt1"/>
                          </a:solidFill>
                          <a:latin typeface="Calibri"/>
                        </a:defRPr>
                      </a:lvl9pPr>
                    </a:lstStyle>
                    <a:p>
                      <a:pPr marR="0" indent="0" algn="ctr" rtl="0">
                        <a:spcBef>
                          <a:spcPts val="0"/>
                        </a:spcBef>
                        <a:spcAft>
                          <a:spcPts val="0"/>
                        </a:spcAft>
                      </a:pPr>
                      <a:r>
                        <a:rPr lang="en-US" sz="2000" kern="1400" dirty="0"/>
                        <a:t>PART</a:t>
                      </a:r>
                    </a:p>
                    <a:p>
                      <a:pPr marR="0" indent="0" algn="ctr" rtl="0">
                        <a:spcBef>
                          <a:spcPts val="0"/>
                        </a:spcBef>
                        <a:spcAft>
                          <a:spcPts val="0"/>
                        </a:spcAft>
                      </a:pPr>
                      <a:r>
                        <a:rPr lang="en-US" sz="2000" kern="1400" dirty="0"/>
                        <a:t>NUMBER</a:t>
                      </a:r>
                      <a:endParaRPr lang="en-US" sz="2000" kern="1400" dirty="0">
                        <a:solidFill>
                          <a:srgbClr val="000000"/>
                        </a:solidFill>
                        <a:latin typeface="Times New Roman"/>
                      </a:endParaRPr>
                    </a:p>
                  </a:txBody>
                  <a:tcPr marL="36576" marR="36576" marT="36576" marB="36576">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4F81BD"/>
                    </a:solidFill>
                  </a:tcPr>
                </a:tc>
                <a:tc>
                  <a:txBody>
                    <a:bodyPr/>
                    <a:lstStyle>
                      <a:lvl1pPr marL="0" algn="l" defTabSz="914400" rtl="0" eaLnBrk="1" latinLnBrk="0" hangingPunct="1">
                        <a:defRPr sz="1800" b="1" kern="1200">
                          <a:solidFill>
                            <a:schemeClr val="lt1"/>
                          </a:solidFill>
                          <a:latin typeface="Calibri"/>
                        </a:defRPr>
                      </a:lvl1pPr>
                      <a:lvl2pPr marL="457200" algn="l" defTabSz="914400" rtl="0" eaLnBrk="1" latinLnBrk="0" hangingPunct="1">
                        <a:defRPr sz="1800" b="1" kern="1200">
                          <a:solidFill>
                            <a:schemeClr val="lt1"/>
                          </a:solidFill>
                          <a:latin typeface="Calibri"/>
                        </a:defRPr>
                      </a:lvl2pPr>
                      <a:lvl3pPr marL="914400" algn="l" defTabSz="914400" rtl="0" eaLnBrk="1" latinLnBrk="0" hangingPunct="1">
                        <a:defRPr sz="1800" b="1" kern="1200">
                          <a:solidFill>
                            <a:schemeClr val="lt1"/>
                          </a:solidFill>
                          <a:latin typeface="Calibri"/>
                        </a:defRPr>
                      </a:lvl3pPr>
                      <a:lvl4pPr marL="1371600" algn="l" defTabSz="914400" rtl="0" eaLnBrk="1" latinLnBrk="0" hangingPunct="1">
                        <a:defRPr sz="1800" b="1" kern="1200">
                          <a:solidFill>
                            <a:schemeClr val="lt1"/>
                          </a:solidFill>
                          <a:latin typeface="Calibri"/>
                        </a:defRPr>
                      </a:lvl4pPr>
                      <a:lvl5pPr marL="1828800" algn="l" defTabSz="914400" rtl="0" eaLnBrk="1" latinLnBrk="0" hangingPunct="1">
                        <a:defRPr sz="1800" b="1" kern="1200">
                          <a:solidFill>
                            <a:schemeClr val="lt1"/>
                          </a:solidFill>
                          <a:latin typeface="Calibri"/>
                        </a:defRPr>
                      </a:lvl5pPr>
                      <a:lvl6pPr marL="2286000" algn="l" defTabSz="914400" rtl="0" eaLnBrk="1" latinLnBrk="0" hangingPunct="1">
                        <a:defRPr sz="1800" b="1" kern="1200">
                          <a:solidFill>
                            <a:schemeClr val="lt1"/>
                          </a:solidFill>
                          <a:latin typeface="Calibri"/>
                        </a:defRPr>
                      </a:lvl6pPr>
                      <a:lvl7pPr marL="2743200" algn="l" defTabSz="914400" rtl="0" eaLnBrk="1" latinLnBrk="0" hangingPunct="1">
                        <a:defRPr sz="1800" b="1" kern="1200">
                          <a:solidFill>
                            <a:schemeClr val="lt1"/>
                          </a:solidFill>
                          <a:latin typeface="Calibri"/>
                        </a:defRPr>
                      </a:lvl7pPr>
                      <a:lvl8pPr marL="3200400" algn="l" defTabSz="914400" rtl="0" eaLnBrk="1" latinLnBrk="0" hangingPunct="1">
                        <a:defRPr sz="1800" b="1" kern="1200">
                          <a:solidFill>
                            <a:schemeClr val="lt1"/>
                          </a:solidFill>
                          <a:latin typeface="Calibri"/>
                        </a:defRPr>
                      </a:lvl8pPr>
                      <a:lvl9pPr marL="3657600" algn="l" defTabSz="914400" rtl="0" eaLnBrk="1" latinLnBrk="0" hangingPunct="1">
                        <a:defRPr sz="1800" b="1" kern="1200">
                          <a:solidFill>
                            <a:schemeClr val="lt1"/>
                          </a:solidFill>
                          <a:latin typeface="Calibri"/>
                        </a:defRPr>
                      </a:lvl9pPr>
                    </a:lstStyle>
                    <a:p>
                      <a:pPr marR="0" indent="0" algn="ctr" rtl="0">
                        <a:spcBef>
                          <a:spcPts val="0"/>
                        </a:spcBef>
                        <a:spcAft>
                          <a:spcPts val="0"/>
                        </a:spcAft>
                      </a:pPr>
                      <a:r>
                        <a:rPr lang="en-US" sz="2000" kern="1400" dirty="0"/>
                        <a:t>QUANITY</a:t>
                      </a:r>
                      <a:endParaRPr lang="en-US" sz="2000" kern="1400" dirty="0">
                        <a:solidFill>
                          <a:srgbClr val="000000"/>
                        </a:solidFill>
                        <a:latin typeface="Times New Roman"/>
                      </a:endParaRPr>
                    </a:p>
                  </a:txBody>
                  <a:tcPr marL="36576" marR="36576" marT="36576" marB="36576">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4F81BD"/>
                    </a:solidFill>
                  </a:tcPr>
                </a:tc>
                <a:tc>
                  <a:txBody>
                    <a:bodyPr/>
                    <a:lstStyle>
                      <a:lvl1pPr marL="0" algn="l" defTabSz="914400" rtl="0" eaLnBrk="1" latinLnBrk="0" hangingPunct="1">
                        <a:defRPr sz="1800" b="1" kern="1200">
                          <a:solidFill>
                            <a:schemeClr val="lt1"/>
                          </a:solidFill>
                          <a:latin typeface="Calibri"/>
                        </a:defRPr>
                      </a:lvl1pPr>
                      <a:lvl2pPr marL="457200" algn="l" defTabSz="914400" rtl="0" eaLnBrk="1" latinLnBrk="0" hangingPunct="1">
                        <a:defRPr sz="1800" b="1" kern="1200">
                          <a:solidFill>
                            <a:schemeClr val="lt1"/>
                          </a:solidFill>
                          <a:latin typeface="Calibri"/>
                        </a:defRPr>
                      </a:lvl2pPr>
                      <a:lvl3pPr marL="914400" algn="l" defTabSz="914400" rtl="0" eaLnBrk="1" latinLnBrk="0" hangingPunct="1">
                        <a:defRPr sz="1800" b="1" kern="1200">
                          <a:solidFill>
                            <a:schemeClr val="lt1"/>
                          </a:solidFill>
                          <a:latin typeface="Calibri"/>
                        </a:defRPr>
                      </a:lvl3pPr>
                      <a:lvl4pPr marL="1371600" algn="l" defTabSz="914400" rtl="0" eaLnBrk="1" latinLnBrk="0" hangingPunct="1">
                        <a:defRPr sz="1800" b="1" kern="1200">
                          <a:solidFill>
                            <a:schemeClr val="lt1"/>
                          </a:solidFill>
                          <a:latin typeface="Calibri"/>
                        </a:defRPr>
                      </a:lvl4pPr>
                      <a:lvl5pPr marL="1828800" algn="l" defTabSz="914400" rtl="0" eaLnBrk="1" latinLnBrk="0" hangingPunct="1">
                        <a:defRPr sz="1800" b="1" kern="1200">
                          <a:solidFill>
                            <a:schemeClr val="lt1"/>
                          </a:solidFill>
                          <a:latin typeface="Calibri"/>
                        </a:defRPr>
                      </a:lvl5pPr>
                      <a:lvl6pPr marL="2286000" algn="l" defTabSz="914400" rtl="0" eaLnBrk="1" latinLnBrk="0" hangingPunct="1">
                        <a:defRPr sz="1800" b="1" kern="1200">
                          <a:solidFill>
                            <a:schemeClr val="lt1"/>
                          </a:solidFill>
                          <a:latin typeface="Calibri"/>
                        </a:defRPr>
                      </a:lvl6pPr>
                      <a:lvl7pPr marL="2743200" algn="l" defTabSz="914400" rtl="0" eaLnBrk="1" latinLnBrk="0" hangingPunct="1">
                        <a:defRPr sz="1800" b="1" kern="1200">
                          <a:solidFill>
                            <a:schemeClr val="lt1"/>
                          </a:solidFill>
                          <a:latin typeface="Calibri"/>
                        </a:defRPr>
                      </a:lvl7pPr>
                      <a:lvl8pPr marL="3200400" algn="l" defTabSz="914400" rtl="0" eaLnBrk="1" latinLnBrk="0" hangingPunct="1">
                        <a:defRPr sz="1800" b="1" kern="1200">
                          <a:solidFill>
                            <a:schemeClr val="lt1"/>
                          </a:solidFill>
                          <a:latin typeface="Calibri"/>
                        </a:defRPr>
                      </a:lvl8pPr>
                      <a:lvl9pPr marL="3657600" algn="l" defTabSz="914400" rtl="0" eaLnBrk="1" latinLnBrk="0" hangingPunct="1">
                        <a:defRPr sz="1800" b="1" kern="1200">
                          <a:solidFill>
                            <a:schemeClr val="lt1"/>
                          </a:solidFill>
                          <a:latin typeface="Calibri"/>
                        </a:defRPr>
                      </a:lvl9pPr>
                    </a:lstStyle>
                    <a:p>
                      <a:pPr marR="0" indent="0" algn="ctr" rtl="0">
                        <a:spcBef>
                          <a:spcPts val="0"/>
                        </a:spcBef>
                        <a:spcAft>
                          <a:spcPts val="0"/>
                        </a:spcAft>
                      </a:pPr>
                      <a:r>
                        <a:rPr lang="en-US" sz="2000" kern="1400" dirty="0"/>
                        <a:t>NAME</a:t>
                      </a:r>
                      <a:endParaRPr lang="en-US" sz="2000" kern="1400" dirty="0">
                        <a:solidFill>
                          <a:srgbClr val="000000"/>
                        </a:solidFill>
                        <a:latin typeface="Times New Roman"/>
                      </a:endParaRPr>
                    </a:p>
                  </a:txBody>
                  <a:tcPr marL="36576" marR="36576" marT="36576" marB="36576">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4F81BD"/>
                    </a:solidFill>
                  </a:tcPr>
                </a:tc>
                <a:tc>
                  <a:txBody>
                    <a:bodyPr/>
                    <a:lstStyle>
                      <a:lvl1pPr marL="0" algn="l" defTabSz="914400" rtl="0" eaLnBrk="1" latinLnBrk="0" hangingPunct="1">
                        <a:defRPr sz="1800" b="1" kern="1200">
                          <a:solidFill>
                            <a:schemeClr val="lt1"/>
                          </a:solidFill>
                          <a:latin typeface="Calibri"/>
                        </a:defRPr>
                      </a:lvl1pPr>
                      <a:lvl2pPr marL="457200" algn="l" defTabSz="914400" rtl="0" eaLnBrk="1" latinLnBrk="0" hangingPunct="1">
                        <a:defRPr sz="1800" b="1" kern="1200">
                          <a:solidFill>
                            <a:schemeClr val="lt1"/>
                          </a:solidFill>
                          <a:latin typeface="Calibri"/>
                        </a:defRPr>
                      </a:lvl2pPr>
                      <a:lvl3pPr marL="914400" algn="l" defTabSz="914400" rtl="0" eaLnBrk="1" latinLnBrk="0" hangingPunct="1">
                        <a:defRPr sz="1800" b="1" kern="1200">
                          <a:solidFill>
                            <a:schemeClr val="lt1"/>
                          </a:solidFill>
                          <a:latin typeface="Calibri"/>
                        </a:defRPr>
                      </a:lvl3pPr>
                      <a:lvl4pPr marL="1371600" algn="l" defTabSz="914400" rtl="0" eaLnBrk="1" latinLnBrk="0" hangingPunct="1">
                        <a:defRPr sz="1800" b="1" kern="1200">
                          <a:solidFill>
                            <a:schemeClr val="lt1"/>
                          </a:solidFill>
                          <a:latin typeface="Calibri"/>
                        </a:defRPr>
                      </a:lvl4pPr>
                      <a:lvl5pPr marL="1828800" algn="l" defTabSz="914400" rtl="0" eaLnBrk="1" latinLnBrk="0" hangingPunct="1">
                        <a:defRPr sz="1800" b="1" kern="1200">
                          <a:solidFill>
                            <a:schemeClr val="lt1"/>
                          </a:solidFill>
                          <a:latin typeface="Calibri"/>
                        </a:defRPr>
                      </a:lvl5pPr>
                      <a:lvl6pPr marL="2286000" algn="l" defTabSz="914400" rtl="0" eaLnBrk="1" latinLnBrk="0" hangingPunct="1">
                        <a:defRPr sz="1800" b="1" kern="1200">
                          <a:solidFill>
                            <a:schemeClr val="lt1"/>
                          </a:solidFill>
                          <a:latin typeface="Calibri"/>
                        </a:defRPr>
                      </a:lvl6pPr>
                      <a:lvl7pPr marL="2743200" algn="l" defTabSz="914400" rtl="0" eaLnBrk="1" latinLnBrk="0" hangingPunct="1">
                        <a:defRPr sz="1800" b="1" kern="1200">
                          <a:solidFill>
                            <a:schemeClr val="lt1"/>
                          </a:solidFill>
                          <a:latin typeface="Calibri"/>
                        </a:defRPr>
                      </a:lvl7pPr>
                      <a:lvl8pPr marL="3200400" algn="l" defTabSz="914400" rtl="0" eaLnBrk="1" latinLnBrk="0" hangingPunct="1">
                        <a:defRPr sz="1800" b="1" kern="1200">
                          <a:solidFill>
                            <a:schemeClr val="lt1"/>
                          </a:solidFill>
                          <a:latin typeface="Calibri"/>
                        </a:defRPr>
                      </a:lvl8pPr>
                      <a:lvl9pPr marL="3657600" algn="l" defTabSz="914400" rtl="0" eaLnBrk="1" latinLnBrk="0" hangingPunct="1">
                        <a:defRPr sz="1800" b="1" kern="1200">
                          <a:solidFill>
                            <a:schemeClr val="lt1"/>
                          </a:solidFill>
                          <a:latin typeface="Calibri"/>
                        </a:defRPr>
                      </a:lvl9pPr>
                    </a:lstStyle>
                    <a:p>
                      <a:pPr marR="0" indent="0" algn="ctr" rtl="0">
                        <a:spcBef>
                          <a:spcPts val="0"/>
                        </a:spcBef>
                        <a:spcAft>
                          <a:spcPts val="0"/>
                        </a:spcAft>
                      </a:pPr>
                      <a:r>
                        <a:rPr lang="en-US" sz="2000" kern="1400" dirty="0"/>
                        <a:t>SIZE</a:t>
                      </a:r>
                      <a:endParaRPr lang="en-US" sz="2000" kern="1400" dirty="0">
                        <a:solidFill>
                          <a:srgbClr val="000000"/>
                        </a:solidFill>
                        <a:latin typeface="Times New Roman"/>
                      </a:endParaRPr>
                    </a:p>
                  </a:txBody>
                  <a:tcPr marL="36576" marR="36576" marT="36576" marB="36576">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4F81BD"/>
                    </a:solidFill>
                  </a:tcPr>
                </a:tc>
                <a:extLst>
                  <a:ext uri="{0D108BD9-81ED-4DB2-BD59-A6C34878D82A}">
                    <a16:rowId xmlns:a16="http://schemas.microsoft.com/office/drawing/2014/main" val="10000"/>
                  </a:ext>
                </a:extLst>
              </a:tr>
              <a:tr h="370840">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marR="0" indent="0" algn="ctr" rtl="0">
                        <a:spcBef>
                          <a:spcPts val="0"/>
                        </a:spcBef>
                        <a:spcAft>
                          <a:spcPts val="0"/>
                        </a:spcAft>
                      </a:pPr>
                      <a:r>
                        <a:rPr lang="en-US" sz="2000" kern="1400" dirty="0"/>
                        <a:t>1</a:t>
                      </a:r>
                      <a:endParaRPr lang="en-US" sz="2000" b="0" kern="1400" dirty="0">
                        <a:solidFill>
                          <a:srgbClr val="000000"/>
                        </a:solidFill>
                        <a:latin typeface="Times New Roman"/>
                      </a:endParaRPr>
                    </a:p>
                  </a:txBody>
                  <a:tcPr marL="36576" marR="36576" marT="36576" marB="36576">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40000"/>
                      </a:srgbClr>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marR="0" indent="0" algn="ctr" rtl="0">
                        <a:spcBef>
                          <a:spcPts val="0"/>
                        </a:spcBef>
                        <a:spcAft>
                          <a:spcPts val="0"/>
                        </a:spcAft>
                      </a:pPr>
                      <a:r>
                        <a:rPr lang="en-US" sz="2000" kern="1400" dirty="0"/>
                        <a:t>1</a:t>
                      </a:r>
                      <a:endParaRPr lang="en-US" sz="2000" kern="1400" dirty="0">
                        <a:solidFill>
                          <a:srgbClr val="000000"/>
                        </a:solidFill>
                        <a:latin typeface="Times New Roman"/>
                      </a:endParaRPr>
                    </a:p>
                  </a:txBody>
                  <a:tcPr marL="36576" marR="36576" marT="36576" marB="36576">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40000"/>
                      </a:srgbClr>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marR="0" indent="0" algn="ctr" rtl="0">
                        <a:spcBef>
                          <a:spcPts val="0"/>
                        </a:spcBef>
                        <a:spcAft>
                          <a:spcPts val="0"/>
                        </a:spcAft>
                      </a:pPr>
                      <a:r>
                        <a:rPr lang="en-US" sz="2000" kern="1400" dirty="0"/>
                        <a:t>BASE</a:t>
                      </a:r>
                      <a:endParaRPr lang="en-US" sz="2000" kern="1400" dirty="0">
                        <a:solidFill>
                          <a:srgbClr val="000000"/>
                        </a:solidFill>
                        <a:latin typeface="Times New Roman"/>
                      </a:endParaRPr>
                    </a:p>
                  </a:txBody>
                  <a:tcPr marL="36576" marR="36576" marT="36576" marB="36576">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40000"/>
                      </a:srgbClr>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marR="0" indent="0" algn="ctr" rtl="0">
                        <a:spcBef>
                          <a:spcPts val="0"/>
                        </a:spcBef>
                        <a:spcAft>
                          <a:spcPts val="0"/>
                        </a:spcAft>
                      </a:pPr>
                      <a:r>
                        <a:rPr lang="en-US" sz="2000" kern="1400" dirty="0"/>
                        <a:t>¾ X 2 ½ X 5</a:t>
                      </a:r>
                      <a:endParaRPr lang="en-US" sz="2000" kern="1400" dirty="0">
                        <a:solidFill>
                          <a:srgbClr val="000000"/>
                        </a:solidFill>
                        <a:latin typeface="Times New Roman"/>
                      </a:endParaRPr>
                    </a:p>
                  </a:txBody>
                  <a:tcPr marL="36576" marR="36576" marT="36576" marB="36576">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40000"/>
                      </a:srgbClr>
                    </a:solidFill>
                  </a:tcPr>
                </a:tc>
                <a:extLst>
                  <a:ext uri="{0D108BD9-81ED-4DB2-BD59-A6C34878D82A}">
                    <a16:rowId xmlns:a16="http://schemas.microsoft.com/office/drawing/2014/main" val="10001"/>
                  </a:ext>
                </a:extLst>
              </a:tr>
              <a:tr h="370840">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marR="0" indent="0" algn="ctr" rtl="0">
                        <a:spcBef>
                          <a:spcPts val="0"/>
                        </a:spcBef>
                        <a:spcAft>
                          <a:spcPts val="0"/>
                        </a:spcAft>
                      </a:pPr>
                      <a:r>
                        <a:rPr lang="en-US" sz="2000" kern="1400" dirty="0"/>
                        <a:t>2</a:t>
                      </a:r>
                      <a:endParaRPr lang="en-US" sz="2000" kern="1400" dirty="0">
                        <a:solidFill>
                          <a:srgbClr val="000000"/>
                        </a:solidFill>
                        <a:latin typeface="Times New Roman"/>
                      </a:endParaRPr>
                    </a:p>
                  </a:txBody>
                  <a:tcPr marL="36576" marR="36576" marT="36576" marB="36576">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20000"/>
                      </a:srgbClr>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marR="0" indent="0" algn="ctr" rtl="0">
                        <a:spcBef>
                          <a:spcPts val="0"/>
                        </a:spcBef>
                        <a:spcAft>
                          <a:spcPts val="0"/>
                        </a:spcAft>
                      </a:pPr>
                      <a:r>
                        <a:rPr lang="en-US" sz="2000" kern="1400" dirty="0"/>
                        <a:t>1</a:t>
                      </a:r>
                      <a:endParaRPr lang="en-US" sz="2000" kern="1400" dirty="0">
                        <a:solidFill>
                          <a:srgbClr val="000000"/>
                        </a:solidFill>
                        <a:latin typeface="Times New Roman"/>
                      </a:endParaRPr>
                    </a:p>
                  </a:txBody>
                  <a:tcPr marL="36576" marR="36576" marT="36576" marB="36576">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20000"/>
                      </a:srgbClr>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marR="0" indent="0" algn="ctr" rtl="0">
                        <a:spcBef>
                          <a:spcPts val="0"/>
                        </a:spcBef>
                        <a:spcAft>
                          <a:spcPts val="0"/>
                        </a:spcAft>
                      </a:pPr>
                      <a:r>
                        <a:rPr lang="en-US" sz="2000" kern="1400" dirty="0"/>
                        <a:t>FIX JAW</a:t>
                      </a:r>
                      <a:endParaRPr lang="en-US" sz="2000" kern="1400" dirty="0">
                        <a:solidFill>
                          <a:srgbClr val="000000"/>
                        </a:solidFill>
                        <a:latin typeface="Times New Roman"/>
                      </a:endParaRPr>
                    </a:p>
                  </a:txBody>
                  <a:tcPr marL="36576" marR="36576" marT="36576" marB="36576">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20000"/>
                      </a:srgbClr>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marR="0" indent="0" algn="ctr" rtl="0">
                        <a:spcBef>
                          <a:spcPts val="0"/>
                        </a:spcBef>
                        <a:spcAft>
                          <a:spcPts val="0"/>
                        </a:spcAft>
                      </a:pPr>
                      <a:r>
                        <a:rPr lang="en-US" sz="2000" kern="1400" dirty="0"/>
                        <a:t>¾ X 2 ½ X 2</a:t>
                      </a:r>
                      <a:endParaRPr lang="en-US" sz="2000" kern="1400" dirty="0">
                        <a:solidFill>
                          <a:srgbClr val="000000"/>
                        </a:solidFill>
                        <a:latin typeface="Times New Roman"/>
                      </a:endParaRPr>
                    </a:p>
                  </a:txBody>
                  <a:tcPr marL="36576" marR="36576" marT="36576" marB="36576">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20000"/>
                      </a:srgbClr>
                    </a:solidFill>
                  </a:tcPr>
                </a:tc>
                <a:extLst>
                  <a:ext uri="{0D108BD9-81ED-4DB2-BD59-A6C34878D82A}">
                    <a16:rowId xmlns:a16="http://schemas.microsoft.com/office/drawing/2014/main" val="10002"/>
                  </a:ext>
                </a:extLst>
              </a:tr>
              <a:tr h="370840">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marR="0" indent="0" algn="ctr" rtl="0">
                        <a:spcBef>
                          <a:spcPts val="0"/>
                        </a:spcBef>
                        <a:spcAft>
                          <a:spcPts val="0"/>
                        </a:spcAft>
                      </a:pPr>
                      <a:r>
                        <a:rPr lang="en-US" sz="2000" kern="1400" dirty="0"/>
                        <a:t>3</a:t>
                      </a:r>
                      <a:endParaRPr lang="en-US" sz="2000" kern="1400" dirty="0">
                        <a:solidFill>
                          <a:srgbClr val="000000"/>
                        </a:solidFill>
                        <a:latin typeface="Times New Roman"/>
                      </a:endParaRPr>
                    </a:p>
                  </a:txBody>
                  <a:tcPr marL="36576" marR="36576" marT="36576" marB="36576">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40000"/>
                      </a:srgbClr>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marR="0" indent="0" algn="ctr" rtl="0">
                        <a:spcBef>
                          <a:spcPts val="0"/>
                        </a:spcBef>
                        <a:spcAft>
                          <a:spcPts val="0"/>
                        </a:spcAft>
                      </a:pPr>
                      <a:r>
                        <a:rPr lang="en-US" sz="2000" kern="1400" dirty="0"/>
                        <a:t>1</a:t>
                      </a:r>
                      <a:endParaRPr lang="en-US" sz="2000" kern="1400" dirty="0">
                        <a:solidFill>
                          <a:srgbClr val="000000"/>
                        </a:solidFill>
                        <a:latin typeface="Times New Roman"/>
                      </a:endParaRPr>
                    </a:p>
                  </a:txBody>
                  <a:tcPr marL="36576" marR="36576" marT="36576" marB="36576">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40000"/>
                      </a:srgbClr>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marR="0" indent="0" algn="ctr" rtl="0">
                        <a:spcBef>
                          <a:spcPts val="0"/>
                        </a:spcBef>
                        <a:spcAft>
                          <a:spcPts val="0"/>
                        </a:spcAft>
                      </a:pPr>
                      <a:r>
                        <a:rPr lang="en-US" sz="2000" kern="1400" dirty="0"/>
                        <a:t>MOVABLE JAW</a:t>
                      </a:r>
                      <a:endParaRPr lang="en-US" sz="2000" kern="1400" dirty="0">
                        <a:solidFill>
                          <a:srgbClr val="000000"/>
                        </a:solidFill>
                        <a:latin typeface="Times New Roman"/>
                      </a:endParaRPr>
                    </a:p>
                  </a:txBody>
                  <a:tcPr marL="36576" marR="36576" marT="36576" marB="36576">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40000"/>
                      </a:srgbClr>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marR="0" indent="0" algn="ctr" rtl="0">
                        <a:spcBef>
                          <a:spcPts val="0"/>
                        </a:spcBef>
                        <a:spcAft>
                          <a:spcPts val="0"/>
                        </a:spcAft>
                      </a:pPr>
                      <a:r>
                        <a:rPr lang="en-US" sz="2000" kern="1400" dirty="0"/>
                        <a:t>¾ X 2 ½ X 2</a:t>
                      </a:r>
                      <a:endParaRPr lang="en-US" sz="2000" kern="1400" dirty="0">
                        <a:solidFill>
                          <a:srgbClr val="000000"/>
                        </a:solidFill>
                        <a:latin typeface="Times New Roman"/>
                      </a:endParaRPr>
                    </a:p>
                  </a:txBody>
                  <a:tcPr marL="36576" marR="36576" marT="36576" marB="36576">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40000"/>
                      </a:srgbClr>
                    </a:solidFill>
                  </a:tcPr>
                </a:tc>
                <a:extLst>
                  <a:ext uri="{0D108BD9-81ED-4DB2-BD59-A6C34878D82A}">
                    <a16:rowId xmlns:a16="http://schemas.microsoft.com/office/drawing/2014/main" val="10003"/>
                  </a:ext>
                </a:extLst>
              </a:tr>
              <a:tr h="370840">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marR="0" indent="0" algn="ctr" rtl="0">
                        <a:spcBef>
                          <a:spcPts val="0"/>
                        </a:spcBef>
                        <a:spcAft>
                          <a:spcPts val="0"/>
                        </a:spcAft>
                      </a:pPr>
                      <a:r>
                        <a:rPr lang="en-US" sz="2000" kern="1400" dirty="0"/>
                        <a:t>4</a:t>
                      </a:r>
                      <a:endParaRPr lang="en-US" sz="2000" kern="1400" dirty="0">
                        <a:solidFill>
                          <a:srgbClr val="000000"/>
                        </a:solidFill>
                        <a:latin typeface="Times New Roman"/>
                      </a:endParaRPr>
                    </a:p>
                  </a:txBody>
                  <a:tcPr marL="36576" marR="36576" marT="36576" marB="36576">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20000"/>
                      </a:srgbClr>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marR="0" indent="0" algn="ctr" rtl="0">
                        <a:spcBef>
                          <a:spcPts val="0"/>
                        </a:spcBef>
                        <a:spcAft>
                          <a:spcPts val="0"/>
                        </a:spcAft>
                      </a:pPr>
                      <a:r>
                        <a:rPr lang="en-US" sz="2000" kern="1400" dirty="0"/>
                        <a:t>1</a:t>
                      </a:r>
                      <a:endParaRPr lang="en-US" sz="2000" kern="1400" dirty="0">
                        <a:solidFill>
                          <a:srgbClr val="000000"/>
                        </a:solidFill>
                        <a:latin typeface="Times New Roman"/>
                      </a:endParaRPr>
                    </a:p>
                  </a:txBody>
                  <a:tcPr marL="36576" marR="36576" marT="36576" marB="36576">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20000"/>
                      </a:srgbClr>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marR="0" indent="0" algn="ctr" rtl="0">
                        <a:spcBef>
                          <a:spcPts val="0"/>
                        </a:spcBef>
                        <a:spcAft>
                          <a:spcPts val="0"/>
                        </a:spcAft>
                      </a:pPr>
                      <a:r>
                        <a:rPr lang="en-US" sz="2000" kern="1400" dirty="0"/>
                        <a:t>FRONT JAW</a:t>
                      </a:r>
                      <a:endParaRPr lang="en-US" sz="2000" kern="1400" dirty="0">
                        <a:solidFill>
                          <a:srgbClr val="000000"/>
                        </a:solidFill>
                        <a:latin typeface="Times New Roman"/>
                      </a:endParaRPr>
                    </a:p>
                  </a:txBody>
                  <a:tcPr marL="36576" marR="36576" marT="36576" marB="36576">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20000"/>
                      </a:srgbClr>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marR="0" indent="0" algn="ctr" rtl="0">
                        <a:spcBef>
                          <a:spcPts val="0"/>
                        </a:spcBef>
                        <a:spcAft>
                          <a:spcPts val="0"/>
                        </a:spcAft>
                      </a:pPr>
                      <a:r>
                        <a:rPr lang="en-US" sz="2000" kern="1400" dirty="0"/>
                        <a:t>¾ X 2 ½ X 2</a:t>
                      </a:r>
                      <a:endParaRPr lang="en-US" sz="2000" kern="1400" dirty="0">
                        <a:solidFill>
                          <a:srgbClr val="000000"/>
                        </a:solidFill>
                        <a:latin typeface="Times New Roman"/>
                      </a:endParaRPr>
                    </a:p>
                  </a:txBody>
                  <a:tcPr marL="36576" marR="36576" marT="36576" marB="36576">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20000"/>
                      </a:srgbClr>
                    </a:solidFill>
                  </a:tcPr>
                </a:tc>
                <a:extLst>
                  <a:ext uri="{0D108BD9-81ED-4DB2-BD59-A6C34878D82A}">
                    <a16:rowId xmlns:a16="http://schemas.microsoft.com/office/drawing/2014/main" val="10004"/>
                  </a:ext>
                </a:extLst>
              </a:tr>
              <a:tr h="370840">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marR="0" indent="0" algn="ctr" rtl="0">
                        <a:spcBef>
                          <a:spcPts val="0"/>
                        </a:spcBef>
                        <a:spcAft>
                          <a:spcPts val="0"/>
                        </a:spcAft>
                      </a:pPr>
                      <a:r>
                        <a:rPr lang="en-US" sz="2000" kern="1400" dirty="0"/>
                        <a:t>5</a:t>
                      </a:r>
                      <a:endParaRPr lang="en-US" sz="2000" kern="1400" dirty="0">
                        <a:solidFill>
                          <a:srgbClr val="000000"/>
                        </a:solidFill>
                        <a:latin typeface="Times New Roman"/>
                      </a:endParaRPr>
                    </a:p>
                  </a:txBody>
                  <a:tcPr marL="36576" marR="36576" marT="36576" marB="36576">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40000"/>
                      </a:srgbClr>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marR="0" indent="0" algn="ctr" rtl="0">
                        <a:spcBef>
                          <a:spcPts val="0"/>
                        </a:spcBef>
                        <a:spcAft>
                          <a:spcPts val="0"/>
                        </a:spcAft>
                      </a:pPr>
                      <a:r>
                        <a:rPr lang="en-US" sz="2000" kern="1400" dirty="0"/>
                        <a:t>1</a:t>
                      </a:r>
                      <a:endParaRPr lang="en-US" sz="2000" kern="1400" dirty="0">
                        <a:solidFill>
                          <a:srgbClr val="000000"/>
                        </a:solidFill>
                        <a:latin typeface="Times New Roman"/>
                      </a:endParaRPr>
                    </a:p>
                  </a:txBody>
                  <a:tcPr marL="36576" marR="36576" marT="36576" marB="36576">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40000"/>
                      </a:srgbClr>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marR="0" indent="0" algn="ctr" rtl="0">
                        <a:spcBef>
                          <a:spcPts val="0"/>
                        </a:spcBef>
                        <a:spcAft>
                          <a:spcPts val="0"/>
                        </a:spcAft>
                      </a:pPr>
                      <a:r>
                        <a:rPr lang="en-US" sz="2000" kern="1400" dirty="0"/>
                        <a:t>SCREW</a:t>
                      </a:r>
                      <a:endParaRPr lang="en-US" sz="2000" kern="1400" dirty="0">
                        <a:solidFill>
                          <a:srgbClr val="000000"/>
                        </a:solidFill>
                        <a:latin typeface="Times New Roman"/>
                      </a:endParaRPr>
                    </a:p>
                  </a:txBody>
                  <a:tcPr marL="36576" marR="36576" marT="36576" marB="36576">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40000"/>
                      </a:srgbClr>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marR="0" indent="0" algn="ctr" rtl="0">
                        <a:spcBef>
                          <a:spcPts val="0"/>
                        </a:spcBef>
                        <a:spcAft>
                          <a:spcPts val="0"/>
                        </a:spcAft>
                      </a:pPr>
                      <a:r>
                        <a:rPr lang="pt-BR" sz="2000" kern="1400" dirty="0"/>
                        <a:t>1 ¼ DIA X 3 </a:t>
                      </a:r>
                      <a:r>
                        <a:rPr lang="en-US" sz="2000" kern="1400" dirty="0"/>
                        <a:t>¾</a:t>
                      </a:r>
                      <a:endParaRPr lang="pt-BR" sz="2000" kern="1400" dirty="0">
                        <a:solidFill>
                          <a:srgbClr val="000000"/>
                        </a:solidFill>
                        <a:latin typeface="Times New Roman"/>
                      </a:endParaRPr>
                    </a:p>
                  </a:txBody>
                  <a:tcPr marL="36576" marR="36576" marT="36576" marB="36576">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40000"/>
                      </a:srgbClr>
                    </a:solidFill>
                  </a:tcPr>
                </a:tc>
                <a:extLst>
                  <a:ext uri="{0D108BD9-81ED-4DB2-BD59-A6C34878D82A}">
                    <a16:rowId xmlns:a16="http://schemas.microsoft.com/office/drawing/2014/main" val="10005"/>
                  </a:ext>
                </a:extLst>
              </a:tr>
              <a:tr h="370840">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marR="0" indent="0" algn="ctr" rtl="0">
                        <a:spcBef>
                          <a:spcPts val="0"/>
                        </a:spcBef>
                        <a:spcAft>
                          <a:spcPts val="0"/>
                        </a:spcAft>
                      </a:pPr>
                      <a:r>
                        <a:rPr lang="en-US" sz="2000" kern="1400" dirty="0"/>
                        <a:t>6</a:t>
                      </a:r>
                      <a:endParaRPr lang="en-US" sz="2000" kern="1400" dirty="0">
                        <a:solidFill>
                          <a:srgbClr val="000000"/>
                        </a:solidFill>
                        <a:latin typeface="Times New Roman"/>
                      </a:endParaRPr>
                    </a:p>
                  </a:txBody>
                  <a:tcPr marL="36576" marR="36576" marT="36576" marB="36576">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20000"/>
                      </a:srgbClr>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marR="0" indent="0" algn="ctr" rtl="0">
                        <a:spcBef>
                          <a:spcPts val="0"/>
                        </a:spcBef>
                        <a:spcAft>
                          <a:spcPts val="0"/>
                        </a:spcAft>
                      </a:pPr>
                      <a:r>
                        <a:rPr lang="en-US" sz="2000" kern="1400" dirty="0"/>
                        <a:t>1</a:t>
                      </a:r>
                      <a:endParaRPr lang="en-US" sz="2000" kern="1400" dirty="0">
                        <a:solidFill>
                          <a:srgbClr val="000000"/>
                        </a:solidFill>
                        <a:latin typeface="Times New Roman"/>
                      </a:endParaRPr>
                    </a:p>
                  </a:txBody>
                  <a:tcPr marL="36576" marR="36576" marT="36576" marB="36576">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20000"/>
                      </a:srgbClr>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marR="0" indent="0" algn="ctr" rtl="0">
                        <a:spcBef>
                          <a:spcPts val="0"/>
                        </a:spcBef>
                        <a:spcAft>
                          <a:spcPts val="0"/>
                        </a:spcAft>
                      </a:pPr>
                      <a:r>
                        <a:rPr lang="en-US" sz="2000" kern="1400" dirty="0"/>
                        <a:t>HANDLE</a:t>
                      </a:r>
                      <a:endParaRPr lang="en-US" sz="2000" kern="1400" dirty="0">
                        <a:solidFill>
                          <a:srgbClr val="000000"/>
                        </a:solidFill>
                        <a:latin typeface="Times New Roman"/>
                      </a:endParaRPr>
                    </a:p>
                  </a:txBody>
                  <a:tcPr marL="36576" marR="36576" marT="36576" marB="36576">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20000"/>
                      </a:srgbClr>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marR="0" indent="0" algn="ctr" rtl="0">
                        <a:spcBef>
                          <a:spcPts val="0"/>
                        </a:spcBef>
                        <a:spcAft>
                          <a:spcPts val="0"/>
                        </a:spcAft>
                      </a:pPr>
                      <a:r>
                        <a:rPr lang="en-US" sz="2000" kern="1400" dirty="0"/>
                        <a:t>⅜ DIA X 3</a:t>
                      </a:r>
                      <a:endParaRPr lang="en-US" sz="2000" kern="1400" dirty="0">
                        <a:solidFill>
                          <a:srgbClr val="000000"/>
                        </a:solidFill>
                        <a:latin typeface="Times New Roman"/>
                      </a:endParaRPr>
                    </a:p>
                  </a:txBody>
                  <a:tcPr marL="36576" marR="36576" marT="36576" marB="36576">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20000"/>
                      </a:srgbClr>
                    </a:solidFill>
                  </a:tcPr>
                </a:tc>
                <a:extLst>
                  <a:ext uri="{0D108BD9-81ED-4DB2-BD59-A6C34878D82A}">
                    <a16:rowId xmlns:a16="http://schemas.microsoft.com/office/drawing/2014/main" val="10006"/>
                  </a:ext>
                </a:extLst>
              </a:tr>
              <a:tr h="370840">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marR="0" indent="0" algn="ctr" rtl="0">
                        <a:spcBef>
                          <a:spcPts val="0"/>
                        </a:spcBef>
                        <a:spcAft>
                          <a:spcPts val="0"/>
                        </a:spcAft>
                      </a:pPr>
                      <a:r>
                        <a:rPr lang="en-US" sz="2000" kern="1400" dirty="0"/>
                        <a:t>7</a:t>
                      </a:r>
                      <a:endParaRPr lang="en-US" sz="2000" kern="1400" dirty="0">
                        <a:solidFill>
                          <a:srgbClr val="000000"/>
                        </a:solidFill>
                        <a:latin typeface="Times New Roman"/>
                      </a:endParaRPr>
                    </a:p>
                  </a:txBody>
                  <a:tcPr marL="36576" marR="36576" marT="36576" marB="36576">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40000"/>
                      </a:srgbClr>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marR="0" indent="0" algn="ctr" rtl="0">
                        <a:spcBef>
                          <a:spcPts val="0"/>
                        </a:spcBef>
                        <a:spcAft>
                          <a:spcPts val="0"/>
                        </a:spcAft>
                      </a:pPr>
                      <a:r>
                        <a:rPr lang="en-US" sz="2000" kern="1400" dirty="0"/>
                        <a:t>2</a:t>
                      </a:r>
                      <a:endParaRPr lang="en-US" sz="2000" kern="1400" dirty="0">
                        <a:solidFill>
                          <a:srgbClr val="000000"/>
                        </a:solidFill>
                        <a:latin typeface="Times New Roman"/>
                      </a:endParaRPr>
                    </a:p>
                  </a:txBody>
                  <a:tcPr marL="36576" marR="36576" marT="36576" marB="36576">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40000"/>
                      </a:srgbClr>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marR="0" indent="0" algn="ctr" rtl="0">
                        <a:spcBef>
                          <a:spcPts val="0"/>
                        </a:spcBef>
                        <a:spcAft>
                          <a:spcPts val="0"/>
                        </a:spcAft>
                      </a:pPr>
                      <a:r>
                        <a:rPr lang="en-US" sz="2000" kern="1400" dirty="0"/>
                        <a:t>JAW FACES</a:t>
                      </a:r>
                      <a:endParaRPr lang="en-US" sz="2000" kern="1400" dirty="0">
                        <a:solidFill>
                          <a:srgbClr val="000000"/>
                        </a:solidFill>
                        <a:latin typeface="Times New Roman"/>
                      </a:endParaRPr>
                    </a:p>
                  </a:txBody>
                  <a:tcPr marL="36576" marR="36576" marT="36576" marB="36576">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40000"/>
                      </a:srgbClr>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marR="0" indent="0" algn="ctr" rtl="0">
                        <a:spcBef>
                          <a:spcPts val="0"/>
                        </a:spcBef>
                        <a:spcAft>
                          <a:spcPts val="0"/>
                        </a:spcAft>
                      </a:pPr>
                      <a:r>
                        <a:rPr lang="en-US" sz="2000" kern="1400" dirty="0"/>
                        <a:t>½ X 1 X 2 ½</a:t>
                      </a:r>
                      <a:endParaRPr lang="en-US" sz="2000" kern="1400" dirty="0">
                        <a:solidFill>
                          <a:srgbClr val="000000"/>
                        </a:solidFill>
                        <a:latin typeface="Times New Roman"/>
                      </a:endParaRPr>
                    </a:p>
                  </a:txBody>
                  <a:tcPr marL="36576" marR="36576" marT="36576" marB="36576">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40000"/>
                      </a:srgbClr>
                    </a:solidFill>
                  </a:tcPr>
                </a:tc>
                <a:extLst>
                  <a:ext uri="{0D108BD9-81ED-4DB2-BD59-A6C34878D82A}">
                    <a16:rowId xmlns:a16="http://schemas.microsoft.com/office/drawing/2014/main" val="10007"/>
                  </a:ext>
                </a:extLst>
              </a:tr>
              <a:tr h="370840">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marR="0" indent="0" algn="ctr" rtl="0">
                        <a:spcBef>
                          <a:spcPts val="0"/>
                        </a:spcBef>
                        <a:spcAft>
                          <a:spcPts val="0"/>
                        </a:spcAft>
                      </a:pPr>
                      <a:r>
                        <a:rPr lang="en-US" sz="2000" kern="1400" dirty="0"/>
                        <a:t>8</a:t>
                      </a:r>
                      <a:endParaRPr lang="en-US" sz="2000" kern="1400" dirty="0">
                        <a:solidFill>
                          <a:srgbClr val="000000"/>
                        </a:solidFill>
                        <a:latin typeface="Times New Roman"/>
                      </a:endParaRPr>
                    </a:p>
                  </a:txBody>
                  <a:tcPr marL="36576" marR="36576" marT="36576" marB="36576">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20000"/>
                      </a:srgbClr>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marR="0" indent="0" algn="ctr" rtl="0">
                        <a:spcBef>
                          <a:spcPts val="0"/>
                        </a:spcBef>
                        <a:spcAft>
                          <a:spcPts val="0"/>
                        </a:spcAft>
                      </a:pPr>
                      <a:r>
                        <a:rPr lang="en-US" sz="2000" kern="1400" dirty="0"/>
                        <a:t>1</a:t>
                      </a:r>
                      <a:endParaRPr lang="en-US" sz="2000" kern="1400" dirty="0">
                        <a:solidFill>
                          <a:srgbClr val="000000"/>
                        </a:solidFill>
                        <a:latin typeface="Times New Roman"/>
                      </a:endParaRPr>
                    </a:p>
                  </a:txBody>
                  <a:tcPr marL="36576" marR="36576" marT="36576" marB="36576">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20000"/>
                      </a:srgbClr>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marR="0" indent="0" algn="ctr" rtl="0">
                        <a:spcBef>
                          <a:spcPts val="0"/>
                        </a:spcBef>
                        <a:spcAft>
                          <a:spcPts val="0"/>
                        </a:spcAft>
                      </a:pPr>
                      <a:r>
                        <a:rPr lang="en-US" sz="2000" kern="1400" dirty="0"/>
                        <a:t>JAW LOCK</a:t>
                      </a:r>
                      <a:endParaRPr lang="en-US" sz="2000" kern="1400" dirty="0">
                        <a:solidFill>
                          <a:srgbClr val="000000"/>
                        </a:solidFill>
                        <a:latin typeface="Times New Roman"/>
                      </a:endParaRPr>
                    </a:p>
                  </a:txBody>
                  <a:tcPr marL="36576" marR="36576" marT="36576" marB="36576">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20000"/>
                      </a:srgbClr>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marR="0" indent="0" algn="ctr" rtl="0">
                        <a:spcBef>
                          <a:spcPts val="0"/>
                        </a:spcBef>
                        <a:spcAft>
                          <a:spcPts val="0"/>
                        </a:spcAft>
                      </a:pPr>
                      <a:r>
                        <a:rPr lang="en-US" sz="2000" kern="1400" dirty="0"/>
                        <a:t>⅛ X ¾ X 1 ½</a:t>
                      </a:r>
                      <a:endParaRPr lang="en-US" sz="2000" kern="1400" dirty="0">
                        <a:solidFill>
                          <a:srgbClr val="000000"/>
                        </a:solidFill>
                        <a:latin typeface="Times New Roman"/>
                      </a:endParaRPr>
                    </a:p>
                  </a:txBody>
                  <a:tcPr marL="36576" marR="36576" marT="36576" marB="36576">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20000"/>
                      </a:srgbClr>
                    </a:solidFill>
                  </a:tcPr>
                </a:tc>
                <a:extLst>
                  <a:ext uri="{0D108BD9-81ED-4DB2-BD59-A6C34878D82A}">
                    <a16:rowId xmlns:a16="http://schemas.microsoft.com/office/drawing/2014/main" val="10008"/>
                  </a:ext>
                </a:extLst>
              </a:tr>
              <a:tr h="370840">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marR="0" indent="0" algn="ctr" rtl="0">
                        <a:spcBef>
                          <a:spcPts val="0"/>
                        </a:spcBef>
                        <a:spcAft>
                          <a:spcPts val="0"/>
                        </a:spcAft>
                      </a:pPr>
                      <a:r>
                        <a:rPr lang="en-US" sz="2000" kern="1400" dirty="0"/>
                        <a:t>9</a:t>
                      </a:r>
                      <a:endParaRPr lang="en-US" sz="2000" kern="1400" dirty="0">
                        <a:solidFill>
                          <a:srgbClr val="000000"/>
                        </a:solidFill>
                        <a:latin typeface="Times New Roman"/>
                      </a:endParaRPr>
                    </a:p>
                  </a:txBody>
                  <a:tcPr marL="36576" marR="36576" marT="36576" marB="36576">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40000"/>
                      </a:srgbClr>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marR="0" indent="0" algn="ctr" rtl="0">
                        <a:spcBef>
                          <a:spcPts val="0"/>
                        </a:spcBef>
                        <a:spcAft>
                          <a:spcPts val="0"/>
                        </a:spcAft>
                      </a:pPr>
                      <a:r>
                        <a:rPr lang="en-US" sz="2000" kern="1400" dirty="0"/>
                        <a:t>7</a:t>
                      </a:r>
                      <a:endParaRPr lang="en-US" sz="2000" kern="1400" dirty="0">
                        <a:solidFill>
                          <a:srgbClr val="000000"/>
                        </a:solidFill>
                        <a:latin typeface="Times New Roman"/>
                      </a:endParaRPr>
                    </a:p>
                  </a:txBody>
                  <a:tcPr marL="36576" marR="36576" marT="36576" marB="36576">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40000"/>
                      </a:srgbClr>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marR="0" indent="0" algn="ctr" rtl="0">
                        <a:spcBef>
                          <a:spcPts val="0"/>
                        </a:spcBef>
                        <a:spcAft>
                          <a:spcPts val="0"/>
                        </a:spcAft>
                      </a:pPr>
                      <a:r>
                        <a:rPr lang="en-US" sz="2000" kern="1400" dirty="0"/>
                        <a:t>FASTENER</a:t>
                      </a:r>
                      <a:endParaRPr lang="en-US" sz="2000" kern="1400" dirty="0">
                        <a:solidFill>
                          <a:srgbClr val="000000"/>
                        </a:solidFill>
                        <a:latin typeface="Times New Roman"/>
                      </a:endParaRPr>
                    </a:p>
                  </a:txBody>
                  <a:tcPr marL="36576" marR="36576" marT="36576" marB="36576">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40000"/>
                      </a:srgbClr>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marR="0" indent="0" algn="ctr" rtl="0">
                        <a:spcBef>
                          <a:spcPts val="0"/>
                        </a:spcBef>
                        <a:spcAft>
                          <a:spcPts val="0"/>
                        </a:spcAft>
                      </a:pPr>
                      <a:r>
                        <a:rPr lang="pt-BR" sz="2000" kern="1400" dirty="0"/>
                        <a:t>¼</a:t>
                      </a:r>
                      <a:r>
                        <a:rPr lang="en-US" sz="2000" kern="1400" dirty="0"/>
                        <a:t> – 28 BOLTS X</a:t>
                      </a:r>
                    </a:p>
                    <a:p>
                      <a:pPr marR="0" indent="0" algn="ctr" rtl="0">
                        <a:spcBef>
                          <a:spcPts val="0"/>
                        </a:spcBef>
                        <a:spcAft>
                          <a:spcPts val="0"/>
                        </a:spcAft>
                      </a:pPr>
                      <a:r>
                        <a:rPr lang="en-US" sz="2000" kern="1400" dirty="0"/>
                        <a:t>¾ LONG</a:t>
                      </a:r>
                      <a:endParaRPr lang="en-US" sz="2000" kern="1400" dirty="0">
                        <a:solidFill>
                          <a:srgbClr val="000000"/>
                        </a:solidFill>
                        <a:latin typeface="Times New Roman"/>
                      </a:endParaRPr>
                    </a:p>
                  </a:txBody>
                  <a:tcPr marL="36576" marR="36576" marT="36576" marB="36576">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40000"/>
                      </a:srgbClr>
                    </a:solidFill>
                  </a:tcPr>
                </a:tc>
                <a:extLst>
                  <a:ext uri="{0D108BD9-81ED-4DB2-BD59-A6C34878D82A}">
                    <a16:rowId xmlns:a16="http://schemas.microsoft.com/office/drawing/2014/main" val="10009"/>
                  </a:ext>
                </a:extLst>
              </a:tr>
              <a:tr h="370840">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marR="0" indent="0" algn="ctr" rtl="0">
                        <a:spcBef>
                          <a:spcPts val="0"/>
                        </a:spcBef>
                        <a:spcAft>
                          <a:spcPts val="0"/>
                        </a:spcAft>
                      </a:pPr>
                      <a:r>
                        <a:rPr lang="en-US" sz="2000" kern="1400" dirty="0"/>
                        <a:t>10</a:t>
                      </a:r>
                      <a:endParaRPr lang="en-US" sz="2000" kern="1400" dirty="0">
                        <a:solidFill>
                          <a:srgbClr val="000000"/>
                        </a:solidFill>
                        <a:latin typeface="Times New Roman"/>
                      </a:endParaRPr>
                    </a:p>
                  </a:txBody>
                  <a:tcPr marL="36576" marR="36576" marT="36576" marB="36576">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20000"/>
                      </a:srgbClr>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marR="0" indent="0" algn="ctr" rtl="0">
                        <a:spcBef>
                          <a:spcPts val="0"/>
                        </a:spcBef>
                        <a:spcAft>
                          <a:spcPts val="0"/>
                        </a:spcAft>
                      </a:pPr>
                      <a:r>
                        <a:rPr lang="en-US" sz="2000" kern="1400" dirty="0"/>
                        <a:t>1</a:t>
                      </a:r>
                      <a:endParaRPr lang="en-US" sz="2000" kern="1400" dirty="0">
                        <a:solidFill>
                          <a:srgbClr val="000000"/>
                        </a:solidFill>
                        <a:latin typeface="Times New Roman"/>
                      </a:endParaRPr>
                    </a:p>
                  </a:txBody>
                  <a:tcPr marL="36576" marR="36576" marT="36576" marB="36576">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20000"/>
                      </a:srgbClr>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marR="0" indent="0" algn="ctr" rtl="0">
                        <a:spcBef>
                          <a:spcPts val="0"/>
                        </a:spcBef>
                        <a:spcAft>
                          <a:spcPts val="0"/>
                        </a:spcAft>
                      </a:pPr>
                      <a:r>
                        <a:rPr lang="en-US" sz="2000" kern="1400" dirty="0"/>
                        <a:t>SETSCREW</a:t>
                      </a:r>
                    </a:p>
                    <a:p>
                      <a:pPr marR="0" indent="0" algn="ctr" rtl="0">
                        <a:spcBef>
                          <a:spcPts val="0"/>
                        </a:spcBef>
                        <a:spcAft>
                          <a:spcPts val="0"/>
                        </a:spcAft>
                      </a:pPr>
                      <a:r>
                        <a:rPr lang="en-US" sz="2000" kern="1400" dirty="0"/>
                        <a:t>(NOT SHOWN)</a:t>
                      </a:r>
                      <a:endParaRPr lang="en-US" sz="2000" kern="1400" dirty="0">
                        <a:solidFill>
                          <a:srgbClr val="000000"/>
                        </a:solidFill>
                        <a:latin typeface="Times New Roman"/>
                      </a:endParaRPr>
                    </a:p>
                  </a:txBody>
                  <a:tcPr marL="36576" marR="36576" marT="36576" marB="36576">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20000"/>
                      </a:srgbClr>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marR="0" indent="0" algn="ctr" rtl="0">
                        <a:spcBef>
                          <a:spcPts val="0"/>
                        </a:spcBef>
                        <a:spcAft>
                          <a:spcPts val="0"/>
                        </a:spcAft>
                      </a:pPr>
                      <a:r>
                        <a:rPr lang="en-US" sz="2000" kern="1400" dirty="0"/>
                        <a:t>⅛ SETSCREW X </a:t>
                      </a:r>
                    </a:p>
                    <a:p>
                      <a:pPr marR="0" indent="0" algn="ctr" rtl="0">
                        <a:spcBef>
                          <a:spcPts val="0"/>
                        </a:spcBef>
                        <a:spcAft>
                          <a:spcPts val="0"/>
                        </a:spcAft>
                      </a:pPr>
                      <a:r>
                        <a:rPr lang="en-US" sz="2000" kern="1400" dirty="0"/>
                        <a:t>¾ LONG</a:t>
                      </a:r>
                      <a:endParaRPr lang="en-US" sz="2000" kern="1400" dirty="0">
                        <a:solidFill>
                          <a:srgbClr val="000000"/>
                        </a:solidFill>
                        <a:latin typeface="Times New Roman"/>
                      </a:endParaRPr>
                    </a:p>
                  </a:txBody>
                  <a:tcPr marL="36576" marR="36576" marT="36576" marB="36576">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20000"/>
                      </a:srgbClr>
                    </a:solidFill>
                  </a:tcPr>
                </a:tc>
                <a:extLst>
                  <a:ext uri="{0D108BD9-81ED-4DB2-BD59-A6C34878D82A}">
                    <a16:rowId xmlns:a16="http://schemas.microsoft.com/office/drawing/2014/main" val="10010"/>
                  </a:ext>
                </a:extLst>
              </a:tr>
            </a:tbl>
          </a:graphicData>
        </a:graphic>
      </p:graphicFrame>
    </p:spTree>
    <p:extLst>
      <p:ext uri="{BB962C8B-B14F-4D97-AF65-F5344CB8AC3E}">
        <p14:creationId xmlns:p14="http://schemas.microsoft.com/office/powerpoint/2010/main" val="122674895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Fill in the Bill of Material for the Base</a:t>
            </a:r>
          </a:p>
        </p:txBody>
      </p:sp>
      <p:graphicFrame>
        <p:nvGraphicFramePr>
          <p:cNvPr id="6" name="Content Placeholder 1">
            <a:extLst>
              <a:ext uri="{FF2B5EF4-FFF2-40B4-BE49-F238E27FC236}">
                <a16:creationId xmlns:a16="http://schemas.microsoft.com/office/drawing/2014/main" id="{D977979D-254F-4AED-AFE7-A5863B596C30}"/>
              </a:ext>
            </a:extLst>
          </p:cNvPr>
          <p:cNvGraphicFramePr>
            <a:graphicFrameLocks/>
          </p:cNvGraphicFramePr>
          <p:nvPr>
            <p:extLst>
              <p:ext uri="{D42A27DB-BD31-4B8C-83A1-F6EECF244321}">
                <p14:modId xmlns:p14="http://schemas.microsoft.com/office/powerpoint/2010/main" val="1717800158"/>
              </p:ext>
            </p:extLst>
          </p:nvPr>
        </p:nvGraphicFramePr>
        <p:xfrm>
          <a:off x="1974074" y="5222504"/>
          <a:ext cx="8229600" cy="1249680"/>
        </p:xfrm>
        <a:graphic>
          <a:graphicData uri="http://schemas.openxmlformats.org/drawingml/2006/table">
            <a:tbl>
              <a:tblPr firstRow="1" bandRow="1"/>
              <a:tblGrid>
                <a:gridCol w="1645920">
                  <a:extLst>
                    <a:ext uri="{9D8B030D-6E8A-4147-A177-3AD203B41FA5}">
                      <a16:colId xmlns:a16="http://schemas.microsoft.com/office/drawing/2014/main" val="20000"/>
                    </a:ext>
                  </a:extLst>
                </a:gridCol>
                <a:gridCol w="1645920">
                  <a:extLst>
                    <a:ext uri="{9D8B030D-6E8A-4147-A177-3AD203B41FA5}">
                      <a16:colId xmlns:a16="http://schemas.microsoft.com/office/drawing/2014/main" val="20001"/>
                    </a:ext>
                  </a:extLst>
                </a:gridCol>
                <a:gridCol w="1645920">
                  <a:extLst>
                    <a:ext uri="{9D8B030D-6E8A-4147-A177-3AD203B41FA5}">
                      <a16:colId xmlns:a16="http://schemas.microsoft.com/office/drawing/2014/main" val="20002"/>
                    </a:ext>
                  </a:extLst>
                </a:gridCol>
                <a:gridCol w="1645920">
                  <a:extLst>
                    <a:ext uri="{9D8B030D-6E8A-4147-A177-3AD203B41FA5}">
                      <a16:colId xmlns:a16="http://schemas.microsoft.com/office/drawing/2014/main" val="20003"/>
                    </a:ext>
                  </a:extLst>
                </a:gridCol>
                <a:gridCol w="1645920">
                  <a:extLst>
                    <a:ext uri="{9D8B030D-6E8A-4147-A177-3AD203B41FA5}">
                      <a16:colId xmlns:a16="http://schemas.microsoft.com/office/drawing/2014/main" val="20004"/>
                    </a:ext>
                  </a:extLst>
                </a:gridCol>
              </a:tblGrid>
              <a:tr h="0">
                <a:tc gridSpan="5">
                  <a:txBody>
                    <a:bodyPr/>
                    <a:lstStyle>
                      <a:lvl1pPr marL="0" algn="l" defTabSz="914400" rtl="0" eaLnBrk="1" latinLnBrk="0" hangingPunct="1">
                        <a:defRPr sz="1800" b="1" kern="1200">
                          <a:solidFill>
                            <a:schemeClr val="lt1"/>
                          </a:solidFill>
                          <a:latin typeface="Calibri"/>
                        </a:defRPr>
                      </a:lvl1pPr>
                      <a:lvl2pPr marL="457200" algn="l" defTabSz="914400" rtl="0" eaLnBrk="1" latinLnBrk="0" hangingPunct="1">
                        <a:defRPr sz="1800" b="1" kern="1200">
                          <a:solidFill>
                            <a:schemeClr val="lt1"/>
                          </a:solidFill>
                          <a:latin typeface="Calibri"/>
                        </a:defRPr>
                      </a:lvl2pPr>
                      <a:lvl3pPr marL="914400" algn="l" defTabSz="914400" rtl="0" eaLnBrk="1" latinLnBrk="0" hangingPunct="1">
                        <a:defRPr sz="1800" b="1" kern="1200">
                          <a:solidFill>
                            <a:schemeClr val="lt1"/>
                          </a:solidFill>
                          <a:latin typeface="Calibri"/>
                        </a:defRPr>
                      </a:lvl3pPr>
                      <a:lvl4pPr marL="1371600" algn="l" defTabSz="914400" rtl="0" eaLnBrk="1" latinLnBrk="0" hangingPunct="1">
                        <a:defRPr sz="1800" b="1" kern="1200">
                          <a:solidFill>
                            <a:schemeClr val="lt1"/>
                          </a:solidFill>
                          <a:latin typeface="Calibri"/>
                        </a:defRPr>
                      </a:lvl4pPr>
                      <a:lvl5pPr marL="1828800" algn="l" defTabSz="914400" rtl="0" eaLnBrk="1" latinLnBrk="0" hangingPunct="1">
                        <a:defRPr sz="1800" b="1" kern="1200">
                          <a:solidFill>
                            <a:schemeClr val="lt1"/>
                          </a:solidFill>
                          <a:latin typeface="Calibri"/>
                        </a:defRPr>
                      </a:lvl5pPr>
                      <a:lvl6pPr marL="2286000" algn="l" defTabSz="914400" rtl="0" eaLnBrk="1" latinLnBrk="0" hangingPunct="1">
                        <a:defRPr sz="1800" b="1" kern="1200">
                          <a:solidFill>
                            <a:schemeClr val="lt1"/>
                          </a:solidFill>
                          <a:latin typeface="Calibri"/>
                        </a:defRPr>
                      </a:lvl6pPr>
                      <a:lvl7pPr marL="2743200" algn="l" defTabSz="914400" rtl="0" eaLnBrk="1" latinLnBrk="0" hangingPunct="1">
                        <a:defRPr sz="1800" b="1" kern="1200">
                          <a:solidFill>
                            <a:schemeClr val="lt1"/>
                          </a:solidFill>
                          <a:latin typeface="Calibri"/>
                        </a:defRPr>
                      </a:lvl7pPr>
                      <a:lvl8pPr marL="3200400" algn="l" defTabSz="914400" rtl="0" eaLnBrk="1" latinLnBrk="0" hangingPunct="1">
                        <a:defRPr sz="1800" b="1" kern="1200">
                          <a:solidFill>
                            <a:schemeClr val="lt1"/>
                          </a:solidFill>
                          <a:latin typeface="Calibri"/>
                        </a:defRPr>
                      </a:lvl8pPr>
                      <a:lvl9pPr marL="3657600" algn="l" defTabSz="914400" rtl="0" eaLnBrk="1" latinLnBrk="0" hangingPunct="1">
                        <a:defRPr sz="1800" b="1" kern="1200">
                          <a:solidFill>
                            <a:schemeClr val="lt1"/>
                          </a:solidFill>
                          <a:latin typeface="Calibri"/>
                        </a:defRPr>
                      </a:lvl9pPr>
                    </a:lstStyle>
                    <a:p>
                      <a:pPr algn="ctr"/>
                      <a:r>
                        <a:rPr lang="en-US" sz="2800" dirty="0">
                          <a:latin typeface="Open Sans"/>
                        </a:rPr>
                        <a:t>SCREW JACK PARTS LIST</a:t>
                      </a:r>
                    </a:p>
                  </a:txBody>
                  <a:tcPr>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4F81BD"/>
                    </a:solidFill>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extLst>
                  <a:ext uri="{0D108BD9-81ED-4DB2-BD59-A6C34878D82A}">
                    <a16:rowId xmlns:a16="http://schemas.microsoft.com/office/drawing/2014/main" val="10000"/>
                  </a:ext>
                </a:extLst>
              </a:tr>
              <a:tr h="311429">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ctr"/>
                      <a:r>
                        <a:rPr lang="en-US" dirty="0">
                          <a:latin typeface="Open Sans"/>
                        </a:rPr>
                        <a:t>NAME</a:t>
                      </a:r>
                    </a:p>
                  </a:txBody>
                  <a:tcPr>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40000"/>
                      </a:srgbClr>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ctr"/>
                      <a:r>
                        <a:rPr lang="en-US" dirty="0">
                          <a:latin typeface="Open Sans"/>
                        </a:rPr>
                        <a:t>MATERIAL</a:t>
                      </a:r>
                    </a:p>
                  </a:txBody>
                  <a:tcPr>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40000"/>
                      </a:srgbClr>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ctr"/>
                      <a:r>
                        <a:rPr lang="en-US" dirty="0">
                          <a:latin typeface="Open Sans"/>
                        </a:rPr>
                        <a:t>LENGTH</a:t>
                      </a:r>
                    </a:p>
                  </a:txBody>
                  <a:tcPr>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40000"/>
                      </a:srgbClr>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ctr"/>
                      <a:r>
                        <a:rPr lang="en-US" dirty="0">
                          <a:latin typeface="Open Sans"/>
                        </a:rPr>
                        <a:t>DIAMETER</a:t>
                      </a:r>
                    </a:p>
                  </a:txBody>
                  <a:tcPr>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40000"/>
                      </a:srgbClr>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ctr"/>
                      <a:r>
                        <a:rPr lang="en-US" dirty="0">
                          <a:latin typeface="Open Sans"/>
                        </a:rPr>
                        <a:t>FINISH</a:t>
                      </a:r>
                    </a:p>
                  </a:txBody>
                  <a:tcPr>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40000"/>
                      </a:srgbClr>
                    </a:solidFill>
                  </a:tcPr>
                </a:tc>
                <a:extLst>
                  <a:ext uri="{0D108BD9-81ED-4DB2-BD59-A6C34878D82A}">
                    <a16:rowId xmlns:a16="http://schemas.microsoft.com/office/drawing/2014/main" val="10001"/>
                  </a:ext>
                </a:extLst>
              </a:tr>
              <a:tr h="307163">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ctr"/>
                      <a:r>
                        <a:rPr lang="en-US" dirty="0">
                          <a:latin typeface="Open Sans"/>
                        </a:rPr>
                        <a:t>BASE</a:t>
                      </a:r>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20000"/>
                      </a:srgbClr>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a:solidFill>
                            <a:srgbClr val="FF0000"/>
                          </a:solidFill>
                          <a:latin typeface="Open Sans"/>
                        </a:rPr>
                        <a:t>?</a:t>
                      </a:r>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20000"/>
                      </a:srgbClr>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algn="ctr"/>
                      <a:r>
                        <a:rPr lang="en-US" dirty="0">
                          <a:solidFill>
                            <a:srgbClr val="FF0000"/>
                          </a:solidFill>
                          <a:latin typeface="Open Sans"/>
                        </a:rPr>
                        <a:t>?</a:t>
                      </a:r>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20000"/>
                      </a:srgbClr>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a:solidFill>
                            <a:srgbClr val="FF0000"/>
                          </a:solidFill>
                          <a:latin typeface="Open Sans"/>
                        </a:rPr>
                        <a:t>?</a:t>
                      </a:r>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20000"/>
                      </a:srgbClr>
                    </a:solidFill>
                  </a:tcPr>
                </a:tc>
                <a:tc>
                  <a:txBody>
                    <a:bodyPr/>
                    <a:lstStyle>
                      <a:lvl1pPr marL="0" algn="l" defTabSz="914400" rtl="0" eaLnBrk="1" latinLnBrk="0" hangingPunct="1">
                        <a:defRPr sz="1800" kern="1200">
                          <a:solidFill>
                            <a:schemeClr val="dk1"/>
                          </a:solidFill>
                          <a:latin typeface="Calibri"/>
                        </a:defRPr>
                      </a:lvl1pPr>
                      <a:lvl2pPr marL="457200" algn="l" defTabSz="914400" rtl="0" eaLnBrk="1" latinLnBrk="0" hangingPunct="1">
                        <a:defRPr sz="1800" kern="1200">
                          <a:solidFill>
                            <a:schemeClr val="dk1"/>
                          </a:solidFill>
                          <a:latin typeface="Calibri"/>
                        </a:defRPr>
                      </a:lvl2pPr>
                      <a:lvl3pPr marL="914400" algn="l" defTabSz="914400" rtl="0" eaLnBrk="1" latinLnBrk="0" hangingPunct="1">
                        <a:defRPr sz="1800" kern="1200">
                          <a:solidFill>
                            <a:schemeClr val="dk1"/>
                          </a:solidFill>
                          <a:latin typeface="Calibri"/>
                        </a:defRPr>
                      </a:lvl3pPr>
                      <a:lvl4pPr marL="1371600" algn="l" defTabSz="914400" rtl="0" eaLnBrk="1" latinLnBrk="0" hangingPunct="1">
                        <a:defRPr sz="1800" kern="1200">
                          <a:solidFill>
                            <a:schemeClr val="dk1"/>
                          </a:solidFill>
                          <a:latin typeface="Calibri"/>
                        </a:defRPr>
                      </a:lvl4pPr>
                      <a:lvl5pPr marL="1828800" algn="l" defTabSz="914400" rtl="0" eaLnBrk="1" latinLnBrk="0" hangingPunct="1">
                        <a:defRPr sz="1800" kern="1200">
                          <a:solidFill>
                            <a:schemeClr val="dk1"/>
                          </a:solidFill>
                          <a:latin typeface="Calibri"/>
                        </a:defRPr>
                      </a:lvl5pPr>
                      <a:lvl6pPr marL="2286000" algn="l" defTabSz="914400" rtl="0" eaLnBrk="1" latinLnBrk="0" hangingPunct="1">
                        <a:defRPr sz="1800" kern="1200">
                          <a:solidFill>
                            <a:schemeClr val="dk1"/>
                          </a:solidFill>
                          <a:latin typeface="Calibri"/>
                        </a:defRPr>
                      </a:lvl6pPr>
                      <a:lvl7pPr marL="2743200" algn="l" defTabSz="914400" rtl="0" eaLnBrk="1" latinLnBrk="0" hangingPunct="1">
                        <a:defRPr sz="1800" kern="1200">
                          <a:solidFill>
                            <a:schemeClr val="dk1"/>
                          </a:solidFill>
                          <a:latin typeface="Calibri"/>
                        </a:defRPr>
                      </a:lvl7pPr>
                      <a:lvl8pPr marL="3200400" algn="l" defTabSz="914400" rtl="0" eaLnBrk="1" latinLnBrk="0" hangingPunct="1">
                        <a:defRPr sz="1800" kern="1200">
                          <a:solidFill>
                            <a:schemeClr val="dk1"/>
                          </a:solidFill>
                          <a:latin typeface="Calibri"/>
                        </a:defRPr>
                      </a:lvl8pPr>
                      <a:lvl9pPr marL="3657600" algn="l" defTabSz="914400" rtl="0" eaLnBrk="1" latinLnBrk="0" hangingPunct="1">
                        <a:defRPr sz="1800" kern="1200">
                          <a:solidFill>
                            <a:schemeClr val="dk1"/>
                          </a:solidFill>
                          <a:latin typeface="Calibri"/>
                        </a:defRPr>
                      </a:lvl9p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a:solidFill>
                            <a:srgbClr val="FF0000"/>
                          </a:solidFill>
                          <a:latin typeface="Open Sans"/>
                        </a:rPr>
                        <a:t>?</a:t>
                      </a:r>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4F81BD">
                        <a:tint val="20000"/>
                      </a:srgbClr>
                    </a:solidFill>
                  </a:tcPr>
                </a:tc>
                <a:extLst>
                  <a:ext uri="{0D108BD9-81ED-4DB2-BD59-A6C34878D82A}">
                    <a16:rowId xmlns:a16="http://schemas.microsoft.com/office/drawing/2014/main" val="10002"/>
                  </a:ext>
                </a:extLst>
              </a:tr>
            </a:tbl>
          </a:graphicData>
        </a:graphic>
      </p:graphicFrame>
      <p:pic>
        <p:nvPicPr>
          <p:cNvPr id="7" name="Picture 3">
            <a:extLst>
              <a:ext uri="{FF2B5EF4-FFF2-40B4-BE49-F238E27FC236}">
                <a16:creationId xmlns:a16="http://schemas.microsoft.com/office/drawing/2014/main" id="{6487325C-E643-47BF-B3D6-B55094921556}"/>
              </a:ext>
            </a:extLst>
          </p:cNvPr>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2791168" y="1283509"/>
            <a:ext cx="6248400" cy="392583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26914977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endParaRPr lang="en-US" dirty="0"/>
          </a:p>
        </p:txBody>
      </p:sp>
    </p:spTree>
    <p:extLst>
      <p:ext uri="{BB962C8B-B14F-4D97-AF65-F5344CB8AC3E}">
        <p14:creationId xmlns:p14="http://schemas.microsoft.com/office/powerpoint/2010/main" val="50900735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endParaRPr lang="en-US" dirty="0"/>
          </a:p>
        </p:txBody>
      </p:sp>
    </p:spTree>
    <p:extLst>
      <p:ext uri="{BB962C8B-B14F-4D97-AF65-F5344CB8AC3E}">
        <p14:creationId xmlns:p14="http://schemas.microsoft.com/office/powerpoint/2010/main" val="387055996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endParaRPr lang="en-US" dirty="0"/>
          </a:p>
        </p:txBody>
      </p:sp>
    </p:spTree>
    <p:extLst>
      <p:ext uri="{BB962C8B-B14F-4D97-AF65-F5344CB8AC3E}">
        <p14:creationId xmlns:p14="http://schemas.microsoft.com/office/powerpoint/2010/main" val="238376502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endParaRPr lang="en-US" dirty="0"/>
          </a:p>
        </p:txBody>
      </p:sp>
    </p:spTree>
    <p:extLst>
      <p:ext uri="{BB962C8B-B14F-4D97-AF65-F5344CB8AC3E}">
        <p14:creationId xmlns:p14="http://schemas.microsoft.com/office/powerpoint/2010/main" val="377694351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endParaRPr lang="en-US" dirty="0"/>
          </a:p>
        </p:txBody>
      </p:sp>
    </p:spTree>
    <p:extLst>
      <p:ext uri="{BB962C8B-B14F-4D97-AF65-F5344CB8AC3E}">
        <p14:creationId xmlns:p14="http://schemas.microsoft.com/office/powerpoint/2010/main" val="107319391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endParaRPr lang="en-US" dirty="0"/>
          </a:p>
        </p:txBody>
      </p:sp>
    </p:spTree>
    <p:extLst>
      <p:ext uri="{BB962C8B-B14F-4D97-AF65-F5344CB8AC3E}">
        <p14:creationId xmlns:p14="http://schemas.microsoft.com/office/powerpoint/2010/main" val="1546423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How to Read Blueprints</a:t>
            </a:r>
          </a:p>
        </p:txBody>
      </p:sp>
      <p:grpSp>
        <p:nvGrpSpPr>
          <p:cNvPr id="5" name="Group 6">
            <a:extLst>
              <a:ext uri="{FF2B5EF4-FFF2-40B4-BE49-F238E27FC236}">
                <a16:creationId xmlns:a16="http://schemas.microsoft.com/office/drawing/2014/main" id="{682B9807-4E76-4928-9EB6-F7EE8C46C9CC}"/>
              </a:ext>
            </a:extLst>
          </p:cNvPr>
          <p:cNvGrpSpPr>
            <a:grpSpLocks/>
          </p:cNvGrpSpPr>
          <p:nvPr/>
        </p:nvGrpSpPr>
        <p:grpSpPr bwMode="auto">
          <a:xfrm>
            <a:off x="2023650" y="1806545"/>
            <a:ext cx="5047865" cy="1890626"/>
            <a:chOff x="106070400" y="110173410"/>
            <a:chExt cx="6172200" cy="1909013"/>
          </a:xfrm>
        </p:grpSpPr>
        <p:grpSp>
          <p:nvGrpSpPr>
            <p:cNvPr id="6" name="Group 7">
              <a:extLst>
                <a:ext uri="{FF2B5EF4-FFF2-40B4-BE49-F238E27FC236}">
                  <a16:creationId xmlns:a16="http://schemas.microsoft.com/office/drawing/2014/main" id="{967B52A8-B485-435B-A9C6-AC74C0F74124}"/>
                </a:ext>
              </a:extLst>
            </p:cNvPr>
            <p:cNvGrpSpPr>
              <a:grpSpLocks/>
            </p:cNvGrpSpPr>
            <p:nvPr/>
          </p:nvGrpSpPr>
          <p:grpSpPr bwMode="auto">
            <a:xfrm>
              <a:off x="106301400" y="110871000"/>
              <a:ext cx="2686050" cy="457201"/>
              <a:chOff x="107347642" y="112485488"/>
              <a:chExt cx="2743200" cy="457201"/>
            </a:xfrm>
          </p:grpSpPr>
          <p:sp>
            <p:nvSpPr>
              <p:cNvPr id="38" name="Line 8">
                <a:extLst>
                  <a:ext uri="{FF2B5EF4-FFF2-40B4-BE49-F238E27FC236}">
                    <a16:creationId xmlns:a16="http://schemas.microsoft.com/office/drawing/2014/main" id="{98FE8FC1-6A02-4CC6-96BB-7EEB73448B80}"/>
                  </a:ext>
                </a:extLst>
              </p:cNvPr>
              <p:cNvSpPr>
                <a:spLocks noChangeShapeType="1"/>
              </p:cNvSpPr>
              <p:nvPr/>
            </p:nvSpPr>
            <p:spPr bwMode="auto">
              <a:xfrm>
                <a:off x="107347642" y="112485488"/>
                <a:ext cx="2743200" cy="1"/>
              </a:xfrm>
              <a:prstGeom prst="line">
                <a:avLst/>
              </a:prstGeom>
              <a:noFill/>
              <a:ln w="22225" algn="ctr">
                <a:solidFill>
                  <a:srgbClr val="000000"/>
                </a:solidFill>
                <a:round/>
                <a:headEnd/>
                <a:tailEnd/>
              </a:ln>
            </p:spPr>
            <p:txBody>
              <a:bodyPr lIns="36576" tIns="36576" rIns="36576" bIns="36576"/>
              <a:lstStyle/>
              <a:p>
                <a:pPr fontAlgn="base">
                  <a:spcBef>
                    <a:spcPct val="0"/>
                  </a:spcBef>
                  <a:spcAft>
                    <a:spcPct val="0"/>
                  </a:spcAft>
                </a:pPr>
                <a:endParaRPr lang="en-US" dirty="0">
                  <a:solidFill>
                    <a:prstClr val="black"/>
                  </a:solidFill>
                  <a:latin typeface="Arial" charset="0"/>
                  <a:cs typeface="Arial" charset="0"/>
                </a:endParaRPr>
              </a:p>
            </p:txBody>
          </p:sp>
          <p:sp>
            <p:nvSpPr>
              <p:cNvPr id="39" name="Line 9">
                <a:extLst>
                  <a:ext uri="{FF2B5EF4-FFF2-40B4-BE49-F238E27FC236}">
                    <a16:creationId xmlns:a16="http://schemas.microsoft.com/office/drawing/2014/main" id="{6B7BEA92-0944-473A-B1C5-A6183893C48A}"/>
                  </a:ext>
                </a:extLst>
              </p:cNvPr>
              <p:cNvSpPr>
                <a:spLocks noChangeShapeType="1"/>
              </p:cNvSpPr>
              <p:nvPr/>
            </p:nvSpPr>
            <p:spPr bwMode="auto">
              <a:xfrm>
                <a:off x="107347642" y="112942688"/>
                <a:ext cx="2743200" cy="1"/>
              </a:xfrm>
              <a:prstGeom prst="line">
                <a:avLst/>
              </a:prstGeom>
              <a:noFill/>
              <a:ln w="19050" algn="ctr">
                <a:solidFill>
                  <a:srgbClr val="000000"/>
                </a:solidFill>
                <a:round/>
                <a:headEnd/>
                <a:tailEnd/>
              </a:ln>
            </p:spPr>
            <p:txBody>
              <a:bodyPr lIns="36576" tIns="36576" rIns="36576" bIns="36576"/>
              <a:lstStyle/>
              <a:p>
                <a:pPr fontAlgn="base">
                  <a:spcBef>
                    <a:spcPct val="0"/>
                  </a:spcBef>
                  <a:spcAft>
                    <a:spcPct val="0"/>
                  </a:spcAft>
                </a:pPr>
                <a:endParaRPr lang="en-US" dirty="0">
                  <a:solidFill>
                    <a:prstClr val="black"/>
                  </a:solidFill>
                  <a:latin typeface="Arial" charset="0"/>
                  <a:cs typeface="Arial" charset="0"/>
                </a:endParaRPr>
              </a:p>
            </p:txBody>
          </p:sp>
        </p:grpSp>
        <p:sp>
          <p:nvSpPr>
            <p:cNvPr id="7" name="Line 10">
              <a:extLst>
                <a:ext uri="{FF2B5EF4-FFF2-40B4-BE49-F238E27FC236}">
                  <a16:creationId xmlns:a16="http://schemas.microsoft.com/office/drawing/2014/main" id="{26082EE5-7D3A-4DF6-916F-A83FE9CA493C}"/>
                </a:ext>
              </a:extLst>
            </p:cNvPr>
            <p:cNvSpPr>
              <a:spLocks noChangeShapeType="1"/>
            </p:cNvSpPr>
            <p:nvPr/>
          </p:nvSpPr>
          <p:spPr bwMode="auto">
            <a:xfrm flipV="1">
              <a:off x="108956475" y="111199613"/>
              <a:ext cx="1" cy="114300"/>
            </a:xfrm>
            <a:prstGeom prst="line">
              <a:avLst/>
            </a:prstGeom>
            <a:noFill/>
            <a:ln w="22225" algn="ctr">
              <a:solidFill>
                <a:srgbClr val="000000"/>
              </a:solidFill>
              <a:round/>
              <a:headEnd/>
              <a:tailEnd/>
            </a:ln>
          </p:spPr>
          <p:txBody>
            <a:bodyPr lIns="36576" tIns="36576" rIns="36576" bIns="36576"/>
            <a:lstStyle/>
            <a:p>
              <a:pPr fontAlgn="base">
                <a:spcBef>
                  <a:spcPct val="0"/>
                </a:spcBef>
                <a:spcAft>
                  <a:spcPct val="0"/>
                </a:spcAft>
              </a:pPr>
              <a:endParaRPr lang="en-US" dirty="0">
                <a:solidFill>
                  <a:prstClr val="black"/>
                </a:solidFill>
                <a:latin typeface="Arial" charset="0"/>
                <a:cs typeface="Arial" charset="0"/>
              </a:endParaRPr>
            </a:p>
          </p:txBody>
        </p:sp>
        <p:sp>
          <p:nvSpPr>
            <p:cNvPr id="8" name="Line 11">
              <a:extLst>
                <a:ext uri="{FF2B5EF4-FFF2-40B4-BE49-F238E27FC236}">
                  <a16:creationId xmlns:a16="http://schemas.microsoft.com/office/drawing/2014/main" id="{E6D80BAD-BC5D-42F2-94BF-F80EDB075F2E}"/>
                </a:ext>
              </a:extLst>
            </p:cNvPr>
            <p:cNvSpPr>
              <a:spLocks noChangeShapeType="1"/>
            </p:cNvSpPr>
            <p:nvPr/>
          </p:nvSpPr>
          <p:spPr bwMode="auto">
            <a:xfrm flipV="1">
              <a:off x="108956475" y="110856713"/>
              <a:ext cx="1" cy="328612"/>
            </a:xfrm>
            <a:prstGeom prst="line">
              <a:avLst/>
            </a:prstGeom>
            <a:noFill/>
            <a:ln w="22225" algn="ctr">
              <a:solidFill>
                <a:srgbClr val="000000"/>
              </a:solidFill>
              <a:round/>
              <a:headEnd/>
              <a:tailEnd/>
            </a:ln>
          </p:spPr>
          <p:txBody>
            <a:bodyPr lIns="36576" tIns="36576" rIns="36576" bIns="36576"/>
            <a:lstStyle/>
            <a:p>
              <a:pPr fontAlgn="base">
                <a:spcBef>
                  <a:spcPct val="0"/>
                </a:spcBef>
                <a:spcAft>
                  <a:spcPct val="0"/>
                </a:spcAft>
              </a:pPr>
              <a:endParaRPr lang="en-US" dirty="0">
                <a:solidFill>
                  <a:prstClr val="black"/>
                </a:solidFill>
                <a:latin typeface="Arial" charset="0"/>
                <a:cs typeface="Arial" charset="0"/>
              </a:endParaRPr>
            </a:p>
          </p:txBody>
        </p:sp>
        <p:sp>
          <p:nvSpPr>
            <p:cNvPr id="9" name="Line 12">
              <a:extLst>
                <a:ext uri="{FF2B5EF4-FFF2-40B4-BE49-F238E27FC236}">
                  <a16:creationId xmlns:a16="http://schemas.microsoft.com/office/drawing/2014/main" id="{925F1647-74E2-4F5F-836C-9504E8EF5A0E}"/>
                </a:ext>
              </a:extLst>
            </p:cNvPr>
            <p:cNvSpPr>
              <a:spLocks noChangeShapeType="1"/>
            </p:cNvSpPr>
            <p:nvPr/>
          </p:nvSpPr>
          <p:spPr bwMode="auto">
            <a:xfrm>
              <a:off x="108270675" y="110971013"/>
              <a:ext cx="1" cy="228600"/>
            </a:xfrm>
            <a:prstGeom prst="line">
              <a:avLst/>
            </a:prstGeom>
            <a:noFill/>
            <a:ln w="19050" algn="ctr">
              <a:solidFill>
                <a:srgbClr val="000000"/>
              </a:solidFill>
              <a:round/>
              <a:headEnd/>
              <a:tailEnd/>
            </a:ln>
          </p:spPr>
          <p:txBody>
            <a:bodyPr lIns="36576" tIns="36576" rIns="36576" bIns="36576"/>
            <a:lstStyle/>
            <a:p>
              <a:pPr fontAlgn="base">
                <a:spcBef>
                  <a:spcPct val="0"/>
                </a:spcBef>
                <a:spcAft>
                  <a:spcPct val="0"/>
                </a:spcAft>
              </a:pPr>
              <a:endParaRPr lang="en-US" dirty="0">
                <a:solidFill>
                  <a:prstClr val="black"/>
                </a:solidFill>
                <a:latin typeface="Arial" charset="0"/>
                <a:cs typeface="Arial" charset="0"/>
              </a:endParaRPr>
            </a:p>
          </p:txBody>
        </p:sp>
        <p:sp>
          <p:nvSpPr>
            <p:cNvPr id="10" name="Line 13">
              <a:extLst>
                <a:ext uri="{FF2B5EF4-FFF2-40B4-BE49-F238E27FC236}">
                  <a16:creationId xmlns:a16="http://schemas.microsoft.com/office/drawing/2014/main" id="{9502A91E-C337-4FFE-B55E-A5881C4D3CD8}"/>
                </a:ext>
              </a:extLst>
            </p:cNvPr>
            <p:cNvSpPr>
              <a:spLocks noChangeShapeType="1"/>
            </p:cNvSpPr>
            <p:nvPr/>
          </p:nvSpPr>
          <p:spPr bwMode="auto">
            <a:xfrm flipH="1">
              <a:off x="106241850" y="110948388"/>
              <a:ext cx="0" cy="320280"/>
            </a:xfrm>
            <a:prstGeom prst="line">
              <a:avLst/>
            </a:prstGeom>
            <a:noFill/>
            <a:ln w="22225" algn="ctr">
              <a:solidFill>
                <a:srgbClr val="000000"/>
              </a:solidFill>
              <a:round/>
              <a:headEnd/>
              <a:tailEnd/>
            </a:ln>
          </p:spPr>
          <p:txBody>
            <a:bodyPr lIns="36576" tIns="36576" rIns="36576" bIns="36576"/>
            <a:lstStyle/>
            <a:p>
              <a:pPr fontAlgn="base">
                <a:spcBef>
                  <a:spcPct val="0"/>
                </a:spcBef>
                <a:spcAft>
                  <a:spcPct val="0"/>
                </a:spcAft>
              </a:pPr>
              <a:endParaRPr lang="en-US" dirty="0">
                <a:solidFill>
                  <a:prstClr val="black"/>
                </a:solidFill>
                <a:latin typeface="Arial" charset="0"/>
                <a:cs typeface="Arial" charset="0"/>
              </a:endParaRPr>
            </a:p>
          </p:txBody>
        </p:sp>
        <p:sp>
          <p:nvSpPr>
            <p:cNvPr id="11" name="Line 14">
              <a:extLst>
                <a:ext uri="{FF2B5EF4-FFF2-40B4-BE49-F238E27FC236}">
                  <a16:creationId xmlns:a16="http://schemas.microsoft.com/office/drawing/2014/main" id="{62E7760F-ACB6-4552-A841-67C15888AA43}"/>
                </a:ext>
              </a:extLst>
            </p:cNvPr>
            <p:cNvSpPr>
              <a:spLocks noChangeShapeType="1"/>
            </p:cNvSpPr>
            <p:nvPr/>
          </p:nvSpPr>
          <p:spPr bwMode="auto">
            <a:xfrm flipH="1">
              <a:off x="106241850" y="110871000"/>
              <a:ext cx="57150" cy="71442"/>
            </a:xfrm>
            <a:prstGeom prst="line">
              <a:avLst/>
            </a:prstGeom>
            <a:noFill/>
            <a:ln w="19050" algn="ctr">
              <a:solidFill>
                <a:srgbClr val="000000"/>
              </a:solidFill>
              <a:round/>
              <a:headEnd/>
              <a:tailEnd/>
            </a:ln>
          </p:spPr>
          <p:txBody>
            <a:bodyPr lIns="36576" tIns="36576" rIns="36576" bIns="36576"/>
            <a:lstStyle/>
            <a:p>
              <a:pPr fontAlgn="base">
                <a:spcBef>
                  <a:spcPct val="0"/>
                </a:spcBef>
                <a:spcAft>
                  <a:spcPct val="0"/>
                </a:spcAft>
              </a:pPr>
              <a:endParaRPr lang="en-US" dirty="0">
                <a:solidFill>
                  <a:prstClr val="black"/>
                </a:solidFill>
                <a:latin typeface="Arial" charset="0"/>
                <a:cs typeface="Arial" charset="0"/>
              </a:endParaRPr>
            </a:p>
          </p:txBody>
        </p:sp>
        <p:sp>
          <p:nvSpPr>
            <p:cNvPr id="12" name="Line 15">
              <a:extLst>
                <a:ext uri="{FF2B5EF4-FFF2-40B4-BE49-F238E27FC236}">
                  <a16:creationId xmlns:a16="http://schemas.microsoft.com/office/drawing/2014/main" id="{B35C0BF9-464F-4A73-B784-708F075658B8}"/>
                </a:ext>
              </a:extLst>
            </p:cNvPr>
            <p:cNvSpPr>
              <a:spLocks noChangeShapeType="1"/>
            </p:cNvSpPr>
            <p:nvPr/>
          </p:nvSpPr>
          <p:spPr bwMode="auto">
            <a:xfrm>
              <a:off x="106241847" y="111275810"/>
              <a:ext cx="57153" cy="52390"/>
            </a:xfrm>
            <a:prstGeom prst="line">
              <a:avLst/>
            </a:prstGeom>
            <a:noFill/>
            <a:ln w="22225" algn="ctr">
              <a:solidFill>
                <a:srgbClr val="000000"/>
              </a:solidFill>
              <a:round/>
              <a:headEnd/>
              <a:tailEnd/>
            </a:ln>
          </p:spPr>
          <p:txBody>
            <a:bodyPr lIns="36576" tIns="36576" rIns="36576" bIns="36576"/>
            <a:lstStyle/>
            <a:p>
              <a:pPr fontAlgn="base">
                <a:spcBef>
                  <a:spcPct val="0"/>
                </a:spcBef>
                <a:spcAft>
                  <a:spcPct val="0"/>
                </a:spcAft>
              </a:pPr>
              <a:endParaRPr lang="en-US" dirty="0">
                <a:solidFill>
                  <a:prstClr val="black"/>
                </a:solidFill>
                <a:latin typeface="Arial" charset="0"/>
                <a:cs typeface="Arial" charset="0"/>
              </a:endParaRPr>
            </a:p>
          </p:txBody>
        </p:sp>
        <p:sp>
          <p:nvSpPr>
            <p:cNvPr id="13" name="Line 16">
              <a:extLst>
                <a:ext uri="{FF2B5EF4-FFF2-40B4-BE49-F238E27FC236}">
                  <a16:creationId xmlns:a16="http://schemas.microsoft.com/office/drawing/2014/main" id="{DC1B6176-8E40-40B0-AF93-1451D3B186C5}"/>
                </a:ext>
              </a:extLst>
            </p:cNvPr>
            <p:cNvSpPr>
              <a:spLocks noChangeShapeType="1"/>
            </p:cNvSpPr>
            <p:nvPr/>
          </p:nvSpPr>
          <p:spPr bwMode="auto">
            <a:xfrm flipH="1">
              <a:off x="108270675" y="110971013"/>
              <a:ext cx="57150" cy="228600"/>
            </a:xfrm>
            <a:prstGeom prst="line">
              <a:avLst/>
            </a:prstGeom>
            <a:noFill/>
            <a:ln w="9525" algn="ctr">
              <a:solidFill>
                <a:srgbClr val="000000"/>
              </a:solidFill>
              <a:round/>
              <a:headEnd/>
              <a:tailEnd/>
            </a:ln>
          </p:spPr>
          <p:txBody>
            <a:bodyPr lIns="36576" tIns="36576" rIns="36576" bIns="36576"/>
            <a:lstStyle/>
            <a:p>
              <a:pPr fontAlgn="base">
                <a:spcBef>
                  <a:spcPct val="0"/>
                </a:spcBef>
                <a:spcAft>
                  <a:spcPct val="0"/>
                </a:spcAft>
              </a:pPr>
              <a:endParaRPr lang="en-US" dirty="0">
                <a:solidFill>
                  <a:prstClr val="black"/>
                </a:solidFill>
                <a:latin typeface="Arial" charset="0"/>
                <a:cs typeface="Arial" charset="0"/>
              </a:endParaRPr>
            </a:p>
          </p:txBody>
        </p:sp>
        <p:sp>
          <p:nvSpPr>
            <p:cNvPr id="14" name="Line 17">
              <a:extLst>
                <a:ext uri="{FF2B5EF4-FFF2-40B4-BE49-F238E27FC236}">
                  <a16:creationId xmlns:a16="http://schemas.microsoft.com/office/drawing/2014/main" id="{CF64A940-E830-48BD-9382-F135EC0290D9}"/>
                </a:ext>
              </a:extLst>
            </p:cNvPr>
            <p:cNvSpPr>
              <a:spLocks noChangeShapeType="1"/>
            </p:cNvSpPr>
            <p:nvPr/>
          </p:nvSpPr>
          <p:spPr bwMode="auto">
            <a:xfrm flipH="1">
              <a:off x="108356400" y="110971013"/>
              <a:ext cx="57150" cy="228600"/>
            </a:xfrm>
            <a:prstGeom prst="line">
              <a:avLst/>
            </a:prstGeom>
            <a:noFill/>
            <a:ln w="9525" algn="ctr">
              <a:solidFill>
                <a:srgbClr val="000000"/>
              </a:solidFill>
              <a:round/>
              <a:headEnd/>
              <a:tailEnd/>
            </a:ln>
          </p:spPr>
          <p:txBody>
            <a:bodyPr lIns="36576" tIns="36576" rIns="36576" bIns="36576"/>
            <a:lstStyle/>
            <a:p>
              <a:pPr fontAlgn="base">
                <a:spcBef>
                  <a:spcPct val="0"/>
                </a:spcBef>
                <a:spcAft>
                  <a:spcPct val="0"/>
                </a:spcAft>
              </a:pPr>
              <a:endParaRPr lang="en-US" dirty="0">
                <a:solidFill>
                  <a:prstClr val="black"/>
                </a:solidFill>
                <a:latin typeface="Arial" charset="0"/>
                <a:cs typeface="Arial" charset="0"/>
              </a:endParaRPr>
            </a:p>
          </p:txBody>
        </p:sp>
        <p:sp>
          <p:nvSpPr>
            <p:cNvPr id="15" name="Line 18">
              <a:extLst>
                <a:ext uri="{FF2B5EF4-FFF2-40B4-BE49-F238E27FC236}">
                  <a16:creationId xmlns:a16="http://schemas.microsoft.com/office/drawing/2014/main" id="{CFE7C96A-685C-493A-B779-28DEE88D1846}"/>
                </a:ext>
              </a:extLst>
            </p:cNvPr>
            <p:cNvSpPr>
              <a:spLocks noChangeShapeType="1"/>
            </p:cNvSpPr>
            <p:nvPr/>
          </p:nvSpPr>
          <p:spPr bwMode="auto">
            <a:xfrm flipH="1">
              <a:off x="108442125" y="110971013"/>
              <a:ext cx="57150" cy="228600"/>
            </a:xfrm>
            <a:prstGeom prst="line">
              <a:avLst/>
            </a:prstGeom>
            <a:noFill/>
            <a:ln w="9525" algn="ctr">
              <a:solidFill>
                <a:srgbClr val="000000"/>
              </a:solidFill>
              <a:round/>
              <a:headEnd/>
              <a:tailEnd/>
            </a:ln>
          </p:spPr>
          <p:txBody>
            <a:bodyPr lIns="36576" tIns="36576" rIns="36576" bIns="36576"/>
            <a:lstStyle/>
            <a:p>
              <a:pPr fontAlgn="base">
                <a:spcBef>
                  <a:spcPct val="0"/>
                </a:spcBef>
                <a:spcAft>
                  <a:spcPct val="0"/>
                </a:spcAft>
              </a:pPr>
              <a:endParaRPr lang="en-US" dirty="0">
                <a:solidFill>
                  <a:prstClr val="black"/>
                </a:solidFill>
                <a:latin typeface="Arial" charset="0"/>
                <a:cs typeface="Arial" charset="0"/>
              </a:endParaRPr>
            </a:p>
          </p:txBody>
        </p:sp>
        <p:sp>
          <p:nvSpPr>
            <p:cNvPr id="16" name="Line 19">
              <a:extLst>
                <a:ext uri="{FF2B5EF4-FFF2-40B4-BE49-F238E27FC236}">
                  <a16:creationId xmlns:a16="http://schemas.microsoft.com/office/drawing/2014/main" id="{605CF21A-2943-4B53-8B4E-F0C89A13FB1D}"/>
                </a:ext>
              </a:extLst>
            </p:cNvPr>
            <p:cNvSpPr>
              <a:spLocks noChangeShapeType="1"/>
            </p:cNvSpPr>
            <p:nvPr/>
          </p:nvSpPr>
          <p:spPr bwMode="auto">
            <a:xfrm flipH="1">
              <a:off x="108499275" y="110971013"/>
              <a:ext cx="57150" cy="228600"/>
            </a:xfrm>
            <a:prstGeom prst="line">
              <a:avLst/>
            </a:prstGeom>
            <a:noFill/>
            <a:ln w="9525" algn="ctr">
              <a:solidFill>
                <a:srgbClr val="000000"/>
              </a:solidFill>
              <a:round/>
              <a:headEnd/>
              <a:tailEnd/>
            </a:ln>
          </p:spPr>
          <p:txBody>
            <a:bodyPr lIns="36576" tIns="36576" rIns="36576" bIns="36576"/>
            <a:lstStyle/>
            <a:p>
              <a:pPr fontAlgn="base">
                <a:spcBef>
                  <a:spcPct val="0"/>
                </a:spcBef>
                <a:spcAft>
                  <a:spcPct val="0"/>
                </a:spcAft>
              </a:pPr>
              <a:endParaRPr lang="en-US" dirty="0">
                <a:solidFill>
                  <a:prstClr val="black"/>
                </a:solidFill>
                <a:latin typeface="Arial" charset="0"/>
                <a:cs typeface="Arial" charset="0"/>
              </a:endParaRPr>
            </a:p>
          </p:txBody>
        </p:sp>
        <p:sp>
          <p:nvSpPr>
            <p:cNvPr id="17" name="Line 20">
              <a:extLst>
                <a:ext uri="{FF2B5EF4-FFF2-40B4-BE49-F238E27FC236}">
                  <a16:creationId xmlns:a16="http://schemas.microsoft.com/office/drawing/2014/main" id="{FAD671BD-231C-4588-9F9A-F1FA4DDF728C}"/>
                </a:ext>
              </a:extLst>
            </p:cNvPr>
            <p:cNvSpPr>
              <a:spLocks noChangeShapeType="1"/>
            </p:cNvSpPr>
            <p:nvPr/>
          </p:nvSpPr>
          <p:spPr bwMode="auto">
            <a:xfrm flipH="1">
              <a:off x="108585000" y="110971013"/>
              <a:ext cx="57150" cy="228600"/>
            </a:xfrm>
            <a:prstGeom prst="line">
              <a:avLst/>
            </a:prstGeom>
            <a:noFill/>
            <a:ln w="9525" algn="ctr">
              <a:solidFill>
                <a:srgbClr val="000000"/>
              </a:solidFill>
              <a:round/>
              <a:headEnd/>
              <a:tailEnd/>
            </a:ln>
          </p:spPr>
          <p:txBody>
            <a:bodyPr lIns="36576" tIns="36576" rIns="36576" bIns="36576"/>
            <a:lstStyle/>
            <a:p>
              <a:pPr fontAlgn="base">
                <a:spcBef>
                  <a:spcPct val="0"/>
                </a:spcBef>
                <a:spcAft>
                  <a:spcPct val="0"/>
                </a:spcAft>
              </a:pPr>
              <a:endParaRPr lang="en-US" dirty="0">
                <a:solidFill>
                  <a:prstClr val="black"/>
                </a:solidFill>
                <a:latin typeface="Arial" charset="0"/>
                <a:cs typeface="Arial" charset="0"/>
              </a:endParaRPr>
            </a:p>
          </p:txBody>
        </p:sp>
        <p:sp>
          <p:nvSpPr>
            <p:cNvPr id="18" name="Line 21">
              <a:extLst>
                <a:ext uri="{FF2B5EF4-FFF2-40B4-BE49-F238E27FC236}">
                  <a16:creationId xmlns:a16="http://schemas.microsoft.com/office/drawing/2014/main" id="{DBC0B305-7E02-4122-8A46-18211FFFE128}"/>
                </a:ext>
              </a:extLst>
            </p:cNvPr>
            <p:cNvSpPr>
              <a:spLocks noChangeShapeType="1"/>
            </p:cNvSpPr>
            <p:nvPr/>
          </p:nvSpPr>
          <p:spPr bwMode="auto">
            <a:xfrm flipH="1">
              <a:off x="108670725" y="110971013"/>
              <a:ext cx="57150" cy="228600"/>
            </a:xfrm>
            <a:prstGeom prst="line">
              <a:avLst/>
            </a:prstGeom>
            <a:noFill/>
            <a:ln w="9525" algn="ctr">
              <a:solidFill>
                <a:srgbClr val="000000"/>
              </a:solidFill>
              <a:round/>
              <a:headEnd/>
              <a:tailEnd/>
            </a:ln>
          </p:spPr>
          <p:txBody>
            <a:bodyPr lIns="36576" tIns="36576" rIns="36576" bIns="36576"/>
            <a:lstStyle/>
            <a:p>
              <a:pPr fontAlgn="base">
                <a:spcBef>
                  <a:spcPct val="0"/>
                </a:spcBef>
                <a:spcAft>
                  <a:spcPct val="0"/>
                </a:spcAft>
              </a:pPr>
              <a:endParaRPr lang="en-US" dirty="0">
                <a:solidFill>
                  <a:prstClr val="black"/>
                </a:solidFill>
                <a:latin typeface="Arial" charset="0"/>
                <a:cs typeface="Arial" charset="0"/>
              </a:endParaRPr>
            </a:p>
          </p:txBody>
        </p:sp>
        <p:sp>
          <p:nvSpPr>
            <p:cNvPr id="19" name="Line 22">
              <a:extLst>
                <a:ext uri="{FF2B5EF4-FFF2-40B4-BE49-F238E27FC236}">
                  <a16:creationId xmlns:a16="http://schemas.microsoft.com/office/drawing/2014/main" id="{471F3313-9B2B-4888-9782-E535B55D2AEC}"/>
                </a:ext>
              </a:extLst>
            </p:cNvPr>
            <p:cNvSpPr>
              <a:spLocks noChangeShapeType="1"/>
            </p:cNvSpPr>
            <p:nvPr/>
          </p:nvSpPr>
          <p:spPr bwMode="auto">
            <a:xfrm flipH="1">
              <a:off x="108727875" y="110971013"/>
              <a:ext cx="57150" cy="228600"/>
            </a:xfrm>
            <a:prstGeom prst="line">
              <a:avLst/>
            </a:prstGeom>
            <a:noFill/>
            <a:ln w="9525" algn="ctr">
              <a:solidFill>
                <a:srgbClr val="000000"/>
              </a:solidFill>
              <a:round/>
              <a:headEnd/>
              <a:tailEnd/>
            </a:ln>
          </p:spPr>
          <p:txBody>
            <a:bodyPr lIns="36576" tIns="36576" rIns="36576" bIns="36576"/>
            <a:lstStyle/>
            <a:p>
              <a:pPr fontAlgn="base">
                <a:spcBef>
                  <a:spcPct val="0"/>
                </a:spcBef>
                <a:spcAft>
                  <a:spcPct val="0"/>
                </a:spcAft>
              </a:pPr>
              <a:endParaRPr lang="en-US" dirty="0">
                <a:solidFill>
                  <a:prstClr val="black"/>
                </a:solidFill>
                <a:latin typeface="Arial" charset="0"/>
                <a:cs typeface="Arial" charset="0"/>
              </a:endParaRPr>
            </a:p>
          </p:txBody>
        </p:sp>
        <p:sp>
          <p:nvSpPr>
            <p:cNvPr id="20" name="Line 23">
              <a:extLst>
                <a:ext uri="{FF2B5EF4-FFF2-40B4-BE49-F238E27FC236}">
                  <a16:creationId xmlns:a16="http://schemas.microsoft.com/office/drawing/2014/main" id="{E7A2F139-F9D8-4F9D-B8DF-9BED36E721FE}"/>
                </a:ext>
              </a:extLst>
            </p:cNvPr>
            <p:cNvSpPr>
              <a:spLocks noChangeShapeType="1"/>
            </p:cNvSpPr>
            <p:nvPr/>
          </p:nvSpPr>
          <p:spPr bwMode="auto">
            <a:xfrm flipH="1">
              <a:off x="108813600" y="110971013"/>
              <a:ext cx="57150" cy="228600"/>
            </a:xfrm>
            <a:prstGeom prst="line">
              <a:avLst/>
            </a:prstGeom>
            <a:noFill/>
            <a:ln w="9525" algn="ctr">
              <a:solidFill>
                <a:srgbClr val="000000"/>
              </a:solidFill>
              <a:round/>
              <a:headEnd/>
              <a:tailEnd/>
            </a:ln>
          </p:spPr>
          <p:txBody>
            <a:bodyPr lIns="36576" tIns="36576" rIns="36576" bIns="36576"/>
            <a:lstStyle/>
            <a:p>
              <a:pPr fontAlgn="base">
                <a:spcBef>
                  <a:spcPct val="0"/>
                </a:spcBef>
                <a:spcAft>
                  <a:spcPct val="0"/>
                </a:spcAft>
              </a:pPr>
              <a:endParaRPr lang="en-US" dirty="0">
                <a:solidFill>
                  <a:prstClr val="black"/>
                </a:solidFill>
                <a:latin typeface="Arial" charset="0"/>
                <a:cs typeface="Arial" charset="0"/>
              </a:endParaRPr>
            </a:p>
          </p:txBody>
        </p:sp>
        <p:sp>
          <p:nvSpPr>
            <p:cNvPr id="21" name="Line 24">
              <a:extLst>
                <a:ext uri="{FF2B5EF4-FFF2-40B4-BE49-F238E27FC236}">
                  <a16:creationId xmlns:a16="http://schemas.microsoft.com/office/drawing/2014/main" id="{4374668D-4311-4BF0-B8D0-AD214F8305DD}"/>
                </a:ext>
              </a:extLst>
            </p:cNvPr>
            <p:cNvSpPr>
              <a:spLocks noChangeShapeType="1"/>
            </p:cNvSpPr>
            <p:nvPr/>
          </p:nvSpPr>
          <p:spPr bwMode="auto">
            <a:xfrm flipH="1">
              <a:off x="108899325" y="110971013"/>
              <a:ext cx="57150" cy="228600"/>
            </a:xfrm>
            <a:prstGeom prst="line">
              <a:avLst/>
            </a:prstGeom>
            <a:noFill/>
            <a:ln w="9525" algn="ctr">
              <a:solidFill>
                <a:srgbClr val="000000"/>
              </a:solidFill>
              <a:round/>
              <a:headEnd/>
              <a:tailEnd/>
            </a:ln>
          </p:spPr>
          <p:txBody>
            <a:bodyPr lIns="36576" tIns="36576" rIns="36576" bIns="36576"/>
            <a:lstStyle/>
            <a:p>
              <a:pPr fontAlgn="base">
                <a:spcBef>
                  <a:spcPct val="0"/>
                </a:spcBef>
                <a:spcAft>
                  <a:spcPct val="0"/>
                </a:spcAft>
              </a:pPr>
              <a:endParaRPr lang="en-US" dirty="0">
                <a:solidFill>
                  <a:prstClr val="black"/>
                </a:solidFill>
                <a:latin typeface="Arial" charset="0"/>
                <a:cs typeface="Arial" charset="0"/>
              </a:endParaRPr>
            </a:p>
          </p:txBody>
        </p:sp>
        <p:sp>
          <p:nvSpPr>
            <p:cNvPr id="22" name="Text Box 25">
              <a:extLst>
                <a:ext uri="{FF2B5EF4-FFF2-40B4-BE49-F238E27FC236}">
                  <a16:creationId xmlns:a16="http://schemas.microsoft.com/office/drawing/2014/main" id="{29CA3892-F4C8-4771-A2F7-CC9E1F0E1077}"/>
                </a:ext>
              </a:extLst>
            </p:cNvPr>
            <p:cNvSpPr txBox="1">
              <a:spLocks noChangeArrowheads="1"/>
            </p:cNvSpPr>
            <p:nvPr/>
          </p:nvSpPr>
          <p:spPr bwMode="auto">
            <a:xfrm>
              <a:off x="107041950" y="111442500"/>
              <a:ext cx="1914526" cy="228600"/>
            </a:xfrm>
            <a:prstGeom prst="rect">
              <a:avLst/>
            </a:prstGeom>
            <a:noFill/>
            <a:ln w="9525" algn="in">
              <a:noFill/>
              <a:miter lim="800000"/>
              <a:headEnd/>
              <a:tailEnd/>
            </a:ln>
          </p:spPr>
          <p:txBody>
            <a:bodyPr lIns="36576" tIns="36576" rIns="36576" bIns="36576"/>
            <a:lstStyle/>
            <a:p>
              <a:pPr fontAlgn="base">
                <a:spcBef>
                  <a:spcPct val="0"/>
                </a:spcBef>
                <a:spcAft>
                  <a:spcPct val="0"/>
                </a:spcAft>
              </a:pPr>
              <a:r>
                <a:rPr lang="en-US" sz="1000" dirty="0">
                  <a:solidFill>
                    <a:srgbClr val="000000"/>
                  </a:solidFill>
                  <a:latin typeface="+mj-lt"/>
                  <a:cs typeface="Arial" charset="0"/>
                </a:rPr>
                <a:t>1/2” ROUND STOCK </a:t>
              </a:r>
              <a:endParaRPr lang="en-US" dirty="0">
                <a:solidFill>
                  <a:prstClr val="black"/>
                </a:solidFill>
                <a:latin typeface="+mj-lt"/>
                <a:cs typeface="Arial" charset="0"/>
              </a:endParaRPr>
            </a:p>
          </p:txBody>
        </p:sp>
        <p:sp>
          <p:nvSpPr>
            <p:cNvPr id="23" name="Line 26">
              <a:extLst>
                <a:ext uri="{FF2B5EF4-FFF2-40B4-BE49-F238E27FC236}">
                  <a16:creationId xmlns:a16="http://schemas.microsoft.com/office/drawing/2014/main" id="{A3C41BBA-ED82-4911-BF9A-A577A0478343}"/>
                </a:ext>
              </a:extLst>
            </p:cNvPr>
            <p:cNvSpPr>
              <a:spLocks noChangeShapeType="1"/>
            </p:cNvSpPr>
            <p:nvPr/>
          </p:nvSpPr>
          <p:spPr bwMode="auto">
            <a:xfrm>
              <a:off x="106213275" y="110199488"/>
              <a:ext cx="1" cy="649287"/>
            </a:xfrm>
            <a:prstGeom prst="line">
              <a:avLst/>
            </a:prstGeom>
            <a:noFill/>
            <a:ln w="12700" algn="ctr">
              <a:solidFill>
                <a:srgbClr val="000000"/>
              </a:solidFill>
              <a:round/>
              <a:headEnd/>
              <a:tailEnd/>
            </a:ln>
          </p:spPr>
          <p:txBody>
            <a:bodyPr lIns="36576" tIns="36576" rIns="36576" bIns="36576"/>
            <a:lstStyle/>
            <a:p>
              <a:pPr fontAlgn="base">
                <a:spcBef>
                  <a:spcPct val="0"/>
                </a:spcBef>
                <a:spcAft>
                  <a:spcPct val="0"/>
                </a:spcAft>
              </a:pPr>
              <a:endParaRPr lang="en-US" dirty="0">
                <a:solidFill>
                  <a:prstClr val="black"/>
                </a:solidFill>
                <a:latin typeface="Arial" charset="0"/>
                <a:cs typeface="Arial" charset="0"/>
              </a:endParaRPr>
            </a:p>
          </p:txBody>
        </p:sp>
        <p:sp>
          <p:nvSpPr>
            <p:cNvPr id="24" name="Line 27">
              <a:extLst>
                <a:ext uri="{FF2B5EF4-FFF2-40B4-BE49-F238E27FC236}">
                  <a16:creationId xmlns:a16="http://schemas.microsoft.com/office/drawing/2014/main" id="{21804F84-6FA9-4B94-9399-70D9B11CB7F0}"/>
                </a:ext>
              </a:extLst>
            </p:cNvPr>
            <p:cNvSpPr>
              <a:spLocks noChangeShapeType="1"/>
            </p:cNvSpPr>
            <p:nvPr/>
          </p:nvSpPr>
          <p:spPr bwMode="auto">
            <a:xfrm>
              <a:off x="108956475" y="110228063"/>
              <a:ext cx="1" cy="596900"/>
            </a:xfrm>
            <a:prstGeom prst="line">
              <a:avLst/>
            </a:prstGeom>
            <a:noFill/>
            <a:ln w="12700" algn="ctr">
              <a:solidFill>
                <a:srgbClr val="000000"/>
              </a:solidFill>
              <a:round/>
              <a:headEnd/>
              <a:tailEnd/>
            </a:ln>
          </p:spPr>
          <p:txBody>
            <a:bodyPr lIns="36576" tIns="36576" rIns="36576" bIns="36576"/>
            <a:lstStyle/>
            <a:p>
              <a:pPr fontAlgn="base">
                <a:spcBef>
                  <a:spcPct val="0"/>
                </a:spcBef>
                <a:spcAft>
                  <a:spcPct val="0"/>
                </a:spcAft>
              </a:pPr>
              <a:endParaRPr lang="en-US" dirty="0">
                <a:solidFill>
                  <a:prstClr val="black"/>
                </a:solidFill>
                <a:latin typeface="Arial" charset="0"/>
                <a:cs typeface="Arial" charset="0"/>
              </a:endParaRPr>
            </a:p>
          </p:txBody>
        </p:sp>
        <p:sp>
          <p:nvSpPr>
            <p:cNvPr id="25" name="Text Box 28">
              <a:extLst>
                <a:ext uri="{FF2B5EF4-FFF2-40B4-BE49-F238E27FC236}">
                  <a16:creationId xmlns:a16="http://schemas.microsoft.com/office/drawing/2014/main" id="{E25A9A41-D5E5-4035-9BEE-553A535B153C}"/>
                </a:ext>
              </a:extLst>
            </p:cNvPr>
            <p:cNvSpPr txBox="1">
              <a:spLocks noChangeArrowheads="1"/>
            </p:cNvSpPr>
            <p:nvPr/>
          </p:nvSpPr>
          <p:spPr bwMode="auto">
            <a:xfrm>
              <a:off x="107470576" y="110173410"/>
              <a:ext cx="228600" cy="200025"/>
            </a:xfrm>
            <a:prstGeom prst="rect">
              <a:avLst/>
            </a:prstGeom>
            <a:noFill/>
            <a:ln w="9525" algn="in">
              <a:noFill/>
              <a:miter lim="800000"/>
              <a:headEnd/>
              <a:tailEnd/>
            </a:ln>
          </p:spPr>
          <p:txBody>
            <a:bodyPr lIns="36576" tIns="36576" rIns="36576" bIns="36576"/>
            <a:lstStyle/>
            <a:p>
              <a:pPr fontAlgn="base">
                <a:spcBef>
                  <a:spcPct val="0"/>
                </a:spcBef>
                <a:spcAft>
                  <a:spcPct val="0"/>
                </a:spcAft>
              </a:pPr>
              <a:r>
                <a:rPr lang="en-US" sz="1000" dirty="0">
                  <a:solidFill>
                    <a:srgbClr val="000000"/>
                  </a:solidFill>
                  <a:latin typeface="+mj-lt"/>
                  <a:cs typeface="Arial" charset="0"/>
                </a:rPr>
                <a:t>3</a:t>
              </a:r>
              <a:endParaRPr lang="en-US" dirty="0">
                <a:solidFill>
                  <a:prstClr val="black"/>
                </a:solidFill>
                <a:latin typeface="+mj-lt"/>
                <a:cs typeface="Arial" charset="0"/>
              </a:endParaRPr>
            </a:p>
          </p:txBody>
        </p:sp>
        <p:sp>
          <p:nvSpPr>
            <p:cNvPr id="26" name="Line 29">
              <a:extLst>
                <a:ext uri="{FF2B5EF4-FFF2-40B4-BE49-F238E27FC236}">
                  <a16:creationId xmlns:a16="http://schemas.microsoft.com/office/drawing/2014/main" id="{3822BBD9-786B-41C5-9E03-F3C624932D70}"/>
                </a:ext>
              </a:extLst>
            </p:cNvPr>
            <p:cNvSpPr>
              <a:spLocks noChangeShapeType="1"/>
            </p:cNvSpPr>
            <p:nvPr/>
          </p:nvSpPr>
          <p:spPr bwMode="auto">
            <a:xfrm flipH="1">
              <a:off x="106213275" y="110285213"/>
              <a:ext cx="1257300" cy="1"/>
            </a:xfrm>
            <a:prstGeom prst="line">
              <a:avLst/>
            </a:prstGeom>
            <a:noFill/>
            <a:ln w="15875" algn="ctr">
              <a:solidFill>
                <a:srgbClr val="000000"/>
              </a:solidFill>
              <a:round/>
              <a:headEnd/>
              <a:tailEnd type="arrow" w="med" len="med"/>
            </a:ln>
          </p:spPr>
          <p:txBody>
            <a:bodyPr lIns="36576" tIns="36576" rIns="36576" bIns="36576"/>
            <a:lstStyle/>
            <a:p>
              <a:pPr fontAlgn="base">
                <a:spcBef>
                  <a:spcPct val="0"/>
                </a:spcBef>
                <a:spcAft>
                  <a:spcPct val="0"/>
                </a:spcAft>
              </a:pPr>
              <a:endParaRPr lang="en-US" dirty="0">
                <a:solidFill>
                  <a:prstClr val="black"/>
                </a:solidFill>
                <a:latin typeface="Arial" charset="0"/>
                <a:cs typeface="Arial" charset="0"/>
              </a:endParaRPr>
            </a:p>
          </p:txBody>
        </p:sp>
        <p:sp>
          <p:nvSpPr>
            <p:cNvPr id="27" name="Line 30">
              <a:extLst>
                <a:ext uri="{FF2B5EF4-FFF2-40B4-BE49-F238E27FC236}">
                  <a16:creationId xmlns:a16="http://schemas.microsoft.com/office/drawing/2014/main" id="{DA3AE0CE-8DED-4663-9363-06B65340798C}"/>
                </a:ext>
              </a:extLst>
            </p:cNvPr>
            <p:cNvSpPr>
              <a:spLocks noChangeShapeType="1"/>
            </p:cNvSpPr>
            <p:nvPr/>
          </p:nvSpPr>
          <p:spPr bwMode="auto">
            <a:xfrm>
              <a:off x="107699175" y="110285213"/>
              <a:ext cx="1257300" cy="1"/>
            </a:xfrm>
            <a:prstGeom prst="line">
              <a:avLst/>
            </a:prstGeom>
            <a:noFill/>
            <a:ln w="15875" algn="ctr">
              <a:solidFill>
                <a:srgbClr val="000000"/>
              </a:solidFill>
              <a:round/>
              <a:headEnd/>
              <a:tailEnd type="triangle" w="med" len="med"/>
            </a:ln>
          </p:spPr>
          <p:txBody>
            <a:bodyPr lIns="36576" tIns="36576" rIns="36576" bIns="36576"/>
            <a:lstStyle/>
            <a:p>
              <a:pPr fontAlgn="base">
                <a:spcBef>
                  <a:spcPct val="0"/>
                </a:spcBef>
                <a:spcAft>
                  <a:spcPct val="0"/>
                </a:spcAft>
              </a:pPr>
              <a:endParaRPr lang="en-US" dirty="0">
                <a:solidFill>
                  <a:prstClr val="black"/>
                </a:solidFill>
                <a:latin typeface="Arial" charset="0"/>
                <a:cs typeface="Arial" charset="0"/>
              </a:endParaRPr>
            </a:p>
          </p:txBody>
        </p:sp>
        <p:sp>
          <p:nvSpPr>
            <p:cNvPr id="28" name="Text Box 31">
              <a:extLst>
                <a:ext uri="{FF2B5EF4-FFF2-40B4-BE49-F238E27FC236}">
                  <a16:creationId xmlns:a16="http://schemas.microsoft.com/office/drawing/2014/main" id="{53549064-47CB-4A68-AC0F-59372C7B7329}"/>
                </a:ext>
              </a:extLst>
            </p:cNvPr>
            <p:cNvSpPr txBox="1">
              <a:spLocks noChangeArrowheads="1"/>
            </p:cNvSpPr>
            <p:nvPr/>
          </p:nvSpPr>
          <p:spPr bwMode="auto">
            <a:xfrm>
              <a:off x="109299376" y="110413800"/>
              <a:ext cx="2943224" cy="533400"/>
            </a:xfrm>
            <a:prstGeom prst="rect">
              <a:avLst/>
            </a:prstGeom>
            <a:noFill/>
            <a:ln w="9525" algn="in">
              <a:noFill/>
              <a:miter lim="800000"/>
              <a:headEnd/>
              <a:tailEnd/>
            </a:ln>
          </p:spPr>
          <p:txBody>
            <a:bodyPr lIns="36576" tIns="36576" rIns="36576" bIns="36576"/>
            <a:lstStyle/>
            <a:p>
              <a:pPr fontAlgn="base">
                <a:spcBef>
                  <a:spcPct val="0"/>
                </a:spcBef>
                <a:spcAft>
                  <a:spcPct val="0"/>
                </a:spcAft>
              </a:pPr>
              <a:r>
                <a:rPr lang="en-US" sz="1000" dirty="0">
                  <a:solidFill>
                    <a:srgbClr val="000000"/>
                  </a:solidFill>
                  <a:latin typeface="+mj-lt"/>
                  <a:cs typeface="Arial" charset="0"/>
                </a:rPr>
                <a:t>1/4-20 THREADS 3/4” DEEP</a:t>
              </a:r>
              <a:endParaRPr lang="en-US" dirty="0">
                <a:solidFill>
                  <a:prstClr val="black"/>
                </a:solidFill>
                <a:latin typeface="+mj-lt"/>
                <a:cs typeface="Arial" charset="0"/>
              </a:endParaRPr>
            </a:p>
          </p:txBody>
        </p:sp>
        <p:sp>
          <p:nvSpPr>
            <p:cNvPr id="29" name="Line 32">
              <a:extLst>
                <a:ext uri="{FF2B5EF4-FFF2-40B4-BE49-F238E27FC236}">
                  <a16:creationId xmlns:a16="http://schemas.microsoft.com/office/drawing/2014/main" id="{32DA204D-8357-4537-BD2B-9E81BBACC433}"/>
                </a:ext>
              </a:extLst>
            </p:cNvPr>
            <p:cNvSpPr>
              <a:spLocks noChangeShapeType="1"/>
            </p:cNvSpPr>
            <p:nvPr/>
          </p:nvSpPr>
          <p:spPr bwMode="auto">
            <a:xfrm flipH="1">
              <a:off x="109013625" y="110556675"/>
              <a:ext cx="285750" cy="371475"/>
            </a:xfrm>
            <a:prstGeom prst="line">
              <a:avLst/>
            </a:prstGeom>
            <a:noFill/>
            <a:ln w="15875" algn="ctr">
              <a:solidFill>
                <a:srgbClr val="000000"/>
              </a:solidFill>
              <a:round/>
              <a:headEnd/>
              <a:tailEnd type="triangle" w="med" len="med"/>
            </a:ln>
          </p:spPr>
          <p:txBody>
            <a:bodyPr lIns="36576" tIns="36576" rIns="36576" bIns="36576"/>
            <a:lstStyle/>
            <a:p>
              <a:pPr fontAlgn="base">
                <a:spcBef>
                  <a:spcPct val="0"/>
                </a:spcBef>
                <a:spcAft>
                  <a:spcPct val="0"/>
                </a:spcAft>
              </a:pPr>
              <a:endParaRPr lang="en-US" dirty="0">
                <a:solidFill>
                  <a:prstClr val="black"/>
                </a:solidFill>
                <a:latin typeface="Arial" charset="0"/>
                <a:cs typeface="Arial" charset="0"/>
              </a:endParaRPr>
            </a:p>
          </p:txBody>
        </p:sp>
        <p:sp>
          <p:nvSpPr>
            <p:cNvPr id="30" name="Line 33">
              <a:extLst>
                <a:ext uri="{FF2B5EF4-FFF2-40B4-BE49-F238E27FC236}">
                  <a16:creationId xmlns:a16="http://schemas.microsoft.com/office/drawing/2014/main" id="{F581CC04-9396-4081-A754-232B3548618C}"/>
                </a:ext>
              </a:extLst>
            </p:cNvPr>
            <p:cNvSpPr>
              <a:spLocks noChangeShapeType="1"/>
            </p:cNvSpPr>
            <p:nvPr/>
          </p:nvSpPr>
          <p:spPr bwMode="auto">
            <a:xfrm>
              <a:off x="107499150" y="111099600"/>
              <a:ext cx="114300" cy="1"/>
            </a:xfrm>
            <a:prstGeom prst="line">
              <a:avLst/>
            </a:prstGeom>
            <a:noFill/>
            <a:ln w="12700" algn="ctr">
              <a:solidFill>
                <a:srgbClr val="000000"/>
              </a:solidFill>
              <a:round/>
              <a:headEnd/>
              <a:tailEnd/>
            </a:ln>
          </p:spPr>
          <p:txBody>
            <a:bodyPr lIns="36576" tIns="36576" rIns="36576" bIns="36576"/>
            <a:lstStyle/>
            <a:p>
              <a:pPr fontAlgn="base">
                <a:spcBef>
                  <a:spcPct val="0"/>
                </a:spcBef>
                <a:spcAft>
                  <a:spcPct val="0"/>
                </a:spcAft>
              </a:pPr>
              <a:endParaRPr lang="en-US" dirty="0">
                <a:solidFill>
                  <a:prstClr val="black"/>
                </a:solidFill>
                <a:latin typeface="Arial" charset="0"/>
                <a:cs typeface="Arial" charset="0"/>
              </a:endParaRPr>
            </a:p>
          </p:txBody>
        </p:sp>
        <p:sp>
          <p:nvSpPr>
            <p:cNvPr id="31" name="Line 34">
              <a:extLst>
                <a:ext uri="{FF2B5EF4-FFF2-40B4-BE49-F238E27FC236}">
                  <a16:creationId xmlns:a16="http://schemas.microsoft.com/office/drawing/2014/main" id="{892B3299-389E-47E2-9E6A-044B9A213CFE}"/>
                </a:ext>
              </a:extLst>
            </p:cNvPr>
            <p:cNvSpPr>
              <a:spLocks noChangeShapeType="1"/>
            </p:cNvSpPr>
            <p:nvPr/>
          </p:nvSpPr>
          <p:spPr bwMode="auto">
            <a:xfrm flipV="1">
              <a:off x="108269086" y="110956725"/>
              <a:ext cx="687389" cy="7143"/>
            </a:xfrm>
            <a:prstGeom prst="line">
              <a:avLst/>
            </a:prstGeom>
            <a:noFill/>
            <a:ln w="22225" algn="ctr">
              <a:solidFill>
                <a:srgbClr val="000000"/>
              </a:solidFill>
              <a:round/>
              <a:headEnd/>
              <a:tailEnd/>
            </a:ln>
          </p:spPr>
          <p:txBody>
            <a:bodyPr lIns="36576" tIns="36576" rIns="36576" bIns="36576"/>
            <a:lstStyle/>
            <a:p>
              <a:pPr fontAlgn="base">
                <a:spcBef>
                  <a:spcPct val="0"/>
                </a:spcBef>
                <a:spcAft>
                  <a:spcPct val="0"/>
                </a:spcAft>
              </a:pPr>
              <a:endParaRPr lang="en-US" dirty="0">
                <a:solidFill>
                  <a:prstClr val="black"/>
                </a:solidFill>
                <a:latin typeface="Arial" charset="0"/>
                <a:cs typeface="Arial" charset="0"/>
              </a:endParaRPr>
            </a:p>
          </p:txBody>
        </p:sp>
        <p:sp>
          <p:nvSpPr>
            <p:cNvPr id="32" name="Line 35">
              <a:extLst>
                <a:ext uri="{FF2B5EF4-FFF2-40B4-BE49-F238E27FC236}">
                  <a16:creationId xmlns:a16="http://schemas.microsoft.com/office/drawing/2014/main" id="{F36BDF02-8B60-4A1D-A436-0D6166AAD808}"/>
                </a:ext>
              </a:extLst>
            </p:cNvPr>
            <p:cNvSpPr>
              <a:spLocks noChangeShapeType="1"/>
            </p:cNvSpPr>
            <p:nvPr/>
          </p:nvSpPr>
          <p:spPr bwMode="auto">
            <a:xfrm>
              <a:off x="108270675" y="111204376"/>
              <a:ext cx="685800" cy="0"/>
            </a:xfrm>
            <a:prstGeom prst="line">
              <a:avLst/>
            </a:prstGeom>
            <a:noFill/>
            <a:ln w="19050">
              <a:solidFill>
                <a:srgbClr val="000000"/>
              </a:solidFill>
              <a:round/>
              <a:headEnd/>
              <a:tailEnd/>
            </a:ln>
          </p:spPr>
          <p:txBody>
            <a:bodyPr lIns="36576" tIns="36576" rIns="36576" bIns="36576"/>
            <a:lstStyle/>
            <a:p>
              <a:pPr fontAlgn="base">
                <a:spcBef>
                  <a:spcPct val="0"/>
                </a:spcBef>
                <a:spcAft>
                  <a:spcPct val="0"/>
                </a:spcAft>
              </a:pPr>
              <a:endParaRPr lang="en-US" dirty="0">
                <a:solidFill>
                  <a:prstClr val="black"/>
                </a:solidFill>
                <a:latin typeface="Arial" charset="0"/>
                <a:cs typeface="Arial" charset="0"/>
              </a:endParaRPr>
            </a:p>
          </p:txBody>
        </p:sp>
        <p:sp>
          <p:nvSpPr>
            <p:cNvPr id="33" name="Line 36">
              <a:extLst>
                <a:ext uri="{FF2B5EF4-FFF2-40B4-BE49-F238E27FC236}">
                  <a16:creationId xmlns:a16="http://schemas.microsoft.com/office/drawing/2014/main" id="{D89EB87C-EC79-4807-9056-0EB0AF1FFF9F}"/>
                </a:ext>
              </a:extLst>
            </p:cNvPr>
            <p:cNvSpPr>
              <a:spLocks noChangeShapeType="1"/>
            </p:cNvSpPr>
            <p:nvPr/>
          </p:nvSpPr>
          <p:spPr bwMode="auto">
            <a:xfrm flipH="1">
              <a:off x="106070400" y="111099600"/>
              <a:ext cx="1371600" cy="0"/>
            </a:xfrm>
            <a:prstGeom prst="line">
              <a:avLst/>
            </a:prstGeom>
            <a:noFill/>
            <a:ln w="12700">
              <a:solidFill>
                <a:srgbClr val="000000"/>
              </a:solidFill>
              <a:round/>
              <a:headEnd/>
              <a:tailEnd/>
            </a:ln>
          </p:spPr>
          <p:txBody>
            <a:bodyPr lIns="36576" tIns="36576" rIns="36576" bIns="36576"/>
            <a:lstStyle/>
            <a:p>
              <a:pPr fontAlgn="base">
                <a:spcBef>
                  <a:spcPct val="0"/>
                </a:spcBef>
                <a:spcAft>
                  <a:spcPct val="0"/>
                </a:spcAft>
              </a:pPr>
              <a:endParaRPr lang="en-US" dirty="0">
                <a:solidFill>
                  <a:prstClr val="black"/>
                </a:solidFill>
                <a:latin typeface="Arial" charset="0"/>
                <a:cs typeface="Arial" charset="0"/>
              </a:endParaRPr>
            </a:p>
          </p:txBody>
        </p:sp>
        <p:sp>
          <p:nvSpPr>
            <p:cNvPr id="34" name="Line 37">
              <a:extLst>
                <a:ext uri="{FF2B5EF4-FFF2-40B4-BE49-F238E27FC236}">
                  <a16:creationId xmlns:a16="http://schemas.microsoft.com/office/drawing/2014/main" id="{685D055F-9E05-4B50-81FD-90BD9D475883}"/>
                </a:ext>
              </a:extLst>
            </p:cNvPr>
            <p:cNvSpPr>
              <a:spLocks noChangeShapeType="1"/>
            </p:cNvSpPr>
            <p:nvPr/>
          </p:nvSpPr>
          <p:spPr bwMode="auto">
            <a:xfrm>
              <a:off x="107727750" y="111099600"/>
              <a:ext cx="1400175" cy="0"/>
            </a:xfrm>
            <a:prstGeom prst="line">
              <a:avLst/>
            </a:prstGeom>
            <a:noFill/>
            <a:ln w="12700">
              <a:solidFill>
                <a:srgbClr val="000000"/>
              </a:solidFill>
              <a:round/>
              <a:headEnd/>
              <a:tailEnd/>
            </a:ln>
          </p:spPr>
          <p:txBody>
            <a:bodyPr lIns="36576" tIns="36576" rIns="36576" bIns="36576"/>
            <a:lstStyle/>
            <a:p>
              <a:pPr fontAlgn="base">
                <a:spcBef>
                  <a:spcPct val="0"/>
                </a:spcBef>
                <a:spcAft>
                  <a:spcPct val="0"/>
                </a:spcAft>
              </a:pPr>
              <a:endParaRPr lang="en-US" dirty="0">
                <a:solidFill>
                  <a:prstClr val="black"/>
                </a:solidFill>
                <a:latin typeface="Arial" charset="0"/>
                <a:cs typeface="Arial" charset="0"/>
              </a:endParaRPr>
            </a:p>
          </p:txBody>
        </p:sp>
        <p:sp>
          <p:nvSpPr>
            <p:cNvPr id="35" name="Oval 34">
              <a:extLst>
                <a:ext uri="{FF2B5EF4-FFF2-40B4-BE49-F238E27FC236}">
                  <a16:creationId xmlns:a16="http://schemas.microsoft.com/office/drawing/2014/main" id="{783729D3-4905-42E2-9560-FF2B4ECD791B}"/>
                </a:ext>
              </a:extLst>
            </p:cNvPr>
            <p:cNvSpPr>
              <a:spLocks noChangeArrowheads="1"/>
            </p:cNvSpPr>
            <p:nvPr/>
          </p:nvSpPr>
          <p:spPr bwMode="auto">
            <a:xfrm>
              <a:off x="109499400" y="110871000"/>
              <a:ext cx="457200" cy="457200"/>
            </a:xfrm>
            <a:prstGeom prst="ellipse">
              <a:avLst/>
            </a:prstGeom>
            <a:noFill/>
            <a:ln w="19050" algn="in">
              <a:solidFill>
                <a:srgbClr val="000000"/>
              </a:solidFill>
              <a:round/>
              <a:headEnd/>
              <a:tailEnd/>
            </a:ln>
          </p:spPr>
          <p:txBody>
            <a:bodyPr lIns="36576" tIns="36576" rIns="36576" bIns="36576"/>
            <a:lstStyle/>
            <a:p>
              <a:pPr fontAlgn="base">
                <a:spcBef>
                  <a:spcPct val="0"/>
                </a:spcBef>
                <a:spcAft>
                  <a:spcPct val="0"/>
                </a:spcAft>
              </a:pPr>
              <a:endParaRPr lang="en-US" dirty="0">
                <a:solidFill>
                  <a:prstClr val="black"/>
                </a:solidFill>
                <a:latin typeface="Arial" charset="0"/>
                <a:cs typeface="Arial" charset="0"/>
              </a:endParaRPr>
            </a:p>
          </p:txBody>
        </p:sp>
        <p:sp>
          <p:nvSpPr>
            <p:cNvPr id="36" name="Oval 35">
              <a:extLst>
                <a:ext uri="{FF2B5EF4-FFF2-40B4-BE49-F238E27FC236}">
                  <a16:creationId xmlns:a16="http://schemas.microsoft.com/office/drawing/2014/main" id="{CBEAE353-8421-47EE-9979-09B5308D65CE}"/>
                </a:ext>
              </a:extLst>
            </p:cNvPr>
            <p:cNvSpPr>
              <a:spLocks noChangeArrowheads="1"/>
            </p:cNvSpPr>
            <p:nvPr/>
          </p:nvSpPr>
          <p:spPr bwMode="auto">
            <a:xfrm>
              <a:off x="109613700" y="110985300"/>
              <a:ext cx="228600" cy="228600"/>
            </a:xfrm>
            <a:prstGeom prst="ellipse">
              <a:avLst/>
            </a:prstGeom>
            <a:noFill/>
            <a:ln w="19050" algn="in">
              <a:solidFill>
                <a:srgbClr val="000000"/>
              </a:solidFill>
              <a:round/>
              <a:headEnd/>
              <a:tailEnd/>
            </a:ln>
          </p:spPr>
          <p:txBody>
            <a:bodyPr lIns="36576" tIns="36576" rIns="36576" bIns="36576"/>
            <a:lstStyle/>
            <a:p>
              <a:pPr fontAlgn="base">
                <a:spcBef>
                  <a:spcPct val="0"/>
                </a:spcBef>
                <a:spcAft>
                  <a:spcPct val="0"/>
                </a:spcAft>
              </a:pPr>
              <a:endParaRPr lang="en-US" dirty="0">
                <a:solidFill>
                  <a:prstClr val="black"/>
                </a:solidFill>
                <a:latin typeface="Arial" charset="0"/>
                <a:cs typeface="Arial" charset="0"/>
              </a:endParaRPr>
            </a:p>
          </p:txBody>
        </p:sp>
        <p:sp>
          <p:nvSpPr>
            <p:cNvPr id="37" name="Text Box 40">
              <a:extLst>
                <a:ext uri="{FF2B5EF4-FFF2-40B4-BE49-F238E27FC236}">
                  <a16:creationId xmlns:a16="http://schemas.microsoft.com/office/drawing/2014/main" id="{28F588CC-2503-4780-929D-25FB67DE006C}"/>
                </a:ext>
              </a:extLst>
            </p:cNvPr>
            <p:cNvSpPr txBox="1">
              <a:spLocks noChangeArrowheads="1"/>
            </p:cNvSpPr>
            <p:nvPr/>
          </p:nvSpPr>
          <p:spPr bwMode="auto">
            <a:xfrm>
              <a:off x="106813350" y="111785401"/>
              <a:ext cx="1514474" cy="297022"/>
            </a:xfrm>
            <a:prstGeom prst="rect">
              <a:avLst/>
            </a:prstGeom>
            <a:noFill/>
            <a:ln w="9525" algn="in">
              <a:noFill/>
              <a:miter lim="800000"/>
              <a:headEnd/>
              <a:tailEnd/>
            </a:ln>
          </p:spPr>
          <p:txBody>
            <a:bodyPr lIns="36576" tIns="36576" rIns="36576" bIns="36576"/>
            <a:lstStyle/>
            <a:p>
              <a:pPr fontAlgn="base">
                <a:spcBef>
                  <a:spcPct val="0"/>
                </a:spcBef>
                <a:spcAft>
                  <a:spcPct val="0"/>
                </a:spcAft>
              </a:pPr>
              <a:r>
                <a:rPr lang="en-US" sz="1000" dirty="0">
                  <a:solidFill>
                    <a:srgbClr val="000000"/>
                  </a:solidFill>
                  <a:latin typeface="+mj-lt"/>
                  <a:cs typeface="Arial" charset="0"/>
                </a:rPr>
                <a:t>HAMMER HANDLE</a:t>
              </a:r>
              <a:endParaRPr lang="en-US" dirty="0">
                <a:solidFill>
                  <a:prstClr val="black"/>
                </a:solidFill>
                <a:latin typeface="+mj-lt"/>
                <a:cs typeface="Arial" charset="0"/>
              </a:endParaRPr>
            </a:p>
          </p:txBody>
        </p:sp>
      </p:grpSp>
      <p:grpSp>
        <p:nvGrpSpPr>
          <p:cNvPr id="40" name="Group 39">
            <a:extLst>
              <a:ext uri="{FF2B5EF4-FFF2-40B4-BE49-F238E27FC236}">
                <a16:creationId xmlns:a16="http://schemas.microsoft.com/office/drawing/2014/main" id="{92AD3804-24E6-4402-8053-4C23348A0506}"/>
              </a:ext>
            </a:extLst>
          </p:cNvPr>
          <p:cNvGrpSpPr/>
          <p:nvPr/>
        </p:nvGrpSpPr>
        <p:grpSpPr>
          <a:xfrm>
            <a:off x="2219009" y="4538525"/>
            <a:ext cx="4021180" cy="1613364"/>
            <a:chOff x="937882" y="4051723"/>
            <a:chExt cx="4021180" cy="1613364"/>
          </a:xfrm>
        </p:grpSpPr>
        <p:grpSp>
          <p:nvGrpSpPr>
            <p:cNvPr id="41" name="Group 41">
              <a:extLst>
                <a:ext uri="{FF2B5EF4-FFF2-40B4-BE49-F238E27FC236}">
                  <a16:creationId xmlns:a16="http://schemas.microsoft.com/office/drawing/2014/main" id="{78F3D25B-CA95-4822-AB5C-8F69EE5274BA}"/>
                </a:ext>
              </a:extLst>
            </p:cNvPr>
            <p:cNvGrpSpPr>
              <a:grpSpLocks/>
            </p:cNvGrpSpPr>
            <p:nvPr/>
          </p:nvGrpSpPr>
          <p:grpSpPr bwMode="auto">
            <a:xfrm>
              <a:off x="937882" y="4051723"/>
              <a:ext cx="4021180" cy="620831"/>
              <a:chOff x="105613200" y="112810925"/>
              <a:chExt cx="5857875" cy="677864"/>
            </a:xfrm>
          </p:grpSpPr>
          <p:grpSp>
            <p:nvGrpSpPr>
              <p:cNvPr id="44" name="Group 42">
                <a:extLst>
                  <a:ext uri="{FF2B5EF4-FFF2-40B4-BE49-F238E27FC236}">
                    <a16:creationId xmlns:a16="http://schemas.microsoft.com/office/drawing/2014/main" id="{262A66B2-C10E-48D2-ACBA-C8AE7C4A19CC}"/>
                  </a:ext>
                </a:extLst>
              </p:cNvPr>
              <p:cNvGrpSpPr>
                <a:grpSpLocks/>
              </p:cNvGrpSpPr>
              <p:nvPr/>
            </p:nvGrpSpPr>
            <p:grpSpPr bwMode="auto">
              <a:xfrm>
                <a:off x="105756075" y="112810925"/>
                <a:ext cx="5486401" cy="677864"/>
                <a:chOff x="105984675" y="112693450"/>
                <a:chExt cx="5486401" cy="677864"/>
              </a:xfrm>
            </p:grpSpPr>
            <p:grpSp>
              <p:nvGrpSpPr>
                <p:cNvPr id="47" name="Group 43">
                  <a:extLst>
                    <a:ext uri="{FF2B5EF4-FFF2-40B4-BE49-F238E27FC236}">
                      <a16:creationId xmlns:a16="http://schemas.microsoft.com/office/drawing/2014/main" id="{C40D39EF-3B4A-49F1-AD72-AB8B7F617746}"/>
                    </a:ext>
                  </a:extLst>
                </p:cNvPr>
                <p:cNvGrpSpPr>
                  <a:grpSpLocks/>
                </p:cNvGrpSpPr>
                <p:nvPr/>
              </p:nvGrpSpPr>
              <p:grpSpPr bwMode="auto">
                <a:xfrm>
                  <a:off x="105984675" y="112693450"/>
                  <a:ext cx="5486401" cy="677864"/>
                  <a:chOff x="108327825" y="112903000"/>
                  <a:chExt cx="5486401" cy="677864"/>
                </a:xfrm>
              </p:grpSpPr>
              <p:sp>
                <p:nvSpPr>
                  <p:cNvPr id="59" name="Line 44">
                    <a:extLst>
                      <a:ext uri="{FF2B5EF4-FFF2-40B4-BE49-F238E27FC236}">
                        <a16:creationId xmlns:a16="http://schemas.microsoft.com/office/drawing/2014/main" id="{A3E306FF-948D-4AD9-A8F8-8E6156F62553}"/>
                      </a:ext>
                    </a:extLst>
                  </p:cNvPr>
                  <p:cNvSpPr>
                    <a:spLocks noChangeShapeType="1"/>
                  </p:cNvSpPr>
                  <p:nvPr/>
                </p:nvSpPr>
                <p:spPr bwMode="auto">
                  <a:xfrm>
                    <a:off x="108327825" y="112909350"/>
                    <a:ext cx="5486400" cy="1"/>
                  </a:xfrm>
                  <a:prstGeom prst="line">
                    <a:avLst/>
                  </a:prstGeom>
                  <a:noFill/>
                  <a:ln w="22225" algn="ctr">
                    <a:solidFill>
                      <a:srgbClr val="000000"/>
                    </a:solidFill>
                    <a:round/>
                    <a:headEnd/>
                    <a:tailEnd/>
                  </a:ln>
                </p:spPr>
                <p:txBody>
                  <a:bodyPr lIns="36576" tIns="36576" rIns="36576" bIns="36576"/>
                  <a:lstStyle/>
                  <a:p>
                    <a:pPr fontAlgn="base">
                      <a:spcBef>
                        <a:spcPct val="0"/>
                      </a:spcBef>
                      <a:spcAft>
                        <a:spcPct val="0"/>
                      </a:spcAft>
                    </a:pPr>
                    <a:endParaRPr lang="en-US" dirty="0">
                      <a:solidFill>
                        <a:prstClr val="black"/>
                      </a:solidFill>
                      <a:latin typeface="Arial" charset="0"/>
                      <a:cs typeface="Arial" charset="0"/>
                    </a:endParaRPr>
                  </a:p>
                </p:txBody>
              </p:sp>
              <p:sp>
                <p:nvSpPr>
                  <p:cNvPr id="60" name="Line 45">
                    <a:extLst>
                      <a:ext uri="{FF2B5EF4-FFF2-40B4-BE49-F238E27FC236}">
                        <a16:creationId xmlns:a16="http://schemas.microsoft.com/office/drawing/2014/main" id="{5E39C940-6EBC-4F69-BF1E-4E8DD3FA9EAA}"/>
                      </a:ext>
                    </a:extLst>
                  </p:cNvPr>
                  <p:cNvSpPr>
                    <a:spLocks noChangeShapeType="1"/>
                  </p:cNvSpPr>
                  <p:nvPr/>
                </p:nvSpPr>
                <p:spPr bwMode="auto">
                  <a:xfrm>
                    <a:off x="108327825" y="113137950"/>
                    <a:ext cx="5486400" cy="1"/>
                  </a:xfrm>
                  <a:prstGeom prst="line">
                    <a:avLst/>
                  </a:prstGeom>
                  <a:noFill/>
                  <a:ln w="22225" algn="ctr">
                    <a:solidFill>
                      <a:srgbClr val="000000"/>
                    </a:solidFill>
                    <a:round/>
                    <a:headEnd/>
                    <a:tailEnd/>
                  </a:ln>
                </p:spPr>
                <p:txBody>
                  <a:bodyPr lIns="36576" tIns="36576" rIns="36576" bIns="36576"/>
                  <a:lstStyle/>
                  <a:p>
                    <a:pPr fontAlgn="base">
                      <a:spcBef>
                        <a:spcPct val="0"/>
                      </a:spcBef>
                      <a:spcAft>
                        <a:spcPct val="0"/>
                      </a:spcAft>
                    </a:pPr>
                    <a:endParaRPr lang="en-US" dirty="0">
                      <a:solidFill>
                        <a:prstClr val="black"/>
                      </a:solidFill>
                      <a:latin typeface="Arial" charset="0"/>
                      <a:cs typeface="Arial" charset="0"/>
                    </a:endParaRPr>
                  </a:p>
                </p:txBody>
              </p:sp>
              <p:sp>
                <p:nvSpPr>
                  <p:cNvPr id="61" name="Line 46">
                    <a:extLst>
                      <a:ext uri="{FF2B5EF4-FFF2-40B4-BE49-F238E27FC236}">
                        <a16:creationId xmlns:a16="http://schemas.microsoft.com/office/drawing/2014/main" id="{0CD74BC0-8257-412D-9059-A95F6CDB022F}"/>
                      </a:ext>
                    </a:extLst>
                  </p:cNvPr>
                  <p:cNvSpPr>
                    <a:spLocks noChangeShapeType="1"/>
                  </p:cNvSpPr>
                  <p:nvPr/>
                </p:nvSpPr>
                <p:spPr bwMode="auto">
                  <a:xfrm>
                    <a:off x="113814225" y="112909350"/>
                    <a:ext cx="1" cy="228600"/>
                  </a:xfrm>
                  <a:prstGeom prst="line">
                    <a:avLst/>
                  </a:prstGeom>
                  <a:noFill/>
                  <a:ln w="22225" algn="ctr">
                    <a:solidFill>
                      <a:srgbClr val="000000"/>
                    </a:solidFill>
                    <a:round/>
                    <a:headEnd/>
                    <a:tailEnd/>
                  </a:ln>
                </p:spPr>
                <p:txBody>
                  <a:bodyPr lIns="36576" tIns="36576" rIns="36576" bIns="36576"/>
                  <a:lstStyle/>
                  <a:p>
                    <a:pPr fontAlgn="base">
                      <a:spcBef>
                        <a:spcPct val="0"/>
                      </a:spcBef>
                      <a:spcAft>
                        <a:spcPct val="0"/>
                      </a:spcAft>
                    </a:pPr>
                    <a:endParaRPr lang="en-US" dirty="0">
                      <a:solidFill>
                        <a:prstClr val="black"/>
                      </a:solidFill>
                      <a:latin typeface="Arial" charset="0"/>
                      <a:cs typeface="Arial" charset="0"/>
                    </a:endParaRPr>
                  </a:p>
                </p:txBody>
              </p:sp>
              <p:sp>
                <p:nvSpPr>
                  <p:cNvPr id="62" name="Line 47">
                    <a:extLst>
                      <a:ext uri="{FF2B5EF4-FFF2-40B4-BE49-F238E27FC236}">
                        <a16:creationId xmlns:a16="http://schemas.microsoft.com/office/drawing/2014/main" id="{1C98D9CB-27F7-45DF-9247-DB6F6E455A1B}"/>
                      </a:ext>
                    </a:extLst>
                  </p:cNvPr>
                  <p:cNvSpPr>
                    <a:spLocks noChangeShapeType="1"/>
                  </p:cNvSpPr>
                  <p:nvPr/>
                </p:nvSpPr>
                <p:spPr bwMode="auto">
                  <a:xfrm flipH="1">
                    <a:off x="113328450" y="112909350"/>
                    <a:ext cx="57150" cy="228600"/>
                  </a:xfrm>
                  <a:prstGeom prst="line">
                    <a:avLst/>
                  </a:prstGeom>
                  <a:noFill/>
                  <a:ln w="9525" algn="ctr">
                    <a:solidFill>
                      <a:srgbClr val="000000"/>
                    </a:solidFill>
                    <a:round/>
                    <a:headEnd/>
                    <a:tailEnd/>
                  </a:ln>
                </p:spPr>
                <p:txBody>
                  <a:bodyPr lIns="36576" tIns="36576" rIns="36576" bIns="36576"/>
                  <a:lstStyle/>
                  <a:p>
                    <a:pPr fontAlgn="base">
                      <a:spcBef>
                        <a:spcPct val="0"/>
                      </a:spcBef>
                      <a:spcAft>
                        <a:spcPct val="0"/>
                      </a:spcAft>
                    </a:pPr>
                    <a:endParaRPr lang="en-US" dirty="0">
                      <a:solidFill>
                        <a:prstClr val="black"/>
                      </a:solidFill>
                      <a:latin typeface="Arial" charset="0"/>
                      <a:cs typeface="Arial" charset="0"/>
                    </a:endParaRPr>
                  </a:p>
                </p:txBody>
              </p:sp>
              <p:sp>
                <p:nvSpPr>
                  <p:cNvPr id="63" name="Line 48">
                    <a:extLst>
                      <a:ext uri="{FF2B5EF4-FFF2-40B4-BE49-F238E27FC236}">
                        <a16:creationId xmlns:a16="http://schemas.microsoft.com/office/drawing/2014/main" id="{68655327-6D8E-4239-B909-26D74A4BF428}"/>
                      </a:ext>
                    </a:extLst>
                  </p:cNvPr>
                  <p:cNvSpPr>
                    <a:spLocks noChangeShapeType="1"/>
                  </p:cNvSpPr>
                  <p:nvPr/>
                </p:nvSpPr>
                <p:spPr bwMode="auto">
                  <a:xfrm flipH="1">
                    <a:off x="113414175" y="112909350"/>
                    <a:ext cx="57150" cy="228600"/>
                  </a:xfrm>
                  <a:prstGeom prst="line">
                    <a:avLst/>
                  </a:prstGeom>
                  <a:noFill/>
                  <a:ln w="9525" algn="ctr">
                    <a:solidFill>
                      <a:srgbClr val="000000"/>
                    </a:solidFill>
                    <a:round/>
                    <a:headEnd/>
                    <a:tailEnd/>
                  </a:ln>
                </p:spPr>
                <p:txBody>
                  <a:bodyPr lIns="36576" tIns="36576" rIns="36576" bIns="36576"/>
                  <a:lstStyle/>
                  <a:p>
                    <a:pPr fontAlgn="base">
                      <a:spcBef>
                        <a:spcPct val="0"/>
                      </a:spcBef>
                      <a:spcAft>
                        <a:spcPct val="0"/>
                      </a:spcAft>
                    </a:pPr>
                    <a:endParaRPr lang="en-US" dirty="0">
                      <a:solidFill>
                        <a:prstClr val="black"/>
                      </a:solidFill>
                      <a:latin typeface="Arial" charset="0"/>
                      <a:cs typeface="Arial" charset="0"/>
                    </a:endParaRPr>
                  </a:p>
                </p:txBody>
              </p:sp>
              <p:sp>
                <p:nvSpPr>
                  <p:cNvPr id="64" name="Line 49">
                    <a:extLst>
                      <a:ext uri="{FF2B5EF4-FFF2-40B4-BE49-F238E27FC236}">
                        <a16:creationId xmlns:a16="http://schemas.microsoft.com/office/drawing/2014/main" id="{3292BCC3-C1C4-45C4-B845-06C103EC7905}"/>
                      </a:ext>
                    </a:extLst>
                  </p:cNvPr>
                  <p:cNvSpPr>
                    <a:spLocks noChangeShapeType="1"/>
                  </p:cNvSpPr>
                  <p:nvPr/>
                </p:nvSpPr>
                <p:spPr bwMode="auto">
                  <a:xfrm flipH="1">
                    <a:off x="113503075" y="112903000"/>
                    <a:ext cx="57150" cy="228600"/>
                  </a:xfrm>
                  <a:prstGeom prst="line">
                    <a:avLst/>
                  </a:prstGeom>
                  <a:noFill/>
                  <a:ln w="9525" algn="ctr">
                    <a:solidFill>
                      <a:srgbClr val="000000"/>
                    </a:solidFill>
                    <a:round/>
                    <a:headEnd/>
                    <a:tailEnd/>
                  </a:ln>
                </p:spPr>
                <p:txBody>
                  <a:bodyPr lIns="36576" tIns="36576" rIns="36576" bIns="36576"/>
                  <a:lstStyle/>
                  <a:p>
                    <a:pPr fontAlgn="base">
                      <a:spcBef>
                        <a:spcPct val="0"/>
                      </a:spcBef>
                      <a:spcAft>
                        <a:spcPct val="0"/>
                      </a:spcAft>
                    </a:pPr>
                    <a:endParaRPr lang="en-US" dirty="0">
                      <a:solidFill>
                        <a:prstClr val="black"/>
                      </a:solidFill>
                      <a:latin typeface="Arial" charset="0"/>
                      <a:cs typeface="Arial" charset="0"/>
                    </a:endParaRPr>
                  </a:p>
                </p:txBody>
              </p:sp>
              <p:sp>
                <p:nvSpPr>
                  <p:cNvPr id="65" name="Line 50">
                    <a:extLst>
                      <a:ext uri="{FF2B5EF4-FFF2-40B4-BE49-F238E27FC236}">
                        <a16:creationId xmlns:a16="http://schemas.microsoft.com/office/drawing/2014/main" id="{3A199BAE-4F8A-46D8-9F2A-0343559DC680}"/>
                      </a:ext>
                    </a:extLst>
                  </p:cNvPr>
                  <p:cNvSpPr>
                    <a:spLocks noChangeShapeType="1"/>
                  </p:cNvSpPr>
                  <p:nvPr/>
                </p:nvSpPr>
                <p:spPr bwMode="auto">
                  <a:xfrm flipH="1">
                    <a:off x="113585625" y="112909350"/>
                    <a:ext cx="57150" cy="228600"/>
                  </a:xfrm>
                  <a:prstGeom prst="line">
                    <a:avLst/>
                  </a:prstGeom>
                  <a:noFill/>
                  <a:ln w="9525" algn="ctr">
                    <a:solidFill>
                      <a:srgbClr val="000000"/>
                    </a:solidFill>
                    <a:round/>
                    <a:headEnd/>
                    <a:tailEnd/>
                  </a:ln>
                </p:spPr>
                <p:txBody>
                  <a:bodyPr lIns="36576" tIns="36576" rIns="36576" bIns="36576"/>
                  <a:lstStyle/>
                  <a:p>
                    <a:pPr fontAlgn="base">
                      <a:spcBef>
                        <a:spcPct val="0"/>
                      </a:spcBef>
                      <a:spcAft>
                        <a:spcPct val="0"/>
                      </a:spcAft>
                    </a:pPr>
                    <a:endParaRPr lang="en-US" dirty="0">
                      <a:solidFill>
                        <a:prstClr val="black"/>
                      </a:solidFill>
                      <a:latin typeface="Arial" charset="0"/>
                      <a:cs typeface="Arial" charset="0"/>
                    </a:endParaRPr>
                  </a:p>
                </p:txBody>
              </p:sp>
              <p:sp>
                <p:nvSpPr>
                  <p:cNvPr id="66" name="Line 51">
                    <a:extLst>
                      <a:ext uri="{FF2B5EF4-FFF2-40B4-BE49-F238E27FC236}">
                        <a16:creationId xmlns:a16="http://schemas.microsoft.com/office/drawing/2014/main" id="{0F0DA107-FBEB-4F6B-9455-F303DF7564B1}"/>
                      </a:ext>
                    </a:extLst>
                  </p:cNvPr>
                  <p:cNvSpPr>
                    <a:spLocks noChangeShapeType="1"/>
                  </p:cNvSpPr>
                  <p:nvPr/>
                </p:nvSpPr>
                <p:spPr bwMode="auto">
                  <a:xfrm flipH="1">
                    <a:off x="113671350" y="112909350"/>
                    <a:ext cx="57150" cy="228600"/>
                  </a:xfrm>
                  <a:prstGeom prst="line">
                    <a:avLst/>
                  </a:prstGeom>
                  <a:noFill/>
                  <a:ln w="9525" algn="ctr">
                    <a:solidFill>
                      <a:srgbClr val="000000"/>
                    </a:solidFill>
                    <a:round/>
                    <a:headEnd/>
                    <a:tailEnd/>
                  </a:ln>
                </p:spPr>
                <p:txBody>
                  <a:bodyPr lIns="36576" tIns="36576" rIns="36576" bIns="36576"/>
                  <a:lstStyle/>
                  <a:p>
                    <a:pPr fontAlgn="base">
                      <a:spcBef>
                        <a:spcPct val="0"/>
                      </a:spcBef>
                      <a:spcAft>
                        <a:spcPct val="0"/>
                      </a:spcAft>
                    </a:pPr>
                    <a:endParaRPr lang="en-US" dirty="0">
                      <a:solidFill>
                        <a:prstClr val="black"/>
                      </a:solidFill>
                      <a:latin typeface="Arial" charset="0"/>
                      <a:cs typeface="Arial" charset="0"/>
                    </a:endParaRPr>
                  </a:p>
                </p:txBody>
              </p:sp>
              <p:sp>
                <p:nvSpPr>
                  <p:cNvPr id="67" name="Line 52">
                    <a:extLst>
                      <a:ext uri="{FF2B5EF4-FFF2-40B4-BE49-F238E27FC236}">
                        <a16:creationId xmlns:a16="http://schemas.microsoft.com/office/drawing/2014/main" id="{5406F735-CCBD-457B-A944-85121E3ACD7A}"/>
                      </a:ext>
                    </a:extLst>
                  </p:cNvPr>
                  <p:cNvSpPr>
                    <a:spLocks noChangeShapeType="1"/>
                  </p:cNvSpPr>
                  <p:nvPr/>
                </p:nvSpPr>
                <p:spPr bwMode="auto">
                  <a:xfrm flipH="1">
                    <a:off x="113757075" y="112909350"/>
                    <a:ext cx="57150" cy="228600"/>
                  </a:xfrm>
                  <a:prstGeom prst="line">
                    <a:avLst/>
                  </a:prstGeom>
                  <a:noFill/>
                  <a:ln w="9525" algn="ctr">
                    <a:solidFill>
                      <a:srgbClr val="000000"/>
                    </a:solidFill>
                    <a:round/>
                    <a:headEnd/>
                    <a:tailEnd/>
                  </a:ln>
                </p:spPr>
                <p:txBody>
                  <a:bodyPr lIns="36576" tIns="36576" rIns="36576" bIns="36576"/>
                  <a:lstStyle/>
                  <a:p>
                    <a:pPr fontAlgn="base">
                      <a:spcBef>
                        <a:spcPct val="0"/>
                      </a:spcBef>
                      <a:spcAft>
                        <a:spcPct val="0"/>
                      </a:spcAft>
                    </a:pPr>
                    <a:endParaRPr lang="en-US" dirty="0">
                      <a:solidFill>
                        <a:prstClr val="black"/>
                      </a:solidFill>
                      <a:latin typeface="Arial" charset="0"/>
                      <a:cs typeface="Arial" charset="0"/>
                    </a:endParaRPr>
                  </a:p>
                </p:txBody>
              </p:sp>
              <p:sp>
                <p:nvSpPr>
                  <p:cNvPr id="68" name="Line 53">
                    <a:extLst>
                      <a:ext uri="{FF2B5EF4-FFF2-40B4-BE49-F238E27FC236}">
                        <a16:creationId xmlns:a16="http://schemas.microsoft.com/office/drawing/2014/main" id="{60570D06-F59C-416B-A324-2DE5BA7CC030}"/>
                      </a:ext>
                    </a:extLst>
                  </p:cNvPr>
                  <p:cNvSpPr>
                    <a:spLocks noChangeShapeType="1"/>
                  </p:cNvSpPr>
                  <p:nvPr/>
                </p:nvSpPr>
                <p:spPr bwMode="auto">
                  <a:xfrm>
                    <a:off x="113814225" y="113182400"/>
                    <a:ext cx="1" cy="371475"/>
                  </a:xfrm>
                  <a:prstGeom prst="line">
                    <a:avLst/>
                  </a:prstGeom>
                  <a:noFill/>
                  <a:ln w="12700" algn="ctr">
                    <a:solidFill>
                      <a:srgbClr val="000000"/>
                    </a:solidFill>
                    <a:round/>
                    <a:headEnd/>
                    <a:tailEnd/>
                  </a:ln>
                </p:spPr>
                <p:txBody>
                  <a:bodyPr lIns="36576" tIns="36576" rIns="36576" bIns="36576"/>
                  <a:lstStyle/>
                  <a:p>
                    <a:pPr fontAlgn="base">
                      <a:spcBef>
                        <a:spcPct val="0"/>
                      </a:spcBef>
                      <a:spcAft>
                        <a:spcPct val="0"/>
                      </a:spcAft>
                    </a:pPr>
                    <a:endParaRPr lang="en-US" dirty="0">
                      <a:solidFill>
                        <a:prstClr val="black"/>
                      </a:solidFill>
                      <a:latin typeface="Arial" charset="0"/>
                      <a:cs typeface="Arial" charset="0"/>
                    </a:endParaRPr>
                  </a:p>
                </p:txBody>
              </p:sp>
              <p:sp>
                <p:nvSpPr>
                  <p:cNvPr id="69" name="Text Box 54">
                    <a:extLst>
                      <a:ext uri="{FF2B5EF4-FFF2-40B4-BE49-F238E27FC236}">
                        <a16:creationId xmlns:a16="http://schemas.microsoft.com/office/drawing/2014/main" id="{EDE44CDC-AE08-4DD0-BDC7-6E27EFDE1865}"/>
                      </a:ext>
                    </a:extLst>
                  </p:cNvPr>
                  <p:cNvSpPr txBox="1">
                    <a:spLocks noChangeArrowheads="1"/>
                  </p:cNvSpPr>
                  <p:nvPr/>
                </p:nvSpPr>
                <p:spPr bwMode="auto">
                  <a:xfrm>
                    <a:off x="111160534" y="113380839"/>
                    <a:ext cx="228600" cy="200025"/>
                  </a:xfrm>
                  <a:prstGeom prst="rect">
                    <a:avLst/>
                  </a:prstGeom>
                  <a:noFill/>
                  <a:ln w="9525" algn="in">
                    <a:noFill/>
                    <a:miter lim="800000"/>
                    <a:headEnd/>
                    <a:tailEnd/>
                  </a:ln>
                </p:spPr>
                <p:txBody>
                  <a:bodyPr lIns="36576" tIns="36576" rIns="36576" bIns="36576"/>
                  <a:lstStyle/>
                  <a:p>
                    <a:pPr fontAlgn="base">
                      <a:spcBef>
                        <a:spcPct val="0"/>
                      </a:spcBef>
                      <a:spcAft>
                        <a:spcPct val="0"/>
                      </a:spcAft>
                    </a:pPr>
                    <a:r>
                      <a:rPr lang="en-US" sz="1000" dirty="0">
                        <a:solidFill>
                          <a:srgbClr val="000000"/>
                        </a:solidFill>
                        <a:latin typeface="+mj-lt"/>
                        <a:cs typeface="Arial" charset="0"/>
                      </a:rPr>
                      <a:t>6</a:t>
                    </a:r>
                    <a:endParaRPr lang="en-US" dirty="0">
                      <a:solidFill>
                        <a:prstClr val="black"/>
                      </a:solidFill>
                      <a:latin typeface="+mj-lt"/>
                      <a:cs typeface="Arial" charset="0"/>
                    </a:endParaRPr>
                  </a:p>
                </p:txBody>
              </p:sp>
              <p:sp>
                <p:nvSpPr>
                  <p:cNvPr id="70" name="Line 55">
                    <a:extLst>
                      <a:ext uri="{FF2B5EF4-FFF2-40B4-BE49-F238E27FC236}">
                        <a16:creationId xmlns:a16="http://schemas.microsoft.com/office/drawing/2014/main" id="{0F0DC4F4-E28F-4571-8B12-915F5673647C}"/>
                      </a:ext>
                    </a:extLst>
                  </p:cNvPr>
                  <p:cNvSpPr>
                    <a:spLocks noChangeShapeType="1"/>
                  </p:cNvSpPr>
                  <p:nvPr/>
                </p:nvSpPr>
                <p:spPr bwMode="auto">
                  <a:xfrm flipH="1">
                    <a:off x="108327825" y="113509425"/>
                    <a:ext cx="2743200" cy="1"/>
                  </a:xfrm>
                  <a:prstGeom prst="line">
                    <a:avLst/>
                  </a:prstGeom>
                  <a:noFill/>
                  <a:ln w="9525" algn="ctr">
                    <a:solidFill>
                      <a:srgbClr val="000000"/>
                    </a:solidFill>
                    <a:round/>
                    <a:headEnd/>
                    <a:tailEnd type="arrow" w="med" len="med"/>
                  </a:ln>
                </p:spPr>
                <p:txBody>
                  <a:bodyPr lIns="36576" tIns="36576" rIns="36576" bIns="36576"/>
                  <a:lstStyle/>
                  <a:p>
                    <a:pPr fontAlgn="base">
                      <a:spcBef>
                        <a:spcPct val="0"/>
                      </a:spcBef>
                      <a:spcAft>
                        <a:spcPct val="0"/>
                      </a:spcAft>
                    </a:pPr>
                    <a:endParaRPr lang="en-US" dirty="0">
                      <a:solidFill>
                        <a:prstClr val="black"/>
                      </a:solidFill>
                      <a:latin typeface="Arial" charset="0"/>
                      <a:cs typeface="Arial" charset="0"/>
                    </a:endParaRPr>
                  </a:p>
                </p:txBody>
              </p:sp>
              <p:sp>
                <p:nvSpPr>
                  <p:cNvPr id="71" name="Line 56">
                    <a:extLst>
                      <a:ext uri="{FF2B5EF4-FFF2-40B4-BE49-F238E27FC236}">
                        <a16:creationId xmlns:a16="http://schemas.microsoft.com/office/drawing/2014/main" id="{5546710D-B3C7-4673-A6E3-29F0B9754632}"/>
                      </a:ext>
                    </a:extLst>
                  </p:cNvPr>
                  <p:cNvSpPr>
                    <a:spLocks noChangeShapeType="1"/>
                  </p:cNvSpPr>
                  <p:nvPr/>
                </p:nvSpPr>
                <p:spPr bwMode="auto">
                  <a:xfrm>
                    <a:off x="111528225" y="113480850"/>
                    <a:ext cx="2286000" cy="1"/>
                  </a:xfrm>
                  <a:prstGeom prst="line">
                    <a:avLst/>
                  </a:prstGeom>
                  <a:noFill/>
                  <a:ln w="9525" algn="ctr">
                    <a:solidFill>
                      <a:srgbClr val="000000"/>
                    </a:solidFill>
                    <a:round/>
                    <a:headEnd/>
                    <a:tailEnd type="triangle" w="med" len="med"/>
                  </a:ln>
                </p:spPr>
                <p:txBody>
                  <a:bodyPr lIns="36576" tIns="36576" rIns="36576" bIns="36576"/>
                  <a:lstStyle/>
                  <a:p>
                    <a:pPr fontAlgn="base">
                      <a:spcBef>
                        <a:spcPct val="0"/>
                      </a:spcBef>
                      <a:spcAft>
                        <a:spcPct val="0"/>
                      </a:spcAft>
                    </a:pPr>
                    <a:endParaRPr lang="en-US" dirty="0">
                      <a:solidFill>
                        <a:prstClr val="black"/>
                      </a:solidFill>
                      <a:latin typeface="Arial" charset="0"/>
                      <a:cs typeface="Arial" charset="0"/>
                    </a:endParaRPr>
                  </a:p>
                </p:txBody>
              </p:sp>
              <p:sp>
                <p:nvSpPr>
                  <p:cNvPr id="72" name="Line 57">
                    <a:extLst>
                      <a:ext uri="{FF2B5EF4-FFF2-40B4-BE49-F238E27FC236}">
                        <a16:creationId xmlns:a16="http://schemas.microsoft.com/office/drawing/2014/main" id="{4E3565C3-8649-4F8B-BF19-F03C4F8EB72F}"/>
                      </a:ext>
                    </a:extLst>
                  </p:cNvPr>
                  <p:cNvSpPr>
                    <a:spLocks noChangeShapeType="1"/>
                  </p:cNvSpPr>
                  <p:nvPr/>
                </p:nvSpPr>
                <p:spPr bwMode="auto">
                  <a:xfrm flipH="1">
                    <a:off x="113099850" y="112909350"/>
                    <a:ext cx="57150" cy="228600"/>
                  </a:xfrm>
                  <a:prstGeom prst="line">
                    <a:avLst/>
                  </a:prstGeom>
                  <a:noFill/>
                  <a:ln w="9525" algn="ctr">
                    <a:solidFill>
                      <a:srgbClr val="000000"/>
                    </a:solidFill>
                    <a:round/>
                    <a:headEnd/>
                    <a:tailEnd/>
                  </a:ln>
                </p:spPr>
                <p:txBody>
                  <a:bodyPr lIns="36576" tIns="36576" rIns="36576" bIns="36576"/>
                  <a:lstStyle/>
                  <a:p>
                    <a:pPr fontAlgn="base">
                      <a:spcBef>
                        <a:spcPct val="0"/>
                      </a:spcBef>
                      <a:spcAft>
                        <a:spcPct val="0"/>
                      </a:spcAft>
                    </a:pPr>
                    <a:endParaRPr lang="en-US" dirty="0">
                      <a:solidFill>
                        <a:prstClr val="black"/>
                      </a:solidFill>
                      <a:latin typeface="Arial" charset="0"/>
                      <a:cs typeface="Arial" charset="0"/>
                    </a:endParaRPr>
                  </a:p>
                </p:txBody>
              </p:sp>
              <p:sp>
                <p:nvSpPr>
                  <p:cNvPr id="73" name="Line 58">
                    <a:extLst>
                      <a:ext uri="{FF2B5EF4-FFF2-40B4-BE49-F238E27FC236}">
                        <a16:creationId xmlns:a16="http://schemas.microsoft.com/office/drawing/2014/main" id="{015CCE61-4A4A-481C-AA36-3EC1E055CA93}"/>
                      </a:ext>
                    </a:extLst>
                  </p:cNvPr>
                  <p:cNvSpPr>
                    <a:spLocks noChangeShapeType="1"/>
                  </p:cNvSpPr>
                  <p:nvPr/>
                </p:nvSpPr>
                <p:spPr bwMode="auto">
                  <a:xfrm flipH="1">
                    <a:off x="113172875" y="112909350"/>
                    <a:ext cx="57150" cy="228600"/>
                  </a:xfrm>
                  <a:prstGeom prst="line">
                    <a:avLst/>
                  </a:prstGeom>
                  <a:noFill/>
                  <a:ln w="9525" algn="ctr">
                    <a:solidFill>
                      <a:srgbClr val="000000"/>
                    </a:solidFill>
                    <a:round/>
                    <a:headEnd/>
                    <a:tailEnd/>
                  </a:ln>
                </p:spPr>
                <p:txBody>
                  <a:bodyPr lIns="36576" tIns="36576" rIns="36576" bIns="36576"/>
                  <a:lstStyle/>
                  <a:p>
                    <a:pPr fontAlgn="base">
                      <a:spcBef>
                        <a:spcPct val="0"/>
                      </a:spcBef>
                      <a:spcAft>
                        <a:spcPct val="0"/>
                      </a:spcAft>
                    </a:pPr>
                    <a:endParaRPr lang="en-US" dirty="0">
                      <a:solidFill>
                        <a:prstClr val="black"/>
                      </a:solidFill>
                      <a:latin typeface="Arial" charset="0"/>
                      <a:cs typeface="Arial" charset="0"/>
                    </a:endParaRPr>
                  </a:p>
                </p:txBody>
              </p:sp>
              <p:sp>
                <p:nvSpPr>
                  <p:cNvPr id="74" name="Line 59">
                    <a:extLst>
                      <a:ext uri="{FF2B5EF4-FFF2-40B4-BE49-F238E27FC236}">
                        <a16:creationId xmlns:a16="http://schemas.microsoft.com/office/drawing/2014/main" id="{FBA6CF0B-5433-4689-96B8-6A37BF4EE5AB}"/>
                      </a:ext>
                    </a:extLst>
                  </p:cNvPr>
                  <p:cNvSpPr>
                    <a:spLocks noChangeShapeType="1"/>
                  </p:cNvSpPr>
                  <p:nvPr/>
                </p:nvSpPr>
                <p:spPr bwMode="auto">
                  <a:xfrm flipH="1">
                    <a:off x="113242725" y="112909350"/>
                    <a:ext cx="57150" cy="228600"/>
                  </a:xfrm>
                  <a:prstGeom prst="line">
                    <a:avLst/>
                  </a:prstGeom>
                  <a:noFill/>
                  <a:ln w="9525" algn="ctr">
                    <a:solidFill>
                      <a:srgbClr val="000000"/>
                    </a:solidFill>
                    <a:round/>
                    <a:headEnd/>
                    <a:tailEnd/>
                  </a:ln>
                </p:spPr>
                <p:txBody>
                  <a:bodyPr lIns="36576" tIns="36576" rIns="36576" bIns="36576"/>
                  <a:lstStyle/>
                  <a:p>
                    <a:pPr fontAlgn="base">
                      <a:spcBef>
                        <a:spcPct val="0"/>
                      </a:spcBef>
                      <a:spcAft>
                        <a:spcPct val="0"/>
                      </a:spcAft>
                    </a:pPr>
                    <a:endParaRPr lang="en-US" dirty="0">
                      <a:solidFill>
                        <a:prstClr val="black"/>
                      </a:solidFill>
                      <a:latin typeface="Arial" charset="0"/>
                      <a:cs typeface="Arial" charset="0"/>
                    </a:endParaRPr>
                  </a:p>
                </p:txBody>
              </p:sp>
              <p:sp>
                <p:nvSpPr>
                  <p:cNvPr id="75" name="Line 60">
                    <a:extLst>
                      <a:ext uri="{FF2B5EF4-FFF2-40B4-BE49-F238E27FC236}">
                        <a16:creationId xmlns:a16="http://schemas.microsoft.com/office/drawing/2014/main" id="{7D5C11EF-0368-4879-87FB-42EFC87BCF7F}"/>
                      </a:ext>
                    </a:extLst>
                  </p:cNvPr>
                  <p:cNvSpPr>
                    <a:spLocks noChangeShapeType="1"/>
                  </p:cNvSpPr>
                  <p:nvPr/>
                </p:nvSpPr>
                <p:spPr bwMode="auto">
                  <a:xfrm>
                    <a:off x="111528225" y="113023650"/>
                    <a:ext cx="114300" cy="1"/>
                  </a:xfrm>
                  <a:prstGeom prst="line">
                    <a:avLst/>
                  </a:prstGeom>
                  <a:noFill/>
                  <a:ln w="12700" algn="ctr">
                    <a:solidFill>
                      <a:srgbClr val="000000"/>
                    </a:solidFill>
                    <a:round/>
                    <a:headEnd/>
                    <a:tailEnd/>
                  </a:ln>
                </p:spPr>
                <p:txBody>
                  <a:bodyPr lIns="36576" tIns="36576" rIns="36576" bIns="36576"/>
                  <a:lstStyle/>
                  <a:p>
                    <a:pPr fontAlgn="base">
                      <a:spcBef>
                        <a:spcPct val="0"/>
                      </a:spcBef>
                      <a:spcAft>
                        <a:spcPct val="0"/>
                      </a:spcAft>
                    </a:pPr>
                    <a:endParaRPr lang="en-US" dirty="0">
                      <a:solidFill>
                        <a:prstClr val="black"/>
                      </a:solidFill>
                      <a:latin typeface="Arial" charset="0"/>
                      <a:cs typeface="Arial" charset="0"/>
                    </a:endParaRPr>
                  </a:p>
                </p:txBody>
              </p:sp>
              <p:sp>
                <p:nvSpPr>
                  <p:cNvPr id="76" name="Line 61">
                    <a:extLst>
                      <a:ext uri="{FF2B5EF4-FFF2-40B4-BE49-F238E27FC236}">
                        <a16:creationId xmlns:a16="http://schemas.microsoft.com/office/drawing/2014/main" id="{67E8C748-8FC3-4905-8749-B720AE0007A7}"/>
                      </a:ext>
                    </a:extLst>
                  </p:cNvPr>
                  <p:cNvSpPr>
                    <a:spLocks noChangeShapeType="1"/>
                  </p:cNvSpPr>
                  <p:nvPr/>
                </p:nvSpPr>
                <p:spPr bwMode="auto">
                  <a:xfrm>
                    <a:off x="109185075" y="113023650"/>
                    <a:ext cx="114300" cy="1"/>
                  </a:xfrm>
                  <a:prstGeom prst="line">
                    <a:avLst/>
                  </a:prstGeom>
                  <a:noFill/>
                  <a:ln w="12700" algn="ctr">
                    <a:solidFill>
                      <a:srgbClr val="000000"/>
                    </a:solidFill>
                    <a:round/>
                    <a:headEnd/>
                    <a:tailEnd/>
                  </a:ln>
                </p:spPr>
                <p:txBody>
                  <a:bodyPr lIns="36576" tIns="36576" rIns="36576" bIns="36576"/>
                  <a:lstStyle/>
                  <a:p>
                    <a:pPr fontAlgn="base">
                      <a:spcBef>
                        <a:spcPct val="0"/>
                      </a:spcBef>
                      <a:spcAft>
                        <a:spcPct val="0"/>
                      </a:spcAft>
                    </a:pPr>
                    <a:endParaRPr lang="en-US" dirty="0">
                      <a:solidFill>
                        <a:prstClr val="black"/>
                      </a:solidFill>
                      <a:latin typeface="Arial" charset="0"/>
                      <a:cs typeface="Arial" charset="0"/>
                    </a:endParaRPr>
                  </a:p>
                </p:txBody>
              </p:sp>
              <p:sp>
                <p:nvSpPr>
                  <p:cNvPr id="77" name="Line 62">
                    <a:extLst>
                      <a:ext uri="{FF2B5EF4-FFF2-40B4-BE49-F238E27FC236}">
                        <a16:creationId xmlns:a16="http://schemas.microsoft.com/office/drawing/2014/main" id="{7CF4F4B8-4275-4418-9D88-ADEA5B599859}"/>
                      </a:ext>
                    </a:extLst>
                  </p:cNvPr>
                  <p:cNvSpPr>
                    <a:spLocks noChangeShapeType="1"/>
                  </p:cNvSpPr>
                  <p:nvPr/>
                </p:nvSpPr>
                <p:spPr bwMode="auto">
                  <a:xfrm>
                    <a:off x="109356525" y="113023650"/>
                    <a:ext cx="2057400" cy="1"/>
                  </a:xfrm>
                  <a:prstGeom prst="line">
                    <a:avLst/>
                  </a:prstGeom>
                  <a:noFill/>
                  <a:ln w="12700" algn="ctr">
                    <a:solidFill>
                      <a:srgbClr val="000000"/>
                    </a:solidFill>
                    <a:round/>
                    <a:headEnd/>
                    <a:tailEnd/>
                  </a:ln>
                </p:spPr>
                <p:txBody>
                  <a:bodyPr lIns="36576" tIns="36576" rIns="36576" bIns="36576"/>
                  <a:lstStyle/>
                  <a:p>
                    <a:pPr fontAlgn="base">
                      <a:spcBef>
                        <a:spcPct val="0"/>
                      </a:spcBef>
                      <a:spcAft>
                        <a:spcPct val="0"/>
                      </a:spcAft>
                    </a:pPr>
                    <a:endParaRPr lang="en-US" dirty="0">
                      <a:solidFill>
                        <a:prstClr val="black"/>
                      </a:solidFill>
                      <a:latin typeface="Arial" charset="0"/>
                      <a:cs typeface="Arial" charset="0"/>
                    </a:endParaRPr>
                  </a:p>
                </p:txBody>
              </p:sp>
            </p:grpSp>
            <p:grpSp>
              <p:nvGrpSpPr>
                <p:cNvPr id="48" name="Group 63">
                  <a:extLst>
                    <a:ext uri="{FF2B5EF4-FFF2-40B4-BE49-F238E27FC236}">
                      <a16:creationId xmlns:a16="http://schemas.microsoft.com/office/drawing/2014/main" id="{864698DA-9DB5-4288-B123-88F6148F1DC3}"/>
                    </a:ext>
                  </a:extLst>
                </p:cNvPr>
                <p:cNvGrpSpPr>
                  <a:grpSpLocks/>
                </p:cNvGrpSpPr>
                <p:nvPr/>
              </p:nvGrpSpPr>
              <p:grpSpPr bwMode="auto">
                <a:xfrm>
                  <a:off x="105989435" y="112699800"/>
                  <a:ext cx="685800" cy="228600"/>
                  <a:chOff x="106541888" y="112475963"/>
                  <a:chExt cx="685800" cy="228600"/>
                </a:xfrm>
              </p:grpSpPr>
              <p:sp>
                <p:nvSpPr>
                  <p:cNvPr id="49" name="Line 64">
                    <a:extLst>
                      <a:ext uri="{FF2B5EF4-FFF2-40B4-BE49-F238E27FC236}">
                        <a16:creationId xmlns:a16="http://schemas.microsoft.com/office/drawing/2014/main" id="{3B417CEB-513D-42F6-926C-E2E391ED95AF}"/>
                      </a:ext>
                    </a:extLst>
                  </p:cNvPr>
                  <p:cNvSpPr>
                    <a:spLocks noChangeShapeType="1"/>
                  </p:cNvSpPr>
                  <p:nvPr/>
                </p:nvSpPr>
                <p:spPr bwMode="auto">
                  <a:xfrm>
                    <a:off x="106541888" y="112475963"/>
                    <a:ext cx="1" cy="228600"/>
                  </a:xfrm>
                  <a:prstGeom prst="line">
                    <a:avLst/>
                  </a:prstGeom>
                  <a:noFill/>
                  <a:ln w="22225" algn="ctr">
                    <a:solidFill>
                      <a:srgbClr val="000000"/>
                    </a:solidFill>
                    <a:round/>
                    <a:headEnd/>
                    <a:tailEnd/>
                  </a:ln>
                </p:spPr>
                <p:txBody>
                  <a:bodyPr lIns="36576" tIns="36576" rIns="36576" bIns="36576"/>
                  <a:lstStyle/>
                  <a:p>
                    <a:pPr fontAlgn="base">
                      <a:spcBef>
                        <a:spcPct val="0"/>
                      </a:spcBef>
                      <a:spcAft>
                        <a:spcPct val="0"/>
                      </a:spcAft>
                    </a:pPr>
                    <a:endParaRPr lang="en-US" dirty="0">
                      <a:solidFill>
                        <a:prstClr val="black"/>
                      </a:solidFill>
                      <a:latin typeface="Arial" charset="0"/>
                      <a:cs typeface="Arial" charset="0"/>
                    </a:endParaRPr>
                  </a:p>
                </p:txBody>
              </p:sp>
              <p:sp>
                <p:nvSpPr>
                  <p:cNvPr id="50" name="Line 65">
                    <a:extLst>
                      <a:ext uri="{FF2B5EF4-FFF2-40B4-BE49-F238E27FC236}">
                        <a16:creationId xmlns:a16="http://schemas.microsoft.com/office/drawing/2014/main" id="{59E32D7F-F612-4363-96BC-39DDFC1178F7}"/>
                      </a:ext>
                    </a:extLst>
                  </p:cNvPr>
                  <p:cNvSpPr>
                    <a:spLocks noChangeShapeType="1"/>
                  </p:cNvSpPr>
                  <p:nvPr/>
                </p:nvSpPr>
                <p:spPr bwMode="auto">
                  <a:xfrm flipH="1">
                    <a:off x="106541888" y="112475963"/>
                    <a:ext cx="57150" cy="228600"/>
                  </a:xfrm>
                  <a:prstGeom prst="line">
                    <a:avLst/>
                  </a:prstGeom>
                  <a:noFill/>
                  <a:ln w="9525" algn="ctr">
                    <a:solidFill>
                      <a:srgbClr val="000000"/>
                    </a:solidFill>
                    <a:round/>
                    <a:headEnd/>
                    <a:tailEnd/>
                  </a:ln>
                </p:spPr>
                <p:txBody>
                  <a:bodyPr lIns="36576" tIns="36576" rIns="36576" bIns="36576"/>
                  <a:lstStyle/>
                  <a:p>
                    <a:pPr fontAlgn="base">
                      <a:spcBef>
                        <a:spcPct val="0"/>
                      </a:spcBef>
                      <a:spcAft>
                        <a:spcPct val="0"/>
                      </a:spcAft>
                    </a:pPr>
                    <a:endParaRPr lang="en-US" dirty="0">
                      <a:solidFill>
                        <a:prstClr val="black"/>
                      </a:solidFill>
                      <a:latin typeface="Arial" charset="0"/>
                      <a:cs typeface="Arial" charset="0"/>
                    </a:endParaRPr>
                  </a:p>
                </p:txBody>
              </p:sp>
              <p:sp>
                <p:nvSpPr>
                  <p:cNvPr id="51" name="Line 66">
                    <a:extLst>
                      <a:ext uri="{FF2B5EF4-FFF2-40B4-BE49-F238E27FC236}">
                        <a16:creationId xmlns:a16="http://schemas.microsoft.com/office/drawing/2014/main" id="{3B16E9D8-0181-4048-B34E-83F7F940FE9A}"/>
                      </a:ext>
                    </a:extLst>
                  </p:cNvPr>
                  <p:cNvSpPr>
                    <a:spLocks noChangeShapeType="1"/>
                  </p:cNvSpPr>
                  <p:nvPr/>
                </p:nvSpPr>
                <p:spPr bwMode="auto">
                  <a:xfrm flipH="1">
                    <a:off x="106627613" y="112475963"/>
                    <a:ext cx="57150" cy="228600"/>
                  </a:xfrm>
                  <a:prstGeom prst="line">
                    <a:avLst/>
                  </a:prstGeom>
                  <a:noFill/>
                  <a:ln w="9525" algn="ctr">
                    <a:solidFill>
                      <a:srgbClr val="000000"/>
                    </a:solidFill>
                    <a:round/>
                    <a:headEnd/>
                    <a:tailEnd/>
                  </a:ln>
                </p:spPr>
                <p:txBody>
                  <a:bodyPr lIns="36576" tIns="36576" rIns="36576" bIns="36576"/>
                  <a:lstStyle/>
                  <a:p>
                    <a:pPr fontAlgn="base">
                      <a:spcBef>
                        <a:spcPct val="0"/>
                      </a:spcBef>
                      <a:spcAft>
                        <a:spcPct val="0"/>
                      </a:spcAft>
                    </a:pPr>
                    <a:endParaRPr lang="en-US" dirty="0">
                      <a:solidFill>
                        <a:prstClr val="black"/>
                      </a:solidFill>
                      <a:latin typeface="Arial" charset="0"/>
                      <a:cs typeface="Arial" charset="0"/>
                    </a:endParaRPr>
                  </a:p>
                </p:txBody>
              </p:sp>
              <p:sp>
                <p:nvSpPr>
                  <p:cNvPr id="52" name="Line 67">
                    <a:extLst>
                      <a:ext uri="{FF2B5EF4-FFF2-40B4-BE49-F238E27FC236}">
                        <a16:creationId xmlns:a16="http://schemas.microsoft.com/office/drawing/2014/main" id="{7DB0B56D-CD4D-4C22-9D11-75C121E129D7}"/>
                      </a:ext>
                    </a:extLst>
                  </p:cNvPr>
                  <p:cNvSpPr>
                    <a:spLocks noChangeShapeType="1"/>
                  </p:cNvSpPr>
                  <p:nvPr/>
                </p:nvSpPr>
                <p:spPr bwMode="auto">
                  <a:xfrm flipH="1">
                    <a:off x="106713338" y="112475963"/>
                    <a:ext cx="57150" cy="228600"/>
                  </a:xfrm>
                  <a:prstGeom prst="line">
                    <a:avLst/>
                  </a:prstGeom>
                  <a:noFill/>
                  <a:ln w="9525" algn="ctr">
                    <a:solidFill>
                      <a:srgbClr val="000000"/>
                    </a:solidFill>
                    <a:round/>
                    <a:headEnd/>
                    <a:tailEnd/>
                  </a:ln>
                </p:spPr>
                <p:txBody>
                  <a:bodyPr lIns="36576" tIns="36576" rIns="36576" bIns="36576"/>
                  <a:lstStyle/>
                  <a:p>
                    <a:pPr fontAlgn="base">
                      <a:spcBef>
                        <a:spcPct val="0"/>
                      </a:spcBef>
                      <a:spcAft>
                        <a:spcPct val="0"/>
                      </a:spcAft>
                    </a:pPr>
                    <a:endParaRPr lang="en-US" dirty="0">
                      <a:solidFill>
                        <a:prstClr val="black"/>
                      </a:solidFill>
                      <a:latin typeface="Arial" charset="0"/>
                      <a:cs typeface="Arial" charset="0"/>
                    </a:endParaRPr>
                  </a:p>
                </p:txBody>
              </p:sp>
              <p:sp>
                <p:nvSpPr>
                  <p:cNvPr id="53" name="Line 68">
                    <a:extLst>
                      <a:ext uri="{FF2B5EF4-FFF2-40B4-BE49-F238E27FC236}">
                        <a16:creationId xmlns:a16="http://schemas.microsoft.com/office/drawing/2014/main" id="{7A53BA00-D4BD-4263-8CA9-B21DE4BD54FE}"/>
                      </a:ext>
                    </a:extLst>
                  </p:cNvPr>
                  <p:cNvSpPr>
                    <a:spLocks noChangeShapeType="1"/>
                  </p:cNvSpPr>
                  <p:nvPr/>
                </p:nvSpPr>
                <p:spPr bwMode="auto">
                  <a:xfrm flipH="1">
                    <a:off x="106770488" y="112475963"/>
                    <a:ext cx="57150" cy="228600"/>
                  </a:xfrm>
                  <a:prstGeom prst="line">
                    <a:avLst/>
                  </a:prstGeom>
                  <a:noFill/>
                  <a:ln w="9525" algn="ctr">
                    <a:solidFill>
                      <a:srgbClr val="000000"/>
                    </a:solidFill>
                    <a:round/>
                    <a:headEnd/>
                    <a:tailEnd/>
                  </a:ln>
                </p:spPr>
                <p:txBody>
                  <a:bodyPr lIns="36576" tIns="36576" rIns="36576" bIns="36576"/>
                  <a:lstStyle/>
                  <a:p>
                    <a:pPr fontAlgn="base">
                      <a:spcBef>
                        <a:spcPct val="0"/>
                      </a:spcBef>
                      <a:spcAft>
                        <a:spcPct val="0"/>
                      </a:spcAft>
                    </a:pPr>
                    <a:endParaRPr lang="en-US" dirty="0">
                      <a:solidFill>
                        <a:prstClr val="black"/>
                      </a:solidFill>
                      <a:latin typeface="Arial" charset="0"/>
                      <a:cs typeface="Arial" charset="0"/>
                    </a:endParaRPr>
                  </a:p>
                </p:txBody>
              </p:sp>
              <p:sp>
                <p:nvSpPr>
                  <p:cNvPr id="54" name="Line 69">
                    <a:extLst>
                      <a:ext uri="{FF2B5EF4-FFF2-40B4-BE49-F238E27FC236}">
                        <a16:creationId xmlns:a16="http://schemas.microsoft.com/office/drawing/2014/main" id="{F4AD7834-9321-45FF-93BA-ABE69E18CA4D}"/>
                      </a:ext>
                    </a:extLst>
                  </p:cNvPr>
                  <p:cNvSpPr>
                    <a:spLocks noChangeShapeType="1"/>
                  </p:cNvSpPr>
                  <p:nvPr/>
                </p:nvSpPr>
                <p:spPr bwMode="auto">
                  <a:xfrm flipH="1">
                    <a:off x="106856213" y="112475963"/>
                    <a:ext cx="57150" cy="228600"/>
                  </a:xfrm>
                  <a:prstGeom prst="line">
                    <a:avLst/>
                  </a:prstGeom>
                  <a:noFill/>
                  <a:ln w="9525" algn="ctr">
                    <a:solidFill>
                      <a:srgbClr val="000000"/>
                    </a:solidFill>
                    <a:round/>
                    <a:headEnd/>
                    <a:tailEnd/>
                  </a:ln>
                </p:spPr>
                <p:txBody>
                  <a:bodyPr lIns="36576" tIns="36576" rIns="36576" bIns="36576"/>
                  <a:lstStyle/>
                  <a:p>
                    <a:pPr fontAlgn="base">
                      <a:spcBef>
                        <a:spcPct val="0"/>
                      </a:spcBef>
                      <a:spcAft>
                        <a:spcPct val="0"/>
                      </a:spcAft>
                    </a:pPr>
                    <a:endParaRPr lang="en-US" dirty="0">
                      <a:solidFill>
                        <a:prstClr val="black"/>
                      </a:solidFill>
                      <a:latin typeface="Arial" charset="0"/>
                      <a:cs typeface="Arial" charset="0"/>
                    </a:endParaRPr>
                  </a:p>
                </p:txBody>
              </p:sp>
              <p:sp>
                <p:nvSpPr>
                  <p:cNvPr id="55" name="Line 70">
                    <a:extLst>
                      <a:ext uri="{FF2B5EF4-FFF2-40B4-BE49-F238E27FC236}">
                        <a16:creationId xmlns:a16="http://schemas.microsoft.com/office/drawing/2014/main" id="{55331765-2B06-45FD-A484-34F1F31AC420}"/>
                      </a:ext>
                    </a:extLst>
                  </p:cNvPr>
                  <p:cNvSpPr>
                    <a:spLocks noChangeShapeType="1"/>
                  </p:cNvSpPr>
                  <p:nvPr/>
                </p:nvSpPr>
                <p:spPr bwMode="auto">
                  <a:xfrm flipH="1">
                    <a:off x="106941938" y="112475963"/>
                    <a:ext cx="57150" cy="228600"/>
                  </a:xfrm>
                  <a:prstGeom prst="line">
                    <a:avLst/>
                  </a:prstGeom>
                  <a:noFill/>
                  <a:ln w="9525" algn="ctr">
                    <a:solidFill>
                      <a:srgbClr val="000000"/>
                    </a:solidFill>
                    <a:round/>
                    <a:headEnd/>
                    <a:tailEnd/>
                  </a:ln>
                </p:spPr>
                <p:txBody>
                  <a:bodyPr lIns="36576" tIns="36576" rIns="36576" bIns="36576"/>
                  <a:lstStyle/>
                  <a:p>
                    <a:pPr fontAlgn="base">
                      <a:spcBef>
                        <a:spcPct val="0"/>
                      </a:spcBef>
                      <a:spcAft>
                        <a:spcPct val="0"/>
                      </a:spcAft>
                    </a:pPr>
                    <a:endParaRPr lang="en-US" dirty="0">
                      <a:solidFill>
                        <a:prstClr val="black"/>
                      </a:solidFill>
                      <a:latin typeface="Arial" charset="0"/>
                      <a:cs typeface="Arial" charset="0"/>
                    </a:endParaRPr>
                  </a:p>
                </p:txBody>
              </p:sp>
              <p:sp>
                <p:nvSpPr>
                  <p:cNvPr id="56" name="Line 71">
                    <a:extLst>
                      <a:ext uri="{FF2B5EF4-FFF2-40B4-BE49-F238E27FC236}">
                        <a16:creationId xmlns:a16="http://schemas.microsoft.com/office/drawing/2014/main" id="{DE718F93-5E59-45BF-ABA8-3122FBD7CE22}"/>
                      </a:ext>
                    </a:extLst>
                  </p:cNvPr>
                  <p:cNvSpPr>
                    <a:spLocks noChangeShapeType="1"/>
                  </p:cNvSpPr>
                  <p:nvPr/>
                </p:nvSpPr>
                <p:spPr bwMode="auto">
                  <a:xfrm flipH="1">
                    <a:off x="106999088" y="112475963"/>
                    <a:ext cx="57150" cy="228600"/>
                  </a:xfrm>
                  <a:prstGeom prst="line">
                    <a:avLst/>
                  </a:prstGeom>
                  <a:noFill/>
                  <a:ln w="9525" algn="ctr">
                    <a:solidFill>
                      <a:srgbClr val="000000"/>
                    </a:solidFill>
                    <a:round/>
                    <a:headEnd/>
                    <a:tailEnd/>
                  </a:ln>
                </p:spPr>
                <p:txBody>
                  <a:bodyPr lIns="36576" tIns="36576" rIns="36576" bIns="36576"/>
                  <a:lstStyle/>
                  <a:p>
                    <a:pPr fontAlgn="base">
                      <a:spcBef>
                        <a:spcPct val="0"/>
                      </a:spcBef>
                      <a:spcAft>
                        <a:spcPct val="0"/>
                      </a:spcAft>
                    </a:pPr>
                    <a:endParaRPr lang="en-US" dirty="0">
                      <a:solidFill>
                        <a:prstClr val="black"/>
                      </a:solidFill>
                      <a:latin typeface="Arial" charset="0"/>
                      <a:cs typeface="Arial" charset="0"/>
                    </a:endParaRPr>
                  </a:p>
                </p:txBody>
              </p:sp>
              <p:sp>
                <p:nvSpPr>
                  <p:cNvPr id="57" name="Line 72">
                    <a:extLst>
                      <a:ext uri="{FF2B5EF4-FFF2-40B4-BE49-F238E27FC236}">
                        <a16:creationId xmlns:a16="http://schemas.microsoft.com/office/drawing/2014/main" id="{3418AB47-F4EF-4127-8507-A4250CC14848}"/>
                      </a:ext>
                    </a:extLst>
                  </p:cNvPr>
                  <p:cNvSpPr>
                    <a:spLocks noChangeShapeType="1"/>
                  </p:cNvSpPr>
                  <p:nvPr/>
                </p:nvSpPr>
                <p:spPr bwMode="auto">
                  <a:xfrm flipH="1">
                    <a:off x="107084813" y="112475963"/>
                    <a:ext cx="57150" cy="228600"/>
                  </a:xfrm>
                  <a:prstGeom prst="line">
                    <a:avLst/>
                  </a:prstGeom>
                  <a:noFill/>
                  <a:ln w="9525" algn="ctr">
                    <a:solidFill>
                      <a:srgbClr val="000000"/>
                    </a:solidFill>
                    <a:round/>
                    <a:headEnd/>
                    <a:tailEnd/>
                  </a:ln>
                </p:spPr>
                <p:txBody>
                  <a:bodyPr lIns="36576" tIns="36576" rIns="36576" bIns="36576"/>
                  <a:lstStyle/>
                  <a:p>
                    <a:pPr fontAlgn="base">
                      <a:spcBef>
                        <a:spcPct val="0"/>
                      </a:spcBef>
                      <a:spcAft>
                        <a:spcPct val="0"/>
                      </a:spcAft>
                    </a:pPr>
                    <a:endParaRPr lang="en-US" dirty="0">
                      <a:solidFill>
                        <a:prstClr val="black"/>
                      </a:solidFill>
                      <a:latin typeface="Arial" charset="0"/>
                      <a:cs typeface="Arial" charset="0"/>
                    </a:endParaRPr>
                  </a:p>
                </p:txBody>
              </p:sp>
              <p:sp>
                <p:nvSpPr>
                  <p:cNvPr id="58" name="Line 73">
                    <a:extLst>
                      <a:ext uri="{FF2B5EF4-FFF2-40B4-BE49-F238E27FC236}">
                        <a16:creationId xmlns:a16="http://schemas.microsoft.com/office/drawing/2014/main" id="{6CFCD110-5135-4D86-A0E3-061C4CB610C9}"/>
                      </a:ext>
                    </a:extLst>
                  </p:cNvPr>
                  <p:cNvSpPr>
                    <a:spLocks noChangeShapeType="1"/>
                  </p:cNvSpPr>
                  <p:nvPr/>
                </p:nvSpPr>
                <p:spPr bwMode="auto">
                  <a:xfrm flipH="1">
                    <a:off x="107170538" y="112475963"/>
                    <a:ext cx="57150" cy="228600"/>
                  </a:xfrm>
                  <a:prstGeom prst="line">
                    <a:avLst/>
                  </a:prstGeom>
                  <a:noFill/>
                  <a:ln w="9525" algn="ctr">
                    <a:solidFill>
                      <a:srgbClr val="000000"/>
                    </a:solidFill>
                    <a:round/>
                    <a:headEnd/>
                    <a:tailEnd/>
                  </a:ln>
                </p:spPr>
                <p:txBody>
                  <a:bodyPr lIns="36576" tIns="36576" rIns="36576" bIns="36576"/>
                  <a:lstStyle/>
                  <a:p>
                    <a:pPr fontAlgn="base">
                      <a:spcBef>
                        <a:spcPct val="0"/>
                      </a:spcBef>
                      <a:spcAft>
                        <a:spcPct val="0"/>
                      </a:spcAft>
                    </a:pPr>
                    <a:endParaRPr lang="en-US" dirty="0">
                      <a:solidFill>
                        <a:prstClr val="black"/>
                      </a:solidFill>
                      <a:latin typeface="Arial" charset="0"/>
                      <a:cs typeface="Arial" charset="0"/>
                    </a:endParaRPr>
                  </a:p>
                </p:txBody>
              </p:sp>
            </p:grpSp>
          </p:grpSp>
          <p:sp>
            <p:nvSpPr>
              <p:cNvPr id="45" name="Line 74">
                <a:extLst>
                  <a:ext uri="{FF2B5EF4-FFF2-40B4-BE49-F238E27FC236}">
                    <a16:creationId xmlns:a16="http://schemas.microsoft.com/office/drawing/2014/main" id="{809260AC-15D6-4445-A638-462EC1428D12}"/>
                  </a:ext>
                </a:extLst>
              </p:cNvPr>
              <p:cNvSpPr>
                <a:spLocks noChangeShapeType="1"/>
              </p:cNvSpPr>
              <p:nvPr/>
            </p:nvSpPr>
            <p:spPr bwMode="auto">
              <a:xfrm>
                <a:off x="105613200" y="112928400"/>
                <a:ext cx="914400" cy="0"/>
              </a:xfrm>
              <a:prstGeom prst="line">
                <a:avLst/>
              </a:prstGeom>
              <a:noFill/>
              <a:ln w="12700">
                <a:solidFill>
                  <a:srgbClr val="000000"/>
                </a:solidFill>
                <a:round/>
                <a:headEnd/>
                <a:tailEnd/>
              </a:ln>
            </p:spPr>
            <p:txBody>
              <a:bodyPr lIns="36576" tIns="36576" rIns="36576" bIns="36576"/>
              <a:lstStyle/>
              <a:p>
                <a:pPr fontAlgn="base">
                  <a:spcBef>
                    <a:spcPct val="0"/>
                  </a:spcBef>
                  <a:spcAft>
                    <a:spcPct val="0"/>
                  </a:spcAft>
                </a:pPr>
                <a:endParaRPr lang="en-US" dirty="0">
                  <a:solidFill>
                    <a:prstClr val="black"/>
                  </a:solidFill>
                  <a:latin typeface="Arial" charset="0"/>
                  <a:cs typeface="Arial" charset="0"/>
                </a:endParaRPr>
              </a:p>
            </p:txBody>
          </p:sp>
          <p:sp>
            <p:nvSpPr>
              <p:cNvPr id="46" name="Line 75">
                <a:extLst>
                  <a:ext uri="{FF2B5EF4-FFF2-40B4-BE49-F238E27FC236}">
                    <a16:creationId xmlns:a16="http://schemas.microsoft.com/office/drawing/2014/main" id="{84A5805E-0767-4BE2-81D0-DB9DA5998880}"/>
                  </a:ext>
                </a:extLst>
              </p:cNvPr>
              <p:cNvSpPr>
                <a:spLocks noChangeShapeType="1"/>
              </p:cNvSpPr>
              <p:nvPr/>
            </p:nvSpPr>
            <p:spPr bwMode="auto">
              <a:xfrm>
                <a:off x="109156500" y="112928400"/>
                <a:ext cx="2314575" cy="0"/>
              </a:xfrm>
              <a:prstGeom prst="line">
                <a:avLst/>
              </a:prstGeom>
              <a:noFill/>
              <a:ln w="12700">
                <a:solidFill>
                  <a:srgbClr val="000000"/>
                </a:solidFill>
                <a:round/>
                <a:headEnd/>
                <a:tailEnd/>
              </a:ln>
            </p:spPr>
            <p:txBody>
              <a:bodyPr lIns="36576" tIns="36576" rIns="36576" bIns="36576"/>
              <a:lstStyle/>
              <a:p>
                <a:pPr fontAlgn="base">
                  <a:spcBef>
                    <a:spcPct val="0"/>
                  </a:spcBef>
                  <a:spcAft>
                    <a:spcPct val="0"/>
                  </a:spcAft>
                </a:pPr>
                <a:endParaRPr lang="en-US" dirty="0">
                  <a:solidFill>
                    <a:prstClr val="black"/>
                  </a:solidFill>
                  <a:latin typeface="Arial" charset="0"/>
                  <a:cs typeface="Arial" charset="0"/>
                </a:endParaRPr>
              </a:p>
            </p:txBody>
          </p:sp>
        </p:grpSp>
        <p:sp>
          <p:nvSpPr>
            <p:cNvPr id="42" name="Text Box 76">
              <a:extLst>
                <a:ext uri="{FF2B5EF4-FFF2-40B4-BE49-F238E27FC236}">
                  <a16:creationId xmlns:a16="http://schemas.microsoft.com/office/drawing/2014/main" id="{4B82A74A-E71D-4105-B481-7A8E45C2A2A2}"/>
                </a:ext>
              </a:extLst>
            </p:cNvPr>
            <p:cNvSpPr txBox="1">
              <a:spLocks noChangeArrowheads="1"/>
            </p:cNvSpPr>
            <p:nvPr/>
          </p:nvSpPr>
          <p:spPr bwMode="auto">
            <a:xfrm>
              <a:off x="1718839" y="4752816"/>
              <a:ext cx="2908939" cy="515056"/>
            </a:xfrm>
            <a:prstGeom prst="rect">
              <a:avLst/>
            </a:prstGeom>
            <a:noFill/>
            <a:ln w="9525" algn="in">
              <a:noFill/>
              <a:miter lim="800000"/>
              <a:headEnd/>
              <a:tailEnd/>
            </a:ln>
          </p:spPr>
          <p:txBody>
            <a:bodyPr lIns="36576" tIns="36576" rIns="36576" bIns="36576"/>
            <a:lstStyle/>
            <a:p>
              <a:pPr fontAlgn="base">
                <a:spcBef>
                  <a:spcPct val="0"/>
                </a:spcBef>
                <a:spcAft>
                  <a:spcPct val="0"/>
                </a:spcAft>
              </a:pPr>
              <a:r>
                <a:rPr lang="en-US" sz="1000" dirty="0">
                  <a:solidFill>
                    <a:srgbClr val="000000"/>
                  </a:solidFill>
                  <a:latin typeface="+mj-lt"/>
                  <a:cs typeface="Arial" charset="0"/>
                </a:rPr>
                <a:t>1/4” ROUND STOCK  </a:t>
              </a:r>
            </a:p>
            <a:p>
              <a:pPr fontAlgn="base">
                <a:spcBef>
                  <a:spcPct val="0"/>
                </a:spcBef>
                <a:spcAft>
                  <a:spcPct val="0"/>
                </a:spcAft>
              </a:pPr>
              <a:r>
                <a:rPr lang="en-US" sz="1000" dirty="0">
                  <a:solidFill>
                    <a:srgbClr val="000000"/>
                  </a:solidFill>
                  <a:latin typeface="+mj-lt"/>
                  <a:cs typeface="Arial" charset="0"/>
                </a:rPr>
                <a:t>1/4-20 THREADS X 3/4 LENGTH BOTH ENDS</a:t>
              </a:r>
              <a:endParaRPr lang="en-US" dirty="0">
                <a:solidFill>
                  <a:prstClr val="black"/>
                </a:solidFill>
                <a:latin typeface="+mj-lt"/>
                <a:cs typeface="Arial" charset="0"/>
              </a:endParaRPr>
            </a:p>
          </p:txBody>
        </p:sp>
        <p:sp>
          <p:nvSpPr>
            <p:cNvPr id="43" name="TextBox 76">
              <a:extLst>
                <a:ext uri="{FF2B5EF4-FFF2-40B4-BE49-F238E27FC236}">
                  <a16:creationId xmlns:a16="http://schemas.microsoft.com/office/drawing/2014/main" id="{429E89D3-2A04-4675-B787-6DDD9416A2C2}"/>
                </a:ext>
              </a:extLst>
            </p:cNvPr>
            <p:cNvSpPr txBox="1">
              <a:spLocks noChangeArrowheads="1"/>
            </p:cNvSpPr>
            <p:nvPr/>
          </p:nvSpPr>
          <p:spPr bwMode="auto">
            <a:xfrm>
              <a:off x="2122526" y="5418866"/>
              <a:ext cx="1540026" cy="246221"/>
            </a:xfrm>
            <a:prstGeom prst="rect">
              <a:avLst/>
            </a:prstGeom>
            <a:noFill/>
            <a:ln w="9525">
              <a:noFill/>
              <a:miter lim="800000"/>
              <a:headEnd/>
              <a:tailEnd/>
            </a:ln>
          </p:spPr>
          <p:txBody>
            <a:bodyPr>
              <a:spAutoFit/>
            </a:bodyPr>
            <a:lstStyle/>
            <a:p>
              <a:pPr fontAlgn="base">
                <a:spcBef>
                  <a:spcPct val="0"/>
                </a:spcBef>
                <a:spcAft>
                  <a:spcPct val="0"/>
                </a:spcAft>
              </a:pPr>
              <a:r>
                <a:rPr lang="en-US" sz="1000" dirty="0">
                  <a:solidFill>
                    <a:prstClr val="black"/>
                  </a:solidFill>
                  <a:latin typeface="+mj-lt"/>
                  <a:cs typeface="Arial" charset="0"/>
                </a:rPr>
                <a:t>HAMMER SHANK</a:t>
              </a:r>
            </a:p>
          </p:txBody>
        </p:sp>
      </p:grpSp>
      <p:grpSp>
        <p:nvGrpSpPr>
          <p:cNvPr id="78" name="Group 77">
            <a:extLst>
              <a:ext uri="{FF2B5EF4-FFF2-40B4-BE49-F238E27FC236}">
                <a16:creationId xmlns:a16="http://schemas.microsoft.com/office/drawing/2014/main" id="{5EB23172-CEA2-4910-A5E9-DF01B55E0FAD}"/>
              </a:ext>
            </a:extLst>
          </p:cNvPr>
          <p:cNvGrpSpPr/>
          <p:nvPr/>
        </p:nvGrpSpPr>
        <p:grpSpPr>
          <a:xfrm>
            <a:off x="7392394" y="1730089"/>
            <a:ext cx="3407722" cy="3610812"/>
            <a:chOff x="4953000" y="1764348"/>
            <a:chExt cx="3035034" cy="2604235"/>
          </a:xfrm>
        </p:grpSpPr>
        <p:sp>
          <p:nvSpPr>
            <p:cNvPr id="79" name="Line 78">
              <a:extLst>
                <a:ext uri="{FF2B5EF4-FFF2-40B4-BE49-F238E27FC236}">
                  <a16:creationId xmlns:a16="http://schemas.microsoft.com/office/drawing/2014/main" id="{69F10FD9-FBFE-44C7-97A9-8640A8E2A1A7}"/>
                </a:ext>
              </a:extLst>
            </p:cNvPr>
            <p:cNvSpPr>
              <a:spLocks noChangeShapeType="1"/>
            </p:cNvSpPr>
            <p:nvPr/>
          </p:nvSpPr>
          <p:spPr bwMode="auto">
            <a:xfrm>
              <a:off x="6196417" y="3755408"/>
              <a:ext cx="426315" cy="1"/>
            </a:xfrm>
            <a:prstGeom prst="line">
              <a:avLst/>
            </a:prstGeom>
            <a:noFill/>
            <a:ln w="22225" algn="ctr">
              <a:solidFill>
                <a:srgbClr val="000000"/>
              </a:solidFill>
              <a:round/>
              <a:headEnd/>
              <a:tailEnd/>
            </a:ln>
          </p:spPr>
          <p:txBody>
            <a:bodyPr lIns="36576" tIns="36576" rIns="36576" bIns="36576"/>
            <a:lstStyle/>
            <a:p>
              <a:pPr fontAlgn="base">
                <a:spcBef>
                  <a:spcPct val="0"/>
                </a:spcBef>
                <a:spcAft>
                  <a:spcPct val="0"/>
                </a:spcAft>
              </a:pPr>
              <a:endParaRPr lang="en-US" dirty="0">
                <a:solidFill>
                  <a:prstClr val="black"/>
                </a:solidFill>
                <a:latin typeface="Arial" charset="0"/>
                <a:cs typeface="Arial" charset="0"/>
              </a:endParaRPr>
            </a:p>
          </p:txBody>
        </p:sp>
        <p:sp>
          <p:nvSpPr>
            <p:cNvPr id="80" name="Line 79">
              <a:extLst>
                <a:ext uri="{FF2B5EF4-FFF2-40B4-BE49-F238E27FC236}">
                  <a16:creationId xmlns:a16="http://schemas.microsoft.com/office/drawing/2014/main" id="{2244008A-6A90-49C2-BB5E-B77FE66F4D16}"/>
                </a:ext>
              </a:extLst>
            </p:cNvPr>
            <p:cNvSpPr>
              <a:spLocks noChangeShapeType="1"/>
            </p:cNvSpPr>
            <p:nvPr/>
          </p:nvSpPr>
          <p:spPr bwMode="auto">
            <a:xfrm flipV="1">
              <a:off x="6622732" y="2340410"/>
              <a:ext cx="0" cy="1414999"/>
            </a:xfrm>
            <a:prstGeom prst="line">
              <a:avLst/>
            </a:prstGeom>
            <a:noFill/>
            <a:ln w="22225" algn="ctr">
              <a:solidFill>
                <a:srgbClr val="000000"/>
              </a:solidFill>
              <a:round/>
              <a:headEnd/>
              <a:tailEnd/>
            </a:ln>
          </p:spPr>
          <p:txBody>
            <a:bodyPr lIns="36576" tIns="36576" rIns="36576" bIns="36576"/>
            <a:lstStyle/>
            <a:p>
              <a:pPr fontAlgn="base">
                <a:spcBef>
                  <a:spcPct val="0"/>
                </a:spcBef>
                <a:spcAft>
                  <a:spcPct val="0"/>
                </a:spcAft>
              </a:pPr>
              <a:endParaRPr lang="en-US" dirty="0">
                <a:solidFill>
                  <a:prstClr val="black"/>
                </a:solidFill>
                <a:latin typeface="Arial" charset="0"/>
                <a:cs typeface="Arial" charset="0"/>
              </a:endParaRPr>
            </a:p>
          </p:txBody>
        </p:sp>
        <p:sp>
          <p:nvSpPr>
            <p:cNvPr id="81" name="Line 80">
              <a:extLst>
                <a:ext uri="{FF2B5EF4-FFF2-40B4-BE49-F238E27FC236}">
                  <a16:creationId xmlns:a16="http://schemas.microsoft.com/office/drawing/2014/main" id="{5BA400F3-1C20-4685-970C-4CC42486894D}"/>
                </a:ext>
              </a:extLst>
            </p:cNvPr>
            <p:cNvSpPr>
              <a:spLocks noChangeShapeType="1"/>
            </p:cNvSpPr>
            <p:nvPr/>
          </p:nvSpPr>
          <p:spPr bwMode="auto">
            <a:xfrm>
              <a:off x="6196417" y="2340409"/>
              <a:ext cx="426315" cy="1"/>
            </a:xfrm>
            <a:prstGeom prst="line">
              <a:avLst/>
            </a:prstGeom>
            <a:noFill/>
            <a:ln w="22225" algn="ctr">
              <a:solidFill>
                <a:srgbClr val="000000"/>
              </a:solidFill>
              <a:round/>
              <a:headEnd/>
              <a:tailEnd/>
            </a:ln>
          </p:spPr>
          <p:txBody>
            <a:bodyPr lIns="36576" tIns="36576" rIns="36576" bIns="36576"/>
            <a:lstStyle/>
            <a:p>
              <a:pPr fontAlgn="base">
                <a:spcBef>
                  <a:spcPct val="0"/>
                </a:spcBef>
                <a:spcAft>
                  <a:spcPct val="0"/>
                </a:spcAft>
              </a:pPr>
              <a:endParaRPr lang="en-US" dirty="0">
                <a:solidFill>
                  <a:prstClr val="black"/>
                </a:solidFill>
                <a:latin typeface="Arial" charset="0"/>
                <a:cs typeface="Arial" charset="0"/>
              </a:endParaRPr>
            </a:p>
          </p:txBody>
        </p:sp>
        <p:sp>
          <p:nvSpPr>
            <p:cNvPr id="82" name="Oval 81">
              <a:extLst>
                <a:ext uri="{FF2B5EF4-FFF2-40B4-BE49-F238E27FC236}">
                  <a16:creationId xmlns:a16="http://schemas.microsoft.com/office/drawing/2014/main" id="{099CE8D7-E542-465D-8802-CB21A008A84A}"/>
                </a:ext>
              </a:extLst>
            </p:cNvPr>
            <p:cNvSpPr>
              <a:spLocks noChangeArrowheads="1"/>
            </p:cNvSpPr>
            <p:nvPr/>
          </p:nvSpPr>
          <p:spPr bwMode="auto">
            <a:xfrm>
              <a:off x="6338522" y="3047909"/>
              <a:ext cx="142105" cy="141500"/>
            </a:xfrm>
            <a:prstGeom prst="ellipse">
              <a:avLst/>
            </a:prstGeom>
            <a:noFill/>
            <a:ln w="19050" algn="in">
              <a:solidFill>
                <a:srgbClr val="000000"/>
              </a:solidFill>
              <a:round/>
              <a:headEnd/>
              <a:tailEnd/>
            </a:ln>
          </p:spPr>
          <p:txBody>
            <a:bodyPr lIns="36576" tIns="36576" rIns="36576" bIns="36576"/>
            <a:lstStyle/>
            <a:p>
              <a:pPr fontAlgn="base">
                <a:spcBef>
                  <a:spcPct val="0"/>
                </a:spcBef>
                <a:spcAft>
                  <a:spcPct val="0"/>
                </a:spcAft>
              </a:pPr>
              <a:endParaRPr lang="en-US" dirty="0">
                <a:solidFill>
                  <a:prstClr val="black"/>
                </a:solidFill>
                <a:latin typeface="Arial" charset="0"/>
                <a:cs typeface="Arial" charset="0"/>
              </a:endParaRPr>
            </a:p>
          </p:txBody>
        </p:sp>
        <p:sp>
          <p:nvSpPr>
            <p:cNvPr id="83" name="Line 82">
              <a:extLst>
                <a:ext uri="{FF2B5EF4-FFF2-40B4-BE49-F238E27FC236}">
                  <a16:creationId xmlns:a16="http://schemas.microsoft.com/office/drawing/2014/main" id="{8234A517-3C85-41C2-B0CF-A68292E6B975}"/>
                </a:ext>
              </a:extLst>
            </p:cNvPr>
            <p:cNvSpPr>
              <a:spLocks noChangeShapeType="1"/>
            </p:cNvSpPr>
            <p:nvPr/>
          </p:nvSpPr>
          <p:spPr bwMode="auto">
            <a:xfrm>
              <a:off x="6385892" y="3118659"/>
              <a:ext cx="53289" cy="0"/>
            </a:xfrm>
            <a:prstGeom prst="line">
              <a:avLst/>
            </a:prstGeom>
            <a:noFill/>
            <a:ln w="12700">
              <a:solidFill>
                <a:srgbClr val="000000"/>
              </a:solidFill>
              <a:round/>
              <a:headEnd/>
              <a:tailEnd/>
            </a:ln>
          </p:spPr>
          <p:txBody>
            <a:bodyPr lIns="36576" tIns="36576" rIns="36576" bIns="36576"/>
            <a:lstStyle/>
            <a:p>
              <a:pPr fontAlgn="base">
                <a:spcBef>
                  <a:spcPct val="0"/>
                </a:spcBef>
                <a:spcAft>
                  <a:spcPct val="0"/>
                </a:spcAft>
              </a:pPr>
              <a:endParaRPr lang="en-US" dirty="0">
                <a:solidFill>
                  <a:prstClr val="black"/>
                </a:solidFill>
                <a:latin typeface="Arial" charset="0"/>
                <a:cs typeface="Arial" charset="0"/>
              </a:endParaRPr>
            </a:p>
          </p:txBody>
        </p:sp>
        <p:sp>
          <p:nvSpPr>
            <p:cNvPr id="84" name="Line 83">
              <a:extLst>
                <a:ext uri="{FF2B5EF4-FFF2-40B4-BE49-F238E27FC236}">
                  <a16:creationId xmlns:a16="http://schemas.microsoft.com/office/drawing/2014/main" id="{0371F8AB-D645-48D1-9956-3020CB6B8158}"/>
                </a:ext>
              </a:extLst>
            </p:cNvPr>
            <p:cNvSpPr>
              <a:spLocks noChangeShapeType="1"/>
            </p:cNvSpPr>
            <p:nvPr/>
          </p:nvSpPr>
          <p:spPr bwMode="auto">
            <a:xfrm rot="16200000">
              <a:off x="6386004" y="3118661"/>
              <a:ext cx="53062" cy="0"/>
            </a:xfrm>
            <a:prstGeom prst="line">
              <a:avLst/>
            </a:prstGeom>
            <a:noFill/>
            <a:ln w="12700" algn="ctr">
              <a:solidFill>
                <a:srgbClr val="000000"/>
              </a:solidFill>
              <a:round/>
              <a:headEnd/>
              <a:tailEnd/>
            </a:ln>
          </p:spPr>
          <p:txBody>
            <a:bodyPr lIns="36576" tIns="36576" rIns="36576" bIns="36576"/>
            <a:lstStyle/>
            <a:p>
              <a:pPr fontAlgn="base">
                <a:spcBef>
                  <a:spcPct val="0"/>
                </a:spcBef>
                <a:spcAft>
                  <a:spcPct val="0"/>
                </a:spcAft>
              </a:pPr>
              <a:endParaRPr lang="en-US" dirty="0">
                <a:solidFill>
                  <a:prstClr val="black"/>
                </a:solidFill>
                <a:latin typeface="Arial" charset="0"/>
                <a:cs typeface="Arial" charset="0"/>
              </a:endParaRPr>
            </a:p>
          </p:txBody>
        </p:sp>
        <p:sp>
          <p:nvSpPr>
            <p:cNvPr id="85" name="Line 84">
              <a:extLst>
                <a:ext uri="{FF2B5EF4-FFF2-40B4-BE49-F238E27FC236}">
                  <a16:creationId xmlns:a16="http://schemas.microsoft.com/office/drawing/2014/main" id="{3BAA18F5-2983-4939-9EA7-78D76A7D0AB5}"/>
                </a:ext>
              </a:extLst>
            </p:cNvPr>
            <p:cNvSpPr>
              <a:spLocks noChangeShapeType="1"/>
            </p:cNvSpPr>
            <p:nvPr/>
          </p:nvSpPr>
          <p:spPr bwMode="auto">
            <a:xfrm>
              <a:off x="5983260" y="3118659"/>
              <a:ext cx="319736" cy="1"/>
            </a:xfrm>
            <a:prstGeom prst="line">
              <a:avLst/>
            </a:prstGeom>
            <a:noFill/>
            <a:ln w="12700">
              <a:solidFill>
                <a:srgbClr val="000000"/>
              </a:solidFill>
              <a:round/>
              <a:headEnd/>
              <a:tailEnd/>
            </a:ln>
          </p:spPr>
          <p:txBody>
            <a:bodyPr lIns="36576" tIns="36576" rIns="36576" bIns="36576"/>
            <a:lstStyle/>
            <a:p>
              <a:pPr fontAlgn="base">
                <a:spcBef>
                  <a:spcPct val="0"/>
                </a:spcBef>
                <a:spcAft>
                  <a:spcPct val="0"/>
                </a:spcAft>
              </a:pPr>
              <a:endParaRPr lang="en-US" dirty="0">
                <a:solidFill>
                  <a:prstClr val="black"/>
                </a:solidFill>
                <a:latin typeface="Arial" charset="0"/>
                <a:cs typeface="Arial" charset="0"/>
              </a:endParaRPr>
            </a:p>
          </p:txBody>
        </p:sp>
        <p:sp>
          <p:nvSpPr>
            <p:cNvPr id="86" name="Line 85">
              <a:extLst>
                <a:ext uri="{FF2B5EF4-FFF2-40B4-BE49-F238E27FC236}">
                  <a16:creationId xmlns:a16="http://schemas.microsoft.com/office/drawing/2014/main" id="{23DBE9C3-64C2-423A-983D-CD4F6CB45091}"/>
                </a:ext>
              </a:extLst>
            </p:cNvPr>
            <p:cNvSpPr>
              <a:spLocks noChangeShapeType="1"/>
            </p:cNvSpPr>
            <p:nvPr/>
          </p:nvSpPr>
          <p:spPr bwMode="auto">
            <a:xfrm>
              <a:off x="5024052" y="3755408"/>
              <a:ext cx="426315" cy="1"/>
            </a:xfrm>
            <a:prstGeom prst="line">
              <a:avLst/>
            </a:prstGeom>
            <a:noFill/>
            <a:ln w="22225" algn="ctr">
              <a:solidFill>
                <a:srgbClr val="000000"/>
              </a:solidFill>
              <a:round/>
              <a:headEnd/>
              <a:tailEnd/>
            </a:ln>
          </p:spPr>
          <p:txBody>
            <a:bodyPr lIns="36576" tIns="36576" rIns="36576" bIns="36576"/>
            <a:lstStyle/>
            <a:p>
              <a:pPr fontAlgn="base">
                <a:spcBef>
                  <a:spcPct val="0"/>
                </a:spcBef>
                <a:spcAft>
                  <a:spcPct val="0"/>
                </a:spcAft>
              </a:pPr>
              <a:endParaRPr lang="en-US" dirty="0">
                <a:solidFill>
                  <a:prstClr val="black"/>
                </a:solidFill>
                <a:latin typeface="Arial" charset="0"/>
                <a:cs typeface="Arial" charset="0"/>
              </a:endParaRPr>
            </a:p>
          </p:txBody>
        </p:sp>
        <p:sp>
          <p:nvSpPr>
            <p:cNvPr id="87" name="Line 86">
              <a:extLst>
                <a:ext uri="{FF2B5EF4-FFF2-40B4-BE49-F238E27FC236}">
                  <a16:creationId xmlns:a16="http://schemas.microsoft.com/office/drawing/2014/main" id="{66CA4B3E-CDF9-4AB9-8D5C-69C5F93E4329}"/>
                </a:ext>
              </a:extLst>
            </p:cNvPr>
            <p:cNvSpPr>
              <a:spLocks noChangeShapeType="1"/>
            </p:cNvSpPr>
            <p:nvPr/>
          </p:nvSpPr>
          <p:spPr bwMode="auto">
            <a:xfrm flipV="1">
              <a:off x="5450366" y="2906408"/>
              <a:ext cx="1" cy="849000"/>
            </a:xfrm>
            <a:prstGeom prst="line">
              <a:avLst/>
            </a:prstGeom>
            <a:noFill/>
            <a:ln w="22225" algn="ctr">
              <a:solidFill>
                <a:srgbClr val="000000"/>
              </a:solidFill>
              <a:round/>
              <a:headEnd/>
              <a:tailEnd/>
            </a:ln>
          </p:spPr>
          <p:txBody>
            <a:bodyPr lIns="36576" tIns="36576" rIns="36576" bIns="36576"/>
            <a:lstStyle/>
            <a:p>
              <a:pPr fontAlgn="base">
                <a:spcBef>
                  <a:spcPct val="0"/>
                </a:spcBef>
                <a:spcAft>
                  <a:spcPct val="0"/>
                </a:spcAft>
              </a:pPr>
              <a:endParaRPr lang="en-US" dirty="0">
                <a:solidFill>
                  <a:prstClr val="black"/>
                </a:solidFill>
                <a:latin typeface="Arial" charset="0"/>
                <a:cs typeface="Arial" charset="0"/>
              </a:endParaRPr>
            </a:p>
          </p:txBody>
        </p:sp>
        <p:sp>
          <p:nvSpPr>
            <p:cNvPr id="88" name="Line 87">
              <a:extLst>
                <a:ext uri="{FF2B5EF4-FFF2-40B4-BE49-F238E27FC236}">
                  <a16:creationId xmlns:a16="http://schemas.microsoft.com/office/drawing/2014/main" id="{C3B68636-0A89-4AED-8FAA-F7301D3A831B}"/>
                </a:ext>
              </a:extLst>
            </p:cNvPr>
            <p:cNvSpPr>
              <a:spLocks noChangeShapeType="1"/>
            </p:cNvSpPr>
            <p:nvPr/>
          </p:nvSpPr>
          <p:spPr bwMode="auto">
            <a:xfrm flipV="1">
              <a:off x="5024052" y="2340409"/>
              <a:ext cx="1" cy="1414999"/>
            </a:xfrm>
            <a:prstGeom prst="line">
              <a:avLst/>
            </a:prstGeom>
            <a:noFill/>
            <a:ln w="22225" algn="ctr">
              <a:solidFill>
                <a:srgbClr val="000000"/>
              </a:solidFill>
              <a:round/>
              <a:headEnd/>
              <a:tailEnd/>
            </a:ln>
          </p:spPr>
          <p:txBody>
            <a:bodyPr lIns="36576" tIns="36576" rIns="36576" bIns="36576"/>
            <a:lstStyle/>
            <a:p>
              <a:pPr fontAlgn="base">
                <a:spcBef>
                  <a:spcPct val="0"/>
                </a:spcBef>
                <a:spcAft>
                  <a:spcPct val="0"/>
                </a:spcAft>
              </a:pPr>
              <a:endParaRPr lang="en-US" dirty="0">
                <a:solidFill>
                  <a:prstClr val="black"/>
                </a:solidFill>
                <a:latin typeface="Arial" charset="0"/>
                <a:cs typeface="Arial" charset="0"/>
              </a:endParaRPr>
            </a:p>
          </p:txBody>
        </p:sp>
        <p:sp>
          <p:nvSpPr>
            <p:cNvPr id="89" name="Line 88">
              <a:extLst>
                <a:ext uri="{FF2B5EF4-FFF2-40B4-BE49-F238E27FC236}">
                  <a16:creationId xmlns:a16="http://schemas.microsoft.com/office/drawing/2014/main" id="{6C9AC01D-1784-468D-8CCC-3DE2D944DE3F}"/>
                </a:ext>
              </a:extLst>
            </p:cNvPr>
            <p:cNvSpPr>
              <a:spLocks noChangeShapeType="1"/>
            </p:cNvSpPr>
            <p:nvPr/>
          </p:nvSpPr>
          <p:spPr bwMode="auto">
            <a:xfrm>
              <a:off x="5024052" y="2340409"/>
              <a:ext cx="53289" cy="1"/>
            </a:xfrm>
            <a:prstGeom prst="line">
              <a:avLst/>
            </a:prstGeom>
            <a:noFill/>
            <a:ln w="22225" algn="ctr">
              <a:solidFill>
                <a:srgbClr val="000000"/>
              </a:solidFill>
              <a:round/>
              <a:headEnd/>
              <a:tailEnd/>
            </a:ln>
          </p:spPr>
          <p:txBody>
            <a:bodyPr lIns="36576" tIns="36576" rIns="36576" bIns="36576"/>
            <a:lstStyle/>
            <a:p>
              <a:pPr fontAlgn="base">
                <a:spcBef>
                  <a:spcPct val="0"/>
                </a:spcBef>
                <a:spcAft>
                  <a:spcPct val="0"/>
                </a:spcAft>
              </a:pPr>
              <a:endParaRPr lang="en-US" dirty="0">
                <a:solidFill>
                  <a:prstClr val="black"/>
                </a:solidFill>
                <a:latin typeface="Arial" charset="0"/>
                <a:cs typeface="Arial" charset="0"/>
              </a:endParaRPr>
            </a:p>
          </p:txBody>
        </p:sp>
        <p:sp>
          <p:nvSpPr>
            <p:cNvPr id="90" name="Line 89">
              <a:extLst>
                <a:ext uri="{FF2B5EF4-FFF2-40B4-BE49-F238E27FC236}">
                  <a16:creationId xmlns:a16="http://schemas.microsoft.com/office/drawing/2014/main" id="{F55BEF3B-978B-40C0-95C1-8FC8F3A41876}"/>
                </a:ext>
              </a:extLst>
            </p:cNvPr>
            <p:cNvSpPr>
              <a:spLocks noChangeShapeType="1"/>
            </p:cNvSpPr>
            <p:nvPr/>
          </p:nvSpPr>
          <p:spPr bwMode="auto">
            <a:xfrm>
              <a:off x="5077341" y="2340409"/>
              <a:ext cx="373025" cy="566000"/>
            </a:xfrm>
            <a:prstGeom prst="line">
              <a:avLst/>
            </a:prstGeom>
            <a:noFill/>
            <a:ln w="22225" algn="ctr">
              <a:solidFill>
                <a:srgbClr val="000000"/>
              </a:solidFill>
              <a:round/>
              <a:headEnd/>
              <a:tailEnd/>
            </a:ln>
          </p:spPr>
          <p:txBody>
            <a:bodyPr lIns="36576" tIns="36576" rIns="36576" bIns="36576"/>
            <a:lstStyle/>
            <a:p>
              <a:pPr fontAlgn="base">
                <a:spcBef>
                  <a:spcPct val="0"/>
                </a:spcBef>
                <a:spcAft>
                  <a:spcPct val="0"/>
                </a:spcAft>
              </a:pPr>
              <a:endParaRPr lang="en-US" dirty="0">
                <a:solidFill>
                  <a:prstClr val="black"/>
                </a:solidFill>
                <a:latin typeface="Arial" charset="0"/>
                <a:cs typeface="Arial" charset="0"/>
              </a:endParaRPr>
            </a:p>
          </p:txBody>
        </p:sp>
        <p:sp>
          <p:nvSpPr>
            <p:cNvPr id="91" name="Line 90">
              <a:extLst>
                <a:ext uri="{FF2B5EF4-FFF2-40B4-BE49-F238E27FC236}">
                  <a16:creationId xmlns:a16="http://schemas.microsoft.com/office/drawing/2014/main" id="{EC595D1D-924E-48B3-8FCF-AC121FC61639}"/>
                </a:ext>
              </a:extLst>
            </p:cNvPr>
            <p:cNvSpPr>
              <a:spLocks noChangeShapeType="1"/>
            </p:cNvSpPr>
            <p:nvPr/>
          </p:nvSpPr>
          <p:spPr bwMode="auto">
            <a:xfrm>
              <a:off x="5024052" y="3047908"/>
              <a:ext cx="426315" cy="1"/>
            </a:xfrm>
            <a:prstGeom prst="line">
              <a:avLst/>
            </a:prstGeom>
            <a:noFill/>
            <a:ln w="22225" algn="ctr">
              <a:solidFill>
                <a:srgbClr val="000000"/>
              </a:solidFill>
              <a:prstDash val="dash"/>
              <a:round/>
              <a:headEnd/>
              <a:tailEnd/>
            </a:ln>
          </p:spPr>
          <p:txBody>
            <a:bodyPr lIns="36576" tIns="36576" rIns="36576" bIns="36576"/>
            <a:lstStyle/>
            <a:p>
              <a:pPr fontAlgn="base">
                <a:spcBef>
                  <a:spcPct val="0"/>
                </a:spcBef>
                <a:spcAft>
                  <a:spcPct val="0"/>
                </a:spcAft>
              </a:pPr>
              <a:endParaRPr lang="en-US" dirty="0">
                <a:solidFill>
                  <a:prstClr val="black"/>
                </a:solidFill>
                <a:latin typeface="Arial" charset="0"/>
                <a:cs typeface="Arial" charset="0"/>
              </a:endParaRPr>
            </a:p>
          </p:txBody>
        </p:sp>
        <p:sp>
          <p:nvSpPr>
            <p:cNvPr id="92" name="Line 91">
              <a:extLst>
                <a:ext uri="{FF2B5EF4-FFF2-40B4-BE49-F238E27FC236}">
                  <a16:creationId xmlns:a16="http://schemas.microsoft.com/office/drawing/2014/main" id="{606CD0E4-712D-484F-AA48-3ED9D84A91B4}"/>
                </a:ext>
              </a:extLst>
            </p:cNvPr>
            <p:cNvSpPr>
              <a:spLocks noChangeShapeType="1"/>
            </p:cNvSpPr>
            <p:nvPr/>
          </p:nvSpPr>
          <p:spPr bwMode="auto">
            <a:xfrm>
              <a:off x="5024052" y="3189408"/>
              <a:ext cx="426315" cy="1"/>
            </a:xfrm>
            <a:prstGeom prst="line">
              <a:avLst/>
            </a:prstGeom>
            <a:noFill/>
            <a:ln w="22225" algn="ctr">
              <a:solidFill>
                <a:srgbClr val="000000"/>
              </a:solidFill>
              <a:prstDash val="dash"/>
              <a:round/>
              <a:headEnd/>
              <a:tailEnd/>
            </a:ln>
          </p:spPr>
          <p:txBody>
            <a:bodyPr lIns="36576" tIns="36576" rIns="36576" bIns="36576"/>
            <a:lstStyle/>
            <a:p>
              <a:pPr fontAlgn="base">
                <a:spcBef>
                  <a:spcPct val="0"/>
                </a:spcBef>
                <a:spcAft>
                  <a:spcPct val="0"/>
                </a:spcAft>
              </a:pPr>
              <a:endParaRPr lang="en-US" dirty="0">
                <a:solidFill>
                  <a:prstClr val="black"/>
                </a:solidFill>
                <a:latin typeface="Arial" charset="0"/>
                <a:cs typeface="Arial" charset="0"/>
              </a:endParaRPr>
            </a:p>
          </p:txBody>
        </p:sp>
        <p:sp>
          <p:nvSpPr>
            <p:cNvPr id="93" name="Line 92">
              <a:extLst>
                <a:ext uri="{FF2B5EF4-FFF2-40B4-BE49-F238E27FC236}">
                  <a16:creationId xmlns:a16="http://schemas.microsoft.com/office/drawing/2014/main" id="{8F3CD83E-2DB4-4C12-BA6E-98C593C2F9EC}"/>
                </a:ext>
              </a:extLst>
            </p:cNvPr>
            <p:cNvSpPr>
              <a:spLocks noChangeShapeType="1"/>
            </p:cNvSpPr>
            <p:nvPr/>
          </p:nvSpPr>
          <p:spPr bwMode="auto">
            <a:xfrm>
              <a:off x="5210565" y="3118659"/>
              <a:ext cx="53289" cy="0"/>
            </a:xfrm>
            <a:prstGeom prst="line">
              <a:avLst/>
            </a:prstGeom>
            <a:noFill/>
            <a:ln w="12700" algn="ctr">
              <a:solidFill>
                <a:srgbClr val="000000"/>
              </a:solidFill>
              <a:round/>
              <a:headEnd/>
              <a:tailEnd/>
            </a:ln>
          </p:spPr>
          <p:txBody>
            <a:bodyPr lIns="36576" tIns="36576" rIns="36576" bIns="36576"/>
            <a:lstStyle/>
            <a:p>
              <a:pPr fontAlgn="base">
                <a:spcBef>
                  <a:spcPct val="0"/>
                </a:spcBef>
                <a:spcAft>
                  <a:spcPct val="0"/>
                </a:spcAft>
              </a:pPr>
              <a:endParaRPr lang="en-US" dirty="0">
                <a:solidFill>
                  <a:prstClr val="black"/>
                </a:solidFill>
                <a:latin typeface="Arial" charset="0"/>
                <a:cs typeface="Arial" charset="0"/>
              </a:endParaRPr>
            </a:p>
          </p:txBody>
        </p:sp>
        <p:sp>
          <p:nvSpPr>
            <p:cNvPr id="94" name="Line 93">
              <a:extLst>
                <a:ext uri="{FF2B5EF4-FFF2-40B4-BE49-F238E27FC236}">
                  <a16:creationId xmlns:a16="http://schemas.microsoft.com/office/drawing/2014/main" id="{E5FF5386-837F-4F00-B846-00D5C6B18BC1}"/>
                </a:ext>
              </a:extLst>
            </p:cNvPr>
            <p:cNvSpPr>
              <a:spLocks noChangeShapeType="1"/>
            </p:cNvSpPr>
            <p:nvPr/>
          </p:nvSpPr>
          <p:spPr bwMode="auto">
            <a:xfrm flipH="1">
              <a:off x="4953000" y="3118659"/>
              <a:ext cx="230920" cy="0"/>
            </a:xfrm>
            <a:prstGeom prst="line">
              <a:avLst/>
            </a:prstGeom>
            <a:noFill/>
            <a:ln w="12700">
              <a:solidFill>
                <a:srgbClr val="000000"/>
              </a:solidFill>
              <a:round/>
              <a:headEnd/>
              <a:tailEnd/>
            </a:ln>
          </p:spPr>
          <p:txBody>
            <a:bodyPr lIns="36576" tIns="36576" rIns="36576" bIns="36576"/>
            <a:lstStyle/>
            <a:p>
              <a:pPr fontAlgn="base">
                <a:spcBef>
                  <a:spcPct val="0"/>
                </a:spcBef>
                <a:spcAft>
                  <a:spcPct val="0"/>
                </a:spcAft>
              </a:pPr>
              <a:endParaRPr lang="en-US" dirty="0">
                <a:solidFill>
                  <a:prstClr val="black"/>
                </a:solidFill>
                <a:latin typeface="Arial" charset="0"/>
                <a:cs typeface="Arial" charset="0"/>
              </a:endParaRPr>
            </a:p>
          </p:txBody>
        </p:sp>
        <p:sp>
          <p:nvSpPr>
            <p:cNvPr id="95" name="Line 94">
              <a:extLst>
                <a:ext uri="{FF2B5EF4-FFF2-40B4-BE49-F238E27FC236}">
                  <a16:creationId xmlns:a16="http://schemas.microsoft.com/office/drawing/2014/main" id="{50222BB3-86FC-481B-ADB0-EFE8EC458B7C}"/>
                </a:ext>
              </a:extLst>
            </p:cNvPr>
            <p:cNvSpPr>
              <a:spLocks noChangeShapeType="1"/>
            </p:cNvSpPr>
            <p:nvPr/>
          </p:nvSpPr>
          <p:spPr bwMode="auto">
            <a:xfrm>
              <a:off x="6456940" y="3118659"/>
              <a:ext cx="248683" cy="0"/>
            </a:xfrm>
            <a:prstGeom prst="line">
              <a:avLst/>
            </a:prstGeom>
            <a:noFill/>
            <a:ln w="12700">
              <a:solidFill>
                <a:srgbClr val="000000"/>
              </a:solidFill>
              <a:round/>
              <a:headEnd/>
              <a:tailEnd/>
            </a:ln>
          </p:spPr>
          <p:txBody>
            <a:bodyPr lIns="36576" tIns="36576" rIns="36576" bIns="36576"/>
            <a:lstStyle/>
            <a:p>
              <a:pPr fontAlgn="base">
                <a:spcBef>
                  <a:spcPct val="0"/>
                </a:spcBef>
                <a:spcAft>
                  <a:spcPct val="0"/>
                </a:spcAft>
              </a:pPr>
              <a:endParaRPr lang="en-US" dirty="0">
                <a:solidFill>
                  <a:prstClr val="black"/>
                </a:solidFill>
                <a:latin typeface="Arial" charset="0"/>
                <a:cs typeface="Arial" charset="0"/>
              </a:endParaRPr>
            </a:p>
          </p:txBody>
        </p:sp>
        <p:sp>
          <p:nvSpPr>
            <p:cNvPr id="96" name="Line 95">
              <a:extLst>
                <a:ext uri="{FF2B5EF4-FFF2-40B4-BE49-F238E27FC236}">
                  <a16:creationId xmlns:a16="http://schemas.microsoft.com/office/drawing/2014/main" id="{7CBB2DAB-B97C-47DE-9459-7BA2E302C895}"/>
                </a:ext>
              </a:extLst>
            </p:cNvPr>
            <p:cNvSpPr>
              <a:spLocks noChangeShapeType="1"/>
            </p:cNvSpPr>
            <p:nvPr/>
          </p:nvSpPr>
          <p:spPr bwMode="auto">
            <a:xfrm rot="16200000">
              <a:off x="6291682" y="3283738"/>
              <a:ext cx="247625" cy="0"/>
            </a:xfrm>
            <a:prstGeom prst="line">
              <a:avLst/>
            </a:prstGeom>
            <a:noFill/>
            <a:ln w="12700" algn="ctr">
              <a:solidFill>
                <a:srgbClr val="000000"/>
              </a:solidFill>
              <a:round/>
              <a:headEnd/>
              <a:tailEnd/>
            </a:ln>
          </p:spPr>
          <p:txBody>
            <a:bodyPr lIns="36576" tIns="36576" rIns="36576" bIns="36576"/>
            <a:lstStyle/>
            <a:p>
              <a:pPr fontAlgn="base">
                <a:spcBef>
                  <a:spcPct val="0"/>
                </a:spcBef>
                <a:spcAft>
                  <a:spcPct val="0"/>
                </a:spcAft>
              </a:pPr>
              <a:endParaRPr lang="en-US" dirty="0">
                <a:solidFill>
                  <a:prstClr val="black"/>
                </a:solidFill>
                <a:latin typeface="Arial" charset="0"/>
                <a:cs typeface="Arial" charset="0"/>
              </a:endParaRPr>
            </a:p>
          </p:txBody>
        </p:sp>
        <p:sp>
          <p:nvSpPr>
            <p:cNvPr id="97" name="Line 96">
              <a:extLst>
                <a:ext uri="{FF2B5EF4-FFF2-40B4-BE49-F238E27FC236}">
                  <a16:creationId xmlns:a16="http://schemas.microsoft.com/office/drawing/2014/main" id="{D04442B4-511F-4746-A3C1-86EAE3794234}"/>
                </a:ext>
              </a:extLst>
            </p:cNvPr>
            <p:cNvSpPr>
              <a:spLocks noChangeShapeType="1"/>
            </p:cNvSpPr>
            <p:nvPr/>
          </p:nvSpPr>
          <p:spPr bwMode="auto">
            <a:xfrm rot="16200000">
              <a:off x="5905478" y="2561506"/>
              <a:ext cx="1008193" cy="0"/>
            </a:xfrm>
            <a:prstGeom prst="line">
              <a:avLst/>
            </a:prstGeom>
            <a:noFill/>
            <a:ln w="12700" algn="ctr">
              <a:solidFill>
                <a:srgbClr val="000000"/>
              </a:solidFill>
              <a:round/>
              <a:headEnd/>
              <a:tailEnd/>
            </a:ln>
          </p:spPr>
          <p:txBody>
            <a:bodyPr lIns="36576" tIns="36576" rIns="36576" bIns="36576"/>
            <a:lstStyle/>
            <a:p>
              <a:pPr fontAlgn="base">
                <a:spcBef>
                  <a:spcPct val="0"/>
                </a:spcBef>
                <a:spcAft>
                  <a:spcPct val="0"/>
                </a:spcAft>
              </a:pPr>
              <a:endParaRPr lang="en-US" dirty="0">
                <a:solidFill>
                  <a:prstClr val="black"/>
                </a:solidFill>
                <a:latin typeface="Arial" charset="0"/>
                <a:cs typeface="Arial" charset="0"/>
              </a:endParaRPr>
            </a:p>
          </p:txBody>
        </p:sp>
        <p:sp>
          <p:nvSpPr>
            <p:cNvPr id="98" name="Line 97">
              <a:extLst>
                <a:ext uri="{FF2B5EF4-FFF2-40B4-BE49-F238E27FC236}">
                  <a16:creationId xmlns:a16="http://schemas.microsoft.com/office/drawing/2014/main" id="{F48B9D34-4FE1-4207-B203-177EC8BA1A42}"/>
                </a:ext>
              </a:extLst>
            </p:cNvPr>
            <p:cNvSpPr>
              <a:spLocks noChangeShapeType="1"/>
            </p:cNvSpPr>
            <p:nvPr/>
          </p:nvSpPr>
          <p:spPr bwMode="auto">
            <a:xfrm>
              <a:off x="5343788" y="3118659"/>
              <a:ext cx="213157" cy="0"/>
            </a:xfrm>
            <a:prstGeom prst="line">
              <a:avLst/>
            </a:prstGeom>
            <a:noFill/>
            <a:ln w="12700">
              <a:solidFill>
                <a:srgbClr val="000000"/>
              </a:solidFill>
              <a:round/>
              <a:headEnd/>
              <a:tailEnd/>
            </a:ln>
          </p:spPr>
          <p:txBody>
            <a:bodyPr lIns="36576" tIns="36576" rIns="36576" bIns="36576"/>
            <a:lstStyle/>
            <a:p>
              <a:pPr fontAlgn="base">
                <a:spcBef>
                  <a:spcPct val="0"/>
                </a:spcBef>
                <a:spcAft>
                  <a:spcPct val="0"/>
                </a:spcAft>
              </a:pPr>
              <a:endParaRPr lang="en-US" dirty="0">
                <a:solidFill>
                  <a:prstClr val="black"/>
                </a:solidFill>
                <a:latin typeface="Arial" charset="0"/>
                <a:cs typeface="Arial" charset="0"/>
              </a:endParaRPr>
            </a:p>
          </p:txBody>
        </p:sp>
        <p:sp>
          <p:nvSpPr>
            <p:cNvPr id="99" name="Text Box 98">
              <a:extLst>
                <a:ext uri="{FF2B5EF4-FFF2-40B4-BE49-F238E27FC236}">
                  <a16:creationId xmlns:a16="http://schemas.microsoft.com/office/drawing/2014/main" id="{3F64AD8F-B5A6-4529-8C38-6D23E2CA752E}"/>
                </a:ext>
              </a:extLst>
            </p:cNvPr>
            <p:cNvSpPr txBox="1">
              <a:spLocks noChangeArrowheads="1"/>
            </p:cNvSpPr>
            <p:nvPr/>
          </p:nvSpPr>
          <p:spPr bwMode="auto">
            <a:xfrm>
              <a:off x="5257804" y="3962205"/>
              <a:ext cx="1447818" cy="154914"/>
            </a:xfrm>
            <a:prstGeom prst="rect">
              <a:avLst/>
            </a:prstGeom>
            <a:noFill/>
            <a:ln w="9525" algn="in">
              <a:noFill/>
              <a:miter lim="800000"/>
              <a:headEnd/>
              <a:tailEnd/>
            </a:ln>
          </p:spPr>
          <p:txBody>
            <a:bodyPr lIns="36576" tIns="36576" rIns="36576" bIns="36576"/>
            <a:lstStyle/>
            <a:p>
              <a:pPr fontAlgn="base">
                <a:spcBef>
                  <a:spcPct val="0"/>
                </a:spcBef>
                <a:spcAft>
                  <a:spcPct val="0"/>
                </a:spcAft>
              </a:pPr>
              <a:r>
                <a:rPr lang="en-US" sz="1000" dirty="0">
                  <a:solidFill>
                    <a:srgbClr val="000000"/>
                  </a:solidFill>
                  <a:latin typeface="+mj-lt"/>
                  <a:cs typeface="Arial" charset="0"/>
                </a:rPr>
                <a:t>3/4 SQUARE  STOCK</a:t>
              </a:r>
              <a:endParaRPr lang="en-US" dirty="0">
                <a:solidFill>
                  <a:prstClr val="black"/>
                </a:solidFill>
                <a:latin typeface="+mj-lt"/>
                <a:cs typeface="Arial" charset="0"/>
              </a:endParaRPr>
            </a:p>
          </p:txBody>
        </p:sp>
        <p:sp>
          <p:nvSpPr>
            <p:cNvPr id="100" name="Line 99">
              <a:extLst>
                <a:ext uri="{FF2B5EF4-FFF2-40B4-BE49-F238E27FC236}">
                  <a16:creationId xmlns:a16="http://schemas.microsoft.com/office/drawing/2014/main" id="{ACA92786-B753-44A4-ADA5-7C73BAFF8DEE}"/>
                </a:ext>
              </a:extLst>
            </p:cNvPr>
            <p:cNvSpPr>
              <a:spLocks noChangeShapeType="1"/>
            </p:cNvSpPr>
            <p:nvPr/>
          </p:nvSpPr>
          <p:spPr bwMode="auto">
            <a:xfrm>
              <a:off x="5770103" y="3755408"/>
              <a:ext cx="355262" cy="0"/>
            </a:xfrm>
            <a:prstGeom prst="line">
              <a:avLst/>
            </a:prstGeom>
            <a:noFill/>
            <a:ln w="12700">
              <a:solidFill>
                <a:srgbClr val="000000"/>
              </a:solidFill>
              <a:round/>
              <a:headEnd/>
              <a:tailEnd/>
            </a:ln>
          </p:spPr>
          <p:txBody>
            <a:bodyPr lIns="36576" tIns="36576" rIns="36576" bIns="36576"/>
            <a:lstStyle/>
            <a:p>
              <a:pPr fontAlgn="base">
                <a:spcBef>
                  <a:spcPct val="0"/>
                </a:spcBef>
                <a:spcAft>
                  <a:spcPct val="0"/>
                </a:spcAft>
              </a:pPr>
              <a:endParaRPr lang="en-US" dirty="0">
                <a:solidFill>
                  <a:prstClr val="black"/>
                </a:solidFill>
                <a:latin typeface="Arial" charset="0"/>
                <a:cs typeface="Arial" charset="0"/>
              </a:endParaRPr>
            </a:p>
          </p:txBody>
        </p:sp>
        <p:sp>
          <p:nvSpPr>
            <p:cNvPr id="101" name="Line 100">
              <a:extLst>
                <a:ext uri="{FF2B5EF4-FFF2-40B4-BE49-F238E27FC236}">
                  <a16:creationId xmlns:a16="http://schemas.microsoft.com/office/drawing/2014/main" id="{E8CA36FC-BE40-44DC-B04B-501B6DBE029E}"/>
                </a:ext>
              </a:extLst>
            </p:cNvPr>
            <p:cNvSpPr>
              <a:spLocks noChangeShapeType="1"/>
            </p:cNvSpPr>
            <p:nvPr/>
          </p:nvSpPr>
          <p:spPr bwMode="auto">
            <a:xfrm>
              <a:off x="5770103" y="2340409"/>
              <a:ext cx="355262" cy="0"/>
            </a:xfrm>
            <a:prstGeom prst="line">
              <a:avLst/>
            </a:prstGeom>
            <a:noFill/>
            <a:ln w="12700">
              <a:solidFill>
                <a:srgbClr val="000000"/>
              </a:solidFill>
              <a:round/>
              <a:headEnd/>
              <a:tailEnd/>
            </a:ln>
          </p:spPr>
          <p:txBody>
            <a:bodyPr lIns="36576" tIns="36576" rIns="36576" bIns="36576"/>
            <a:lstStyle/>
            <a:p>
              <a:pPr fontAlgn="base">
                <a:spcBef>
                  <a:spcPct val="0"/>
                </a:spcBef>
                <a:spcAft>
                  <a:spcPct val="0"/>
                </a:spcAft>
              </a:pPr>
              <a:endParaRPr lang="en-US" dirty="0">
                <a:solidFill>
                  <a:prstClr val="black"/>
                </a:solidFill>
                <a:latin typeface="Arial" charset="0"/>
                <a:cs typeface="Arial" charset="0"/>
              </a:endParaRPr>
            </a:p>
          </p:txBody>
        </p:sp>
        <p:sp>
          <p:nvSpPr>
            <p:cNvPr id="102" name="Text Box 101">
              <a:extLst>
                <a:ext uri="{FF2B5EF4-FFF2-40B4-BE49-F238E27FC236}">
                  <a16:creationId xmlns:a16="http://schemas.microsoft.com/office/drawing/2014/main" id="{B5D429A8-6050-4337-869E-ECAC32F68FB7}"/>
                </a:ext>
              </a:extLst>
            </p:cNvPr>
            <p:cNvSpPr txBox="1">
              <a:spLocks noChangeArrowheads="1"/>
            </p:cNvSpPr>
            <p:nvPr/>
          </p:nvSpPr>
          <p:spPr bwMode="auto">
            <a:xfrm>
              <a:off x="5638809" y="3047900"/>
              <a:ext cx="381005" cy="380961"/>
            </a:xfrm>
            <a:prstGeom prst="rect">
              <a:avLst/>
            </a:prstGeom>
            <a:noFill/>
            <a:ln w="9525" algn="in">
              <a:noFill/>
              <a:miter lim="800000"/>
              <a:headEnd/>
              <a:tailEnd/>
            </a:ln>
          </p:spPr>
          <p:txBody>
            <a:bodyPr lIns="36576" tIns="36576" rIns="36576" bIns="36576"/>
            <a:lstStyle/>
            <a:p>
              <a:pPr fontAlgn="base">
                <a:spcBef>
                  <a:spcPct val="0"/>
                </a:spcBef>
                <a:spcAft>
                  <a:spcPct val="0"/>
                </a:spcAft>
              </a:pPr>
              <a:r>
                <a:rPr lang="en-US" sz="1000" dirty="0">
                  <a:solidFill>
                    <a:srgbClr val="000000"/>
                  </a:solidFill>
                  <a:latin typeface="+mj-lt"/>
                  <a:cs typeface="Arial" charset="0"/>
                </a:rPr>
                <a:t>2 1/2</a:t>
              </a:r>
            </a:p>
            <a:p>
              <a:pPr fontAlgn="base">
                <a:spcBef>
                  <a:spcPct val="0"/>
                </a:spcBef>
                <a:spcAft>
                  <a:spcPct val="0"/>
                </a:spcAft>
              </a:pPr>
              <a:endParaRPr lang="en-US" dirty="0">
                <a:solidFill>
                  <a:prstClr val="black"/>
                </a:solidFill>
                <a:latin typeface="Arial" charset="0"/>
                <a:cs typeface="Arial" charset="0"/>
              </a:endParaRPr>
            </a:p>
          </p:txBody>
        </p:sp>
        <p:sp>
          <p:nvSpPr>
            <p:cNvPr id="103" name="Line 102">
              <a:extLst>
                <a:ext uri="{FF2B5EF4-FFF2-40B4-BE49-F238E27FC236}">
                  <a16:creationId xmlns:a16="http://schemas.microsoft.com/office/drawing/2014/main" id="{49CAADE6-AE68-4413-BDB2-F1343865F6A8}"/>
                </a:ext>
              </a:extLst>
            </p:cNvPr>
            <p:cNvSpPr>
              <a:spLocks noChangeShapeType="1"/>
            </p:cNvSpPr>
            <p:nvPr/>
          </p:nvSpPr>
          <p:spPr bwMode="auto">
            <a:xfrm flipV="1">
              <a:off x="5829311" y="2330257"/>
              <a:ext cx="0" cy="707500"/>
            </a:xfrm>
            <a:prstGeom prst="line">
              <a:avLst/>
            </a:prstGeom>
            <a:noFill/>
            <a:ln w="15875">
              <a:solidFill>
                <a:srgbClr val="000000"/>
              </a:solidFill>
              <a:round/>
              <a:headEnd/>
              <a:tailEnd type="triangle" w="med" len="med"/>
            </a:ln>
          </p:spPr>
          <p:txBody>
            <a:bodyPr lIns="36576" tIns="36576" rIns="36576" bIns="36576"/>
            <a:lstStyle/>
            <a:p>
              <a:pPr fontAlgn="base">
                <a:spcBef>
                  <a:spcPct val="0"/>
                </a:spcBef>
                <a:spcAft>
                  <a:spcPct val="0"/>
                </a:spcAft>
              </a:pPr>
              <a:endParaRPr lang="en-US" dirty="0">
                <a:solidFill>
                  <a:prstClr val="black"/>
                </a:solidFill>
                <a:latin typeface="Arial" charset="0"/>
                <a:cs typeface="Arial" charset="0"/>
              </a:endParaRPr>
            </a:p>
          </p:txBody>
        </p:sp>
        <p:sp>
          <p:nvSpPr>
            <p:cNvPr id="104" name="Text Box 103">
              <a:extLst>
                <a:ext uri="{FF2B5EF4-FFF2-40B4-BE49-F238E27FC236}">
                  <a16:creationId xmlns:a16="http://schemas.microsoft.com/office/drawing/2014/main" id="{A20FE5F8-1C29-40D4-9091-558C8B19A172}"/>
                </a:ext>
              </a:extLst>
            </p:cNvPr>
            <p:cNvSpPr txBox="1">
              <a:spLocks noChangeArrowheads="1"/>
            </p:cNvSpPr>
            <p:nvPr/>
          </p:nvSpPr>
          <p:spPr bwMode="auto">
            <a:xfrm>
              <a:off x="5860687" y="3401657"/>
              <a:ext cx="390788" cy="247625"/>
            </a:xfrm>
            <a:prstGeom prst="rect">
              <a:avLst/>
            </a:prstGeom>
            <a:noFill/>
            <a:ln w="9525" algn="in">
              <a:noFill/>
              <a:miter lim="800000"/>
              <a:headEnd/>
              <a:tailEnd/>
            </a:ln>
          </p:spPr>
          <p:txBody>
            <a:bodyPr lIns="36576" tIns="36576" rIns="36576" bIns="36576"/>
            <a:lstStyle/>
            <a:p>
              <a:pPr fontAlgn="base">
                <a:spcBef>
                  <a:spcPct val="0"/>
                </a:spcBef>
                <a:spcAft>
                  <a:spcPct val="0"/>
                </a:spcAft>
              </a:pPr>
              <a:r>
                <a:rPr lang="en-US" sz="1000" dirty="0">
                  <a:solidFill>
                    <a:srgbClr val="000000"/>
                  </a:solidFill>
                  <a:latin typeface="+mj-lt"/>
                  <a:cs typeface="Arial" charset="0"/>
                </a:rPr>
                <a:t>1 1/8</a:t>
              </a:r>
              <a:endParaRPr lang="en-US" dirty="0">
                <a:solidFill>
                  <a:prstClr val="black"/>
                </a:solidFill>
                <a:latin typeface="+mj-lt"/>
                <a:cs typeface="Arial" charset="0"/>
              </a:endParaRPr>
            </a:p>
          </p:txBody>
        </p:sp>
        <p:sp>
          <p:nvSpPr>
            <p:cNvPr id="105" name="Line 104">
              <a:extLst>
                <a:ext uri="{FF2B5EF4-FFF2-40B4-BE49-F238E27FC236}">
                  <a16:creationId xmlns:a16="http://schemas.microsoft.com/office/drawing/2014/main" id="{E461C0A6-D62C-415D-A085-622AEE835E68}"/>
                </a:ext>
              </a:extLst>
            </p:cNvPr>
            <p:cNvSpPr>
              <a:spLocks noChangeShapeType="1"/>
            </p:cNvSpPr>
            <p:nvPr/>
          </p:nvSpPr>
          <p:spPr bwMode="auto">
            <a:xfrm>
              <a:off x="6054312" y="3543159"/>
              <a:ext cx="0" cy="212250"/>
            </a:xfrm>
            <a:prstGeom prst="line">
              <a:avLst/>
            </a:prstGeom>
            <a:noFill/>
            <a:ln w="15875">
              <a:solidFill>
                <a:srgbClr val="000000"/>
              </a:solidFill>
              <a:round/>
              <a:headEnd/>
              <a:tailEnd type="triangle" w="med" len="med"/>
            </a:ln>
          </p:spPr>
          <p:txBody>
            <a:bodyPr lIns="36576" tIns="36576" rIns="36576" bIns="36576"/>
            <a:lstStyle/>
            <a:p>
              <a:pPr fontAlgn="base">
                <a:spcBef>
                  <a:spcPct val="0"/>
                </a:spcBef>
                <a:spcAft>
                  <a:spcPct val="0"/>
                </a:spcAft>
              </a:pPr>
              <a:endParaRPr lang="en-US" dirty="0">
                <a:solidFill>
                  <a:prstClr val="black"/>
                </a:solidFill>
                <a:latin typeface="Arial" charset="0"/>
                <a:cs typeface="Arial" charset="0"/>
              </a:endParaRPr>
            </a:p>
          </p:txBody>
        </p:sp>
        <p:sp>
          <p:nvSpPr>
            <p:cNvPr id="106" name="Line 105">
              <a:extLst>
                <a:ext uri="{FF2B5EF4-FFF2-40B4-BE49-F238E27FC236}">
                  <a16:creationId xmlns:a16="http://schemas.microsoft.com/office/drawing/2014/main" id="{F4F132EC-AC25-4ACD-8F70-B3BF5FD86634}"/>
                </a:ext>
              </a:extLst>
            </p:cNvPr>
            <p:cNvSpPr>
              <a:spLocks noChangeShapeType="1"/>
            </p:cNvSpPr>
            <p:nvPr/>
          </p:nvSpPr>
          <p:spPr bwMode="auto">
            <a:xfrm flipV="1">
              <a:off x="6054312" y="3118659"/>
              <a:ext cx="0" cy="283000"/>
            </a:xfrm>
            <a:prstGeom prst="line">
              <a:avLst/>
            </a:prstGeom>
            <a:noFill/>
            <a:ln w="15875">
              <a:solidFill>
                <a:srgbClr val="000000"/>
              </a:solidFill>
              <a:round/>
              <a:headEnd/>
              <a:tailEnd type="triangle" w="med" len="med"/>
            </a:ln>
          </p:spPr>
          <p:txBody>
            <a:bodyPr lIns="36576" tIns="36576" rIns="36576" bIns="36576"/>
            <a:lstStyle/>
            <a:p>
              <a:pPr fontAlgn="base">
                <a:spcBef>
                  <a:spcPct val="0"/>
                </a:spcBef>
                <a:spcAft>
                  <a:spcPct val="0"/>
                </a:spcAft>
              </a:pPr>
              <a:endParaRPr lang="en-US" dirty="0">
                <a:solidFill>
                  <a:prstClr val="black"/>
                </a:solidFill>
                <a:latin typeface="Arial" charset="0"/>
                <a:cs typeface="Arial" charset="0"/>
              </a:endParaRPr>
            </a:p>
          </p:txBody>
        </p:sp>
        <p:sp>
          <p:nvSpPr>
            <p:cNvPr id="107" name="Line 106">
              <a:extLst>
                <a:ext uri="{FF2B5EF4-FFF2-40B4-BE49-F238E27FC236}">
                  <a16:creationId xmlns:a16="http://schemas.microsoft.com/office/drawing/2014/main" id="{9C2E79D5-BF79-4AA8-99F9-4B03B6F1A284}"/>
                </a:ext>
              </a:extLst>
            </p:cNvPr>
            <p:cNvSpPr>
              <a:spLocks noChangeShapeType="1"/>
            </p:cNvSpPr>
            <p:nvPr/>
          </p:nvSpPr>
          <p:spPr bwMode="auto">
            <a:xfrm>
              <a:off x="6196417" y="2906409"/>
              <a:ext cx="426315" cy="0"/>
            </a:xfrm>
            <a:prstGeom prst="line">
              <a:avLst/>
            </a:prstGeom>
            <a:noFill/>
            <a:ln w="22225">
              <a:solidFill>
                <a:srgbClr val="000000"/>
              </a:solidFill>
              <a:round/>
              <a:headEnd/>
              <a:tailEnd/>
            </a:ln>
          </p:spPr>
          <p:txBody>
            <a:bodyPr lIns="36576" tIns="36576" rIns="36576" bIns="36576"/>
            <a:lstStyle/>
            <a:p>
              <a:pPr fontAlgn="base">
                <a:spcBef>
                  <a:spcPct val="0"/>
                </a:spcBef>
                <a:spcAft>
                  <a:spcPct val="0"/>
                </a:spcAft>
              </a:pPr>
              <a:endParaRPr lang="en-US" dirty="0">
                <a:solidFill>
                  <a:prstClr val="black"/>
                </a:solidFill>
                <a:latin typeface="Arial" charset="0"/>
                <a:cs typeface="Arial" charset="0"/>
              </a:endParaRPr>
            </a:p>
          </p:txBody>
        </p:sp>
        <p:sp>
          <p:nvSpPr>
            <p:cNvPr id="108" name="Line 107">
              <a:extLst>
                <a:ext uri="{FF2B5EF4-FFF2-40B4-BE49-F238E27FC236}">
                  <a16:creationId xmlns:a16="http://schemas.microsoft.com/office/drawing/2014/main" id="{2AC51748-8030-4FE3-9F5E-49DEB38F6B3E}"/>
                </a:ext>
              </a:extLst>
            </p:cNvPr>
            <p:cNvSpPr>
              <a:spLocks noChangeShapeType="1"/>
            </p:cNvSpPr>
            <p:nvPr/>
          </p:nvSpPr>
          <p:spPr bwMode="auto">
            <a:xfrm>
              <a:off x="5983260" y="2906409"/>
              <a:ext cx="142105" cy="0"/>
            </a:xfrm>
            <a:prstGeom prst="line">
              <a:avLst/>
            </a:prstGeom>
            <a:noFill/>
            <a:ln w="12700">
              <a:solidFill>
                <a:srgbClr val="000000"/>
              </a:solidFill>
              <a:round/>
              <a:headEnd/>
              <a:tailEnd/>
            </a:ln>
          </p:spPr>
          <p:txBody>
            <a:bodyPr lIns="36576" tIns="36576" rIns="36576" bIns="36576"/>
            <a:lstStyle/>
            <a:p>
              <a:pPr fontAlgn="base">
                <a:spcBef>
                  <a:spcPct val="0"/>
                </a:spcBef>
                <a:spcAft>
                  <a:spcPct val="0"/>
                </a:spcAft>
              </a:pPr>
              <a:endParaRPr lang="en-US" dirty="0">
                <a:solidFill>
                  <a:prstClr val="black"/>
                </a:solidFill>
                <a:latin typeface="Arial" charset="0"/>
                <a:cs typeface="Arial" charset="0"/>
              </a:endParaRPr>
            </a:p>
          </p:txBody>
        </p:sp>
        <p:sp>
          <p:nvSpPr>
            <p:cNvPr id="109" name="Text Box 108">
              <a:extLst>
                <a:ext uri="{FF2B5EF4-FFF2-40B4-BE49-F238E27FC236}">
                  <a16:creationId xmlns:a16="http://schemas.microsoft.com/office/drawing/2014/main" id="{F64AF637-8A8E-490C-A848-889F5094E3BA}"/>
                </a:ext>
              </a:extLst>
            </p:cNvPr>
            <p:cNvSpPr txBox="1">
              <a:spLocks noChangeArrowheads="1"/>
            </p:cNvSpPr>
            <p:nvPr/>
          </p:nvSpPr>
          <p:spPr bwMode="auto">
            <a:xfrm>
              <a:off x="5947733" y="2552493"/>
              <a:ext cx="304804" cy="228577"/>
            </a:xfrm>
            <a:prstGeom prst="rect">
              <a:avLst/>
            </a:prstGeom>
            <a:noFill/>
            <a:ln w="9525" algn="in">
              <a:noFill/>
              <a:miter lim="800000"/>
              <a:headEnd/>
              <a:tailEnd/>
            </a:ln>
          </p:spPr>
          <p:txBody>
            <a:bodyPr lIns="36576" tIns="36576" rIns="36576" bIns="36576"/>
            <a:lstStyle/>
            <a:p>
              <a:pPr fontAlgn="base">
                <a:spcBef>
                  <a:spcPct val="0"/>
                </a:spcBef>
                <a:spcAft>
                  <a:spcPct val="0"/>
                </a:spcAft>
              </a:pPr>
              <a:r>
                <a:rPr lang="en-US" sz="1000" dirty="0">
                  <a:solidFill>
                    <a:srgbClr val="000000"/>
                  </a:solidFill>
                  <a:latin typeface="+mj-lt"/>
                  <a:cs typeface="Arial" charset="0"/>
                </a:rPr>
                <a:t>1</a:t>
              </a:r>
              <a:endParaRPr lang="en-US" dirty="0">
                <a:solidFill>
                  <a:prstClr val="black"/>
                </a:solidFill>
                <a:latin typeface="+mj-lt"/>
                <a:cs typeface="Arial" charset="0"/>
              </a:endParaRPr>
            </a:p>
          </p:txBody>
        </p:sp>
        <p:sp>
          <p:nvSpPr>
            <p:cNvPr id="110" name="Line 109">
              <a:extLst>
                <a:ext uri="{FF2B5EF4-FFF2-40B4-BE49-F238E27FC236}">
                  <a16:creationId xmlns:a16="http://schemas.microsoft.com/office/drawing/2014/main" id="{FF2CFF07-F8CD-4FF3-9F52-3BD83C014A47}"/>
                </a:ext>
              </a:extLst>
            </p:cNvPr>
            <p:cNvSpPr>
              <a:spLocks noChangeShapeType="1"/>
            </p:cNvSpPr>
            <p:nvPr/>
          </p:nvSpPr>
          <p:spPr bwMode="auto">
            <a:xfrm>
              <a:off x="6017750" y="2764909"/>
              <a:ext cx="0" cy="141500"/>
            </a:xfrm>
            <a:prstGeom prst="line">
              <a:avLst/>
            </a:prstGeom>
            <a:noFill/>
            <a:ln w="9525">
              <a:solidFill>
                <a:srgbClr val="000000"/>
              </a:solidFill>
              <a:round/>
              <a:headEnd/>
              <a:tailEnd type="triangle" w="med" len="med"/>
            </a:ln>
          </p:spPr>
          <p:txBody>
            <a:bodyPr lIns="36576" tIns="36576" rIns="36576" bIns="36576"/>
            <a:lstStyle/>
            <a:p>
              <a:pPr fontAlgn="base">
                <a:spcBef>
                  <a:spcPct val="0"/>
                </a:spcBef>
                <a:spcAft>
                  <a:spcPct val="0"/>
                </a:spcAft>
              </a:pPr>
              <a:endParaRPr lang="en-US" dirty="0">
                <a:solidFill>
                  <a:prstClr val="black"/>
                </a:solidFill>
                <a:latin typeface="Arial" charset="0"/>
                <a:cs typeface="Arial" charset="0"/>
              </a:endParaRPr>
            </a:p>
          </p:txBody>
        </p:sp>
        <p:sp>
          <p:nvSpPr>
            <p:cNvPr id="111" name="Line 110">
              <a:extLst>
                <a:ext uri="{FF2B5EF4-FFF2-40B4-BE49-F238E27FC236}">
                  <a16:creationId xmlns:a16="http://schemas.microsoft.com/office/drawing/2014/main" id="{C62648F5-2B4B-4FD5-BA25-345B4775ED0E}"/>
                </a:ext>
              </a:extLst>
            </p:cNvPr>
            <p:cNvSpPr>
              <a:spLocks noChangeShapeType="1"/>
            </p:cNvSpPr>
            <p:nvPr/>
          </p:nvSpPr>
          <p:spPr bwMode="auto">
            <a:xfrm flipV="1">
              <a:off x="6196417" y="2057409"/>
              <a:ext cx="0" cy="283000"/>
            </a:xfrm>
            <a:prstGeom prst="line">
              <a:avLst/>
            </a:prstGeom>
            <a:noFill/>
            <a:ln w="12700">
              <a:solidFill>
                <a:srgbClr val="000000"/>
              </a:solidFill>
              <a:round/>
              <a:headEnd/>
              <a:tailEnd/>
            </a:ln>
          </p:spPr>
          <p:txBody>
            <a:bodyPr lIns="36576" tIns="36576" rIns="36576" bIns="36576"/>
            <a:lstStyle/>
            <a:p>
              <a:pPr fontAlgn="base">
                <a:spcBef>
                  <a:spcPct val="0"/>
                </a:spcBef>
                <a:spcAft>
                  <a:spcPct val="0"/>
                </a:spcAft>
              </a:pPr>
              <a:endParaRPr lang="en-US" dirty="0">
                <a:solidFill>
                  <a:prstClr val="black"/>
                </a:solidFill>
                <a:latin typeface="Arial" charset="0"/>
                <a:cs typeface="Arial" charset="0"/>
              </a:endParaRPr>
            </a:p>
          </p:txBody>
        </p:sp>
        <p:sp>
          <p:nvSpPr>
            <p:cNvPr id="112" name="Text Box 111">
              <a:extLst>
                <a:ext uri="{FF2B5EF4-FFF2-40B4-BE49-F238E27FC236}">
                  <a16:creationId xmlns:a16="http://schemas.microsoft.com/office/drawing/2014/main" id="{9AACDC2D-03E4-40E9-99B8-5ABA79EAA08F}"/>
                </a:ext>
              </a:extLst>
            </p:cNvPr>
            <p:cNvSpPr txBox="1">
              <a:spLocks noChangeArrowheads="1"/>
            </p:cNvSpPr>
            <p:nvPr/>
          </p:nvSpPr>
          <p:spPr bwMode="auto">
            <a:xfrm>
              <a:off x="6553195" y="2057400"/>
              <a:ext cx="381005" cy="228577"/>
            </a:xfrm>
            <a:prstGeom prst="rect">
              <a:avLst/>
            </a:prstGeom>
            <a:noFill/>
            <a:ln w="9525" algn="in">
              <a:noFill/>
              <a:miter lim="800000"/>
              <a:headEnd/>
              <a:tailEnd/>
            </a:ln>
          </p:spPr>
          <p:txBody>
            <a:bodyPr lIns="36576" tIns="36576" rIns="36576" bIns="36576"/>
            <a:lstStyle/>
            <a:p>
              <a:pPr fontAlgn="base">
                <a:spcBef>
                  <a:spcPct val="0"/>
                </a:spcBef>
                <a:spcAft>
                  <a:spcPct val="0"/>
                </a:spcAft>
              </a:pPr>
              <a:r>
                <a:rPr lang="en-US" sz="1000" dirty="0">
                  <a:solidFill>
                    <a:srgbClr val="000000"/>
                  </a:solidFill>
                  <a:latin typeface="+mj-lt"/>
                  <a:cs typeface="Arial" charset="0"/>
                </a:rPr>
                <a:t>3/8</a:t>
              </a:r>
              <a:endParaRPr lang="en-US" dirty="0">
                <a:solidFill>
                  <a:prstClr val="black"/>
                </a:solidFill>
                <a:latin typeface="+mj-lt"/>
                <a:cs typeface="Arial" charset="0"/>
              </a:endParaRPr>
            </a:p>
          </p:txBody>
        </p:sp>
        <p:sp>
          <p:nvSpPr>
            <p:cNvPr id="113" name="Line 112">
              <a:extLst>
                <a:ext uri="{FF2B5EF4-FFF2-40B4-BE49-F238E27FC236}">
                  <a16:creationId xmlns:a16="http://schemas.microsoft.com/office/drawing/2014/main" id="{7B6E052E-9988-434F-909D-1F474C461986}"/>
                </a:ext>
              </a:extLst>
            </p:cNvPr>
            <p:cNvSpPr>
              <a:spLocks noChangeShapeType="1"/>
            </p:cNvSpPr>
            <p:nvPr/>
          </p:nvSpPr>
          <p:spPr bwMode="auto">
            <a:xfrm>
              <a:off x="6054312" y="2198909"/>
              <a:ext cx="142105" cy="0"/>
            </a:xfrm>
            <a:prstGeom prst="line">
              <a:avLst/>
            </a:prstGeom>
            <a:noFill/>
            <a:ln w="15875">
              <a:solidFill>
                <a:srgbClr val="000000"/>
              </a:solidFill>
              <a:round/>
              <a:headEnd/>
              <a:tailEnd type="triangle" w="med" len="med"/>
            </a:ln>
          </p:spPr>
          <p:txBody>
            <a:bodyPr lIns="36576" tIns="36576" rIns="36576" bIns="36576"/>
            <a:lstStyle/>
            <a:p>
              <a:pPr fontAlgn="base">
                <a:spcBef>
                  <a:spcPct val="0"/>
                </a:spcBef>
                <a:spcAft>
                  <a:spcPct val="0"/>
                </a:spcAft>
              </a:pPr>
              <a:endParaRPr lang="en-US" dirty="0">
                <a:solidFill>
                  <a:prstClr val="black"/>
                </a:solidFill>
                <a:latin typeface="Arial" charset="0"/>
                <a:cs typeface="Arial" charset="0"/>
              </a:endParaRPr>
            </a:p>
          </p:txBody>
        </p:sp>
        <p:sp>
          <p:nvSpPr>
            <p:cNvPr id="114" name="Line 113">
              <a:extLst>
                <a:ext uri="{FF2B5EF4-FFF2-40B4-BE49-F238E27FC236}">
                  <a16:creationId xmlns:a16="http://schemas.microsoft.com/office/drawing/2014/main" id="{FBB62020-2592-4EBC-B454-09F2FB162174}"/>
                </a:ext>
              </a:extLst>
            </p:cNvPr>
            <p:cNvSpPr>
              <a:spLocks noChangeShapeType="1"/>
            </p:cNvSpPr>
            <p:nvPr/>
          </p:nvSpPr>
          <p:spPr bwMode="auto">
            <a:xfrm flipH="1">
              <a:off x="6409575" y="2198909"/>
              <a:ext cx="142105" cy="0"/>
            </a:xfrm>
            <a:prstGeom prst="line">
              <a:avLst/>
            </a:prstGeom>
            <a:noFill/>
            <a:ln w="15875">
              <a:solidFill>
                <a:srgbClr val="000000"/>
              </a:solidFill>
              <a:round/>
              <a:headEnd/>
              <a:tailEnd type="triangle" w="med" len="med"/>
            </a:ln>
          </p:spPr>
          <p:txBody>
            <a:bodyPr lIns="36576" tIns="36576" rIns="36576" bIns="36576"/>
            <a:lstStyle/>
            <a:p>
              <a:pPr fontAlgn="base">
                <a:spcBef>
                  <a:spcPct val="0"/>
                </a:spcBef>
                <a:spcAft>
                  <a:spcPct val="0"/>
                </a:spcAft>
              </a:pPr>
              <a:endParaRPr lang="en-US" dirty="0">
                <a:solidFill>
                  <a:prstClr val="black"/>
                </a:solidFill>
                <a:latin typeface="Arial" charset="0"/>
                <a:cs typeface="Arial" charset="0"/>
              </a:endParaRPr>
            </a:p>
          </p:txBody>
        </p:sp>
        <p:sp>
          <p:nvSpPr>
            <p:cNvPr id="115" name="Line 114">
              <a:extLst>
                <a:ext uri="{FF2B5EF4-FFF2-40B4-BE49-F238E27FC236}">
                  <a16:creationId xmlns:a16="http://schemas.microsoft.com/office/drawing/2014/main" id="{F1E215E9-B43A-441E-88A0-A879811CA930}"/>
                </a:ext>
              </a:extLst>
            </p:cNvPr>
            <p:cNvSpPr>
              <a:spLocks noChangeShapeType="1"/>
            </p:cNvSpPr>
            <p:nvPr/>
          </p:nvSpPr>
          <p:spPr bwMode="auto">
            <a:xfrm flipV="1">
              <a:off x="6196417" y="2340409"/>
              <a:ext cx="1" cy="1414999"/>
            </a:xfrm>
            <a:prstGeom prst="line">
              <a:avLst/>
            </a:prstGeom>
            <a:noFill/>
            <a:ln w="22225" algn="ctr">
              <a:solidFill>
                <a:srgbClr val="000000"/>
              </a:solidFill>
              <a:round/>
              <a:headEnd/>
              <a:tailEnd/>
            </a:ln>
          </p:spPr>
          <p:txBody>
            <a:bodyPr lIns="36576" tIns="36576" rIns="36576" bIns="36576"/>
            <a:lstStyle/>
            <a:p>
              <a:pPr fontAlgn="base">
                <a:spcBef>
                  <a:spcPct val="0"/>
                </a:spcBef>
                <a:spcAft>
                  <a:spcPct val="0"/>
                </a:spcAft>
              </a:pPr>
              <a:endParaRPr lang="en-US" dirty="0">
                <a:solidFill>
                  <a:prstClr val="black"/>
                </a:solidFill>
                <a:latin typeface="Arial" charset="0"/>
                <a:cs typeface="Arial" charset="0"/>
              </a:endParaRPr>
            </a:p>
          </p:txBody>
        </p:sp>
        <p:sp>
          <p:nvSpPr>
            <p:cNvPr id="116" name="Line 115">
              <a:extLst>
                <a:ext uri="{FF2B5EF4-FFF2-40B4-BE49-F238E27FC236}">
                  <a16:creationId xmlns:a16="http://schemas.microsoft.com/office/drawing/2014/main" id="{18B3A56B-AD55-469A-BC04-76506AC2CA36}"/>
                </a:ext>
              </a:extLst>
            </p:cNvPr>
            <p:cNvSpPr>
              <a:spLocks noChangeShapeType="1"/>
            </p:cNvSpPr>
            <p:nvPr/>
          </p:nvSpPr>
          <p:spPr bwMode="auto">
            <a:xfrm>
              <a:off x="5825351" y="3189409"/>
              <a:ext cx="0" cy="566000"/>
            </a:xfrm>
            <a:prstGeom prst="line">
              <a:avLst/>
            </a:prstGeom>
            <a:noFill/>
            <a:ln w="15875">
              <a:solidFill>
                <a:srgbClr val="000000"/>
              </a:solidFill>
              <a:round/>
              <a:headEnd/>
              <a:tailEnd type="triangle" w="med" len="med"/>
            </a:ln>
          </p:spPr>
          <p:txBody>
            <a:bodyPr lIns="36576" tIns="36576" rIns="36576" bIns="36576"/>
            <a:lstStyle/>
            <a:p>
              <a:pPr fontAlgn="base">
                <a:spcBef>
                  <a:spcPct val="0"/>
                </a:spcBef>
                <a:spcAft>
                  <a:spcPct val="0"/>
                </a:spcAft>
              </a:pPr>
              <a:endParaRPr lang="en-US" dirty="0">
                <a:solidFill>
                  <a:prstClr val="black"/>
                </a:solidFill>
                <a:latin typeface="Arial" charset="0"/>
                <a:cs typeface="Arial" charset="0"/>
              </a:endParaRPr>
            </a:p>
          </p:txBody>
        </p:sp>
        <p:sp>
          <p:nvSpPr>
            <p:cNvPr id="117" name="Rectangle 117">
              <a:extLst>
                <a:ext uri="{FF2B5EF4-FFF2-40B4-BE49-F238E27FC236}">
                  <a16:creationId xmlns:a16="http://schemas.microsoft.com/office/drawing/2014/main" id="{617997B9-1AC4-4C50-A839-7C9535DAB4C6}"/>
                </a:ext>
              </a:extLst>
            </p:cNvPr>
            <p:cNvSpPr>
              <a:spLocks noChangeArrowheads="1"/>
            </p:cNvSpPr>
            <p:nvPr/>
          </p:nvSpPr>
          <p:spPr bwMode="auto">
            <a:xfrm>
              <a:off x="6781800" y="2743200"/>
              <a:ext cx="1206234" cy="288572"/>
            </a:xfrm>
            <a:prstGeom prst="rect">
              <a:avLst/>
            </a:prstGeom>
            <a:noFill/>
            <a:ln w="9525">
              <a:noFill/>
              <a:miter lim="800000"/>
              <a:headEnd/>
              <a:tailEnd/>
            </a:ln>
          </p:spPr>
          <p:txBody>
            <a:bodyPr wrap="square">
              <a:spAutoFit/>
            </a:bodyPr>
            <a:lstStyle/>
            <a:p>
              <a:pPr fontAlgn="base">
                <a:spcBef>
                  <a:spcPct val="0"/>
                </a:spcBef>
                <a:spcAft>
                  <a:spcPct val="0"/>
                </a:spcAft>
              </a:pPr>
              <a:r>
                <a:rPr lang="en-US" sz="1000" dirty="0">
                  <a:solidFill>
                    <a:srgbClr val="000000"/>
                  </a:solidFill>
                  <a:latin typeface="+mj-lt"/>
                  <a:cs typeface="Arial" charset="0"/>
                </a:rPr>
                <a:t>1/4-20 THREADS</a:t>
              </a:r>
            </a:p>
            <a:p>
              <a:pPr fontAlgn="base">
                <a:spcBef>
                  <a:spcPct val="0"/>
                </a:spcBef>
                <a:spcAft>
                  <a:spcPct val="0"/>
                </a:spcAft>
              </a:pPr>
              <a:r>
                <a:rPr lang="en-US" sz="1000" dirty="0">
                  <a:solidFill>
                    <a:srgbClr val="000000"/>
                  </a:solidFill>
                  <a:latin typeface="+mj-lt"/>
                  <a:cs typeface="Arial" charset="0"/>
                </a:rPr>
                <a:t> 3/4” DEEP</a:t>
              </a:r>
              <a:endParaRPr lang="en-US" sz="1000" dirty="0">
                <a:solidFill>
                  <a:prstClr val="black"/>
                </a:solidFill>
                <a:latin typeface="+mj-lt"/>
                <a:cs typeface="Arial" charset="0"/>
              </a:endParaRPr>
            </a:p>
          </p:txBody>
        </p:sp>
        <p:cxnSp>
          <p:nvCxnSpPr>
            <p:cNvPr id="118" name="Straight Arrow Connector 117">
              <a:extLst>
                <a:ext uri="{FF2B5EF4-FFF2-40B4-BE49-F238E27FC236}">
                  <a16:creationId xmlns:a16="http://schemas.microsoft.com/office/drawing/2014/main" id="{5F60E329-9954-4814-B6F5-3B0894BED79C}"/>
                </a:ext>
              </a:extLst>
            </p:cNvPr>
            <p:cNvCxnSpPr>
              <a:stCxn id="117" idx="1"/>
              <a:endCxn id="82" idx="7"/>
            </p:cNvCxnSpPr>
            <p:nvPr/>
          </p:nvCxnSpPr>
          <p:spPr>
            <a:xfrm flipH="1">
              <a:off x="6459817" y="2887486"/>
              <a:ext cx="321983" cy="181145"/>
            </a:xfrm>
            <a:prstGeom prst="straightConnector1">
              <a:avLst/>
            </a:prstGeom>
            <a:noFill/>
            <a:ln w="15875" cap="flat" cmpd="sng" algn="ctr">
              <a:solidFill>
                <a:sysClr val="windowText" lastClr="000000">
                  <a:shade val="95000"/>
                  <a:satMod val="105000"/>
                </a:sysClr>
              </a:solidFill>
              <a:prstDash val="solid"/>
              <a:tailEnd type="arrow"/>
            </a:ln>
            <a:effectLst/>
          </p:spPr>
        </p:cxnSp>
        <p:sp>
          <p:nvSpPr>
            <p:cNvPr id="119" name="TextBox 120">
              <a:extLst>
                <a:ext uri="{FF2B5EF4-FFF2-40B4-BE49-F238E27FC236}">
                  <a16:creationId xmlns:a16="http://schemas.microsoft.com/office/drawing/2014/main" id="{FA393ED7-C503-44A3-80CE-73B3CAB7C698}"/>
                </a:ext>
              </a:extLst>
            </p:cNvPr>
            <p:cNvSpPr txBox="1">
              <a:spLocks noChangeArrowheads="1"/>
            </p:cNvSpPr>
            <p:nvPr/>
          </p:nvSpPr>
          <p:spPr bwMode="auto">
            <a:xfrm>
              <a:off x="5105400" y="4191000"/>
              <a:ext cx="1371600" cy="177583"/>
            </a:xfrm>
            <a:prstGeom prst="rect">
              <a:avLst/>
            </a:prstGeom>
            <a:noFill/>
            <a:ln w="9525">
              <a:noFill/>
              <a:miter lim="800000"/>
              <a:headEnd/>
              <a:tailEnd/>
            </a:ln>
          </p:spPr>
          <p:txBody>
            <a:bodyPr>
              <a:spAutoFit/>
            </a:bodyPr>
            <a:lstStyle/>
            <a:p>
              <a:pPr fontAlgn="base">
                <a:spcBef>
                  <a:spcPct val="0"/>
                </a:spcBef>
                <a:spcAft>
                  <a:spcPct val="0"/>
                </a:spcAft>
              </a:pPr>
              <a:r>
                <a:rPr lang="en-US" sz="1000" dirty="0">
                  <a:solidFill>
                    <a:prstClr val="black"/>
                  </a:solidFill>
                  <a:cs typeface="Arial" charset="0"/>
                </a:rPr>
                <a:t>HAMMER HEAD</a:t>
              </a:r>
            </a:p>
          </p:txBody>
        </p:sp>
        <p:sp>
          <p:nvSpPr>
            <p:cNvPr id="120" name="Line 109">
              <a:extLst>
                <a:ext uri="{FF2B5EF4-FFF2-40B4-BE49-F238E27FC236}">
                  <a16:creationId xmlns:a16="http://schemas.microsoft.com/office/drawing/2014/main" id="{1F210EE4-A485-46B9-BD6F-59D96A905B6B}"/>
                </a:ext>
              </a:extLst>
            </p:cNvPr>
            <p:cNvSpPr>
              <a:spLocks noChangeShapeType="1"/>
            </p:cNvSpPr>
            <p:nvPr/>
          </p:nvSpPr>
          <p:spPr bwMode="auto">
            <a:xfrm flipV="1">
              <a:off x="6017750" y="2340410"/>
              <a:ext cx="0" cy="141500"/>
            </a:xfrm>
            <a:prstGeom prst="line">
              <a:avLst/>
            </a:prstGeom>
            <a:noFill/>
            <a:ln w="15875">
              <a:solidFill>
                <a:srgbClr val="000000"/>
              </a:solidFill>
              <a:round/>
              <a:headEnd/>
              <a:tailEnd type="triangle" w="med" len="med"/>
            </a:ln>
          </p:spPr>
          <p:txBody>
            <a:bodyPr lIns="36576" tIns="36576" rIns="36576" bIns="36576"/>
            <a:lstStyle/>
            <a:p>
              <a:pPr fontAlgn="base">
                <a:spcBef>
                  <a:spcPct val="0"/>
                </a:spcBef>
                <a:spcAft>
                  <a:spcPct val="0"/>
                </a:spcAft>
              </a:pPr>
              <a:endParaRPr lang="en-US" dirty="0">
                <a:solidFill>
                  <a:prstClr val="black"/>
                </a:solidFill>
                <a:latin typeface="Arial" charset="0"/>
                <a:cs typeface="Arial" charset="0"/>
              </a:endParaRPr>
            </a:p>
          </p:txBody>
        </p:sp>
        <p:cxnSp>
          <p:nvCxnSpPr>
            <p:cNvPr id="121" name="Straight Connector 120">
              <a:extLst>
                <a:ext uri="{FF2B5EF4-FFF2-40B4-BE49-F238E27FC236}">
                  <a16:creationId xmlns:a16="http://schemas.microsoft.com/office/drawing/2014/main" id="{E972811C-9988-4109-92F0-138574578852}"/>
                </a:ext>
              </a:extLst>
            </p:cNvPr>
            <p:cNvCxnSpPr/>
            <p:nvPr/>
          </p:nvCxnSpPr>
          <p:spPr>
            <a:xfrm flipH="1" flipV="1">
              <a:off x="5024053" y="2103659"/>
              <a:ext cx="5148" cy="19050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2" name="Straight Connector 121">
              <a:extLst>
                <a:ext uri="{FF2B5EF4-FFF2-40B4-BE49-F238E27FC236}">
                  <a16:creationId xmlns:a16="http://schemas.microsoft.com/office/drawing/2014/main" id="{DF4A726A-3C38-4139-BC6A-3A20FC2590E9}"/>
                </a:ext>
              </a:extLst>
            </p:cNvPr>
            <p:cNvCxnSpPr/>
            <p:nvPr/>
          </p:nvCxnSpPr>
          <p:spPr>
            <a:xfrm flipH="1" flipV="1">
              <a:off x="5083390" y="2112508"/>
              <a:ext cx="5148" cy="19050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123" name="Line 109">
              <a:extLst>
                <a:ext uri="{FF2B5EF4-FFF2-40B4-BE49-F238E27FC236}">
                  <a16:creationId xmlns:a16="http://schemas.microsoft.com/office/drawing/2014/main" id="{114C2EA0-2CDD-45E7-93E6-B2705DE8B011}"/>
                </a:ext>
              </a:extLst>
            </p:cNvPr>
            <p:cNvSpPr>
              <a:spLocks noChangeShapeType="1"/>
            </p:cNvSpPr>
            <p:nvPr/>
          </p:nvSpPr>
          <p:spPr bwMode="auto">
            <a:xfrm flipH="1">
              <a:off x="5050696" y="1891717"/>
              <a:ext cx="133224" cy="211942"/>
            </a:xfrm>
            <a:prstGeom prst="line">
              <a:avLst/>
            </a:prstGeom>
            <a:noFill/>
            <a:ln w="15875">
              <a:solidFill>
                <a:srgbClr val="000000"/>
              </a:solidFill>
              <a:round/>
              <a:headEnd/>
              <a:tailEnd type="triangle" w="med" len="med"/>
            </a:ln>
          </p:spPr>
          <p:txBody>
            <a:bodyPr lIns="36576" tIns="36576" rIns="36576" bIns="36576"/>
            <a:lstStyle/>
            <a:p>
              <a:pPr fontAlgn="base">
                <a:spcBef>
                  <a:spcPct val="0"/>
                </a:spcBef>
                <a:spcAft>
                  <a:spcPct val="0"/>
                </a:spcAft>
              </a:pPr>
              <a:endParaRPr lang="en-US" dirty="0">
                <a:solidFill>
                  <a:prstClr val="black"/>
                </a:solidFill>
                <a:latin typeface="Arial" charset="0"/>
                <a:cs typeface="Arial" charset="0"/>
              </a:endParaRPr>
            </a:p>
          </p:txBody>
        </p:sp>
        <p:sp>
          <p:nvSpPr>
            <p:cNvPr id="124" name="Text Box 111">
              <a:extLst>
                <a:ext uri="{FF2B5EF4-FFF2-40B4-BE49-F238E27FC236}">
                  <a16:creationId xmlns:a16="http://schemas.microsoft.com/office/drawing/2014/main" id="{F13A8E91-4281-47F3-AFD2-6C7B2601715E}"/>
                </a:ext>
              </a:extLst>
            </p:cNvPr>
            <p:cNvSpPr txBox="1">
              <a:spLocks noChangeArrowheads="1"/>
            </p:cNvSpPr>
            <p:nvPr/>
          </p:nvSpPr>
          <p:spPr bwMode="auto">
            <a:xfrm>
              <a:off x="5175940" y="1764348"/>
              <a:ext cx="381005" cy="228577"/>
            </a:xfrm>
            <a:prstGeom prst="rect">
              <a:avLst/>
            </a:prstGeom>
            <a:noFill/>
            <a:ln w="9525" algn="in">
              <a:noFill/>
              <a:miter lim="800000"/>
              <a:headEnd/>
              <a:tailEnd/>
            </a:ln>
          </p:spPr>
          <p:txBody>
            <a:bodyPr lIns="36576" tIns="36576" rIns="36576" bIns="36576"/>
            <a:lstStyle/>
            <a:p>
              <a:pPr fontAlgn="base">
                <a:spcBef>
                  <a:spcPct val="0"/>
                </a:spcBef>
                <a:spcAft>
                  <a:spcPct val="0"/>
                </a:spcAft>
              </a:pPr>
              <a:r>
                <a:rPr lang="en-US" sz="1000" dirty="0">
                  <a:solidFill>
                    <a:srgbClr val="000000"/>
                  </a:solidFill>
                  <a:latin typeface="+mj-lt"/>
                  <a:cs typeface="Arial" charset="0"/>
                </a:rPr>
                <a:t>1/8</a:t>
              </a:r>
              <a:endParaRPr lang="en-US" dirty="0">
                <a:solidFill>
                  <a:prstClr val="black"/>
                </a:solidFill>
                <a:latin typeface="+mj-lt"/>
                <a:cs typeface="Arial" charset="0"/>
              </a:endParaRPr>
            </a:p>
          </p:txBody>
        </p:sp>
      </p:grpSp>
    </p:spTree>
    <p:extLst>
      <p:ext uri="{BB962C8B-B14F-4D97-AF65-F5344CB8AC3E}">
        <p14:creationId xmlns:p14="http://schemas.microsoft.com/office/powerpoint/2010/main" val="3708122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How to Read Blueprints</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Describe the part to be made; show dimension, location, material, and finished  part</a:t>
            </a:r>
          </a:p>
          <a:p>
            <a:pPr lvl="1"/>
            <a:endParaRPr lang="en-US" dirty="0"/>
          </a:p>
        </p:txBody>
      </p:sp>
      <p:grpSp>
        <p:nvGrpSpPr>
          <p:cNvPr id="4" name="Group 3">
            <a:extLst>
              <a:ext uri="{FF2B5EF4-FFF2-40B4-BE49-F238E27FC236}">
                <a16:creationId xmlns:a16="http://schemas.microsoft.com/office/drawing/2014/main" id="{0AE173A5-E044-4A07-B54B-5C51444DA1D7}"/>
              </a:ext>
            </a:extLst>
          </p:cNvPr>
          <p:cNvGrpSpPr/>
          <p:nvPr/>
        </p:nvGrpSpPr>
        <p:grpSpPr>
          <a:xfrm>
            <a:off x="4362426" y="2612859"/>
            <a:ext cx="4453337" cy="3243080"/>
            <a:chOff x="533400" y="1219200"/>
            <a:chExt cx="8318500" cy="4700253"/>
          </a:xfrm>
        </p:grpSpPr>
        <p:grpSp>
          <p:nvGrpSpPr>
            <p:cNvPr id="5" name="Group 6">
              <a:extLst>
                <a:ext uri="{FF2B5EF4-FFF2-40B4-BE49-F238E27FC236}">
                  <a16:creationId xmlns:a16="http://schemas.microsoft.com/office/drawing/2014/main" id="{C18A331D-359E-41DD-A507-D55F5CF53D7B}"/>
                </a:ext>
              </a:extLst>
            </p:cNvPr>
            <p:cNvGrpSpPr>
              <a:grpSpLocks/>
            </p:cNvGrpSpPr>
            <p:nvPr/>
          </p:nvGrpSpPr>
          <p:grpSpPr bwMode="auto">
            <a:xfrm>
              <a:off x="914400" y="3733800"/>
              <a:ext cx="3429000" cy="1765300"/>
              <a:chOff x="105613200" y="109728000"/>
              <a:chExt cx="6858000" cy="3200400"/>
            </a:xfrm>
          </p:grpSpPr>
          <p:sp>
            <p:nvSpPr>
              <p:cNvPr id="96" name="Line 7">
                <a:extLst>
                  <a:ext uri="{FF2B5EF4-FFF2-40B4-BE49-F238E27FC236}">
                    <a16:creationId xmlns:a16="http://schemas.microsoft.com/office/drawing/2014/main" id="{17686D03-36AD-4C8E-A9FC-4048B3016F81}"/>
                  </a:ext>
                </a:extLst>
              </p:cNvPr>
              <p:cNvSpPr>
                <a:spLocks noChangeShapeType="1"/>
              </p:cNvSpPr>
              <p:nvPr/>
            </p:nvSpPr>
            <p:spPr bwMode="auto">
              <a:xfrm>
                <a:off x="105613200" y="112699800"/>
                <a:ext cx="2286000" cy="0"/>
              </a:xfrm>
              <a:prstGeom prst="line">
                <a:avLst/>
              </a:prstGeom>
              <a:noFill/>
              <a:ln w="28575">
                <a:solidFill>
                  <a:srgbClr val="000000"/>
                </a:solidFill>
                <a:round/>
                <a:headEnd/>
                <a:tailEnd/>
              </a:ln>
            </p:spPr>
            <p:txBody>
              <a:bodyPr lIns="36576" tIns="36576" rIns="36576" bIns="36576"/>
              <a:lstStyle/>
              <a:p>
                <a:endParaRPr lang="en-US" dirty="0"/>
              </a:p>
            </p:txBody>
          </p:sp>
          <p:sp>
            <p:nvSpPr>
              <p:cNvPr id="97" name="Line 8">
                <a:extLst>
                  <a:ext uri="{FF2B5EF4-FFF2-40B4-BE49-F238E27FC236}">
                    <a16:creationId xmlns:a16="http://schemas.microsoft.com/office/drawing/2014/main" id="{2B0CF884-E194-4B5A-911A-6AFBDC0D78C3}"/>
                  </a:ext>
                </a:extLst>
              </p:cNvPr>
              <p:cNvSpPr>
                <a:spLocks noChangeShapeType="1"/>
              </p:cNvSpPr>
              <p:nvPr/>
            </p:nvSpPr>
            <p:spPr bwMode="auto">
              <a:xfrm>
                <a:off x="107899200" y="110871000"/>
                <a:ext cx="2286000" cy="0"/>
              </a:xfrm>
              <a:prstGeom prst="line">
                <a:avLst/>
              </a:prstGeom>
              <a:noFill/>
              <a:ln w="28575" algn="ctr">
                <a:solidFill>
                  <a:srgbClr val="000000"/>
                </a:solidFill>
                <a:round/>
                <a:headEnd/>
                <a:tailEnd/>
              </a:ln>
            </p:spPr>
            <p:txBody>
              <a:bodyPr lIns="36576" tIns="36576" rIns="36576" bIns="36576"/>
              <a:lstStyle/>
              <a:p>
                <a:endParaRPr lang="en-US" dirty="0"/>
              </a:p>
            </p:txBody>
          </p:sp>
          <p:sp>
            <p:nvSpPr>
              <p:cNvPr id="98" name="Line 9">
                <a:extLst>
                  <a:ext uri="{FF2B5EF4-FFF2-40B4-BE49-F238E27FC236}">
                    <a16:creationId xmlns:a16="http://schemas.microsoft.com/office/drawing/2014/main" id="{1CA69888-2331-4221-ACB7-3D2AE367F7A5}"/>
                  </a:ext>
                </a:extLst>
              </p:cNvPr>
              <p:cNvSpPr>
                <a:spLocks noChangeShapeType="1"/>
              </p:cNvSpPr>
              <p:nvPr/>
            </p:nvSpPr>
            <p:spPr bwMode="auto">
              <a:xfrm>
                <a:off x="110185200" y="112699800"/>
                <a:ext cx="2286000" cy="0"/>
              </a:xfrm>
              <a:prstGeom prst="line">
                <a:avLst/>
              </a:prstGeom>
              <a:noFill/>
              <a:ln w="28575" algn="ctr">
                <a:solidFill>
                  <a:srgbClr val="000000"/>
                </a:solidFill>
                <a:round/>
                <a:headEnd/>
                <a:tailEnd/>
              </a:ln>
            </p:spPr>
            <p:txBody>
              <a:bodyPr lIns="36576" tIns="36576" rIns="36576" bIns="36576"/>
              <a:lstStyle/>
              <a:p>
                <a:endParaRPr lang="en-US" dirty="0"/>
              </a:p>
            </p:txBody>
          </p:sp>
          <p:sp>
            <p:nvSpPr>
              <p:cNvPr id="99" name="Line 10">
                <a:extLst>
                  <a:ext uri="{FF2B5EF4-FFF2-40B4-BE49-F238E27FC236}">
                    <a16:creationId xmlns:a16="http://schemas.microsoft.com/office/drawing/2014/main" id="{5ED9E862-F74A-4324-BF92-5B202EC01D07}"/>
                  </a:ext>
                </a:extLst>
              </p:cNvPr>
              <p:cNvSpPr>
                <a:spLocks noChangeShapeType="1"/>
              </p:cNvSpPr>
              <p:nvPr/>
            </p:nvSpPr>
            <p:spPr bwMode="auto">
              <a:xfrm>
                <a:off x="107899200" y="110871000"/>
                <a:ext cx="0" cy="1828800"/>
              </a:xfrm>
              <a:prstGeom prst="line">
                <a:avLst/>
              </a:prstGeom>
              <a:noFill/>
              <a:ln w="28575">
                <a:solidFill>
                  <a:srgbClr val="000000"/>
                </a:solidFill>
                <a:round/>
                <a:headEnd/>
                <a:tailEnd/>
              </a:ln>
            </p:spPr>
            <p:txBody>
              <a:bodyPr lIns="36576" tIns="36576" rIns="36576" bIns="36576"/>
              <a:lstStyle/>
              <a:p>
                <a:endParaRPr lang="en-US" dirty="0"/>
              </a:p>
            </p:txBody>
          </p:sp>
          <p:sp>
            <p:nvSpPr>
              <p:cNvPr id="100" name="Line 11">
                <a:extLst>
                  <a:ext uri="{FF2B5EF4-FFF2-40B4-BE49-F238E27FC236}">
                    <a16:creationId xmlns:a16="http://schemas.microsoft.com/office/drawing/2014/main" id="{AC4270FF-E89F-4AC2-992B-8F4DAA318902}"/>
                  </a:ext>
                </a:extLst>
              </p:cNvPr>
              <p:cNvSpPr>
                <a:spLocks noChangeShapeType="1"/>
              </p:cNvSpPr>
              <p:nvPr/>
            </p:nvSpPr>
            <p:spPr bwMode="auto">
              <a:xfrm>
                <a:off x="110185200" y="110871000"/>
                <a:ext cx="0" cy="1828800"/>
              </a:xfrm>
              <a:prstGeom prst="line">
                <a:avLst/>
              </a:prstGeom>
              <a:noFill/>
              <a:ln w="28575" algn="ctr">
                <a:solidFill>
                  <a:srgbClr val="000000"/>
                </a:solidFill>
                <a:round/>
                <a:headEnd/>
                <a:tailEnd/>
              </a:ln>
            </p:spPr>
            <p:txBody>
              <a:bodyPr lIns="36576" tIns="36576" rIns="36576" bIns="36576"/>
              <a:lstStyle/>
              <a:p>
                <a:endParaRPr lang="en-US" dirty="0"/>
              </a:p>
            </p:txBody>
          </p:sp>
          <p:sp>
            <p:nvSpPr>
              <p:cNvPr id="101" name="Line 12">
                <a:extLst>
                  <a:ext uri="{FF2B5EF4-FFF2-40B4-BE49-F238E27FC236}">
                    <a16:creationId xmlns:a16="http://schemas.microsoft.com/office/drawing/2014/main" id="{CA3525D7-AE03-4B20-8BF7-B3F6F9C829AE}"/>
                  </a:ext>
                </a:extLst>
              </p:cNvPr>
              <p:cNvSpPr>
                <a:spLocks noChangeShapeType="1"/>
              </p:cNvSpPr>
              <p:nvPr/>
            </p:nvSpPr>
            <p:spPr bwMode="auto">
              <a:xfrm>
                <a:off x="105613200" y="112014000"/>
                <a:ext cx="0" cy="685800"/>
              </a:xfrm>
              <a:prstGeom prst="line">
                <a:avLst/>
              </a:prstGeom>
              <a:noFill/>
              <a:ln w="28575">
                <a:solidFill>
                  <a:srgbClr val="000000"/>
                </a:solidFill>
                <a:round/>
                <a:headEnd/>
                <a:tailEnd/>
              </a:ln>
            </p:spPr>
            <p:txBody>
              <a:bodyPr lIns="36576" tIns="36576" rIns="36576" bIns="36576"/>
              <a:lstStyle/>
              <a:p>
                <a:endParaRPr lang="en-US" dirty="0"/>
              </a:p>
            </p:txBody>
          </p:sp>
          <p:sp>
            <p:nvSpPr>
              <p:cNvPr id="102" name="Line 13">
                <a:extLst>
                  <a:ext uri="{FF2B5EF4-FFF2-40B4-BE49-F238E27FC236}">
                    <a16:creationId xmlns:a16="http://schemas.microsoft.com/office/drawing/2014/main" id="{261C056C-2EBB-4D1E-9748-B916D76528AD}"/>
                  </a:ext>
                </a:extLst>
              </p:cNvPr>
              <p:cNvSpPr>
                <a:spLocks noChangeShapeType="1"/>
              </p:cNvSpPr>
              <p:nvPr/>
            </p:nvSpPr>
            <p:spPr bwMode="auto">
              <a:xfrm>
                <a:off x="112471200" y="112014000"/>
                <a:ext cx="0" cy="685800"/>
              </a:xfrm>
              <a:prstGeom prst="line">
                <a:avLst/>
              </a:prstGeom>
              <a:noFill/>
              <a:ln w="28575" algn="ctr">
                <a:solidFill>
                  <a:srgbClr val="000000"/>
                </a:solidFill>
                <a:round/>
                <a:headEnd/>
                <a:tailEnd/>
              </a:ln>
            </p:spPr>
            <p:txBody>
              <a:bodyPr lIns="36576" tIns="36576" rIns="36576" bIns="36576"/>
              <a:lstStyle/>
              <a:p>
                <a:endParaRPr lang="en-US" dirty="0"/>
              </a:p>
            </p:txBody>
          </p:sp>
          <p:sp>
            <p:nvSpPr>
              <p:cNvPr id="103" name="Line 14">
                <a:extLst>
                  <a:ext uri="{FF2B5EF4-FFF2-40B4-BE49-F238E27FC236}">
                    <a16:creationId xmlns:a16="http://schemas.microsoft.com/office/drawing/2014/main" id="{67157703-55F7-42F9-960B-FB1B95D993BE}"/>
                  </a:ext>
                </a:extLst>
              </p:cNvPr>
              <p:cNvSpPr>
                <a:spLocks noChangeShapeType="1"/>
              </p:cNvSpPr>
              <p:nvPr/>
            </p:nvSpPr>
            <p:spPr bwMode="auto">
              <a:xfrm>
                <a:off x="105613200" y="112014000"/>
                <a:ext cx="1600200" cy="0"/>
              </a:xfrm>
              <a:prstGeom prst="line">
                <a:avLst/>
              </a:prstGeom>
              <a:noFill/>
              <a:ln w="28575">
                <a:solidFill>
                  <a:srgbClr val="000000"/>
                </a:solidFill>
                <a:round/>
                <a:headEnd/>
                <a:tailEnd/>
              </a:ln>
            </p:spPr>
            <p:txBody>
              <a:bodyPr lIns="36576" tIns="36576" rIns="36576" bIns="36576"/>
              <a:lstStyle/>
              <a:p>
                <a:endParaRPr lang="en-US" dirty="0"/>
              </a:p>
            </p:txBody>
          </p:sp>
          <p:sp>
            <p:nvSpPr>
              <p:cNvPr id="104" name="Line 15">
                <a:extLst>
                  <a:ext uri="{FF2B5EF4-FFF2-40B4-BE49-F238E27FC236}">
                    <a16:creationId xmlns:a16="http://schemas.microsoft.com/office/drawing/2014/main" id="{FCDF9108-04C3-45A3-B807-026296925D10}"/>
                  </a:ext>
                </a:extLst>
              </p:cNvPr>
              <p:cNvSpPr>
                <a:spLocks noChangeShapeType="1"/>
              </p:cNvSpPr>
              <p:nvPr/>
            </p:nvSpPr>
            <p:spPr bwMode="auto">
              <a:xfrm>
                <a:off x="110871000" y="112014000"/>
                <a:ext cx="1600200" cy="0"/>
              </a:xfrm>
              <a:prstGeom prst="line">
                <a:avLst/>
              </a:prstGeom>
              <a:noFill/>
              <a:ln w="28575" algn="ctr">
                <a:solidFill>
                  <a:srgbClr val="000000"/>
                </a:solidFill>
                <a:round/>
                <a:headEnd/>
                <a:tailEnd/>
              </a:ln>
            </p:spPr>
            <p:txBody>
              <a:bodyPr lIns="36576" tIns="36576" rIns="36576" bIns="36576"/>
              <a:lstStyle/>
              <a:p>
                <a:endParaRPr lang="en-US" dirty="0"/>
              </a:p>
            </p:txBody>
          </p:sp>
          <p:sp>
            <p:nvSpPr>
              <p:cNvPr id="105" name="Line 16">
                <a:extLst>
                  <a:ext uri="{FF2B5EF4-FFF2-40B4-BE49-F238E27FC236}">
                    <a16:creationId xmlns:a16="http://schemas.microsoft.com/office/drawing/2014/main" id="{9242CA8B-B61E-4A30-AED8-F6A9C667E693}"/>
                  </a:ext>
                </a:extLst>
              </p:cNvPr>
              <p:cNvSpPr>
                <a:spLocks noChangeShapeType="1"/>
              </p:cNvSpPr>
              <p:nvPr/>
            </p:nvSpPr>
            <p:spPr bwMode="auto">
              <a:xfrm flipV="1">
                <a:off x="107213400" y="110185200"/>
                <a:ext cx="0" cy="1828800"/>
              </a:xfrm>
              <a:prstGeom prst="line">
                <a:avLst/>
              </a:prstGeom>
              <a:noFill/>
              <a:ln w="28575">
                <a:solidFill>
                  <a:srgbClr val="000000"/>
                </a:solidFill>
                <a:round/>
                <a:headEnd/>
                <a:tailEnd/>
              </a:ln>
            </p:spPr>
            <p:txBody>
              <a:bodyPr lIns="36576" tIns="36576" rIns="36576" bIns="36576"/>
              <a:lstStyle/>
              <a:p>
                <a:endParaRPr lang="en-US" dirty="0"/>
              </a:p>
            </p:txBody>
          </p:sp>
          <p:sp>
            <p:nvSpPr>
              <p:cNvPr id="106" name="Line 17">
                <a:extLst>
                  <a:ext uri="{FF2B5EF4-FFF2-40B4-BE49-F238E27FC236}">
                    <a16:creationId xmlns:a16="http://schemas.microsoft.com/office/drawing/2014/main" id="{62461B17-5F89-4602-81A6-0CDE11FA32C2}"/>
                  </a:ext>
                </a:extLst>
              </p:cNvPr>
              <p:cNvSpPr>
                <a:spLocks noChangeShapeType="1"/>
              </p:cNvSpPr>
              <p:nvPr/>
            </p:nvSpPr>
            <p:spPr bwMode="auto">
              <a:xfrm flipV="1">
                <a:off x="110871000" y="110185200"/>
                <a:ext cx="0" cy="1828800"/>
              </a:xfrm>
              <a:prstGeom prst="line">
                <a:avLst/>
              </a:prstGeom>
              <a:noFill/>
              <a:ln w="28575" algn="ctr">
                <a:solidFill>
                  <a:srgbClr val="000000"/>
                </a:solidFill>
                <a:round/>
                <a:headEnd/>
                <a:tailEnd/>
              </a:ln>
            </p:spPr>
            <p:txBody>
              <a:bodyPr lIns="36576" tIns="36576" rIns="36576" bIns="36576"/>
              <a:lstStyle/>
              <a:p>
                <a:endParaRPr lang="en-US" dirty="0"/>
              </a:p>
            </p:txBody>
          </p:sp>
          <p:sp>
            <p:nvSpPr>
              <p:cNvPr id="107" name="Line 18">
                <a:extLst>
                  <a:ext uri="{FF2B5EF4-FFF2-40B4-BE49-F238E27FC236}">
                    <a16:creationId xmlns:a16="http://schemas.microsoft.com/office/drawing/2014/main" id="{E6B46ADE-1FC6-41D5-9125-355B95F7D916}"/>
                  </a:ext>
                </a:extLst>
              </p:cNvPr>
              <p:cNvSpPr>
                <a:spLocks noChangeShapeType="1"/>
              </p:cNvSpPr>
              <p:nvPr/>
            </p:nvSpPr>
            <p:spPr bwMode="auto">
              <a:xfrm>
                <a:off x="107213400" y="110185200"/>
                <a:ext cx="3657600" cy="0"/>
              </a:xfrm>
              <a:prstGeom prst="line">
                <a:avLst/>
              </a:prstGeom>
              <a:noFill/>
              <a:ln w="28575">
                <a:solidFill>
                  <a:srgbClr val="000000"/>
                </a:solidFill>
                <a:round/>
                <a:headEnd/>
                <a:tailEnd/>
              </a:ln>
            </p:spPr>
            <p:txBody>
              <a:bodyPr lIns="36576" tIns="36576" rIns="36576" bIns="36576"/>
              <a:lstStyle/>
              <a:p>
                <a:endParaRPr lang="en-US" dirty="0"/>
              </a:p>
            </p:txBody>
          </p:sp>
          <p:grpSp>
            <p:nvGrpSpPr>
              <p:cNvPr id="108" name="Group 19">
                <a:extLst>
                  <a:ext uri="{FF2B5EF4-FFF2-40B4-BE49-F238E27FC236}">
                    <a16:creationId xmlns:a16="http://schemas.microsoft.com/office/drawing/2014/main" id="{EF357D78-EADF-49CA-AF27-10159BCBEDAE}"/>
                  </a:ext>
                </a:extLst>
              </p:cNvPr>
              <p:cNvGrpSpPr>
                <a:grpSpLocks/>
              </p:cNvGrpSpPr>
              <p:nvPr/>
            </p:nvGrpSpPr>
            <p:grpSpPr bwMode="auto">
              <a:xfrm>
                <a:off x="106413300" y="111671100"/>
                <a:ext cx="0" cy="1257300"/>
                <a:chOff x="106413300" y="111671100"/>
                <a:chExt cx="0" cy="1257300"/>
              </a:xfrm>
            </p:grpSpPr>
            <p:sp>
              <p:nvSpPr>
                <p:cNvPr id="126" name="Line 20">
                  <a:extLst>
                    <a:ext uri="{FF2B5EF4-FFF2-40B4-BE49-F238E27FC236}">
                      <a16:creationId xmlns:a16="http://schemas.microsoft.com/office/drawing/2014/main" id="{4F3673D0-08DC-4F86-8913-61F1A92F375F}"/>
                    </a:ext>
                  </a:extLst>
                </p:cNvPr>
                <p:cNvSpPr>
                  <a:spLocks noChangeShapeType="1"/>
                </p:cNvSpPr>
                <p:nvPr/>
              </p:nvSpPr>
              <p:spPr bwMode="auto">
                <a:xfrm>
                  <a:off x="106413300" y="112242600"/>
                  <a:ext cx="0" cy="171450"/>
                </a:xfrm>
                <a:prstGeom prst="line">
                  <a:avLst/>
                </a:prstGeom>
                <a:noFill/>
                <a:ln w="19050">
                  <a:solidFill>
                    <a:srgbClr val="000000"/>
                  </a:solidFill>
                  <a:round/>
                  <a:headEnd/>
                  <a:tailEnd/>
                </a:ln>
              </p:spPr>
              <p:txBody>
                <a:bodyPr lIns="36576" tIns="36576" rIns="36576" bIns="36576"/>
                <a:lstStyle/>
                <a:p>
                  <a:endParaRPr lang="en-US" dirty="0"/>
                </a:p>
              </p:txBody>
            </p:sp>
            <p:sp>
              <p:nvSpPr>
                <p:cNvPr id="127" name="Line 21">
                  <a:extLst>
                    <a:ext uri="{FF2B5EF4-FFF2-40B4-BE49-F238E27FC236}">
                      <a16:creationId xmlns:a16="http://schemas.microsoft.com/office/drawing/2014/main" id="{01CF3DCC-6C11-4B57-81FC-ED473F43DEB7}"/>
                    </a:ext>
                  </a:extLst>
                </p:cNvPr>
                <p:cNvSpPr>
                  <a:spLocks noChangeShapeType="1"/>
                </p:cNvSpPr>
                <p:nvPr/>
              </p:nvSpPr>
              <p:spPr bwMode="auto">
                <a:xfrm>
                  <a:off x="106413300" y="112471200"/>
                  <a:ext cx="0" cy="457200"/>
                </a:xfrm>
                <a:prstGeom prst="line">
                  <a:avLst/>
                </a:prstGeom>
                <a:noFill/>
                <a:ln w="19050">
                  <a:solidFill>
                    <a:srgbClr val="000000"/>
                  </a:solidFill>
                  <a:round/>
                  <a:headEnd/>
                  <a:tailEnd/>
                </a:ln>
              </p:spPr>
              <p:txBody>
                <a:bodyPr lIns="36576" tIns="36576" rIns="36576" bIns="36576"/>
                <a:lstStyle/>
                <a:p>
                  <a:endParaRPr lang="en-US" dirty="0"/>
                </a:p>
              </p:txBody>
            </p:sp>
            <p:sp>
              <p:nvSpPr>
                <p:cNvPr id="128" name="Line 22">
                  <a:extLst>
                    <a:ext uri="{FF2B5EF4-FFF2-40B4-BE49-F238E27FC236}">
                      <a16:creationId xmlns:a16="http://schemas.microsoft.com/office/drawing/2014/main" id="{A2F7CEC5-5F48-4931-817B-E6B3AFD2E7CD}"/>
                    </a:ext>
                  </a:extLst>
                </p:cNvPr>
                <p:cNvSpPr>
                  <a:spLocks noChangeShapeType="1"/>
                </p:cNvSpPr>
                <p:nvPr/>
              </p:nvSpPr>
              <p:spPr bwMode="auto">
                <a:xfrm>
                  <a:off x="106413300" y="111671100"/>
                  <a:ext cx="0" cy="457200"/>
                </a:xfrm>
                <a:prstGeom prst="line">
                  <a:avLst/>
                </a:prstGeom>
                <a:noFill/>
                <a:ln w="19050" algn="ctr">
                  <a:solidFill>
                    <a:srgbClr val="000000"/>
                  </a:solidFill>
                  <a:round/>
                  <a:headEnd/>
                  <a:tailEnd/>
                </a:ln>
              </p:spPr>
              <p:txBody>
                <a:bodyPr lIns="36576" tIns="36576" rIns="36576" bIns="36576"/>
                <a:lstStyle/>
                <a:p>
                  <a:endParaRPr lang="en-US" dirty="0"/>
                </a:p>
              </p:txBody>
            </p:sp>
          </p:grpSp>
          <p:sp>
            <p:nvSpPr>
              <p:cNvPr id="109" name="Line 23">
                <a:extLst>
                  <a:ext uri="{FF2B5EF4-FFF2-40B4-BE49-F238E27FC236}">
                    <a16:creationId xmlns:a16="http://schemas.microsoft.com/office/drawing/2014/main" id="{DFADBCEC-3F85-4536-BF6F-5C365120470B}"/>
                  </a:ext>
                </a:extLst>
              </p:cNvPr>
              <p:cNvSpPr>
                <a:spLocks noChangeShapeType="1"/>
              </p:cNvSpPr>
              <p:nvPr/>
            </p:nvSpPr>
            <p:spPr bwMode="auto">
              <a:xfrm>
                <a:off x="106184700" y="112014000"/>
                <a:ext cx="0" cy="685800"/>
              </a:xfrm>
              <a:prstGeom prst="line">
                <a:avLst/>
              </a:prstGeom>
              <a:noFill/>
              <a:ln w="28575">
                <a:solidFill>
                  <a:srgbClr val="000000"/>
                </a:solidFill>
                <a:prstDash val="dash"/>
                <a:round/>
                <a:headEnd/>
                <a:tailEnd/>
              </a:ln>
            </p:spPr>
            <p:txBody>
              <a:bodyPr lIns="36576" tIns="36576" rIns="36576" bIns="36576"/>
              <a:lstStyle/>
              <a:p>
                <a:endParaRPr lang="en-US" dirty="0"/>
              </a:p>
            </p:txBody>
          </p:sp>
          <p:sp>
            <p:nvSpPr>
              <p:cNvPr id="110" name="Line 24">
                <a:extLst>
                  <a:ext uri="{FF2B5EF4-FFF2-40B4-BE49-F238E27FC236}">
                    <a16:creationId xmlns:a16="http://schemas.microsoft.com/office/drawing/2014/main" id="{15177324-0BA0-4F05-9382-DB8DE37E8F01}"/>
                  </a:ext>
                </a:extLst>
              </p:cNvPr>
              <p:cNvSpPr>
                <a:spLocks noChangeShapeType="1"/>
              </p:cNvSpPr>
              <p:nvPr/>
            </p:nvSpPr>
            <p:spPr bwMode="auto">
              <a:xfrm>
                <a:off x="111899700" y="112014000"/>
                <a:ext cx="0" cy="685800"/>
              </a:xfrm>
              <a:prstGeom prst="line">
                <a:avLst/>
              </a:prstGeom>
              <a:noFill/>
              <a:ln w="28575" algn="ctr">
                <a:solidFill>
                  <a:srgbClr val="000000"/>
                </a:solidFill>
                <a:prstDash val="dash"/>
                <a:round/>
                <a:headEnd/>
                <a:tailEnd/>
              </a:ln>
            </p:spPr>
            <p:txBody>
              <a:bodyPr lIns="36576" tIns="36576" rIns="36576" bIns="36576"/>
              <a:lstStyle/>
              <a:p>
                <a:endParaRPr lang="en-US" dirty="0"/>
              </a:p>
            </p:txBody>
          </p:sp>
          <p:sp>
            <p:nvSpPr>
              <p:cNvPr id="111" name="Line 25">
                <a:extLst>
                  <a:ext uri="{FF2B5EF4-FFF2-40B4-BE49-F238E27FC236}">
                    <a16:creationId xmlns:a16="http://schemas.microsoft.com/office/drawing/2014/main" id="{9A9FD002-69DC-436D-A93B-7F52E113305E}"/>
                  </a:ext>
                </a:extLst>
              </p:cNvPr>
              <p:cNvSpPr>
                <a:spLocks noChangeShapeType="1"/>
              </p:cNvSpPr>
              <p:nvPr/>
            </p:nvSpPr>
            <p:spPr bwMode="auto">
              <a:xfrm>
                <a:off x="111442500" y="112014000"/>
                <a:ext cx="0" cy="685800"/>
              </a:xfrm>
              <a:prstGeom prst="line">
                <a:avLst/>
              </a:prstGeom>
              <a:noFill/>
              <a:ln w="28575" algn="ctr">
                <a:solidFill>
                  <a:srgbClr val="000000"/>
                </a:solidFill>
                <a:prstDash val="dash"/>
                <a:round/>
                <a:headEnd/>
                <a:tailEnd/>
              </a:ln>
            </p:spPr>
            <p:txBody>
              <a:bodyPr lIns="36576" tIns="36576" rIns="36576" bIns="36576"/>
              <a:lstStyle/>
              <a:p>
                <a:endParaRPr lang="en-US" dirty="0"/>
              </a:p>
            </p:txBody>
          </p:sp>
          <p:sp>
            <p:nvSpPr>
              <p:cNvPr id="112" name="Line 27">
                <a:extLst>
                  <a:ext uri="{FF2B5EF4-FFF2-40B4-BE49-F238E27FC236}">
                    <a16:creationId xmlns:a16="http://schemas.microsoft.com/office/drawing/2014/main" id="{B6095CFF-34B1-456A-92F8-5DB9DC399F22}"/>
                  </a:ext>
                </a:extLst>
              </p:cNvPr>
              <p:cNvSpPr>
                <a:spLocks noChangeShapeType="1"/>
              </p:cNvSpPr>
              <p:nvPr/>
            </p:nvSpPr>
            <p:spPr bwMode="auto">
              <a:xfrm>
                <a:off x="106641900" y="112014000"/>
                <a:ext cx="0" cy="685800"/>
              </a:xfrm>
              <a:prstGeom prst="line">
                <a:avLst/>
              </a:prstGeom>
              <a:noFill/>
              <a:ln w="28575" algn="ctr">
                <a:solidFill>
                  <a:srgbClr val="000000"/>
                </a:solidFill>
                <a:prstDash val="dash"/>
                <a:round/>
                <a:headEnd/>
                <a:tailEnd/>
              </a:ln>
            </p:spPr>
            <p:txBody>
              <a:bodyPr lIns="36576" tIns="36576" rIns="36576" bIns="36576"/>
              <a:lstStyle/>
              <a:p>
                <a:endParaRPr lang="en-US" dirty="0"/>
              </a:p>
            </p:txBody>
          </p:sp>
          <p:grpSp>
            <p:nvGrpSpPr>
              <p:cNvPr id="113" name="Group 28">
                <a:extLst>
                  <a:ext uri="{FF2B5EF4-FFF2-40B4-BE49-F238E27FC236}">
                    <a16:creationId xmlns:a16="http://schemas.microsoft.com/office/drawing/2014/main" id="{93C99567-A8BD-44B3-9459-1D397252D18E}"/>
                  </a:ext>
                </a:extLst>
              </p:cNvPr>
              <p:cNvGrpSpPr>
                <a:grpSpLocks/>
              </p:cNvGrpSpPr>
              <p:nvPr/>
            </p:nvGrpSpPr>
            <p:grpSpPr bwMode="auto">
              <a:xfrm>
                <a:off x="111671100" y="111671100"/>
                <a:ext cx="1" cy="1257300"/>
                <a:chOff x="106527600" y="111785400"/>
                <a:chExt cx="1" cy="1257300"/>
              </a:xfrm>
            </p:grpSpPr>
            <p:sp>
              <p:nvSpPr>
                <p:cNvPr id="123" name="Line 29">
                  <a:extLst>
                    <a:ext uri="{FF2B5EF4-FFF2-40B4-BE49-F238E27FC236}">
                      <a16:creationId xmlns:a16="http://schemas.microsoft.com/office/drawing/2014/main" id="{4AB1DEA5-19AF-455A-912F-761685C65729}"/>
                    </a:ext>
                  </a:extLst>
                </p:cNvPr>
                <p:cNvSpPr>
                  <a:spLocks noChangeShapeType="1"/>
                </p:cNvSpPr>
                <p:nvPr/>
              </p:nvSpPr>
              <p:spPr bwMode="auto">
                <a:xfrm>
                  <a:off x="106527600" y="112356900"/>
                  <a:ext cx="1" cy="171450"/>
                </a:xfrm>
                <a:prstGeom prst="line">
                  <a:avLst/>
                </a:prstGeom>
                <a:noFill/>
                <a:ln w="19050" algn="ctr">
                  <a:solidFill>
                    <a:srgbClr val="000000"/>
                  </a:solidFill>
                  <a:round/>
                  <a:headEnd/>
                  <a:tailEnd/>
                </a:ln>
              </p:spPr>
              <p:txBody>
                <a:bodyPr lIns="36576" tIns="36576" rIns="36576" bIns="36576"/>
                <a:lstStyle/>
                <a:p>
                  <a:endParaRPr lang="en-US" dirty="0"/>
                </a:p>
              </p:txBody>
            </p:sp>
            <p:sp>
              <p:nvSpPr>
                <p:cNvPr id="124" name="Line 30">
                  <a:extLst>
                    <a:ext uri="{FF2B5EF4-FFF2-40B4-BE49-F238E27FC236}">
                      <a16:creationId xmlns:a16="http://schemas.microsoft.com/office/drawing/2014/main" id="{66B0DB12-77CE-45EF-9766-0696334A6045}"/>
                    </a:ext>
                  </a:extLst>
                </p:cNvPr>
                <p:cNvSpPr>
                  <a:spLocks noChangeShapeType="1"/>
                </p:cNvSpPr>
                <p:nvPr/>
              </p:nvSpPr>
              <p:spPr bwMode="auto">
                <a:xfrm>
                  <a:off x="106527600" y="112585500"/>
                  <a:ext cx="1" cy="457200"/>
                </a:xfrm>
                <a:prstGeom prst="line">
                  <a:avLst/>
                </a:prstGeom>
                <a:noFill/>
                <a:ln w="19050" algn="ctr">
                  <a:solidFill>
                    <a:srgbClr val="000000"/>
                  </a:solidFill>
                  <a:round/>
                  <a:headEnd/>
                  <a:tailEnd/>
                </a:ln>
              </p:spPr>
              <p:txBody>
                <a:bodyPr lIns="36576" tIns="36576" rIns="36576" bIns="36576"/>
                <a:lstStyle/>
                <a:p>
                  <a:endParaRPr lang="en-US" dirty="0"/>
                </a:p>
              </p:txBody>
            </p:sp>
            <p:sp>
              <p:nvSpPr>
                <p:cNvPr id="125" name="Line 31">
                  <a:extLst>
                    <a:ext uri="{FF2B5EF4-FFF2-40B4-BE49-F238E27FC236}">
                      <a16:creationId xmlns:a16="http://schemas.microsoft.com/office/drawing/2014/main" id="{6B2B6635-0FA3-45C0-9412-BD5D995F2C06}"/>
                    </a:ext>
                  </a:extLst>
                </p:cNvPr>
                <p:cNvSpPr>
                  <a:spLocks noChangeShapeType="1"/>
                </p:cNvSpPr>
                <p:nvPr/>
              </p:nvSpPr>
              <p:spPr bwMode="auto">
                <a:xfrm>
                  <a:off x="106527600" y="111785400"/>
                  <a:ext cx="1" cy="457200"/>
                </a:xfrm>
                <a:prstGeom prst="line">
                  <a:avLst/>
                </a:prstGeom>
                <a:noFill/>
                <a:ln w="19050" algn="ctr">
                  <a:solidFill>
                    <a:srgbClr val="000000"/>
                  </a:solidFill>
                  <a:round/>
                  <a:headEnd/>
                  <a:tailEnd/>
                </a:ln>
              </p:spPr>
              <p:txBody>
                <a:bodyPr lIns="36576" tIns="36576" rIns="36576" bIns="36576"/>
                <a:lstStyle/>
                <a:p>
                  <a:endParaRPr lang="en-US" dirty="0"/>
                </a:p>
              </p:txBody>
            </p:sp>
          </p:grpSp>
          <p:grpSp>
            <p:nvGrpSpPr>
              <p:cNvPr id="114" name="Group 32">
                <a:extLst>
                  <a:ext uri="{FF2B5EF4-FFF2-40B4-BE49-F238E27FC236}">
                    <a16:creationId xmlns:a16="http://schemas.microsoft.com/office/drawing/2014/main" id="{1BFD1320-1538-4CB4-A56A-621059E8BACF}"/>
                  </a:ext>
                </a:extLst>
              </p:cNvPr>
              <p:cNvGrpSpPr>
                <a:grpSpLocks/>
              </p:cNvGrpSpPr>
              <p:nvPr/>
            </p:nvGrpSpPr>
            <p:grpSpPr bwMode="auto">
              <a:xfrm>
                <a:off x="109042200" y="109728000"/>
                <a:ext cx="1" cy="1257300"/>
                <a:chOff x="106641900" y="111899700"/>
                <a:chExt cx="1" cy="1257300"/>
              </a:xfrm>
            </p:grpSpPr>
            <p:sp>
              <p:nvSpPr>
                <p:cNvPr id="120" name="Line 33">
                  <a:extLst>
                    <a:ext uri="{FF2B5EF4-FFF2-40B4-BE49-F238E27FC236}">
                      <a16:creationId xmlns:a16="http://schemas.microsoft.com/office/drawing/2014/main" id="{7B6513A2-466C-47BC-A5D3-8B846DE4F105}"/>
                    </a:ext>
                  </a:extLst>
                </p:cNvPr>
                <p:cNvSpPr>
                  <a:spLocks noChangeShapeType="1"/>
                </p:cNvSpPr>
                <p:nvPr/>
              </p:nvSpPr>
              <p:spPr bwMode="auto">
                <a:xfrm>
                  <a:off x="106641900" y="112471200"/>
                  <a:ext cx="1" cy="171450"/>
                </a:xfrm>
                <a:prstGeom prst="line">
                  <a:avLst/>
                </a:prstGeom>
                <a:noFill/>
                <a:ln w="19050" algn="ctr">
                  <a:solidFill>
                    <a:srgbClr val="000000"/>
                  </a:solidFill>
                  <a:round/>
                  <a:headEnd/>
                  <a:tailEnd/>
                </a:ln>
              </p:spPr>
              <p:txBody>
                <a:bodyPr lIns="36576" tIns="36576" rIns="36576" bIns="36576"/>
                <a:lstStyle/>
                <a:p>
                  <a:endParaRPr lang="en-US" dirty="0"/>
                </a:p>
              </p:txBody>
            </p:sp>
            <p:sp>
              <p:nvSpPr>
                <p:cNvPr id="121" name="Line 34">
                  <a:extLst>
                    <a:ext uri="{FF2B5EF4-FFF2-40B4-BE49-F238E27FC236}">
                      <a16:creationId xmlns:a16="http://schemas.microsoft.com/office/drawing/2014/main" id="{1F56E5D7-0638-4C95-BBBB-64BFF9B4AC0B}"/>
                    </a:ext>
                  </a:extLst>
                </p:cNvPr>
                <p:cNvSpPr>
                  <a:spLocks noChangeShapeType="1"/>
                </p:cNvSpPr>
                <p:nvPr/>
              </p:nvSpPr>
              <p:spPr bwMode="auto">
                <a:xfrm>
                  <a:off x="106641900" y="112699800"/>
                  <a:ext cx="1" cy="457200"/>
                </a:xfrm>
                <a:prstGeom prst="line">
                  <a:avLst/>
                </a:prstGeom>
                <a:noFill/>
                <a:ln w="19050" algn="ctr">
                  <a:solidFill>
                    <a:srgbClr val="000000"/>
                  </a:solidFill>
                  <a:round/>
                  <a:headEnd/>
                  <a:tailEnd/>
                </a:ln>
              </p:spPr>
              <p:txBody>
                <a:bodyPr lIns="36576" tIns="36576" rIns="36576" bIns="36576"/>
                <a:lstStyle/>
                <a:p>
                  <a:endParaRPr lang="en-US" dirty="0"/>
                </a:p>
              </p:txBody>
            </p:sp>
            <p:sp>
              <p:nvSpPr>
                <p:cNvPr id="122" name="Line 35">
                  <a:extLst>
                    <a:ext uri="{FF2B5EF4-FFF2-40B4-BE49-F238E27FC236}">
                      <a16:creationId xmlns:a16="http://schemas.microsoft.com/office/drawing/2014/main" id="{F5D1F33D-FCF5-4E7A-9D0C-6C05499224CF}"/>
                    </a:ext>
                  </a:extLst>
                </p:cNvPr>
                <p:cNvSpPr>
                  <a:spLocks noChangeShapeType="1"/>
                </p:cNvSpPr>
                <p:nvPr/>
              </p:nvSpPr>
              <p:spPr bwMode="auto">
                <a:xfrm>
                  <a:off x="106641900" y="111899700"/>
                  <a:ext cx="1" cy="457200"/>
                </a:xfrm>
                <a:prstGeom prst="line">
                  <a:avLst/>
                </a:prstGeom>
                <a:noFill/>
                <a:ln w="19050" algn="ctr">
                  <a:solidFill>
                    <a:srgbClr val="000000"/>
                  </a:solidFill>
                  <a:round/>
                  <a:headEnd/>
                  <a:tailEnd/>
                </a:ln>
              </p:spPr>
              <p:txBody>
                <a:bodyPr lIns="36576" tIns="36576" rIns="36576" bIns="36576"/>
                <a:lstStyle/>
                <a:p>
                  <a:endParaRPr lang="en-US" dirty="0"/>
                </a:p>
              </p:txBody>
            </p:sp>
          </p:grpSp>
          <p:sp>
            <p:nvSpPr>
              <p:cNvPr id="115" name="Line 36">
                <a:extLst>
                  <a:ext uri="{FF2B5EF4-FFF2-40B4-BE49-F238E27FC236}">
                    <a16:creationId xmlns:a16="http://schemas.microsoft.com/office/drawing/2014/main" id="{AFDFCBC1-3D86-4DF7-A7BE-5CE60A023F79}"/>
                  </a:ext>
                </a:extLst>
              </p:cNvPr>
              <p:cNvSpPr>
                <a:spLocks noChangeShapeType="1"/>
              </p:cNvSpPr>
              <p:nvPr/>
            </p:nvSpPr>
            <p:spPr bwMode="auto">
              <a:xfrm flipV="1">
                <a:off x="108127800" y="109956600"/>
                <a:ext cx="0" cy="228600"/>
              </a:xfrm>
              <a:prstGeom prst="line">
                <a:avLst/>
              </a:prstGeom>
              <a:noFill/>
              <a:ln w="28575">
                <a:solidFill>
                  <a:srgbClr val="000000"/>
                </a:solidFill>
                <a:round/>
                <a:headEnd/>
                <a:tailEnd/>
              </a:ln>
            </p:spPr>
            <p:txBody>
              <a:bodyPr lIns="36576" tIns="36576" rIns="36576" bIns="36576"/>
              <a:lstStyle/>
              <a:p>
                <a:endParaRPr lang="en-US" dirty="0"/>
              </a:p>
            </p:txBody>
          </p:sp>
          <p:sp>
            <p:nvSpPr>
              <p:cNvPr id="116" name="Line 37">
                <a:extLst>
                  <a:ext uri="{FF2B5EF4-FFF2-40B4-BE49-F238E27FC236}">
                    <a16:creationId xmlns:a16="http://schemas.microsoft.com/office/drawing/2014/main" id="{37EAE93F-7C78-4C94-8B47-D6BA0BA5A1D7}"/>
                  </a:ext>
                </a:extLst>
              </p:cNvPr>
              <p:cNvSpPr>
                <a:spLocks noChangeShapeType="1"/>
              </p:cNvSpPr>
              <p:nvPr/>
            </p:nvSpPr>
            <p:spPr bwMode="auto">
              <a:xfrm>
                <a:off x="108127800" y="109956600"/>
                <a:ext cx="1828800" cy="0"/>
              </a:xfrm>
              <a:prstGeom prst="line">
                <a:avLst/>
              </a:prstGeom>
              <a:noFill/>
              <a:ln w="28575">
                <a:solidFill>
                  <a:srgbClr val="000000"/>
                </a:solidFill>
                <a:round/>
                <a:headEnd/>
                <a:tailEnd/>
              </a:ln>
            </p:spPr>
            <p:txBody>
              <a:bodyPr lIns="36576" tIns="36576" rIns="36576" bIns="36576"/>
              <a:lstStyle/>
              <a:p>
                <a:endParaRPr lang="en-US" dirty="0"/>
              </a:p>
            </p:txBody>
          </p:sp>
          <p:sp>
            <p:nvSpPr>
              <p:cNvPr id="117" name="Line 38">
                <a:extLst>
                  <a:ext uri="{FF2B5EF4-FFF2-40B4-BE49-F238E27FC236}">
                    <a16:creationId xmlns:a16="http://schemas.microsoft.com/office/drawing/2014/main" id="{8BC458FB-CE50-474B-B963-20A9B527D11F}"/>
                  </a:ext>
                </a:extLst>
              </p:cNvPr>
              <p:cNvSpPr>
                <a:spLocks noChangeShapeType="1"/>
              </p:cNvSpPr>
              <p:nvPr/>
            </p:nvSpPr>
            <p:spPr bwMode="auto">
              <a:xfrm>
                <a:off x="109956600" y="109956600"/>
                <a:ext cx="0" cy="228600"/>
              </a:xfrm>
              <a:prstGeom prst="line">
                <a:avLst/>
              </a:prstGeom>
              <a:noFill/>
              <a:ln w="28575">
                <a:solidFill>
                  <a:srgbClr val="000000"/>
                </a:solidFill>
                <a:round/>
                <a:headEnd/>
                <a:tailEnd/>
              </a:ln>
            </p:spPr>
            <p:txBody>
              <a:bodyPr lIns="36576" tIns="36576" rIns="36576" bIns="36576"/>
              <a:lstStyle/>
              <a:p>
                <a:endParaRPr lang="en-US" dirty="0"/>
              </a:p>
            </p:txBody>
          </p:sp>
          <p:sp>
            <p:nvSpPr>
              <p:cNvPr id="118" name="Line 39">
                <a:extLst>
                  <a:ext uri="{FF2B5EF4-FFF2-40B4-BE49-F238E27FC236}">
                    <a16:creationId xmlns:a16="http://schemas.microsoft.com/office/drawing/2014/main" id="{36CF5AB9-C7AD-4909-B9F7-6F6C3697306E}"/>
                  </a:ext>
                </a:extLst>
              </p:cNvPr>
              <p:cNvSpPr>
                <a:spLocks noChangeShapeType="1"/>
              </p:cNvSpPr>
              <p:nvPr/>
            </p:nvSpPr>
            <p:spPr bwMode="auto">
              <a:xfrm>
                <a:off x="108699300" y="109956600"/>
                <a:ext cx="0" cy="914400"/>
              </a:xfrm>
              <a:prstGeom prst="line">
                <a:avLst/>
              </a:prstGeom>
              <a:noFill/>
              <a:ln w="28575" algn="ctr">
                <a:solidFill>
                  <a:srgbClr val="000000"/>
                </a:solidFill>
                <a:prstDash val="dash"/>
                <a:round/>
                <a:headEnd/>
                <a:tailEnd/>
              </a:ln>
            </p:spPr>
            <p:txBody>
              <a:bodyPr lIns="36576" tIns="36576" rIns="36576" bIns="36576"/>
              <a:lstStyle/>
              <a:p>
                <a:endParaRPr lang="en-US" dirty="0"/>
              </a:p>
            </p:txBody>
          </p:sp>
          <p:sp>
            <p:nvSpPr>
              <p:cNvPr id="119" name="Line 40">
                <a:extLst>
                  <a:ext uri="{FF2B5EF4-FFF2-40B4-BE49-F238E27FC236}">
                    <a16:creationId xmlns:a16="http://schemas.microsoft.com/office/drawing/2014/main" id="{994F24C5-44F6-4014-83B4-BCB30AFA8791}"/>
                  </a:ext>
                </a:extLst>
              </p:cNvPr>
              <p:cNvSpPr>
                <a:spLocks noChangeShapeType="1"/>
              </p:cNvSpPr>
              <p:nvPr/>
            </p:nvSpPr>
            <p:spPr bwMode="auto">
              <a:xfrm>
                <a:off x="109385100" y="109956600"/>
                <a:ext cx="0" cy="914400"/>
              </a:xfrm>
              <a:prstGeom prst="line">
                <a:avLst/>
              </a:prstGeom>
              <a:noFill/>
              <a:ln w="28575" algn="ctr">
                <a:solidFill>
                  <a:srgbClr val="000000"/>
                </a:solidFill>
                <a:prstDash val="dash"/>
                <a:round/>
                <a:headEnd/>
                <a:tailEnd/>
              </a:ln>
            </p:spPr>
            <p:txBody>
              <a:bodyPr lIns="36576" tIns="36576" rIns="36576" bIns="36576"/>
              <a:lstStyle/>
              <a:p>
                <a:endParaRPr lang="en-US" dirty="0"/>
              </a:p>
            </p:txBody>
          </p:sp>
        </p:grpSp>
        <p:grpSp>
          <p:nvGrpSpPr>
            <p:cNvPr id="6" name="Group 41">
              <a:extLst>
                <a:ext uri="{FF2B5EF4-FFF2-40B4-BE49-F238E27FC236}">
                  <a16:creationId xmlns:a16="http://schemas.microsoft.com/office/drawing/2014/main" id="{5CB4B8F7-9931-4BE9-8817-1AEF5297812D}"/>
                </a:ext>
              </a:extLst>
            </p:cNvPr>
            <p:cNvGrpSpPr>
              <a:grpSpLocks/>
            </p:cNvGrpSpPr>
            <p:nvPr/>
          </p:nvGrpSpPr>
          <p:grpSpPr bwMode="auto">
            <a:xfrm>
              <a:off x="838200" y="1447800"/>
              <a:ext cx="3429000" cy="1371600"/>
              <a:chOff x="105613200" y="106983600"/>
              <a:chExt cx="6858000" cy="2744400"/>
            </a:xfrm>
          </p:grpSpPr>
          <p:sp>
            <p:nvSpPr>
              <p:cNvPr id="84" name="Line 42">
                <a:extLst>
                  <a:ext uri="{FF2B5EF4-FFF2-40B4-BE49-F238E27FC236}">
                    <a16:creationId xmlns:a16="http://schemas.microsoft.com/office/drawing/2014/main" id="{9050BD4D-B382-4DE1-8E35-2CD3107C7786}"/>
                  </a:ext>
                </a:extLst>
              </p:cNvPr>
              <p:cNvSpPr>
                <a:spLocks noChangeShapeType="1"/>
              </p:cNvSpPr>
              <p:nvPr/>
            </p:nvSpPr>
            <p:spPr bwMode="auto">
              <a:xfrm>
                <a:off x="105613200" y="109728000"/>
                <a:ext cx="6858000" cy="0"/>
              </a:xfrm>
              <a:prstGeom prst="line">
                <a:avLst/>
              </a:prstGeom>
              <a:noFill/>
              <a:ln w="28575">
                <a:solidFill>
                  <a:srgbClr val="000000"/>
                </a:solidFill>
                <a:round/>
                <a:headEnd/>
                <a:tailEnd/>
              </a:ln>
            </p:spPr>
            <p:txBody>
              <a:bodyPr lIns="36576" tIns="36576" rIns="36576" bIns="36576"/>
              <a:lstStyle/>
              <a:p>
                <a:endParaRPr lang="en-US" dirty="0"/>
              </a:p>
            </p:txBody>
          </p:sp>
          <p:sp>
            <p:nvSpPr>
              <p:cNvPr id="85" name="Line 43">
                <a:extLst>
                  <a:ext uri="{FF2B5EF4-FFF2-40B4-BE49-F238E27FC236}">
                    <a16:creationId xmlns:a16="http://schemas.microsoft.com/office/drawing/2014/main" id="{418AF252-C7FF-4C4C-9E64-26329250DD94}"/>
                  </a:ext>
                </a:extLst>
              </p:cNvPr>
              <p:cNvSpPr>
                <a:spLocks noChangeShapeType="1"/>
              </p:cNvSpPr>
              <p:nvPr/>
            </p:nvSpPr>
            <p:spPr bwMode="auto">
              <a:xfrm flipV="1">
                <a:off x="105613200" y="106984800"/>
                <a:ext cx="0" cy="2743200"/>
              </a:xfrm>
              <a:prstGeom prst="line">
                <a:avLst/>
              </a:prstGeom>
              <a:noFill/>
              <a:ln w="28575">
                <a:solidFill>
                  <a:srgbClr val="000000"/>
                </a:solidFill>
                <a:round/>
                <a:headEnd/>
                <a:tailEnd/>
              </a:ln>
            </p:spPr>
            <p:txBody>
              <a:bodyPr lIns="36576" tIns="36576" rIns="36576" bIns="36576"/>
              <a:lstStyle/>
              <a:p>
                <a:endParaRPr lang="en-US" dirty="0"/>
              </a:p>
            </p:txBody>
          </p:sp>
          <p:sp>
            <p:nvSpPr>
              <p:cNvPr id="86" name="Line 44">
                <a:extLst>
                  <a:ext uri="{FF2B5EF4-FFF2-40B4-BE49-F238E27FC236}">
                    <a16:creationId xmlns:a16="http://schemas.microsoft.com/office/drawing/2014/main" id="{BAA85CC8-4BDC-4BE2-8CB6-6F7A0462A5FD}"/>
                  </a:ext>
                </a:extLst>
              </p:cNvPr>
              <p:cNvSpPr>
                <a:spLocks noChangeShapeType="1"/>
              </p:cNvSpPr>
              <p:nvPr/>
            </p:nvSpPr>
            <p:spPr bwMode="auto">
              <a:xfrm flipV="1">
                <a:off x="107213400" y="106984800"/>
                <a:ext cx="0" cy="2743200"/>
              </a:xfrm>
              <a:prstGeom prst="line">
                <a:avLst/>
              </a:prstGeom>
              <a:noFill/>
              <a:ln w="28575" algn="ctr">
                <a:solidFill>
                  <a:srgbClr val="000000"/>
                </a:solidFill>
                <a:round/>
                <a:headEnd/>
                <a:tailEnd/>
              </a:ln>
            </p:spPr>
            <p:txBody>
              <a:bodyPr lIns="36576" tIns="36576" rIns="36576" bIns="36576"/>
              <a:lstStyle/>
              <a:p>
                <a:endParaRPr lang="en-US" dirty="0"/>
              </a:p>
            </p:txBody>
          </p:sp>
          <p:sp>
            <p:nvSpPr>
              <p:cNvPr id="87" name="Line 45">
                <a:extLst>
                  <a:ext uri="{FF2B5EF4-FFF2-40B4-BE49-F238E27FC236}">
                    <a16:creationId xmlns:a16="http://schemas.microsoft.com/office/drawing/2014/main" id="{D9CB36A3-CFD1-4786-99C3-E39334EA8081}"/>
                  </a:ext>
                </a:extLst>
              </p:cNvPr>
              <p:cNvSpPr>
                <a:spLocks noChangeShapeType="1"/>
              </p:cNvSpPr>
              <p:nvPr/>
            </p:nvSpPr>
            <p:spPr bwMode="auto">
              <a:xfrm flipV="1">
                <a:off x="110871000" y="106984800"/>
                <a:ext cx="0" cy="2743200"/>
              </a:xfrm>
              <a:prstGeom prst="line">
                <a:avLst/>
              </a:prstGeom>
              <a:noFill/>
              <a:ln w="28575" algn="ctr">
                <a:solidFill>
                  <a:srgbClr val="000000"/>
                </a:solidFill>
                <a:round/>
                <a:headEnd/>
                <a:tailEnd/>
              </a:ln>
            </p:spPr>
            <p:txBody>
              <a:bodyPr lIns="36576" tIns="36576" rIns="36576" bIns="36576"/>
              <a:lstStyle/>
              <a:p>
                <a:endParaRPr lang="en-US" dirty="0"/>
              </a:p>
            </p:txBody>
          </p:sp>
          <p:sp>
            <p:nvSpPr>
              <p:cNvPr id="88" name="Line 46">
                <a:extLst>
                  <a:ext uri="{FF2B5EF4-FFF2-40B4-BE49-F238E27FC236}">
                    <a16:creationId xmlns:a16="http://schemas.microsoft.com/office/drawing/2014/main" id="{8424D889-20EB-4B70-AB9F-10010F01A888}"/>
                  </a:ext>
                </a:extLst>
              </p:cNvPr>
              <p:cNvSpPr>
                <a:spLocks noChangeShapeType="1"/>
              </p:cNvSpPr>
              <p:nvPr/>
            </p:nvSpPr>
            <p:spPr bwMode="auto">
              <a:xfrm flipV="1">
                <a:off x="112471200" y="106983600"/>
                <a:ext cx="0" cy="2743200"/>
              </a:xfrm>
              <a:prstGeom prst="line">
                <a:avLst/>
              </a:prstGeom>
              <a:noFill/>
              <a:ln w="28575" algn="ctr">
                <a:solidFill>
                  <a:srgbClr val="000000"/>
                </a:solidFill>
                <a:round/>
                <a:headEnd/>
                <a:tailEnd/>
              </a:ln>
            </p:spPr>
            <p:txBody>
              <a:bodyPr lIns="36576" tIns="36576" rIns="36576" bIns="36576"/>
              <a:lstStyle/>
              <a:p>
                <a:endParaRPr lang="en-US" dirty="0"/>
              </a:p>
            </p:txBody>
          </p:sp>
          <p:sp>
            <p:nvSpPr>
              <p:cNvPr id="89" name="Line 47">
                <a:extLst>
                  <a:ext uri="{FF2B5EF4-FFF2-40B4-BE49-F238E27FC236}">
                    <a16:creationId xmlns:a16="http://schemas.microsoft.com/office/drawing/2014/main" id="{6B067701-6C17-45B4-81B8-DA020F12CADE}"/>
                  </a:ext>
                </a:extLst>
              </p:cNvPr>
              <p:cNvSpPr>
                <a:spLocks noChangeShapeType="1"/>
              </p:cNvSpPr>
              <p:nvPr/>
            </p:nvSpPr>
            <p:spPr bwMode="auto">
              <a:xfrm flipV="1">
                <a:off x="107899200" y="106984800"/>
                <a:ext cx="0" cy="2743200"/>
              </a:xfrm>
              <a:prstGeom prst="line">
                <a:avLst/>
              </a:prstGeom>
              <a:noFill/>
              <a:ln w="28575" algn="ctr">
                <a:solidFill>
                  <a:srgbClr val="000000"/>
                </a:solidFill>
                <a:prstDash val="dash"/>
                <a:round/>
                <a:headEnd/>
                <a:tailEnd/>
              </a:ln>
            </p:spPr>
            <p:txBody>
              <a:bodyPr lIns="36576" tIns="36576" rIns="36576" bIns="36576"/>
              <a:lstStyle/>
              <a:p>
                <a:endParaRPr lang="en-US" dirty="0"/>
              </a:p>
            </p:txBody>
          </p:sp>
          <p:sp>
            <p:nvSpPr>
              <p:cNvPr id="90" name="Line 48">
                <a:extLst>
                  <a:ext uri="{FF2B5EF4-FFF2-40B4-BE49-F238E27FC236}">
                    <a16:creationId xmlns:a16="http://schemas.microsoft.com/office/drawing/2014/main" id="{ED99F454-CE5F-4E50-AC59-7FD1DDB695FF}"/>
                  </a:ext>
                </a:extLst>
              </p:cNvPr>
              <p:cNvSpPr>
                <a:spLocks noChangeShapeType="1"/>
              </p:cNvSpPr>
              <p:nvPr/>
            </p:nvSpPr>
            <p:spPr bwMode="auto">
              <a:xfrm flipV="1">
                <a:off x="110185200" y="106984800"/>
                <a:ext cx="0" cy="2743200"/>
              </a:xfrm>
              <a:prstGeom prst="line">
                <a:avLst/>
              </a:prstGeom>
              <a:noFill/>
              <a:ln w="28575" algn="ctr">
                <a:solidFill>
                  <a:srgbClr val="000000"/>
                </a:solidFill>
                <a:prstDash val="dash"/>
                <a:round/>
                <a:headEnd/>
                <a:tailEnd/>
              </a:ln>
            </p:spPr>
            <p:txBody>
              <a:bodyPr lIns="36576" tIns="36576" rIns="36576" bIns="36576"/>
              <a:lstStyle/>
              <a:p>
                <a:endParaRPr lang="en-US" dirty="0"/>
              </a:p>
            </p:txBody>
          </p:sp>
          <p:sp>
            <p:nvSpPr>
              <p:cNvPr id="91" name="Line 49">
                <a:extLst>
                  <a:ext uri="{FF2B5EF4-FFF2-40B4-BE49-F238E27FC236}">
                    <a16:creationId xmlns:a16="http://schemas.microsoft.com/office/drawing/2014/main" id="{1048CE20-36F7-4142-AA8E-38E1C17DA6E2}"/>
                  </a:ext>
                </a:extLst>
              </p:cNvPr>
              <p:cNvSpPr>
                <a:spLocks noChangeShapeType="1"/>
              </p:cNvSpPr>
              <p:nvPr/>
            </p:nvSpPr>
            <p:spPr bwMode="auto">
              <a:xfrm>
                <a:off x="105613200" y="106984800"/>
                <a:ext cx="6858000" cy="0"/>
              </a:xfrm>
              <a:prstGeom prst="line">
                <a:avLst/>
              </a:prstGeom>
              <a:noFill/>
              <a:ln w="28575" algn="ctr">
                <a:solidFill>
                  <a:srgbClr val="000000"/>
                </a:solidFill>
                <a:round/>
                <a:headEnd/>
                <a:tailEnd/>
              </a:ln>
            </p:spPr>
            <p:txBody>
              <a:bodyPr lIns="36576" tIns="36576" rIns="36576" bIns="36576"/>
              <a:lstStyle/>
              <a:p>
                <a:endParaRPr lang="en-US" dirty="0"/>
              </a:p>
            </p:txBody>
          </p:sp>
          <p:sp>
            <p:nvSpPr>
              <p:cNvPr id="92" name="Oval 50">
                <a:extLst>
                  <a:ext uri="{FF2B5EF4-FFF2-40B4-BE49-F238E27FC236}">
                    <a16:creationId xmlns:a16="http://schemas.microsoft.com/office/drawing/2014/main" id="{DA2ED4FC-9C3A-4945-8F56-BEF7D0DB628F}"/>
                  </a:ext>
                </a:extLst>
              </p:cNvPr>
              <p:cNvSpPr>
                <a:spLocks noChangeArrowheads="1"/>
              </p:cNvSpPr>
              <p:nvPr/>
            </p:nvSpPr>
            <p:spPr bwMode="auto">
              <a:xfrm>
                <a:off x="106184700" y="108127800"/>
                <a:ext cx="457200" cy="457200"/>
              </a:xfrm>
              <a:prstGeom prst="ellipse">
                <a:avLst/>
              </a:prstGeom>
              <a:noFill/>
              <a:ln w="28575" algn="in">
                <a:solidFill>
                  <a:srgbClr val="000000"/>
                </a:solidFill>
                <a:round/>
                <a:headEnd/>
                <a:tailEnd/>
              </a:ln>
            </p:spPr>
            <p:txBody>
              <a:bodyPr lIns="36576" tIns="36576" rIns="36576" bIns="36576"/>
              <a:lstStyle/>
              <a:p>
                <a:endParaRPr lang="en-US" dirty="0"/>
              </a:p>
            </p:txBody>
          </p:sp>
          <p:sp>
            <p:nvSpPr>
              <p:cNvPr id="93" name="Oval 51">
                <a:extLst>
                  <a:ext uri="{FF2B5EF4-FFF2-40B4-BE49-F238E27FC236}">
                    <a16:creationId xmlns:a16="http://schemas.microsoft.com/office/drawing/2014/main" id="{5B0FF6D5-FE22-4E6A-B78E-D15E36A2BB8C}"/>
                  </a:ext>
                </a:extLst>
              </p:cNvPr>
              <p:cNvSpPr>
                <a:spLocks noChangeArrowheads="1"/>
              </p:cNvSpPr>
              <p:nvPr/>
            </p:nvSpPr>
            <p:spPr bwMode="auto">
              <a:xfrm>
                <a:off x="111442500" y="108127800"/>
                <a:ext cx="457200" cy="457200"/>
              </a:xfrm>
              <a:prstGeom prst="ellipse">
                <a:avLst/>
              </a:prstGeom>
              <a:noFill/>
              <a:ln w="28575" algn="in">
                <a:solidFill>
                  <a:srgbClr val="000000"/>
                </a:solidFill>
                <a:round/>
                <a:headEnd/>
                <a:tailEnd/>
              </a:ln>
            </p:spPr>
            <p:txBody>
              <a:bodyPr lIns="36576" tIns="36576" rIns="36576" bIns="36576"/>
              <a:lstStyle/>
              <a:p>
                <a:endParaRPr lang="en-US" dirty="0"/>
              </a:p>
            </p:txBody>
          </p:sp>
          <p:sp>
            <p:nvSpPr>
              <p:cNvPr id="94" name="Oval 52">
                <a:extLst>
                  <a:ext uri="{FF2B5EF4-FFF2-40B4-BE49-F238E27FC236}">
                    <a16:creationId xmlns:a16="http://schemas.microsoft.com/office/drawing/2014/main" id="{9631658F-B8B2-4BBE-87C1-1554830A0E55}"/>
                  </a:ext>
                </a:extLst>
              </p:cNvPr>
              <p:cNvSpPr>
                <a:spLocks noChangeArrowheads="1"/>
              </p:cNvSpPr>
              <p:nvPr/>
            </p:nvSpPr>
            <p:spPr bwMode="auto">
              <a:xfrm>
                <a:off x="108719150" y="108059225"/>
                <a:ext cx="628650" cy="571500"/>
              </a:xfrm>
              <a:prstGeom prst="ellipse">
                <a:avLst/>
              </a:prstGeom>
              <a:noFill/>
              <a:ln w="28575" algn="in">
                <a:solidFill>
                  <a:srgbClr val="000000"/>
                </a:solidFill>
                <a:round/>
                <a:headEnd/>
                <a:tailEnd/>
              </a:ln>
            </p:spPr>
            <p:txBody>
              <a:bodyPr lIns="36576" tIns="36576" rIns="36576" bIns="36576"/>
              <a:lstStyle/>
              <a:p>
                <a:endParaRPr lang="en-US" dirty="0"/>
              </a:p>
            </p:txBody>
          </p:sp>
          <p:sp>
            <p:nvSpPr>
              <p:cNvPr id="95" name="Oval 53">
                <a:extLst>
                  <a:ext uri="{FF2B5EF4-FFF2-40B4-BE49-F238E27FC236}">
                    <a16:creationId xmlns:a16="http://schemas.microsoft.com/office/drawing/2014/main" id="{D066B0C4-F021-4777-8BC4-17E8A6B060E3}"/>
                  </a:ext>
                </a:extLst>
              </p:cNvPr>
              <p:cNvSpPr>
                <a:spLocks noChangeArrowheads="1"/>
              </p:cNvSpPr>
              <p:nvPr/>
            </p:nvSpPr>
            <p:spPr bwMode="auto">
              <a:xfrm>
                <a:off x="108127800" y="107442000"/>
                <a:ext cx="1837825" cy="1828800"/>
              </a:xfrm>
              <a:prstGeom prst="ellipse">
                <a:avLst/>
              </a:prstGeom>
              <a:noFill/>
              <a:ln w="28575" algn="in">
                <a:solidFill>
                  <a:srgbClr val="000000"/>
                </a:solidFill>
                <a:round/>
                <a:headEnd/>
                <a:tailEnd/>
              </a:ln>
            </p:spPr>
            <p:txBody>
              <a:bodyPr lIns="36576" tIns="36576" rIns="36576" bIns="36576"/>
              <a:lstStyle/>
              <a:p>
                <a:endParaRPr lang="en-US" dirty="0"/>
              </a:p>
            </p:txBody>
          </p:sp>
        </p:grpSp>
        <p:grpSp>
          <p:nvGrpSpPr>
            <p:cNvPr id="7" name="Group 54">
              <a:extLst>
                <a:ext uri="{FF2B5EF4-FFF2-40B4-BE49-F238E27FC236}">
                  <a16:creationId xmlns:a16="http://schemas.microsoft.com/office/drawing/2014/main" id="{FFF75BF7-E20C-4521-B85C-D8FB79500F17}"/>
                </a:ext>
              </a:extLst>
            </p:cNvPr>
            <p:cNvGrpSpPr>
              <a:grpSpLocks/>
            </p:cNvGrpSpPr>
            <p:nvPr/>
          </p:nvGrpSpPr>
          <p:grpSpPr bwMode="auto">
            <a:xfrm>
              <a:off x="5562600" y="3657600"/>
              <a:ext cx="1524000" cy="1905000"/>
              <a:chOff x="112014000" y="110128050"/>
              <a:chExt cx="2743200" cy="3371850"/>
            </a:xfrm>
          </p:grpSpPr>
          <p:sp>
            <p:nvSpPr>
              <p:cNvPr id="63" name="Line 55">
                <a:extLst>
                  <a:ext uri="{FF2B5EF4-FFF2-40B4-BE49-F238E27FC236}">
                    <a16:creationId xmlns:a16="http://schemas.microsoft.com/office/drawing/2014/main" id="{972B1B18-E797-4A5F-9CB9-CA355FF7F218}"/>
                  </a:ext>
                </a:extLst>
              </p:cNvPr>
              <p:cNvSpPr>
                <a:spLocks noChangeShapeType="1"/>
              </p:cNvSpPr>
              <p:nvPr/>
            </p:nvSpPr>
            <p:spPr bwMode="auto">
              <a:xfrm flipH="1">
                <a:off x="112014000" y="113157000"/>
                <a:ext cx="2743200" cy="0"/>
              </a:xfrm>
              <a:prstGeom prst="line">
                <a:avLst/>
              </a:prstGeom>
              <a:noFill/>
              <a:ln w="28575">
                <a:solidFill>
                  <a:srgbClr val="000000"/>
                </a:solidFill>
                <a:round/>
                <a:headEnd/>
                <a:tailEnd/>
              </a:ln>
            </p:spPr>
            <p:txBody>
              <a:bodyPr lIns="36576" tIns="36576" rIns="36576" bIns="36576"/>
              <a:lstStyle/>
              <a:p>
                <a:endParaRPr lang="en-US" dirty="0"/>
              </a:p>
            </p:txBody>
          </p:sp>
          <p:sp>
            <p:nvSpPr>
              <p:cNvPr id="64" name="Line 56">
                <a:extLst>
                  <a:ext uri="{FF2B5EF4-FFF2-40B4-BE49-F238E27FC236}">
                    <a16:creationId xmlns:a16="http://schemas.microsoft.com/office/drawing/2014/main" id="{8E869061-6B05-4827-85CD-38742F859B2F}"/>
                  </a:ext>
                </a:extLst>
              </p:cNvPr>
              <p:cNvSpPr>
                <a:spLocks noChangeShapeType="1"/>
              </p:cNvSpPr>
              <p:nvPr/>
            </p:nvSpPr>
            <p:spPr bwMode="auto">
              <a:xfrm>
                <a:off x="112014000" y="110642400"/>
                <a:ext cx="0" cy="2514600"/>
              </a:xfrm>
              <a:prstGeom prst="line">
                <a:avLst/>
              </a:prstGeom>
              <a:noFill/>
              <a:ln w="28575">
                <a:solidFill>
                  <a:srgbClr val="000000"/>
                </a:solidFill>
                <a:round/>
                <a:headEnd/>
                <a:tailEnd/>
              </a:ln>
            </p:spPr>
            <p:txBody>
              <a:bodyPr lIns="36576" tIns="36576" rIns="36576" bIns="36576"/>
              <a:lstStyle/>
              <a:p>
                <a:endParaRPr lang="en-US" dirty="0"/>
              </a:p>
            </p:txBody>
          </p:sp>
          <p:sp>
            <p:nvSpPr>
              <p:cNvPr id="65" name="Line 57">
                <a:extLst>
                  <a:ext uri="{FF2B5EF4-FFF2-40B4-BE49-F238E27FC236}">
                    <a16:creationId xmlns:a16="http://schemas.microsoft.com/office/drawing/2014/main" id="{5ABF0AA0-39AE-425A-9A04-7EA5C46CE559}"/>
                  </a:ext>
                </a:extLst>
              </p:cNvPr>
              <p:cNvSpPr>
                <a:spLocks noChangeShapeType="1"/>
              </p:cNvSpPr>
              <p:nvPr/>
            </p:nvSpPr>
            <p:spPr bwMode="auto">
              <a:xfrm>
                <a:off x="114757200" y="110642400"/>
                <a:ext cx="0" cy="2514600"/>
              </a:xfrm>
              <a:prstGeom prst="line">
                <a:avLst/>
              </a:prstGeom>
              <a:noFill/>
              <a:ln w="28575" algn="ctr">
                <a:solidFill>
                  <a:srgbClr val="000000"/>
                </a:solidFill>
                <a:round/>
                <a:headEnd/>
                <a:tailEnd/>
              </a:ln>
            </p:spPr>
            <p:txBody>
              <a:bodyPr lIns="36576" tIns="36576" rIns="36576" bIns="36576"/>
              <a:lstStyle/>
              <a:p>
                <a:endParaRPr lang="en-US" dirty="0"/>
              </a:p>
            </p:txBody>
          </p:sp>
          <p:sp>
            <p:nvSpPr>
              <p:cNvPr id="66" name="Line 58">
                <a:extLst>
                  <a:ext uri="{FF2B5EF4-FFF2-40B4-BE49-F238E27FC236}">
                    <a16:creationId xmlns:a16="http://schemas.microsoft.com/office/drawing/2014/main" id="{EED5DEF7-5309-4574-8112-8CA1970B546F}"/>
                  </a:ext>
                </a:extLst>
              </p:cNvPr>
              <p:cNvSpPr>
                <a:spLocks noChangeShapeType="1"/>
              </p:cNvSpPr>
              <p:nvPr/>
            </p:nvSpPr>
            <p:spPr bwMode="auto">
              <a:xfrm flipH="1">
                <a:off x="112014000" y="111328200"/>
                <a:ext cx="2743200" cy="0"/>
              </a:xfrm>
              <a:prstGeom prst="line">
                <a:avLst/>
              </a:prstGeom>
              <a:noFill/>
              <a:ln w="28575" algn="ctr">
                <a:solidFill>
                  <a:srgbClr val="000000"/>
                </a:solidFill>
                <a:prstDash val="dash"/>
                <a:round/>
                <a:headEnd/>
                <a:tailEnd/>
              </a:ln>
            </p:spPr>
            <p:txBody>
              <a:bodyPr lIns="36576" tIns="36576" rIns="36576" bIns="36576"/>
              <a:lstStyle/>
              <a:p>
                <a:endParaRPr lang="en-US" dirty="0"/>
              </a:p>
            </p:txBody>
          </p:sp>
          <p:sp>
            <p:nvSpPr>
              <p:cNvPr id="67" name="Line 59">
                <a:extLst>
                  <a:ext uri="{FF2B5EF4-FFF2-40B4-BE49-F238E27FC236}">
                    <a16:creationId xmlns:a16="http://schemas.microsoft.com/office/drawing/2014/main" id="{763062F1-7F7D-4834-83D5-5ECB593907C4}"/>
                  </a:ext>
                </a:extLst>
              </p:cNvPr>
              <p:cNvSpPr>
                <a:spLocks noChangeShapeType="1"/>
              </p:cNvSpPr>
              <p:nvPr/>
            </p:nvSpPr>
            <p:spPr bwMode="auto">
              <a:xfrm flipH="1">
                <a:off x="112014000" y="110642400"/>
                <a:ext cx="2743200" cy="0"/>
              </a:xfrm>
              <a:prstGeom prst="line">
                <a:avLst/>
              </a:prstGeom>
              <a:noFill/>
              <a:ln w="28575" algn="ctr">
                <a:solidFill>
                  <a:srgbClr val="000000"/>
                </a:solidFill>
                <a:round/>
                <a:headEnd/>
                <a:tailEnd/>
              </a:ln>
            </p:spPr>
            <p:txBody>
              <a:bodyPr lIns="36576" tIns="36576" rIns="36576" bIns="36576"/>
              <a:lstStyle/>
              <a:p>
                <a:endParaRPr lang="en-US" dirty="0"/>
              </a:p>
            </p:txBody>
          </p:sp>
          <p:sp>
            <p:nvSpPr>
              <p:cNvPr id="68" name="Line 60">
                <a:extLst>
                  <a:ext uri="{FF2B5EF4-FFF2-40B4-BE49-F238E27FC236}">
                    <a16:creationId xmlns:a16="http://schemas.microsoft.com/office/drawing/2014/main" id="{496BAFBD-12FB-4E3E-ADD7-5F264572020E}"/>
                  </a:ext>
                </a:extLst>
              </p:cNvPr>
              <p:cNvSpPr>
                <a:spLocks noChangeShapeType="1"/>
              </p:cNvSpPr>
              <p:nvPr/>
            </p:nvSpPr>
            <p:spPr bwMode="auto">
              <a:xfrm flipV="1">
                <a:off x="112471200" y="110413800"/>
                <a:ext cx="0" cy="228600"/>
              </a:xfrm>
              <a:prstGeom prst="line">
                <a:avLst/>
              </a:prstGeom>
              <a:noFill/>
              <a:ln w="28575">
                <a:solidFill>
                  <a:srgbClr val="000000"/>
                </a:solidFill>
                <a:round/>
                <a:headEnd/>
                <a:tailEnd/>
              </a:ln>
            </p:spPr>
            <p:txBody>
              <a:bodyPr lIns="36576" tIns="36576" rIns="36576" bIns="36576"/>
              <a:lstStyle/>
              <a:p>
                <a:endParaRPr lang="en-US" dirty="0"/>
              </a:p>
            </p:txBody>
          </p:sp>
          <p:sp>
            <p:nvSpPr>
              <p:cNvPr id="69" name="Line 61">
                <a:extLst>
                  <a:ext uri="{FF2B5EF4-FFF2-40B4-BE49-F238E27FC236}">
                    <a16:creationId xmlns:a16="http://schemas.microsoft.com/office/drawing/2014/main" id="{4B3B4743-608E-4F7F-95DB-49A2A7BEA484}"/>
                  </a:ext>
                </a:extLst>
              </p:cNvPr>
              <p:cNvSpPr>
                <a:spLocks noChangeShapeType="1"/>
              </p:cNvSpPr>
              <p:nvPr/>
            </p:nvSpPr>
            <p:spPr bwMode="auto">
              <a:xfrm flipV="1">
                <a:off x="114300000" y="110402975"/>
                <a:ext cx="0" cy="228600"/>
              </a:xfrm>
              <a:prstGeom prst="line">
                <a:avLst/>
              </a:prstGeom>
              <a:noFill/>
              <a:ln w="28575" algn="ctr">
                <a:solidFill>
                  <a:srgbClr val="000000"/>
                </a:solidFill>
                <a:round/>
                <a:headEnd/>
                <a:tailEnd/>
              </a:ln>
            </p:spPr>
            <p:txBody>
              <a:bodyPr lIns="36576" tIns="36576" rIns="36576" bIns="36576"/>
              <a:lstStyle/>
              <a:p>
                <a:endParaRPr lang="en-US" dirty="0"/>
              </a:p>
            </p:txBody>
          </p:sp>
          <p:sp>
            <p:nvSpPr>
              <p:cNvPr id="70" name="Line 62">
                <a:extLst>
                  <a:ext uri="{FF2B5EF4-FFF2-40B4-BE49-F238E27FC236}">
                    <a16:creationId xmlns:a16="http://schemas.microsoft.com/office/drawing/2014/main" id="{9C2F6A03-8F69-4E2E-A534-888BA258E629}"/>
                  </a:ext>
                </a:extLst>
              </p:cNvPr>
              <p:cNvSpPr>
                <a:spLocks noChangeShapeType="1"/>
              </p:cNvSpPr>
              <p:nvPr/>
            </p:nvSpPr>
            <p:spPr bwMode="auto">
              <a:xfrm>
                <a:off x="112471200" y="110413800"/>
                <a:ext cx="1828800" cy="0"/>
              </a:xfrm>
              <a:prstGeom prst="line">
                <a:avLst/>
              </a:prstGeom>
              <a:noFill/>
              <a:ln w="28575">
                <a:solidFill>
                  <a:srgbClr val="000000"/>
                </a:solidFill>
                <a:round/>
                <a:headEnd/>
                <a:tailEnd/>
              </a:ln>
            </p:spPr>
            <p:txBody>
              <a:bodyPr lIns="36576" tIns="36576" rIns="36576" bIns="36576"/>
              <a:lstStyle/>
              <a:p>
                <a:endParaRPr lang="en-US" dirty="0"/>
              </a:p>
            </p:txBody>
          </p:sp>
          <p:sp>
            <p:nvSpPr>
              <p:cNvPr id="71" name="Line 63">
                <a:extLst>
                  <a:ext uri="{FF2B5EF4-FFF2-40B4-BE49-F238E27FC236}">
                    <a16:creationId xmlns:a16="http://schemas.microsoft.com/office/drawing/2014/main" id="{0291CDB9-B164-4E9A-A23C-57C99266091E}"/>
                  </a:ext>
                </a:extLst>
              </p:cNvPr>
              <p:cNvSpPr>
                <a:spLocks noChangeShapeType="1"/>
              </p:cNvSpPr>
              <p:nvPr/>
            </p:nvSpPr>
            <p:spPr bwMode="auto">
              <a:xfrm>
                <a:off x="113042700" y="110413800"/>
                <a:ext cx="0" cy="914400"/>
              </a:xfrm>
              <a:prstGeom prst="line">
                <a:avLst/>
              </a:prstGeom>
              <a:noFill/>
              <a:ln w="28575">
                <a:solidFill>
                  <a:srgbClr val="000000"/>
                </a:solidFill>
                <a:prstDash val="dash"/>
                <a:round/>
                <a:headEnd/>
                <a:tailEnd/>
              </a:ln>
            </p:spPr>
            <p:txBody>
              <a:bodyPr lIns="36576" tIns="36576" rIns="36576" bIns="36576"/>
              <a:lstStyle/>
              <a:p>
                <a:endParaRPr lang="en-US" dirty="0"/>
              </a:p>
            </p:txBody>
          </p:sp>
          <p:sp>
            <p:nvSpPr>
              <p:cNvPr id="72" name="Line 64">
                <a:extLst>
                  <a:ext uri="{FF2B5EF4-FFF2-40B4-BE49-F238E27FC236}">
                    <a16:creationId xmlns:a16="http://schemas.microsoft.com/office/drawing/2014/main" id="{855970A3-2480-429D-A784-E9DE9792C54D}"/>
                  </a:ext>
                </a:extLst>
              </p:cNvPr>
              <p:cNvSpPr>
                <a:spLocks noChangeShapeType="1"/>
              </p:cNvSpPr>
              <p:nvPr/>
            </p:nvSpPr>
            <p:spPr bwMode="auto">
              <a:xfrm>
                <a:off x="113728500" y="110413800"/>
                <a:ext cx="0" cy="914400"/>
              </a:xfrm>
              <a:prstGeom prst="line">
                <a:avLst/>
              </a:prstGeom>
              <a:noFill/>
              <a:ln w="28575" algn="ctr">
                <a:solidFill>
                  <a:srgbClr val="000000"/>
                </a:solidFill>
                <a:prstDash val="dash"/>
                <a:round/>
                <a:headEnd/>
                <a:tailEnd/>
              </a:ln>
            </p:spPr>
            <p:txBody>
              <a:bodyPr lIns="36576" tIns="36576" rIns="36576" bIns="36576"/>
              <a:lstStyle/>
              <a:p>
                <a:endParaRPr lang="en-US" dirty="0"/>
              </a:p>
            </p:txBody>
          </p:sp>
          <p:grpSp>
            <p:nvGrpSpPr>
              <p:cNvPr id="73" name="Group 65">
                <a:extLst>
                  <a:ext uri="{FF2B5EF4-FFF2-40B4-BE49-F238E27FC236}">
                    <a16:creationId xmlns:a16="http://schemas.microsoft.com/office/drawing/2014/main" id="{8A1EC1A5-375D-47EE-852C-567F7C0E614B}"/>
                  </a:ext>
                </a:extLst>
              </p:cNvPr>
              <p:cNvGrpSpPr>
                <a:grpSpLocks/>
              </p:cNvGrpSpPr>
              <p:nvPr/>
            </p:nvGrpSpPr>
            <p:grpSpPr bwMode="auto">
              <a:xfrm>
                <a:off x="113385600" y="110128050"/>
                <a:ext cx="0" cy="1485900"/>
                <a:chOff x="113385600" y="110128050"/>
                <a:chExt cx="0" cy="1485900"/>
              </a:xfrm>
            </p:grpSpPr>
            <p:sp>
              <p:nvSpPr>
                <p:cNvPr id="81" name="Line 66">
                  <a:extLst>
                    <a:ext uri="{FF2B5EF4-FFF2-40B4-BE49-F238E27FC236}">
                      <a16:creationId xmlns:a16="http://schemas.microsoft.com/office/drawing/2014/main" id="{5577CD88-33B8-401C-8A09-29CEED8C4907}"/>
                    </a:ext>
                  </a:extLst>
                </p:cNvPr>
                <p:cNvSpPr>
                  <a:spLocks noChangeShapeType="1"/>
                </p:cNvSpPr>
                <p:nvPr/>
              </p:nvSpPr>
              <p:spPr bwMode="auto">
                <a:xfrm>
                  <a:off x="113385600" y="110128050"/>
                  <a:ext cx="0" cy="571500"/>
                </a:xfrm>
                <a:prstGeom prst="line">
                  <a:avLst/>
                </a:prstGeom>
                <a:noFill/>
                <a:ln w="28575">
                  <a:solidFill>
                    <a:srgbClr val="000000"/>
                  </a:solidFill>
                  <a:round/>
                  <a:headEnd/>
                  <a:tailEnd/>
                </a:ln>
              </p:spPr>
              <p:txBody>
                <a:bodyPr lIns="36576" tIns="36576" rIns="36576" bIns="36576"/>
                <a:lstStyle/>
                <a:p>
                  <a:endParaRPr lang="en-US" dirty="0"/>
                </a:p>
              </p:txBody>
            </p:sp>
            <p:sp>
              <p:nvSpPr>
                <p:cNvPr id="82" name="Line 67">
                  <a:extLst>
                    <a:ext uri="{FF2B5EF4-FFF2-40B4-BE49-F238E27FC236}">
                      <a16:creationId xmlns:a16="http://schemas.microsoft.com/office/drawing/2014/main" id="{80A1A8E9-66FB-427E-A941-889EEC176EAD}"/>
                    </a:ext>
                  </a:extLst>
                </p:cNvPr>
                <p:cNvSpPr>
                  <a:spLocks noChangeShapeType="1"/>
                </p:cNvSpPr>
                <p:nvPr/>
              </p:nvSpPr>
              <p:spPr bwMode="auto">
                <a:xfrm>
                  <a:off x="113385600" y="110774750"/>
                  <a:ext cx="0" cy="171450"/>
                </a:xfrm>
                <a:prstGeom prst="line">
                  <a:avLst/>
                </a:prstGeom>
                <a:noFill/>
                <a:ln w="28575">
                  <a:solidFill>
                    <a:srgbClr val="000000"/>
                  </a:solidFill>
                  <a:round/>
                  <a:headEnd/>
                  <a:tailEnd/>
                </a:ln>
              </p:spPr>
              <p:txBody>
                <a:bodyPr lIns="36576" tIns="36576" rIns="36576" bIns="36576"/>
                <a:lstStyle/>
                <a:p>
                  <a:endParaRPr lang="en-US" dirty="0"/>
                </a:p>
              </p:txBody>
            </p:sp>
            <p:sp>
              <p:nvSpPr>
                <p:cNvPr id="83" name="Line 68">
                  <a:extLst>
                    <a:ext uri="{FF2B5EF4-FFF2-40B4-BE49-F238E27FC236}">
                      <a16:creationId xmlns:a16="http://schemas.microsoft.com/office/drawing/2014/main" id="{7CB6D484-CE88-4979-B3C9-4DF1741C5426}"/>
                    </a:ext>
                  </a:extLst>
                </p:cNvPr>
                <p:cNvSpPr>
                  <a:spLocks noChangeShapeType="1"/>
                </p:cNvSpPr>
                <p:nvPr/>
              </p:nvSpPr>
              <p:spPr bwMode="auto">
                <a:xfrm>
                  <a:off x="113385600" y="111042450"/>
                  <a:ext cx="0" cy="571500"/>
                </a:xfrm>
                <a:prstGeom prst="line">
                  <a:avLst/>
                </a:prstGeom>
                <a:noFill/>
                <a:ln w="28575" algn="ctr">
                  <a:solidFill>
                    <a:srgbClr val="000000"/>
                  </a:solidFill>
                  <a:round/>
                  <a:headEnd/>
                  <a:tailEnd/>
                </a:ln>
              </p:spPr>
              <p:txBody>
                <a:bodyPr lIns="36576" tIns="36576" rIns="36576" bIns="36576"/>
                <a:lstStyle/>
                <a:p>
                  <a:endParaRPr lang="en-US" dirty="0"/>
                </a:p>
              </p:txBody>
            </p:sp>
          </p:grpSp>
          <p:sp>
            <p:nvSpPr>
              <p:cNvPr id="74" name="Line 69">
                <a:extLst>
                  <a:ext uri="{FF2B5EF4-FFF2-40B4-BE49-F238E27FC236}">
                    <a16:creationId xmlns:a16="http://schemas.microsoft.com/office/drawing/2014/main" id="{CF32E8EE-5060-4CDD-9845-27959E3F3083}"/>
                  </a:ext>
                </a:extLst>
              </p:cNvPr>
              <p:cNvSpPr>
                <a:spLocks noChangeShapeType="1"/>
              </p:cNvSpPr>
              <p:nvPr/>
            </p:nvSpPr>
            <p:spPr bwMode="auto">
              <a:xfrm flipH="1">
                <a:off x="112014000" y="112471200"/>
                <a:ext cx="2743200" cy="0"/>
              </a:xfrm>
              <a:prstGeom prst="line">
                <a:avLst/>
              </a:prstGeom>
              <a:noFill/>
              <a:ln w="28575" algn="ctr">
                <a:solidFill>
                  <a:srgbClr val="000000"/>
                </a:solidFill>
                <a:round/>
                <a:headEnd/>
                <a:tailEnd/>
              </a:ln>
            </p:spPr>
            <p:txBody>
              <a:bodyPr lIns="36576" tIns="36576" rIns="36576" bIns="36576"/>
              <a:lstStyle/>
              <a:p>
                <a:endParaRPr lang="en-US" dirty="0"/>
              </a:p>
            </p:txBody>
          </p:sp>
          <p:grpSp>
            <p:nvGrpSpPr>
              <p:cNvPr id="75" name="Group 70">
                <a:extLst>
                  <a:ext uri="{FF2B5EF4-FFF2-40B4-BE49-F238E27FC236}">
                    <a16:creationId xmlns:a16="http://schemas.microsoft.com/office/drawing/2014/main" id="{14D5F1CE-F2D9-43D7-B929-8235AA4B4954}"/>
                  </a:ext>
                </a:extLst>
              </p:cNvPr>
              <p:cNvGrpSpPr>
                <a:grpSpLocks/>
              </p:cNvGrpSpPr>
              <p:nvPr/>
            </p:nvGrpSpPr>
            <p:grpSpPr bwMode="auto">
              <a:xfrm>
                <a:off x="113385600" y="112014000"/>
                <a:ext cx="1" cy="1485900"/>
                <a:chOff x="113499900" y="110242350"/>
                <a:chExt cx="1" cy="1485900"/>
              </a:xfrm>
            </p:grpSpPr>
            <p:sp>
              <p:nvSpPr>
                <p:cNvPr id="78" name="Line 71">
                  <a:extLst>
                    <a:ext uri="{FF2B5EF4-FFF2-40B4-BE49-F238E27FC236}">
                      <a16:creationId xmlns:a16="http://schemas.microsoft.com/office/drawing/2014/main" id="{EBF82B29-8CB7-4EA9-8862-C76AA4BC6253}"/>
                    </a:ext>
                  </a:extLst>
                </p:cNvPr>
                <p:cNvSpPr>
                  <a:spLocks noChangeShapeType="1"/>
                </p:cNvSpPr>
                <p:nvPr/>
              </p:nvSpPr>
              <p:spPr bwMode="auto">
                <a:xfrm>
                  <a:off x="113499900" y="110242350"/>
                  <a:ext cx="1" cy="571500"/>
                </a:xfrm>
                <a:prstGeom prst="line">
                  <a:avLst/>
                </a:prstGeom>
                <a:noFill/>
                <a:ln w="28575" algn="ctr">
                  <a:solidFill>
                    <a:srgbClr val="000000"/>
                  </a:solidFill>
                  <a:round/>
                  <a:headEnd/>
                  <a:tailEnd/>
                </a:ln>
              </p:spPr>
              <p:txBody>
                <a:bodyPr lIns="36576" tIns="36576" rIns="36576" bIns="36576"/>
                <a:lstStyle/>
                <a:p>
                  <a:endParaRPr lang="en-US" dirty="0"/>
                </a:p>
              </p:txBody>
            </p:sp>
            <p:sp>
              <p:nvSpPr>
                <p:cNvPr id="79" name="Line 72">
                  <a:extLst>
                    <a:ext uri="{FF2B5EF4-FFF2-40B4-BE49-F238E27FC236}">
                      <a16:creationId xmlns:a16="http://schemas.microsoft.com/office/drawing/2014/main" id="{6396506A-BB91-47E4-8D04-6E05DFFA9CAD}"/>
                    </a:ext>
                  </a:extLst>
                </p:cNvPr>
                <p:cNvSpPr>
                  <a:spLocks noChangeShapeType="1"/>
                </p:cNvSpPr>
                <p:nvPr/>
              </p:nvSpPr>
              <p:spPr bwMode="auto">
                <a:xfrm>
                  <a:off x="113499900" y="110889050"/>
                  <a:ext cx="1" cy="171450"/>
                </a:xfrm>
                <a:prstGeom prst="line">
                  <a:avLst/>
                </a:prstGeom>
                <a:noFill/>
                <a:ln w="28575" algn="ctr">
                  <a:solidFill>
                    <a:srgbClr val="000000"/>
                  </a:solidFill>
                  <a:round/>
                  <a:headEnd/>
                  <a:tailEnd/>
                </a:ln>
              </p:spPr>
              <p:txBody>
                <a:bodyPr lIns="36576" tIns="36576" rIns="36576" bIns="36576"/>
                <a:lstStyle/>
                <a:p>
                  <a:endParaRPr lang="en-US" dirty="0"/>
                </a:p>
              </p:txBody>
            </p:sp>
            <p:sp>
              <p:nvSpPr>
                <p:cNvPr id="80" name="Line 73">
                  <a:extLst>
                    <a:ext uri="{FF2B5EF4-FFF2-40B4-BE49-F238E27FC236}">
                      <a16:creationId xmlns:a16="http://schemas.microsoft.com/office/drawing/2014/main" id="{99A63339-86A5-4259-8CA4-C3E6B43F5069}"/>
                    </a:ext>
                  </a:extLst>
                </p:cNvPr>
                <p:cNvSpPr>
                  <a:spLocks noChangeShapeType="1"/>
                </p:cNvSpPr>
                <p:nvPr/>
              </p:nvSpPr>
              <p:spPr bwMode="auto">
                <a:xfrm>
                  <a:off x="113499900" y="111156750"/>
                  <a:ext cx="1" cy="571500"/>
                </a:xfrm>
                <a:prstGeom prst="line">
                  <a:avLst/>
                </a:prstGeom>
                <a:noFill/>
                <a:ln w="28575" algn="ctr">
                  <a:solidFill>
                    <a:srgbClr val="000000"/>
                  </a:solidFill>
                  <a:round/>
                  <a:headEnd/>
                  <a:tailEnd/>
                </a:ln>
              </p:spPr>
              <p:txBody>
                <a:bodyPr lIns="36576" tIns="36576" rIns="36576" bIns="36576"/>
                <a:lstStyle/>
                <a:p>
                  <a:endParaRPr lang="en-US" dirty="0"/>
                </a:p>
              </p:txBody>
            </p:sp>
          </p:grpSp>
          <p:sp>
            <p:nvSpPr>
              <p:cNvPr id="76" name="Line 74">
                <a:extLst>
                  <a:ext uri="{FF2B5EF4-FFF2-40B4-BE49-F238E27FC236}">
                    <a16:creationId xmlns:a16="http://schemas.microsoft.com/office/drawing/2014/main" id="{575BD62A-20AE-4704-8709-B9F1C373C460}"/>
                  </a:ext>
                </a:extLst>
              </p:cNvPr>
              <p:cNvSpPr>
                <a:spLocks noChangeShapeType="1"/>
              </p:cNvSpPr>
              <p:nvPr/>
            </p:nvSpPr>
            <p:spPr bwMode="auto">
              <a:xfrm>
                <a:off x="113157000" y="112472400"/>
                <a:ext cx="0" cy="685800"/>
              </a:xfrm>
              <a:prstGeom prst="line">
                <a:avLst/>
              </a:prstGeom>
              <a:noFill/>
              <a:ln w="28575">
                <a:solidFill>
                  <a:srgbClr val="000000"/>
                </a:solidFill>
                <a:prstDash val="dash"/>
                <a:round/>
                <a:headEnd/>
                <a:tailEnd/>
              </a:ln>
            </p:spPr>
            <p:txBody>
              <a:bodyPr lIns="36576" tIns="36576" rIns="36576" bIns="36576"/>
              <a:lstStyle/>
              <a:p>
                <a:endParaRPr lang="en-US" dirty="0"/>
              </a:p>
            </p:txBody>
          </p:sp>
          <p:sp>
            <p:nvSpPr>
              <p:cNvPr id="77" name="Line 75">
                <a:extLst>
                  <a:ext uri="{FF2B5EF4-FFF2-40B4-BE49-F238E27FC236}">
                    <a16:creationId xmlns:a16="http://schemas.microsoft.com/office/drawing/2014/main" id="{159DCE3D-0DC9-4540-92AD-8F4A968E88BE}"/>
                  </a:ext>
                </a:extLst>
              </p:cNvPr>
              <p:cNvSpPr>
                <a:spLocks noChangeShapeType="1"/>
              </p:cNvSpPr>
              <p:nvPr/>
            </p:nvSpPr>
            <p:spPr bwMode="auto">
              <a:xfrm>
                <a:off x="113614200" y="112471200"/>
                <a:ext cx="0" cy="685800"/>
              </a:xfrm>
              <a:prstGeom prst="line">
                <a:avLst/>
              </a:prstGeom>
              <a:noFill/>
              <a:ln w="28575" algn="ctr">
                <a:solidFill>
                  <a:srgbClr val="000000"/>
                </a:solidFill>
                <a:prstDash val="dash"/>
                <a:round/>
                <a:headEnd/>
                <a:tailEnd/>
              </a:ln>
            </p:spPr>
            <p:txBody>
              <a:bodyPr lIns="36576" tIns="36576" rIns="36576" bIns="36576"/>
              <a:lstStyle/>
              <a:p>
                <a:endParaRPr lang="en-US" dirty="0"/>
              </a:p>
            </p:txBody>
          </p:sp>
        </p:grpSp>
        <p:cxnSp>
          <p:nvCxnSpPr>
            <p:cNvPr id="8" name="Straight Connector 7">
              <a:extLst>
                <a:ext uri="{FF2B5EF4-FFF2-40B4-BE49-F238E27FC236}">
                  <a16:creationId xmlns:a16="http://schemas.microsoft.com/office/drawing/2014/main" id="{95DA13AC-981A-4F41-B9ED-FE01C2BC28E6}"/>
                </a:ext>
              </a:extLst>
            </p:cNvPr>
            <p:cNvCxnSpPr/>
            <p:nvPr/>
          </p:nvCxnSpPr>
          <p:spPr>
            <a:xfrm>
              <a:off x="4419600" y="5410200"/>
              <a:ext cx="381000" cy="0"/>
            </a:xfrm>
            <a:prstGeom prst="line">
              <a:avLst/>
            </a:prstGeom>
          </p:spPr>
          <p:style>
            <a:lnRef idx="1">
              <a:schemeClr val="dk1"/>
            </a:lnRef>
            <a:fillRef idx="0">
              <a:schemeClr val="dk1"/>
            </a:fillRef>
            <a:effectRef idx="0">
              <a:schemeClr val="dk1"/>
            </a:effectRef>
            <a:fontRef idx="minor">
              <a:schemeClr val="tx1"/>
            </a:fontRef>
          </p:style>
        </p:cxnSp>
        <p:cxnSp>
          <p:nvCxnSpPr>
            <p:cNvPr id="9" name="Straight Connector 8">
              <a:extLst>
                <a:ext uri="{FF2B5EF4-FFF2-40B4-BE49-F238E27FC236}">
                  <a16:creationId xmlns:a16="http://schemas.microsoft.com/office/drawing/2014/main" id="{32DC318D-1FAD-415E-96B3-D6DDF39F1271}"/>
                </a:ext>
              </a:extLst>
            </p:cNvPr>
            <p:cNvCxnSpPr/>
            <p:nvPr/>
          </p:nvCxnSpPr>
          <p:spPr>
            <a:xfrm>
              <a:off x="5105400" y="4953000"/>
              <a:ext cx="381000" cy="0"/>
            </a:xfrm>
            <a:prstGeom prst="line">
              <a:avLst/>
            </a:prstGeom>
          </p:spPr>
          <p:style>
            <a:lnRef idx="1">
              <a:schemeClr val="dk1"/>
            </a:lnRef>
            <a:fillRef idx="0">
              <a:schemeClr val="dk1"/>
            </a:fillRef>
            <a:effectRef idx="0">
              <a:schemeClr val="dk1"/>
            </a:effectRef>
            <a:fontRef idx="minor">
              <a:schemeClr val="tx1"/>
            </a:fontRef>
          </p:style>
        </p:cxnSp>
        <p:cxnSp>
          <p:nvCxnSpPr>
            <p:cNvPr id="10" name="Straight Connector 9">
              <a:extLst>
                <a:ext uri="{FF2B5EF4-FFF2-40B4-BE49-F238E27FC236}">
                  <a16:creationId xmlns:a16="http://schemas.microsoft.com/office/drawing/2014/main" id="{30300707-394D-4EE4-B5C9-F8C3EA26D967}"/>
                </a:ext>
              </a:extLst>
            </p:cNvPr>
            <p:cNvCxnSpPr/>
            <p:nvPr/>
          </p:nvCxnSpPr>
          <p:spPr>
            <a:xfrm>
              <a:off x="5029200" y="3810000"/>
              <a:ext cx="685800" cy="0"/>
            </a:xfrm>
            <a:prstGeom prst="line">
              <a:avLst/>
            </a:prstGeom>
          </p:spPr>
          <p:style>
            <a:lnRef idx="1">
              <a:schemeClr val="dk1"/>
            </a:lnRef>
            <a:fillRef idx="0">
              <a:schemeClr val="dk1"/>
            </a:fillRef>
            <a:effectRef idx="0">
              <a:schemeClr val="dk1"/>
            </a:effectRef>
            <a:fontRef idx="minor">
              <a:schemeClr val="tx1"/>
            </a:fontRef>
          </p:style>
        </p:cxnSp>
        <p:cxnSp>
          <p:nvCxnSpPr>
            <p:cNvPr id="11" name="Straight Connector 10">
              <a:extLst>
                <a:ext uri="{FF2B5EF4-FFF2-40B4-BE49-F238E27FC236}">
                  <a16:creationId xmlns:a16="http://schemas.microsoft.com/office/drawing/2014/main" id="{7FFBBFC8-2E24-4FCD-B57C-00708337AEC3}"/>
                </a:ext>
              </a:extLst>
            </p:cNvPr>
            <p:cNvCxnSpPr/>
            <p:nvPr/>
          </p:nvCxnSpPr>
          <p:spPr>
            <a:xfrm>
              <a:off x="5105400" y="5410200"/>
              <a:ext cx="381000" cy="0"/>
            </a:xfrm>
            <a:prstGeom prst="line">
              <a:avLst/>
            </a:prstGeom>
          </p:spPr>
          <p:style>
            <a:lnRef idx="1">
              <a:schemeClr val="dk1"/>
            </a:lnRef>
            <a:fillRef idx="0">
              <a:schemeClr val="dk1"/>
            </a:fillRef>
            <a:effectRef idx="0">
              <a:schemeClr val="dk1"/>
            </a:effectRef>
            <a:fontRef idx="minor">
              <a:schemeClr val="tx1"/>
            </a:fontRef>
          </p:style>
        </p:cxnSp>
        <p:cxnSp>
          <p:nvCxnSpPr>
            <p:cNvPr id="12" name="Straight Connector 11">
              <a:extLst>
                <a:ext uri="{FF2B5EF4-FFF2-40B4-BE49-F238E27FC236}">
                  <a16:creationId xmlns:a16="http://schemas.microsoft.com/office/drawing/2014/main" id="{4B0EDB81-AC81-470B-A593-E9F53307D075}"/>
                </a:ext>
              </a:extLst>
            </p:cNvPr>
            <p:cNvCxnSpPr/>
            <p:nvPr/>
          </p:nvCxnSpPr>
          <p:spPr>
            <a:xfrm>
              <a:off x="5105400" y="3962400"/>
              <a:ext cx="381000" cy="0"/>
            </a:xfrm>
            <a:prstGeom prst="line">
              <a:avLst/>
            </a:prstGeom>
          </p:spPr>
          <p:style>
            <a:lnRef idx="1">
              <a:schemeClr val="dk1"/>
            </a:lnRef>
            <a:fillRef idx="0">
              <a:schemeClr val="dk1"/>
            </a:fillRef>
            <a:effectRef idx="0">
              <a:schemeClr val="dk1"/>
            </a:effectRef>
            <a:fontRef idx="minor">
              <a:schemeClr val="tx1"/>
            </a:fontRef>
          </p:style>
        </p:cxnSp>
        <p:cxnSp>
          <p:nvCxnSpPr>
            <p:cNvPr id="13" name="Straight Connector 12">
              <a:extLst>
                <a:ext uri="{FF2B5EF4-FFF2-40B4-BE49-F238E27FC236}">
                  <a16:creationId xmlns:a16="http://schemas.microsoft.com/office/drawing/2014/main" id="{13DB1E2D-8E03-46B0-AFE1-2522A51E3589}"/>
                </a:ext>
              </a:extLst>
            </p:cNvPr>
            <p:cNvCxnSpPr/>
            <p:nvPr/>
          </p:nvCxnSpPr>
          <p:spPr>
            <a:xfrm>
              <a:off x="3170238" y="3810000"/>
              <a:ext cx="1600200" cy="0"/>
            </a:xfrm>
            <a:prstGeom prst="line">
              <a:avLst/>
            </a:prstGeom>
          </p:spPr>
          <p:style>
            <a:lnRef idx="1">
              <a:schemeClr val="dk1"/>
            </a:lnRef>
            <a:fillRef idx="0">
              <a:schemeClr val="dk1"/>
            </a:fillRef>
            <a:effectRef idx="0">
              <a:schemeClr val="dk1"/>
            </a:effectRef>
            <a:fontRef idx="minor">
              <a:schemeClr val="tx1"/>
            </a:fontRef>
          </p:style>
        </p:cxnSp>
        <p:cxnSp>
          <p:nvCxnSpPr>
            <p:cNvPr id="14" name="Straight Connector 13">
              <a:extLst>
                <a:ext uri="{FF2B5EF4-FFF2-40B4-BE49-F238E27FC236}">
                  <a16:creationId xmlns:a16="http://schemas.microsoft.com/office/drawing/2014/main" id="{D913E696-E6D0-445C-8126-DBF7FA0C90D1}"/>
                </a:ext>
              </a:extLst>
            </p:cNvPr>
            <p:cNvCxnSpPr/>
            <p:nvPr/>
          </p:nvCxnSpPr>
          <p:spPr>
            <a:xfrm>
              <a:off x="4343400" y="2819400"/>
              <a:ext cx="914400" cy="0"/>
            </a:xfrm>
            <a:prstGeom prst="line">
              <a:avLst/>
            </a:prstGeom>
          </p:spPr>
          <p:style>
            <a:lnRef idx="1">
              <a:schemeClr val="dk1"/>
            </a:lnRef>
            <a:fillRef idx="0">
              <a:schemeClr val="dk1"/>
            </a:fillRef>
            <a:effectRef idx="0">
              <a:schemeClr val="dk1"/>
            </a:effectRef>
            <a:fontRef idx="minor">
              <a:schemeClr val="tx1"/>
            </a:fontRef>
          </p:style>
        </p:cxnSp>
        <p:cxnSp>
          <p:nvCxnSpPr>
            <p:cNvPr id="15" name="Straight Connector 14">
              <a:extLst>
                <a:ext uri="{FF2B5EF4-FFF2-40B4-BE49-F238E27FC236}">
                  <a16:creationId xmlns:a16="http://schemas.microsoft.com/office/drawing/2014/main" id="{F88562B2-24B2-4E45-9485-236BE4124828}"/>
                </a:ext>
              </a:extLst>
            </p:cNvPr>
            <p:cNvCxnSpPr/>
            <p:nvPr/>
          </p:nvCxnSpPr>
          <p:spPr>
            <a:xfrm>
              <a:off x="4343400" y="1447800"/>
              <a:ext cx="762000" cy="0"/>
            </a:xfrm>
            <a:prstGeom prst="line">
              <a:avLst/>
            </a:prstGeom>
          </p:spPr>
          <p:style>
            <a:lnRef idx="1">
              <a:schemeClr val="dk1"/>
            </a:lnRef>
            <a:fillRef idx="0">
              <a:schemeClr val="dk1"/>
            </a:fillRef>
            <a:effectRef idx="0">
              <a:schemeClr val="dk1"/>
            </a:effectRef>
            <a:fontRef idx="minor">
              <a:schemeClr val="tx1"/>
            </a:fontRef>
          </p:style>
        </p:cxnSp>
        <p:cxnSp>
          <p:nvCxnSpPr>
            <p:cNvPr id="16" name="Straight Connector 15">
              <a:extLst>
                <a:ext uri="{FF2B5EF4-FFF2-40B4-BE49-F238E27FC236}">
                  <a16:creationId xmlns:a16="http://schemas.microsoft.com/office/drawing/2014/main" id="{2C3B5FD0-1E23-45DC-81E2-0756E2C4A3CA}"/>
                </a:ext>
              </a:extLst>
            </p:cNvPr>
            <p:cNvCxnSpPr/>
            <p:nvPr/>
          </p:nvCxnSpPr>
          <p:spPr>
            <a:xfrm>
              <a:off x="4038600" y="2133600"/>
              <a:ext cx="533400" cy="0"/>
            </a:xfrm>
            <a:prstGeom prst="line">
              <a:avLst/>
            </a:prstGeom>
          </p:spPr>
          <p:style>
            <a:lnRef idx="1">
              <a:schemeClr val="dk1"/>
            </a:lnRef>
            <a:fillRef idx="0">
              <a:schemeClr val="dk1"/>
            </a:fillRef>
            <a:effectRef idx="0">
              <a:schemeClr val="dk1"/>
            </a:effectRef>
            <a:fontRef idx="minor">
              <a:schemeClr val="tx1"/>
            </a:fontRef>
          </p:style>
        </p:cxnSp>
        <p:cxnSp>
          <p:nvCxnSpPr>
            <p:cNvPr id="17" name="Straight Connector 16">
              <a:extLst>
                <a:ext uri="{FF2B5EF4-FFF2-40B4-BE49-F238E27FC236}">
                  <a16:creationId xmlns:a16="http://schemas.microsoft.com/office/drawing/2014/main" id="{DDC13FFF-05B7-4A6A-A9B2-E9E07F308B1D}"/>
                </a:ext>
              </a:extLst>
            </p:cNvPr>
            <p:cNvCxnSpPr/>
            <p:nvPr/>
          </p:nvCxnSpPr>
          <p:spPr>
            <a:xfrm>
              <a:off x="838200" y="2895600"/>
              <a:ext cx="0" cy="533400"/>
            </a:xfrm>
            <a:prstGeom prst="line">
              <a:avLst/>
            </a:prstGeom>
          </p:spPr>
          <p:style>
            <a:lnRef idx="1">
              <a:schemeClr val="dk1"/>
            </a:lnRef>
            <a:fillRef idx="0">
              <a:schemeClr val="dk1"/>
            </a:fillRef>
            <a:effectRef idx="0">
              <a:schemeClr val="dk1"/>
            </a:effectRef>
            <a:fontRef idx="minor">
              <a:schemeClr val="tx1"/>
            </a:fontRef>
          </p:style>
        </p:cxnSp>
        <p:cxnSp>
          <p:nvCxnSpPr>
            <p:cNvPr id="18" name="Straight Connector 17">
              <a:extLst>
                <a:ext uri="{FF2B5EF4-FFF2-40B4-BE49-F238E27FC236}">
                  <a16:creationId xmlns:a16="http://schemas.microsoft.com/office/drawing/2014/main" id="{0D9366A7-C564-43A4-8B40-EB33924DEBEA}"/>
                </a:ext>
              </a:extLst>
            </p:cNvPr>
            <p:cNvCxnSpPr/>
            <p:nvPr/>
          </p:nvCxnSpPr>
          <p:spPr>
            <a:xfrm>
              <a:off x="1219200" y="2286000"/>
              <a:ext cx="0" cy="914400"/>
            </a:xfrm>
            <a:prstGeom prst="line">
              <a:avLst/>
            </a:prstGeom>
          </p:spPr>
          <p:style>
            <a:lnRef idx="1">
              <a:schemeClr val="dk1"/>
            </a:lnRef>
            <a:fillRef idx="0">
              <a:schemeClr val="dk1"/>
            </a:fillRef>
            <a:effectRef idx="0">
              <a:schemeClr val="dk1"/>
            </a:effectRef>
            <a:fontRef idx="minor">
              <a:schemeClr val="tx1"/>
            </a:fontRef>
          </p:style>
        </p:cxnSp>
        <p:cxnSp>
          <p:nvCxnSpPr>
            <p:cNvPr id="19" name="Straight Connector 18">
              <a:extLst>
                <a:ext uri="{FF2B5EF4-FFF2-40B4-BE49-F238E27FC236}">
                  <a16:creationId xmlns:a16="http://schemas.microsoft.com/office/drawing/2014/main" id="{90630931-A4C1-4BD2-8E62-57C833BF8E87}"/>
                </a:ext>
              </a:extLst>
            </p:cNvPr>
            <p:cNvCxnSpPr/>
            <p:nvPr/>
          </p:nvCxnSpPr>
          <p:spPr>
            <a:xfrm>
              <a:off x="2590800" y="2133600"/>
              <a:ext cx="0" cy="1066800"/>
            </a:xfrm>
            <a:prstGeom prst="line">
              <a:avLst/>
            </a:prstGeom>
          </p:spPr>
          <p:style>
            <a:lnRef idx="1">
              <a:schemeClr val="dk1"/>
            </a:lnRef>
            <a:fillRef idx="0">
              <a:schemeClr val="dk1"/>
            </a:fillRef>
            <a:effectRef idx="0">
              <a:schemeClr val="dk1"/>
            </a:effectRef>
            <a:fontRef idx="minor">
              <a:schemeClr val="tx1"/>
            </a:fontRef>
          </p:style>
        </p:cxnSp>
        <p:cxnSp>
          <p:nvCxnSpPr>
            <p:cNvPr id="20" name="Straight Connector 19">
              <a:extLst>
                <a:ext uri="{FF2B5EF4-FFF2-40B4-BE49-F238E27FC236}">
                  <a16:creationId xmlns:a16="http://schemas.microsoft.com/office/drawing/2014/main" id="{0D83E4B7-EE28-443B-8120-933781667721}"/>
                </a:ext>
              </a:extLst>
            </p:cNvPr>
            <p:cNvCxnSpPr/>
            <p:nvPr/>
          </p:nvCxnSpPr>
          <p:spPr>
            <a:xfrm>
              <a:off x="3200400" y="5410200"/>
              <a:ext cx="0" cy="304800"/>
            </a:xfrm>
            <a:prstGeom prst="line">
              <a:avLst/>
            </a:prstGeom>
          </p:spPr>
          <p:style>
            <a:lnRef idx="1">
              <a:schemeClr val="dk1"/>
            </a:lnRef>
            <a:fillRef idx="0">
              <a:schemeClr val="dk1"/>
            </a:fillRef>
            <a:effectRef idx="0">
              <a:schemeClr val="dk1"/>
            </a:effectRef>
            <a:fontRef idx="minor">
              <a:schemeClr val="tx1"/>
            </a:fontRef>
          </p:style>
        </p:cxnSp>
        <p:cxnSp>
          <p:nvCxnSpPr>
            <p:cNvPr id="21" name="Straight Connector 20">
              <a:extLst>
                <a:ext uri="{FF2B5EF4-FFF2-40B4-BE49-F238E27FC236}">
                  <a16:creationId xmlns:a16="http://schemas.microsoft.com/office/drawing/2014/main" id="{BF775611-42AE-4AA8-A534-F2F11E309E5A}"/>
                </a:ext>
              </a:extLst>
            </p:cNvPr>
            <p:cNvCxnSpPr/>
            <p:nvPr/>
          </p:nvCxnSpPr>
          <p:spPr>
            <a:xfrm>
              <a:off x="2057400" y="5486400"/>
              <a:ext cx="0" cy="304800"/>
            </a:xfrm>
            <a:prstGeom prst="line">
              <a:avLst/>
            </a:prstGeom>
          </p:spPr>
          <p:style>
            <a:lnRef idx="1">
              <a:schemeClr val="dk1"/>
            </a:lnRef>
            <a:fillRef idx="0">
              <a:schemeClr val="dk1"/>
            </a:fillRef>
            <a:effectRef idx="0">
              <a:schemeClr val="dk1"/>
            </a:effectRef>
            <a:fontRef idx="minor">
              <a:schemeClr val="tx1"/>
            </a:fontRef>
          </p:style>
        </p:cxnSp>
        <p:cxnSp>
          <p:nvCxnSpPr>
            <p:cNvPr id="22" name="Straight Connector 21">
              <a:extLst>
                <a:ext uri="{FF2B5EF4-FFF2-40B4-BE49-F238E27FC236}">
                  <a16:creationId xmlns:a16="http://schemas.microsoft.com/office/drawing/2014/main" id="{2652D6F9-9F42-42A2-B19C-90E69AE8DC23}"/>
                </a:ext>
              </a:extLst>
            </p:cNvPr>
            <p:cNvCxnSpPr/>
            <p:nvPr/>
          </p:nvCxnSpPr>
          <p:spPr>
            <a:xfrm>
              <a:off x="914400" y="5486400"/>
              <a:ext cx="0" cy="304800"/>
            </a:xfrm>
            <a:prstGeom prst="line">
              <a:avLst/>
            </a:prstGeom>
          </p:spPr>
          <p:style>
            <a:lnRef idx="1">
              <a:schemeClr val="dk1"/>
            </a:lnRef>
            <a:fillRef idx="0">
              <a:schemeClr val="dk1"/>
            </a:fillRef>
            <a:effectRef idx="0">
              <a:schemeClr val="dk1"/>
            </a:effectRef>
            <a:fontRef idx="minor">
              <a:schemeClr val="tx1"/>
            </a:fontRef>
          </p:style>
        </p:cxnSp>
        <p:cxnSp>
          <p:nvCxnSpPr>
            <p:cNvPr id="23" name="Straight Connector 22">
              <a:extLst>
                <a:ext uri="{FF2B5EF4-FFF2-40B4-BE49-F238E27FC236}">
                  <a16:creationId xmlns:a16="http://schemas.microsoft.com/office/drawing/2014/main" id="{FC447A3C-9B6C-49BB-BABA-0BD91C97B3B0}"/>
                </a:ext>
              </a:extLst>
            </p:cNvPr>
            <p:cNvCxnSpPr/>
            <p:nvPr/>
          </p:nvCxnSpPr>
          <p:spPr>
            <a:xfrm>
              <a:off x="4267200" y="2895600"/>
              <a:ext cx="0" cy="533400"/>
            </a:xfrm>
            <a:prstGeom prst="line">
              <a:avLst/>
            </a:prstGeom>
          </p:spPr>
          <p:style>
            <a:lnRef idx="1">
              <a:schemeClr val="dk1"/>
            </a:lnRef>
            <a:fillRef idx="0">
              <a:schemeClr val="dk1"/>
            </a:fillRef>
            <a:effectRef idx="0">
              <a:schemeClr val="dk1"/>
            </a:effectRef>
            <a:fontRef idx="minor">
              <a:schemeClr val="tx1"/>
            </a:fontRef>
          </p:style>
        </p:cxnSp>
        <p:cxnSp>
          <p:nvCxnSpPr>
            <p:cNvPr id="24" name="Straight Connector 23">
              <a:extLst>
                <a:ext uri="{FF2B5EF4-FFF2-40B4-BE49-F238E27FC236}">
                  <a16:creationId xmlns:a16="http://schemas.microsoft.com/office/drawing/2014/main" id="{C1DC1669-80D0-4DAC-9134-2001D7804AEB}"/>
                </a:ext>
              </a:extLst>
            </p:cNvPr>
            <p:cNvCxnSpPr/>
            <p:nvPr/>
          </p:nvCxnSpPr>
          <p:spPr>
            <a:xfrm>
              <a:off x="3886200" y="2286000"/>
              <a:ext cx="0" cy="914400"/>
            </a:xfrm>
            <a:prstGeom prst="line">
              <a:avLst/>
            </a:prstGeom>
          </p:spPr>
          <p:style>
            <a:lnRef idx="1">
              <a:schemeClr val="dk1"/>
            </a:lnRef>
            <a:fillRef idx="0">
              <a:schemeClr val="dk1"/>
            </a:fillRef>
            <a:effectRef idx="0">
              <a:schemeClr val="dk1"/>
            </a:effectRef>
            <a:fontRef idx="minor">
              <a:schemeClr val="tx1"/>
            </a:fontRef>
          </p:style>
        </p:cxnSp>
        <p:sp>
          <p:nvSpPr>
            <p:cNvPr id="25" name="TextBox 109">
              <a:extLst>
                <a:ext uri="{FF2B5EF4-FFF2-40B4-BE49-F238E27FC236}">
                  <a16:creationId xmlns:a16="http://schemas.microsoft.com/office/drawing/2014/main" id="{BBBB02B4-A6E9-45EB-9318-B917942DB14F}"/>
                </a:ext>
              </a:extLst>
            </p:cNvPr>
            <p:cNvSpPr txBox="1">
              <a:spLocks noChangeArrowheads="1"/>
            </p:cNvSpPr>
            <p:nvPr/>
          </p:nvSpPr>
          <p:spPr bwMode="auto">
            <a:xfrm>
              <a:off x="1219199" y="5499100"/>
              <a:ext cx="685801" cy="356852"/>
            </a:xfrm>
            <a:prstGeom prst="rect">
              <a:avLst/>
            </a:prstGeom>
            <a:noFill/>
            <a:ln w="9525">
              <a:noFill/>
              <a:miter lim="800000"/>
              <a:headEnd/>
              <a:tailEnd/>
            </a:ln>
          </p:spPr>
          <p:txBody>
            <a:bodyPr wrap="square">
              <a:spAutoFit/>
            </a:bodyPr>
            <a:lstStyle/>
            <a:p>
              <a:r>
                <a:rPr lang="en-US" sz="1000" dirty="0"/>
                <a:t>2 ½</a:t>
              </a:r>
            </a:p>
          </p:txBody>
        </p:sp>
        <p:sp>
          <p:nvSpPr>
            <p:cNvPr id="26" name="TextBox 110">
              <a:extLst>
                <a:ext uri="{FF2B5EF4-FFF2-40B4-BE49-F238E27FC236}">
                  <a16:creationId xmlns:a16="http://schemas.microsoft.com/office/drawing/2014/main" id="{8A1818F5-8AA0-4BC1-ADC5-CD5817BDC420}"/>
                </a:ext>
              </a:extLst>
            </p:cNvPr>
            <p:cNvSpPr txBox="1">
              <a:spLocks noChangeArrowheads="1"/>
            </p:cNvSpPr>
            <p:nvPr/>
          </p:nvSpPr>
          <p:spPr bwMode="auto">
            <a:xfrm>
              <a:off x="2362200" y="5562601"/>
              <a:ext cx="723901" cy="356852"/>
            </a:xfrm>
            <a:prstGeom prst="rect">
              <a:avLst/>
            </a:prstGeom>
            <a:noFill/>
            <a:ln w="9525">
              <a:noFill/>
              <a:miter lim="800000"/>
              <a:headEnd/>
              <a:tailEnd/>
            </a:ln>
          </p:spPr>
          <p:txBody>
            <a:bodyPr wrap="square">
              <a:spAutoFit/>
            </a:bodyPr>
            <a:lstStyle/>
            <a:p>
              <a:r>
                <a:rPr lang="en-US" sz="1000" dirty="0"/>
                <a:t>2 ½</a:t>
              </a:r>
            </a:p>
          </p:txBody>
        </p:sp>
        <p:sp>
          <p:nvSpPr>
            <p:cNvPr id="27" name="TextBox 111">
              <a:extLst>
                <a:ext uri="{FF2B5EF4-FFF2-40B4-BE49-F238E27FC236}">
                  <a16:creationId xmlns:a16="http://schemas.microsoft.com/office/drawing/2014/main" id="{1F8722A3-30E7-42BA-B06C-2F6DF8A7D807}"/>
                </a:ext>
              </a:extLst>
            </p:cNvPr>
            <p:cNvSpPr txBox="1">
              <a:spLocks noChangeArrowheads="1"/>
            </p:cNvSpPr>
            <p:nvPr/>
          </p:nvSpPr>
          <p:spPr bwMode="auto">
            <a:xfrm>
              <a:off x="1524000" y="2895600"/>
              <a:ext cx="762001" cy="356852"/>
            </a:xfrm>
            <a:prstGeom prst="rect">
              <a:avLst/>
            </a:prstGeom>
            <a:noFill/>
            <a:ln w="9525">
              <a:noFill/>
              <a:miter lim="800000"/>
              <a:headEnd/>
              <a:tailEnd/>
            </a:ln>
          </p:spPr>
          <p:txBody>
            <a:bodyPr wrap="square">
              <a:spAutoFit/>
            </a:bodyPr>
            <a:lstStyle/>
            <a:p>
              <a:r>
                <a:rPr lang="en-US" sz="1000" dirty="0"/>
                <a:t>2 ⅞</a:t>
              </a:r>
            </a:p>
          </p:txBody>
        </p:sp>
        <p:sp>
          <p:nvSpPr>
            <p:cNvPr id="28" name="TextBox 112">
              <a:extLst>
                <a:ext uri="{FF2B5EF4-FFF2-40B4-BE49-F238E27FC236}">
                  <a16:creationId xmlns:a16="http://schemas.microsoft.com/office/drawing/2014/main" id="{0037ED78-9CD4-4149-AE7A-3F84A4CE93AD}"/>
                </a:ext>
              </a:extLst>
            </p:cNvPr>
            <p:cNvSpPr txBox="1">
              <a:spLocks noChangeArrowheads="1"/>
            </p:cNvSpPr>
            <p:nvPr/>
          </p:nvSpPr>
          <p:spPr bwMode="auto">
            <a:xfrm>
              <a:off x="2362198" y="3276601"/>
              <a:ext cx="723901" cy="356852"/>
            </a:xfrm>
            <a:prstGeom prst="rect">
              <a:avLst/>
            </a:prstGeom>
            <a:noFill/>
            <a:ln w="9525">
              <a:noFill/>
              <a:miter lim="800000"/>
              <a:headEnd/>
              <a:tailEnd/>
            </a:ln>
          </p:spPr>
          <p:txBody>
            <a:bodyPr wrap="square">
              <a:spAutoFit/>
            </a:bodyPr>
            <a:lstStyle/>
            <a:p>
              <a:r>
                <a:rPr lang="en-US" sz="1000" dirty="0"/>
                <a:t>7 ½</a:t>
              </a:r>
            </a:p>
          </p:txBody>
        </p:sp>
        <p:sp>
          <p:nvSpPr>
            <p:cNvPr id="29" name="TextBox 113">
              <a:extLst>
                <a:ext uri="{FF2B5EF4-FFF2-40B4-BE49-F238E27FC236}">
                  <a16:creationId xmlns:a16="http://schemas.microsoft.com/office/drawing/2014/main" id="{9693AB2C-B9B0-4F45-9CF7-C4F93E51F1FA}"/>
                </a:ext>
              </a:extLst>
            </p:cNvPr>
            <p:cNvSpPr txBox="1">
              <a:spLocks noChangeArrowheads="1"/>
            </p:cNvSpPr>
            <p:nvPr/>
          </p:nvSpPr>
          <p:spPr bwMode="auto">
            <a:xfrm>
              <a:off x="4343399" y="2271000"/>
              <a:ext cx="685801" cy="356852"/>
            </a:xfrm>
            <a:prstGeom prst="rect">
              <a:avLst/>
            </a:prstGeom>
            <a:noFill/>
            <a:ln w="9525">
              <a:noFill/>
              <a:miter lim="800000"/>
              <a:headEnd/>
              <a:tailEnd/>
            </a:ln>
          </p:spPr>
          <p:txBody>
            <a:bodyPr wrap="square">
              <a:spAutoFit/>
            </a:bodyPr>
            <a:lstStyle/>
            <a:p>
              <a:r>
                <a:rPr lang="en-US" sz="1000" dirty="0"/>
                <a:t>1 ½</a:t>
              </a:r>
            </a:p>
          </p:txBody>
        </p:sp>
        <p:sp>
          <p:nvSpPr>
            <p:cNvPr id="30" name="TextBox 114">
              <a:extLst>
                <a:ext uri="{FF2B5EF4-FFF2-40B4-BE49-F238E27FC236}">
                  <a16:creationId xmlns:a16="http://schemas.microsoft.com/office/drawing/2014/main" id="{908C9609-0034-4D7A-9483-6FCA433039AB}"/>
                </a:ext>
              </a:extLst>
            </p:cNvPr>
            <p:cNvSpPr txBox="1">
              <a:spLocks noChangeArrowheads="1"/>
            </p:cNvSpPr>
            <p:nvPr/>
          </p:nvSpPr>
          <p:spPr bwMode="auto">
            <a:xfrm>
              <a:off x="5104399" y="5029200"/>
              <a:ext cx="304799" cy="217518"/>
            </a:xfrm>
            <a:prstGeom prst="rect">
              <a:avLst/>
            </a:prstGeom>
            <a:noFill/>
            <a:ln w="9525">
              <a:noFill/>
              <a:miter lim="800000"/>
              <a:headEnd/>
              <a:tailEnd/>
            </a:ln>
          </p:spPr>
          <p:txBody>
            <a:bodyPr wrap="square">
              <a:spAutoFit/>
            </a:bodyPr>
            <a:lstStyle/>
            <a:p>
              <a:r>
                <a:rPr lang="en-US" sz="1000" dirty="0"/>
                <a:t>¾</a:t>
              </a:r>
            </a:p>
          </p:txBody>
        </p:sp>
        <p:sp>
          <p:nvSpPr>
            <p:cNvPr id="31" name="TextBox 115">
              <a:extLst>
                <a:ext uri="{FF2B5EF4-FFF2-40B4-BE49-F238E27FC236}">
                  <a16:creationId xmlns:a16="http://schemas.microsoft.com/office/drawing/2014/main" id="{EB11E4C6-4031-4228-9AB1-FBD87A0BEE48}"/>
                </a:ext>
              </a:extLst>
            </p:cNvPr>
            <p:cNvSpPr txBox="1">
              <a:spLocks noChangeArrowheads="1"/>
            </p:cNvSpPr>
            <p:nvPr/>
          </p:nvSpPr>
          <p:spPr bwMode="auto">
            <a:xfrm>
              <a:off x="4802095" y="3378825"/>
              <a:ext cx="533399" cy="217518"/>
            </a:xfrm>
            <a:prstGeom prst="rect">
              <a:avLst/>
            </a:prstGeom>
            <a:noFill/>
            <a:ln w="9525">
              <a:noFill/>
              <a:miter lim="800000"/>
              <a:headEnd/>
              <a:tailEnd/>
            </a:ln>
          </p:spPr>
          <p:txBody>
            <a:bodyPr>
              <a:spAutoFit/>
            </a:bodyPr>
            <a:lstStyle/>
            <a:p>
              <a:r>
                <a:rPr lang="en-US" sz="1000" dirty="0"/>
                <a:t>¼</a:t>
              </a:r>
            </a:p>
          </p:txBody>
        </p:sp>
        <p:sp>
          <p:nvSpPr>
            <p:cNvPr id="32" name="TextBox 116">
              <a:extLst>
                <a:ext uri="{FF2B5EF4-FFF2-40B4-BE49-F238E27FC236}">
                  <a16:creationId xmlns:a16="http://schemas.microsoft.com/office/drawing/2014/main" id="{A44CCC50-8B16-4A7B-86BB-9DB3C0558FA3}"/>
                </a:ext>
              </a:extLst>
            </p:cNvPr>
            <p:cNvSpPr txBox="1">
              <a:spLocks noChangeArrowheads="1"/>
            </p:cNvSpPr>
            <p:nvPr/>
          </p:nvSpPr>
          <p:spPr bwMode="auto">
            <a:xfrm>
              <a:off x="4876800" y="1981200"/>
              <a:ext cx="304800" cy="217518"/>
            </a:xfrm>
            <a:prstGeom prst="rect">
              <a:avLst/>
            </a:prstGeom>
            <a:noFill/>
            <a:ln w="9525">
              <a:noFill/>
              <a:miter lim="800000"/>
              <a:headEnd/>
              <a:tailEnd/>
            </a:ln>
          </p:spPr>
          <p:txBody>
            <a:bodyPr>
              <a:spAutoFit/>
            </a:bodyPr>
            <a:lstStyle/>
            <a:p>
              <a:r>
                <a:rPr lang="en-US" sz="1000" dirty="0"/>
                <a:t>3</a:t>
              </a:r>
            </a:p>
          </p:txBody>
        </p:sp>
        <p:sp>
          <p:nvSpPr>
            <p:cNvPr id="33" name="TextBox 117">
              <a:extLst>
                <a:ext uri="{FF2B5EF4-FFF2-40B4-BE49-F238E27FC236}">
                  <a16:creationId xmlns:a16="http://schemas.microsoft.com/office/drawing/2014/main" id="{D1B1FC10-AC35-4A09-8EFD-8FE43129D2A7}"/>
                </a:ext>
              </a:extLst>
            </p:cNvPr>
            <p:cNvSpPr txBox="1">
              <a:spLocks noChangeArrowheads="1"/>
            </p:cNvSpPr>
            <p:nvPr/>
          </p:nvSpPr>
          <p:spPr bwMode="auto">
            <a:xfrm>
              <a:off x="5181603" y="3200401"/>
              <a:ext cx="914398" cy="356852"/>
            </a:xfrm>
            <a:prstGeom prst="rect">
              <a:avLst/>
            </a:prstGeom>
            <a:noFill/>
            <a:ln w="9525">
              <a:noFill/>
              <a:miter lim="800000"/>
              <a:headEnd/>
              <a:tailEnd/>
            </a:ln>
          </p:spPr>
          <p:txBody>
            <a:bodyPr wrap="square">
              <a:spAutoFit/>
            </a:bodyPr>
            <a:lstStyle/>
            <a:p>
              <a:r>
                <a:rPr lang="en-US" sz="1000" dirty="0"/>
                <a:t>2 Dia. </a:t>
              </a:r>
            </a:p>
          </p:txBody>
        </p:sp>
        <p:sp>
          <p:nvSpPr>
            <p:cNvPr id="34" name="TextBox 118">
              <a:extLst>
                <a:ext uri="{FF2B5EF4-FFF2-40B4-BE49-F238E27FC236}">
                  <a16:creationId xmlns:a16="http://schemas.microsoft.com/office/drawing/2014/main" id="{9724B7FB-C08D-4014-8E38-26542B5313ED}"/>
                </a:ext>
              </a:extLst>
            </p:cNvPr>
            <p:cNvSpPr txBox="1">
              <a:spLocks noChangeArrowheads="1"/>
            </p:cNvSpPr>
            <p:nvPr/>
          </p:nvSpPr>
          <p:spPr bwMode="auto">
            <a:xfrm>
              <a:off x="838200" y="2895600"/>
              <a:ext cx="457200" cy="217518"/>
            </a:xfrm>
            <a:prstGeom prst="rect">
              <a:avLst/>
            </a:prstGeom>
            <a:noFill/>
            <a:ln w="9525">
              <a:noFill/>
              <a:miter lim="800000"/>
              <a:headEnd/>
              <a:tailEnd/>
            </a:ln>
          </p:spPr>
          <p:txBody>
            <a:bodyPr>
              <a:spAutoFit/>
            </a:bodyPr>
            <a:lstStyle/>
            <a:p>
              <a:r>
                <a:rPr lang="en-US" sz="1000" dirty="0"/>
                <a:t>⅞</a:t>
              </a:r>
            </a:p>
          </p:txBody>
        </p:sp>
        <p:sp>
          <p:nvSpPr>
            <p:cNvPr id="35" name="TextBox 119">
              <a:extLst>
                <a:ext uri="{FF2B5EF4-FFF2-40B4-BE49-F238E27FC236}">
                  <a16:creationId xmlns:a16="http://schemas.microsoft.com/office/drawing/2014/main" id="{8FE403E6-C3FA-442E-B138-C41A505AA687}"/>
                </a:ext>
              </a:extLst>
            </p:cNvPr>
            <p:cNvSpPr txBox="1">
              <a:spLocks noChangeArrowheads="1"/>
            </p:cNvSpPr>
            <p:nvPr/>
          </p:nvSpPr>
          <p:spPr bwMode="auto">
            <a:xfrm>
              <a:off x="2971801" y="2893478"/>
              <a:ext cx="685799" cy="356852"/>
            </a:xfrm>
            <a:prstGeom prst="rect">
              <a:avLst/>
            </a:prstGeom>
            <a:noFill/>
            <a:ln w="9525">
              <a:noFill/>
              <a:miter lim="800000"/>
              <a:headEnd/>
              <a:tailEnd/>
            </a:ln>
          </p:spPr>
          <p:txBody>
            <a:bodyPr wrap="square">
              <a:spAutoFit/>
            </a:bodyPr>
            <a:lstStyle/>
            <a:p>
              <a:r>
                <a:rPr lang="en-US" sz="1000" dirty="0"/>
                <a:t>2 ⅞</a:t>
              </a:r>
            </a:p>
          </p:txBody>
        </p:sp>
        <p:sp>
          <p:nvSpPr>
            <p:cNvPr id="36" name="TextBox 120">
              <a:extLst>
                <a:ext uri="{FF2B5EF4-FFF2-40B4-BE49-F238E27FC236}">
                  <a16:creationId xmlns:a16="http://schemas.microsoft.com/office/drawing/2014/main" id="{E4118E50-9954-4F30-AA5D-79C2C4A609D3}"/>
                </a:ext>
              </a:extLst>
            </p:cNvPr>
            <p:cNvSpPr txBox="1">
              <a:spLocks noChangeArrowheads="1"/>
            </p:cNvSpPr>
            <p:nvPr/>
          </p:nvSpPr>
          <p:spPr bwMode="auto">
            <a:xfrm>
              <a:off x="3581400" y="4267200"/>
              <a:ext cx="1189037" cy="579886"/>
            </a:xfrm>
            <a:prstGeom prst="rect">
              <a:avLst/>
            </a:prstGeom>
            <a:noFill/>
            <a:ln w="9525">
              <a:noFill/>
              <a:miter lim="800000"/>
              <a:headEnd/>
              <a:tailEnd/>
            </a:ln>
          </p:spPr>
          <p:txBody>
            <a:bodyPr wrap="square">
              <a:spAutoFit/>
            </a:bodyPr>
            <a:lstStyle/>
            <a:p>
              <a:r>
                <a:rPr lang="en-US" sz="1000" dirty="0"/>
                <a:t>½ DRILL </a:t>
              </a:r>
            </a:p>
            <a:p>
              <a:r>
                <a:rPr lang="en-US" sz="1000" dirty="0"/>
                <a:t>2 HOLES</a:t>
              </a:r>
            </a:p>
          </p:txBody>
        </p:sp>
        <p:sp>
          <p:nvSpPr>
            <p:cNvPr id="37" name="TextBox 121">
              <a:extLst>
                <a:ext uri="{FF2B5EF4-FFF2-40B4-BE49-F238E27FC236}">
                  <a16:creationId xmlns:a16="http://schemas.microsoft.com/office/drawing/2014/main" id="{7F017C05-6381-4459-858B-5B638A20F5F9}"/>
                </a:ext>
              </a:extLst>
            </p:cNvPr>
            <p:cNvSpPr txBox="1">
              <a:spLocks noChangeArrowheads="1"/>
            </p:cNvSpPr>
            <p:nvPr/>
          </p:nvSpPr>
          <p:spPr bwMode="auto">
            <a:xfrm>
              <a:off x="6400799" y="3200400"/>
              <a:ext cx="1263649" cy="356852"/>
            </a:xfrm>
            <a:prstGeom prst="rect">
              <a:avLst/>
            </a:prstGeom>
            <a:noFill/>
            <a:ln w="9525">
              <a:noFill/>
              <a:miter lim="800000"/>
              <a:headEnd/>
              <a:tailEnd/>
            </a:ln>
          </p:spPr>
          <p:txBody>
            <a:bodyPr wrap="square">
              <a:spAutoFit/>
            </a:bodyPr>
            <a:lstStyle/>
            <a:p>
              <a:r>
                <a:rPr lang="en-US" sz="1000" dirty="0"/>
                <a:t>⅞ DRILL</a:t>
              </a:r>
            </a:p>
          </p:txBody>
        </p:sp>
        <p:cxnSp>
          <p:nvCxnSpPr>
            <p:cNvPr id="38" name="Straight Arrow Connector 37">
              <a:extLst>
                <a:ext uri="{FF2B5EF4-FFF2-40B4-BE49-F238E27FC236}">
                  <a16:creationId xmlns:a16="http://schemas.microsoft.com/office/drawing/2014/main" id="{501437A0-2A0C-4EF8-AE32-924F86D92358}"/>
                </a:ext>
              </a:extLst>
            </p:cNvPr>
            <p:cNvCxnSpPr>
              <a:stCxn id="31" idx="2"/>
            </p:cNvCxnSpPr>
            <p:nvPr/>
          </p:nvCxnSpPr>
          <p:spPr>
            <a:xfrm>
              <a:off x="5068795" y="3596343"/>
              <a:ext cx="153401" cy="266934"/>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39" name="Straight Arrow Connector 38">
              <a:extLst>
                <a:ext uri="{FF2B5EF4-FFF2-40B4-BE49-F238E27FC236}">
                  <a16:creationId xmlns:a16="http://schemas.microsoft.com/office/drawing/2014/main" id="{26D7F2F5-8601-4205-B046-B00093706D8E}"/>
                </a:ext>
              </a:extLst>
            </p:cNvPr>
            <p:cNvCxnSpPr/>
            <p:nvPr/>
          </p:nvCxnSpPr>
          <p:spPr>
            <a:xfrm flipH="1">
              <a:off x="914400" y="5715000"/>
              <a:ext cx="304800" cy="0"/>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40" name="Straight Arrow Connector 39">
              <a:extLst>
                <a:ext uri="{FF2B5EF4-FFF2-40B4-BE49-F238E27FC236}">
                  <a16:creationId xmlns:a16="http://schemas.microsoft.com/office/drawing/2014/main" id="{0234699D-D80A-43AC-AE8E-819713F96A8D}"/>
                </a:ext>
              </a:extLst>
            </p:cNvPr>
            <p:cNvCxnSpPr/>
            <p:nvPr/>
          </p:nvCxnSpPr>
          <p:spPr>
            <a:xfrm flipH="1">
              <a:off x="2057400" y="5715000"/>
              <a:ext cx="304800" cy="0"/>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41" name="Straight Arrow Connector 40">
              <a:extLst>
                <a:ext uri="{FF2B5EF4-FFF2-40B4-BE49-F238E27FC236}">
                  <a16:creationId xmlns:a16="http://schemas.microsoft.com/office/drawing/2014/main" id="{B36088AB-1D73-4460-860C-782B9DABD23A}"/>
                </a:ext>
              </a:extLst>
            </p:cNvPr>
            <p:cNvCxnSpPr/>
            <p:nvPr/>
          </p:nvCxnSpPr>
          <p:spPr>
            <a:xfrm>
              <a:off x="3810000" y="4648200"/>
              <a:ext cx="76200" cy="228600"/>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42" name="Straight Arrow Connector 41">
              <a:extLst>
                <a:ext uri="{FF2B5EF4-FFF2-40B4-BE49-F238E27FC236}">
                  <a16:creationId xmlns:a16="http://schemas.microsoft.com/office/drawing/2014/main" id="{A18CF71D-18C3-4313-B27E-3E6E8EB7B6D7}"/>
                </a:ext>
              </a:extLst>
            </p:cNvPr>
            <p:cNvCxnSpPr/>
            <p:nvPr/>
          </p:nvCxnSpPr>
          <p:spPr>
            <a:xfrm flipH="1">
              <a:off x="838200" y="3429000"/>
              <a:ext cx="1447800" cy="0"/>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43" name="Straight Arrow Connector 42">
              <a:extLst>
                <a:ext uri="{FF2B5EF4-FFF2-40B4-BE49-F238E27FC236}">
                  <a16:creationId xmlns:a16="http://schemas.microsoft.com/office/drawing/2014/main" id="{7A18504C-E9B8-487F-977C-51D72CA84F72}"/>
                </a:ext>
              </a:extLst>
            </p:cNvPr>
            <p:cNvCxnSpPr>
              <a:stCxn id="61" idx="2"/>
            </p:cNvCxnSpPr>
            <p:nvPr/>
          </p:nvCxnSpPr>
          <p:spPr>
            <a:xfrm>
              <a:off x="4648200" y="4695825"/>
              <a:ext cx="0" cy="714375"/>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44" name="Straight Arrow Connector 43">
              <a:extLst>
                <a:ext uri="{FF2B5EF4-FFF2-40B4-BE49-F238E27FC236}">
                  <a16:creationId xmlns:a16="http://schemas.microsoft.com/office/drawing/2014/main" id="{C834C753-2733-4F3E-A0EC-5F5DDADCDF76}"/>
                </a:ext>
              </a:extLst>
            </p:cNvPr>
            <p:cNvCxnSpPr>
              <a:stCxn id="35" idx="1"/>
            </p:cNvCxnSpPr>
            <p:nvPr/>
          </p:nvCxnSpPr>
          <p:spPr>
            <a:xfrm flipH="1" flipV="1">
              <a:off x="2590800" y="3071903"/>
              <a:ext cx="381001" cy="1"/>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45" name="Straight Arrow Connector 44">
              <a:extLst>
                <a:ext uri="{FF2B5EF4-FFF2-40B4-BE49-F238E27FC236}">
                  <a16:creationId xmlns:a16="http://schemas.microsoft.com/office/drawing/2014/main" id="{8D7F3813-3D9C-4500-8D9F-F238FAFDCD5F}"/>
                </a:ext>
              </a:extLst>
            </p:cNvPr>
            <p:cNvCxnSpPr/>
            <p:nvPr/>
          </p:nvCxnSpPr>
          <p:spPr>
            <a:xfrm flipH="1">
              <a:off x="1200150" y="3071903"/>
              <a:ext cx="304801" cy="0"/>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46" name="Straight Arrow Connector 45">
              <a:extLst>
                <a:ext uri="{FF2B5EF4-FFF2-40B4-BE49-F238E27FC236}">
                  <a16:creationId xmlns:a16="http://schemas.microsoft.com/office/drawing/2014/main" id="{9B0BF7E9-839E-44FE-9BF2-45DBF38FD774}"/>
                </a:ext>
              </a:extLst>
            </p:cNvPr>
            <p:cNvCxnSpPr>
              <a:stCxn id="27" idx="3"/>
            </p:cNvCxnSpPr>
            <p:nvPr/>
          </p:nvCxnSpPr>
          <p:spPr>
            <a:xfrm>
              <a:off x="2286001" y="3074027"/>
              <a:ext cx="268955" cy="0"/>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47" name="Straight Arrow Connector 46">
              <a:extLst>
                <a:ext uri="{FF2B5EF4-FFF2-40B4-BE49-F238E27FC236}">
                  <a16:creationId xmlns:a16="http://schemas.microsoft.com/office/drawing/2014/main" id="{BEB30785-D6E6-4763-9B85-5CDF969DF24D}"/>
                </a:ext>
              </a:extLst>
            </p:cNvPr>
            <p:cNvCxnSpPr/>
            <p:nvPr/>
          </p:nvCxnSpPr>
          <p:spPr>
            <a:xfrm>
              <a:off x="2971800" y="3429000"/>
              <a:ext cx="1295400" cy="0"/>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48" name="Straight Arrow Connector 47">
              <a:extLst>
                <a:ext uri="{FF2B5EF4-FFF2-40B4-BE49-F238E27FC236}">
                  <a16:creationId xmlns:a16="http://schemas.microsoft.com/office/drawing/2014/main" id="{A6E66E88-DBD2-4016-9F77-2496C1488F46}"/>
                </a:ext>
              </a:extLst>
            </p:cNvPr>
            <p:cNvCxnSpPr/>
            <p:nvPr/>
          </p:nvCxnSpPr>
          <p:spPr>
            <a:xfrm flipV="1">
              <a:off x="3581400" y="3071903"/>
              <a:ext cx="304801" cy="0"/>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49" name="Straight Arrow Connector 48">
              <a:extLst>
                <a:ext uri="{FF2B5EF4-FFF2-40B4-BE49-F238E27FC236}">
                  <a16:creationId xmlns:a16="http://schemas.microsoft.com/office/drawing/2014/main" id="{E67DB238-45AF-4755-A368-E0F0A4FF7F59}"/>
                </a:ext>
              </a:extLst>
            </p:cNvPr>
            <p:cNvCxnSpPr/>
            <p:nvPr/>
          </p:nvCxnSpPr>
          <p:spPr>
            <a:xfrm flipV="1">
              <a:off x="533400" y="3078925"/>
              <a:ext cx="304801" cy="0"/>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50" name="Straight Arrow Connector 49">
              <a:extLst>
                <a:ext uri="{FF2B5EF4-FFF2-40B4-BE49-F238E27FC236}">
                  <a16:creationId xmlns:a16="http://schemas.microsoft.com/office/drawing/2014/main" id="{92B47424-0BD2-404E-A832-3A47D5B23DDA}"/>
                </a:ext>
              </a:extLst>
            </p:cNvPr>
            <p:cNvCxnSpPr/>
            <p:nvPr/>
          </p:nvCxnSpPr>
          <p:spPr>
            <a:xfrm flipV="1">
              <a:off x="2819400" y="5715000"/>
              <a:ext cx="304800" cy="0"/>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51" name="Straight Arrow Connector 50">
              <a:extLst>
                <a:ext uri="{FF2B5EF4-FFF2-40B4-BE49-F238E27FC236}">
                  <a16:creationId xmlns:a16="http://schemas.microsoft.com/office/drawing/2014/main" id="{28AD5455-12A7-4D66-88D1-B75CF9968C80}"/>
                </a:ext>
              </a:extLst>
            </p:cNvPr>
            <p:cNvCxnSpPr/>
            <p:nvPr/>
          </p:nvCxnSpPr>
          <p:spPr>
            <a:xfrm flipV="1">
              <a:off x="1752600" y="5715000"/>
              <a:ext cx="304800" cy="0"/>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52" name="Straight Arrow Connector 51">
              <a:extLst>
                <a:ext uri="{FF2B5EF4-FFF2-40B4-BE49-F238E27FC236}">
                  <a16:creationId xmlns:a16="http://schemas.microsoft.com/office/drawing/2014/main" id="{31669FBC-1889-4ADF-8EED-2BD454E5DABD}"/>
                </a:ext>
              </a:extLst>
            </p:cNvPr>
            <p:cNvCxnSpPr>
              <a:stCxn id="61" idx="0"/>
            </p:cNvCxnSpPr>
            <p:nvPr/>
          </p:nvCxnSpPr>
          <p:spPr>
            <a:xfrm flipV="1">
              <a:off x="4648200" y="3810000"/>
              <a:ext cx="0" cy="609600"/>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53" name="Straight Arrow Connector 52">
              <a:extLst>
                <a:ext uri="{FF2B5EF4-FFF2-40B4-BE49-F238E27FC236}">
                  <a16:creationId xmlns:a16="http://schemas.microsoft.com/office/drawing/2014/main" id="{E159D830-30C7-4BA7-B877-EF9CEE8D2719}"/>
                </a:ext>
              </a:extLst>
            </p:cNvPr>
            <p:cNvCxnSpPr>
              <a:stCxn id="32" idx="0"/>
            </p:cNvCxnSpPr>
            <p:nvPr/>
          </p:nvCxnSpPr>
          <p:spPr>
            <a:xfrm flipH="1" flipV="1">
              <a:off x="5029200" y="1447801"/>
              <a:ext cx="1" cy="533399"/>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54" name="Straight Arrow Connector 53">
              <a:extLst>
                <a:ext uri="{FF2B5EF4-FFF2-40B4-BE49-F238E27FC236}">
                  <a16:creationId xmlns:a16="http://schemas.microsoft.com/office/drawing/2014/main" id="{1B01B688-4568-44F5-8FB1-7926305CF512}"/>
                </a:ext>
              </a:extLst>
            </p:cNvPr>
            <p:cNvCxnSpPr/>
            <p:nvPr/>
          </p:nvCxnSpPr>
          <p:spPr>
            <a:xfrm rot="16200000" flipV="1">
              <a:off x="4343400" y="2971800"/>
              <a:ext cx="304800" cy="0"/>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55" name="Straight Arrow Connector 54">
              <a:extLst>
                <a:ext uri="{FF2B5EF4-FFF2-40B4-BE49-F238E27FC236}">
                  <a16:creationId xmlns:a16="http://schemas.microsoft.com/office/drawing/2014/main" id="{90175642-EBB0-40BD-8FC2-7A2AE40EA6ED}"/>
                </a:ext>
              </a:extLst>
            </p:cNvPr>
            <p:cNvCxnSpPr/>
            <p:nvPr/>
          </p:nvCxnSpPr>
          <p:spPr>
            <a:xfrm>
              <a:off x="5029200" y="2286000"/>
              <a:ext cx="0" cy="533400"/>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56" name="Straight Arrow Connector 55">
              <a:extLst>
                <a:ext uri="{FF2B5EF4-FFF2-40B4-BE49-F238E27FC236}">
                  <a16:creationId xmlns:a16="http://schemas.microsoft.com/office/drawing/2014/main" id="{5A585686-ECEC-4A4D-81D0-31F5174C8493}"/>
                </a:ext>
              </a:extLst>
            </p:cNvPr>
            <p:cNvCxnSpPr/>
            <p:nvPr/>
          </p:nvCxnSpPr>
          <p:spPr>
            <a:xfrm rot="16200000" flipH="1">
              <a:off x="4343400" y="1981200"/>
              <a:ext cx="304800" cy="0"/>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57" name="Straight Arrow Connector 56">
              <a:extLst>
                <a:ext uri="{FF2B5EF4-FFF2-40B4-BE49-F238E27FC236}">
                  <a16:creationId xmlns:a16="http://schemas.microsoft.com/office/drawing/2014/main" id="{E6654404-4217-47C8-83F1-A8CD52768B7C}"/>
                </a:ext>
              </a:extLst>
            </p:cNvPr>
            <p:cNvCxnSpPr/>
            <p:nvPr/>
          </p:nvCxnSpPr>
          <p:spPr>
            <a:xfrm rot="16200000" flipH="1">
              <a:off x="5105400" y="4800600"/>
              <a:ext cx="304800" cy="0"/>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58" name="Straight Arrow Connector 57">
              <a:extLst>
                <a:ext uri="{FF2B5EF4-FFF2-40B4-BE49-F238E27FC236}">
                  <a16:creationId xmlns:a16="http://schemas.microsoft.com/office/drawing/2014/main" id="{149255AB-5464-480F-B3F3-72E8CD25F09C}"/>
                </a:ext>
              </a:extLst>
            </p:cNvPr>
            <p:cNvCxnSpPr/>
            <p:nvPr/>
          </p:nvCxnSpPr>
          <p:spPr>
            <a:xfrm rot="5400000" flipH="1" flipV="1">
              <a:off x="5105400" y="5562600"/>
              <a:ext cx="304800" cy="0"/>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59" name="Straight Arrow Connector 58">
              <a:extLst>
                <a:ext uri="{FF2B5EF4-FFF2-40B4-BE49-F238E27FC236}">
                  <a16:creationId xmlns:a16="http://schemas.microsoft.com/office/drawing/2014/main" id="{05F230C3-CE93-4865-A39C-D94CBCD53A0A}"/>
                </a:ext>
              </a:extLst>
            </p:cNvPr>
            <p:cNvCxnSpPr/>
            <p:nvPr/>
          </p:nvCxnSpPr>
          <p:spPr>
            <a:xfrm flipH="1">
              <a:off x="6400800" y="3505200"/>
              <a:ext cx="152400" cy="304800"/>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60" name="Straight Arrow Connector 59">
              <a:extLst>
                <a:ext uri="{FF2B5EF4-FFF2-40B4-BE49-F238E27FC236}">
                  <a16:creationId xmlns:a16="http://schemas.microsoft.com/office/drawing/2014/main" id="{705C0EED-4652-4A73-AB83-D5EE91F25F37}"/>
                </a:ext>
              </a:extLst>
            </p:cNvPr>
            <p:cNvCxnSpPr>
              <a:stCxn id="33" idx="2"/>
            </p:cNvCxnSpPr>
            <p:nvPr/>
          </p:nvCxnSpPr>
          <p:spPr>
            <a:xfrm>
              <a:off x="5638802" y="3557254"/>
              <a:ext cx="380999" cy="252747"/>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
          <p:nvSpPr>
            <p:cNvPr id="61" name="TextBox 169">
              <a:extLst>
                <a:ext uri="{FF2B5EF4-FFF2-40B4-BE49-F238E27FC236}">
                  <a16:creationId xmlns:a16="http://schemas.microsoft.com/office/drawing/2014/main" id="{EB5E109B-720B-42E3-87F0-0486993D9700}"/>
                </a:ext>
              </a:extLst>
            </p:cNvPr>
            <p:cNvSpPr txBox="1">
              <a:spLocks noChangeArrowheads="1"/>
            </p:cNvSpPr>
            <p:nvPr/>
          </p:nvSpPr>
          <p:spPr bwMode="auto">
            <a:xfrm>
              <a:off x="4495800" y="4419600"/>
              <a:ext cx="304800" cy="276225"/>
            </a:xfrm>
            <a:prstGeom prst="rect">
              <a:avLst/>
            </a:prstGeom>
            <a:noFill/>
            <a:ln w="9525">
              <a:noFill/>
              <a:miter lim="800000"/>
              <a:headEnd/>
              <a:tailEnd/>
            </a:ln>
          </p:spPr>
          <p:txBody>
            <a:bodyPr>
              <a:spAutoFit/>
            </a:bodyPr>
            <a:lstStyle/>
            <a:p>
              <a:r>
                <a:rPr lang="en-US" sz="1200" dirty="0"/>
                <a:t>3</a:t>
              </a:r>
            </a:p>
          </p:txBody>
        </p:sp>
        <p:pic>
          <p:nvPicPr>
            <p:cNvPr id="62" name="Picture 172" descr="25613325_thb.jpg">
              <a:extLst>
                <a:ext uri="{FF2B5EF4-FFF2-40B4-BE49-F238E27FC236}">
                  <a16:creationId xmlns:a16="http://schemas.microsoft.com/office/drawing/2014/main" id="{35A043C5-7627-440D-B1BB-860DBA863168}"/>
                </a:ext>
              </a:extLst>
            </p:cNvPr>
            <p:cNvPicPr>
              <a:picLocks noChangeAspect="1"/>
            </p:cNvPicPr>
            <p:nvPr/>
          </p:nvPicPr>
          <p:blipFill>
            <a:blip r:embed="rId2" cstate="email">
              <a:extLst>
                <a:ext uri="{28A0092B-C50C-407E-A947-70E740481C1C}">
                  <a14:useLocalDpi xmlns:a14="http://schemas.microsoft.com/office/drawing/2010/main"/>
                </a:ext>
              </a:extLst>
            </a:blip>
            <a:srcRect/>
            <a:stretch>
              <a:fillRect/>
            </a:stretch>
          </p:blipFill>
          <p:spPr bwMode="auto">
            <a:xfrm>
              <a:off x="6477000" y="1219200"/>
              <a:ext cx="2374900" cy="1981200"/>
            </a:xfrm>
            <a:prstGeom prst="rect">
              <a:avLst/>
            </a:prstGeom>
            <a:noFill/>
            <a:ln w="9525">
              <a:noFill/>
              <a:miter lim="800000"/>
              <a:headEnd/>
              <a:tailEnd/>
            </a:ln>
          </p:spPr>
        </p:pic>
      </p:grpSp>
    </p:spTree>
    <p:extLst>
      <p:ext uri="{BB962C8B-B14F-4D97-AF65-F5344CB8AC3E}">
        <p14:creationId xmlns:p14="http://schemas.microsoft.com/office/powerpoint/2010/main" val="57006776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How to Read Blueprints</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a:xfrm>
            <a:off x="740664" y="1425288"/>
            <a:ext cx="11055750" cy="1078410"/>
          </a:xfrm>
        </p:spPr>
        <p:txBody>
          <a:bodyPr/>
          <a:lstStyle/>
          <a:p>
            <a:pPr lvl="1"/>
            <a:r>
              <a:rPr lang="en-US" dirty="0"/>
              <a:t>Dimensions show the total size of the part.</a:t>
            </a:r>
          </a:p>
          <a:p>
            <a:pPr lvl="1"/>
            <a:r>
              <a:rPr lang="en-US" dirty="0"/>
              <a:t>The outside dimension is usually the total size.</a:t>
            </a:r>
          </a:p>
          <a:p>
            <a:pPr lvl="1"/>
            <a:endParaRPr lang="en-US" dirty="0"/>
          </a:p>
        </p:txBody>
      </p:sp>
      <p:sp>
        <p:nvSpPr>
          <p:cNvPr id="132" name="Rectangle 131">
            <a:extLst>
              <a:ext uri="{FF2B5EF4-FFF2-40B4-BE49-F238E27FC236}">
                <a16:creationId xmlns:a16="http://schemas.microsoft.com/office/drawing/2014/main" id="{41BD22EC-98DE-4E23-A221-423877E937EF}"/>
              </a:ext>
            </a:extLst>
          </p:cNvPr>
          <p:cNvSpPr/>
          <p:nvPr/>
        </p:nvSpPr>
        <p:spPr>
          <a:xfrm>
            <a:off x="6986279" y="4389552"/>
            <a:ext cx="4528966" cy="1420902"/>
          </a:xfrm>
          <a:prstGeom prst="rect">
            <a:avLst/>
          </a:prstGeom>
        </p:spPr>
        <p:txBody>
          <a:bodyPr wrap="square">
            <a:spAutoFit/>
          </a:bodyPr>
          <a:lstStyle/>
          <a:p>
            <a:pPr marL="0" lvl="1" defTabSz="914400">
              <a:spcBef>
                <a:spcPts val="1000"/>
              </a:spcBef>
              <a:buClr>
                <a:schemeClr val="accent1"/>
              </a:buClr>
            </a:pPr>
            <a:r>
              <a:rPr lang="en-US" sz="2600" dirty="0">
                <a:latin typeface="Open Sans"/>
              </a:rPr>
              <a:t>The support would need to be machined from a piece </a:t>
            </a:r>
          </a:p>
          <a:p>
            <a:pPr marL="0" lvl="1" defTabSz="914400">
              <a:spcBef>
                <a:spcPts val="1000"/>
              </a:spcBef>
              <a:buClr>
                <a:schemeClr val="accent1"/>
              </a:buClr>
            </a:pPr>
            <a:r>
              <a:rPr lang="en-US" sz="2600" dirty="0">
                <a:latin typeface="Open Sans"/>
              </a:rPr>
              <a:t>5¾” X 2½” X 3”.</a:t>
            </a:r>
          </a:p>
        </p:txBody>
      </p:sp>
      <p:sp>
        <p:nvSpPr>
          <p:cNvPr id="134" name="Rectangle 133">
            <a:extLst>
              <a:ext uri="{FF2B5EF4-FFF2-40B4-BE49-F238E27FC236}">
                <a16:creationId xmlns:a16="http://schemas.microsoft.com/office/drawing/2014/main" id="{16DE6770-4A65-4AD6-93F3-7DE1ECFDB393}"/>
              </a:ext>
            </a:extLst>
          </p:cNvPr>
          <p:cNvSpPr/>
          <p:nvPr/>
        </p:nvSpPr>
        <p:spPr>
          <a:xfrm>
            <a:off x="1722006" y="2645477"/>
            <a:ext cx="4744578" cy="3648845"/>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5" name="Oval 134">
            <a:extLst>
              <a:ext uri="{FF2B5EF4-FFF2-40B4-BE49-F238E27FC236}">
                <a16:creationId xmlns:a16="http://schemas.microsoft.com/office/drawing/2014/main" id="{8AE5338F-8886-4D05-9385-46FC681E0534}"/>
              </a:ext>
            </a:extLst>
          </p:cNvPr>
          <p:cNvSpPr/>
          <p:nvPr/>
        </p:nvSpPr>
        <p:spPr>
          <a:xfrm>
            <a:off x="2794379" y="4242517"/>
            <a:ext cx="320779" cy="223239"/>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dirty="0"/>
          </a:p>
        </p:txBody>
      </p:sp>
      <p:sp>
        <p:nvSpPr>
          <p:cNvPr id="136" name="Oval 135">
            <a:extLst>
              <a:ext uri="{FF2B5EF4-FFF2-40B4-BE49-F238E27FC236}">
                <a16:creationId xmlns:a16="http://schemas.microsoft.com/office/drawing/2014/main" id="{29214330-F1DC-4A37-AA33-66019A1B616B}"/>
              </a:ext>
            </a:extLst>
          </p:cNvPr>
          <p:cNvSpPr/>
          <p:nvPr/>
        </p:nvSpPr>
        <p:spPr>
          <a:xfrm>
            <a:off x="4118298" y="3274296"/>
            <a:ext cx="318077" cy="227044"/>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dirty="0"/>
          </a:p>
        </p:txBody>
      </p:sp>
      <p:sp>
        <p:nvSpPr>
          <p:cNvPr id="137" name="Oval 136">
            <a:extLst>
              <a:ext uri="{FF2B5EF4-FFF2-40B4-BE49-F238E27FC236}">
                <a16:creationId xmlns:a16="http://schemas.microsoft.com/office/drawing/2014/main" id="{1BB10E81-A7F3-4736-BEF5-6212136AD6E4}"/>
              </a:ext>
            </a:extLst>
          </p:cNvPr>
          <p:cNvSpPr/>
          <p:nvPr/>
        </p:nvSpPr>
        <p:spPr>
          <a:xfrm>
            <a:off x="3959688" y="5073696"/>
            <a:ext cx="318077" cy="248785"/>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dirty="0"/>
          </a:p>
        </p:txBody>
      </p:sp>
      <p:grpSp>
        <p:nvGrpSpPr>
          <p:cNvPr id="138" name="Group 137">
            <a:extLst>
              <a:ext uri="{FF2B5EF4-FFF2-40B4-BE49-F238E27FC236}">
                <a16:creationId xmlns:a16="http://schemas.microsoft.com/office/drawing/2014/main" id="{B1EBC104-4985-445D-A39E-2A96956192C2}"/>
              </a:ext>
            </a:extLst>
          </p:cNvPr>
          <p:cNvGrpSpPr/>
          <p:nvPr/>
        </p:nvGrpSpPr>
        <p:grpSpPr>
          <a:xfrm>
            <a:off x="1751608" y="2691384"/>
            <a:ext cx="4647322" cy="3529437"/>
            <a:chOff x="533400" y="1219200"/>
            <a:chExt cx="8318500" cy="4700253"/>
          </a:xfrm>
        </p:grpSpPr>
        <p:grpSp>
          <p:nvGrpSpPr>
            <p:cNvPr id="139" name="Group 6">
              <a:extLst>
                <a:ext uri="{FF2B5EF4-FFF2-40B4-BE49-F238E27FC236}">
                  <a16:creationId xmlns:a16="http://schemas.microsoft.com/office/drawing/2014/main" id="{345DECC7-9776-4675-A1AF-BDEC53CB1A00}"/>
                </a:ext>
              </a:extLst>
            </p:cNvPr>
            <p:cNvGrpSpPr>
              <a:grpSpLocks/>
            </p:cNvGrpSpPr>
            <p:nvPr/>
          </p:nvGrpSpPr>
          <p:grpSpPr bwMode="auto">
            <a:xfrm>
              <a:off x="914400" y="3733800"/>
              <a:ext cx="3429000" cy="1765300"/>
              <a:chOff x="105613200" y="109728000"/>
              <a:chExt cx="6858000" cy="3200400"/>
            </a:xfrm>
          </p:grpSpPr>
          <p:sp>
            <p:nvSpPr>
              <p:cNvPr id="230" name="Line 7">
                <a:extLst>
                  <a:ext uri="{FF2B5EF4-FFF2-40B4-BE49-F238E27FC236}">
                    <a16:creationId xmlns:a16="http://schemas.microsoft.com/office/drawing/2014/main" id="{D509176F-8714-4409-B1C2-AB084594DB66}"/>
                  </a:ext>
                </a:extLst>
              </p:cNvPr>
              <p:cNvSpPr>
                <a:spLocks noChangeShapeType="1"/>
              </p:cNvSpPr>
              <p:nvPr/>
            </p:nvSpPr>
            <p:spPr bwMode="auto">
              <a:xfrm>
                <a:off x="105613200" y="112699800"/>
                <a:ext cx="2286000" cy="0"/>
              </a:xfrm>
              <a:prstGeom prst="line">
                <a:avLst/>
              </a:prstGeom>
              <a:noFill/>
              <a:ln w="28575">
                <a:solidFill>
                  <a:srgbClr val="000000"/>
                </a:solidFill>
                <a:round/>
                <a:headEnd/>
                <a:tailEnd/>
              </a:ln>
            </p:spPr>
            <p:txBody>
              <a:bodyPr lIns="36576" tIns="36576" rIns="36576" bIns="36576"/>
              <a:lstStyle/>
              <a:p>
                <a:endParaRPr lang="en-US" dirty="0"/>
              </a:p>
            </p:txBody>
          </p:sp>
          <p:sp>
            <p:nvSpPr>
              <p:cNvPr id="231" name="Line 8">
                <a:extLst>
                  <a:ext uri="{FF2B5EF4-FFF2-40B4-BE49-F238E27FC236}">
                    <a16:creationId xmlns:a16="http://schemas.microsoft.com/office/drawing/2014/main" id="{4F791F46-880C-4B92-97D2-E167A634ACC6}"/>
                  </a:ext>
                </a:extLst>
              </p:cNvPr>
              <p:cNvSpPr>
                <a:spLocks noChangeShapeType="1"/>
              </p:cNvSpPr>
              <p:nvPr/>
            </p:nvSpPr>
            <p:spPr bwMode="auto">
              <a:xfrm>
                <a:off x="107899200" y="110871000"/>
                <a:ext cx="2286000" cy="0"/>
              </a:xfrm>
              <a:prstGeom prst="line">
                <a:avLst/>
              </a:prstGeom>
              <a:noFill/>
              <a:ln w="28575" algn="ctr">
                <a:solidFill>
                  <a:srgbClr val="000000"/>
                </a:solidFill>
                <a:round/>
                <a:headEnd/>
                <a:tailEnd/>
              </a:ln>
            </p:spPr>
            <p:txBody>
              <a:bodyPr lIns="36576" tIns="36576" rIns="36576" bIns="36576"/>
              <a:lstStyle/>
              <a:p>
                <a:endParaRPr lang="en-US" dirty="0"/>
              </a:p>
            </p:txBody>
          </p:sp>
          <p:sp>
            <p:nvSpPr>
              <p:cNvPr id="232" name="Line 9">
                <a:extLst>
                  <a:ext uri="{FF2B5EF4-FFF2-40B4-BE49-F238E27FC236}">
                    <a16:creationId xmlns:a16="http://schemas.microsoft.com/office/drawing/2014/main" id="{99C4304D-8C65-435F-8FC4-260DEAEF1B09}"/>
                  </a:ext>
                </a:extLst>
              </p:cNvPr>
              <p:cNvSpPr>
                <a:spLocks noChangeShapeType="1"/>
              </p:cNvSpPr>
              <p:nvPr/>
            </p:nvSpPr>
            <p:spPr bwMode="auto">
              <a:xfrm>
                <a:off x="110185200" y="112699800"/>
                <a:ext cx="2286000" cy="0"/>
              </a:xfrm>
              <a:prstGeom prst="line">
                <a:avLst/>
              </a:prstGeom>
              <a:noFill/>
              <a:ln w="28575" algn="ctr">
                <a:solidFill>
                  <a:srgbClr val="000000"/>
                </a:solidFill>
                <a:round/>
                <a:headEnd/>
                <a:tailEnd/>
              </a:ln>
            </p:spPr>
            <p:txBody>
              <a:bodyPr lIns="36576" tIns="36576" rIns="36576" bIns="36576"/>
              <a:lstStyle/>
              <a:p>
                <a:endParaRPr lang="en-US" dirty="0"/>
              </a:p>
            </p:txBody>
          </p:sp>
          <p:sp>
            <p:nvSpPr>
              <p:cNvPr id="233" name="Line 10">
                <a:extLst>
                  <a:ext uri="{FF2B5EF4-FFF2-40B4-BE49-F238E27FC236}">
                    <a16:creationId xmlns:a16="http://schemas.microsoft.com/office/drawing/2014/main" id="{9ED6F259-BDC0-4E0D-91AD-F170299A3C32}"/>
                  </a:ext>
                </a:extLst>
              </p:cNvPr>
              <p:cNvSpPr>
                <a:spLocks noChangeShapeType="1"/>
              </p:cNvSpPr>
              <p:nvPr/>
            </p:nvSpPr>
            <p:spPr bwMode="auto">
              <a:xfrm>
                <a:off x="107899200" y="110871000"/>
                <a:ext cx="0" cy="1828800"/>
              </a:xfrm>
              <a:prstGeom prst="line">
                <a:avLst/>
              </a:prstGeom>
              <a:noFill/>
              <a:ln w="28575">
                <a:solidFill>
                  <a:srgbClr val="000000"/>
                </a:solidFill>
                <a:round/>
                <a:headEnd/>
                <a:tailEnd/>
              </a:ln>
            </p:spPr>
            <p:txBody>
              <a:bodyPr lIns="36576" tIns="36576" rIns="36576" bIns="36576"/>
              <a:lstStyle/>
              <a:p>
                <a:endParaRPr lang="en-US" dirty="0"/>
              </a:p>
            </p:txBody>
          </p:sp>
          <p:sp>
            <p:nvSpPr>
              <p:cNvPr id="234" name="Line 11">
                <a:extLst>
                  <a:ext uri="{FF2B5EF4-FFF2-40B4-BE49-F238E27FC236}">
                    <a16:creationId xmlns:a16="http://schemas.microsoft.com/office/drawing/2014/main" id="{A2C74FCA-65BE-4AB6-A614-CC221517ACAA}"/>
                  </a:ext>
                </a:extLst>
              </p:cNvPr>
              <p:cNvSpPr>
                <a:spLocks noChangeShapeType="1"/>
              </p:cNvSpPr>
              <p:nvPr/>
            </p:nvSpPr>
            <p:spPr bwMode="auto">
              <a:xfrm>
                <a:off x="110185200" y="110871000"/>
                <a:ext cx="0" cy="1828800"/>
              </a:xfrm>
              <a:prstGeom prst="line">
                <a:avLst/>
              </a:prstGeom>
              <a:noFill/>
              <a:ln w="28575" algn="ctr">
                <a:solidFill>
                  <a:srgbClr val="000000"/>
                </a:solidFill>
                <a:round/>
                <a:headEnd/>
                <a:tailEnd/>
              </a:ln>
            </p:spPr>
            <p:txBody>
              <a:bodyPr lIns="36576" tIns="36576" rIns="36576" bIns="36576"/>
              <a:lstStyle/>
              <a:p>
                <a:endParaRPr lang="en-US" dirty="0"/>
              </a:p>
            </p:txBody>
          </p:sp>
          <p:sp>
            <p:nvSpPr>
              <p:cNvPr id="235" name="Line 12">
                <a:extLst>
                  <a:ext uri="{FF2B5EF4-FFF2-40B4-BE49-F238E27FC236}">
                    <a16:creationId xmlns:a16="http://schemas.microsoft.com/office/drawing/2014/main" id="{8B317FE2-3A1D-4425-94B3-9CCC4FF22707}"/>
                  </a:ext>
                </a:extLst>
              </p:cNvPr>
              <p:cNvSpPr>
                <a:spLocks noChangeShapeType="1"/>
              </p:cNvSpPr>
              <p:nvPr/>
            </p:nvSpPr>
            <p:spPr bwMode="auto">
              <a:xfrm>
                <a:off x="105613200" y="112014000"/>
                <a:ext cx="0" cy="685800"/>
              </a:xfrm>
              <a:prstGeom prst="line">
                <a:avLst/>
              </a:prstGeom>
              <a:noFill/>
              <a:ln w="28575">
                <a:solidFill>
                  <a:srgbClr val="000000"/>
                </a:solidFill>
                <a:round/>
                <a:headEnd/>
                <a:tailEnd/>
              </a:ln>
            </p:spPr>
            <p:txBody>
              <a:bodyPr lIns="36576" tIns="36576" rIns="36576" bIns="36576"/>
              <a:lstStyle/>
              <a:p>
                <a:endParaRPr lang="en-US" dirty="0"/>
              </a:p>
            </p:txBody>
          </p:sp>
          <p:sp>
            <p:nvSpPr>
              <p:cNvPr id="236" name="Line 13">
                <a:extLst>
                  <a:ext uri="{FF2B5EF4-FFF2-40B4-BE49-F238E27FC236}">
                    <a16:creationId xmlns:a16="http://schemas.microsoft.com/office/drawing/2014/main" id="{E9B136AC-A2A3-4113-B1D2-F78E7F718347}"/>
                  </a:ext>
                </a:extLst>
              </p:cNvPr>
              <p:cNvSpPr>
                <a:spLocks noChangeShapeType="1"/>
              </p:cNvSpPr>
              <p:nvPr/>
            </p:nvSpPr>
            <p:spPr bwMode="auto">
              <a:xfrm>
                <a:off x="112471200" y="112014000"/>
                <a:ext cx="0" cy="685800"/>
              </a:xfrm>
              <a:prstGeom prst="line">
                <a:avLst/>
              </a:prstGeom>
              <a:noFill/>
              <a:ln w="28575" algn="ctr">
                <a:solidFill>
                  <a:srgbClr val="000000"/>
                </a:solidFill>
                <a:round/>
                <a:headEnd/>
                <a:tailEnd/>
              </a:ln>
            </p:spPr>
            <p:txBody>
              <a:bodyPr lIns="36576" tIns="36576" rIns="36576" bIns="36576"/>
              <a:lstStyle/>
              <a:p>
                <a:endParaRPr lang="en-US" dirty="0"/>
              </a:p>
            </p:txBody>
          </p:sp>
          <p:sp>
            <p:nvSpPr>
              <p:cNvPr id="237" name="Line 14">
                <a:extLst>
                  <a:ext uri="{FF2B5EF4-FFF2-40B4-BE49-F238E27FC236}">
                    <a16:creationId xmlns:a16="http://schemas.microsoft.com/office/drawing/2014/main" id="{7A651706-0CD5-4821-A9A2-4C08C44CA15A}"/>
                  </a:ext>
                </a:extLst>
              </p:cNvPr>
              <p:cNvSpPr>
                <a:spLocks noChangeShapeType="1"/>
              </p:cNvSpPr>
              <p:nvPr/>
            </p:nvSpPr>
            <p:spPr bwMode="auto">
              <a:xfrm>
                <a:off x="105613200" y="112014000"/>
                <a:ext cx="1600200" cy="0"/>
              </a:xfrm>
              <a:prstGeom prst="line">
                <a:avLst/>
              </a:prstGeom>
              <a:noFill/>
              <a:ln w="28575">
                <a:solidFill>
                  <a:srgbClr val="000000"/>
                </a:solidFill>
                <a:round/>
                <a:headEnd/>
                <a:tailEnd/>
              </a:ln>
            </p:spPr>
            <p:txBody>
              <a:bodyPr lIns="36576" tIns="36576" rIns="36576" bIns="36576"/>
              <a:lstStyle/>
              <a:p>
                <a:endParaRPr lang="en-US" dirty="0"/>
              </a:p>
            </p:txBody>
          </p:sp>
          <p:sp>
            <p:nvSpPr>
              <p:cNvPr id="238" name="Line 15">
                <a:extLst>
                  <a:ext uri="{FF2B5EF4-FFF2-40B4-BE49-F238E27FC236}">
                    <a16:creationId xmlns:a16="http://schemas.microsoft.com/office/drawing/2014/main" id="{E7300F89-4362-42E9-A215-2F4EF81F6BD7}"/>
                  </a:ext>
                </a:extLst>
              </p:cNvPr>
              <p:cNvSpPr>
                <a:spLocks noChangeShapeType="1"/>
              </p:cNvSpPr>
              <p:nvPr/>
            </p:nvSpPr>
            <p:spPr bwMode="auto">
              <a:xfrm>
                <a:off x="110871000" y="112014000"/>
                <a:ext cx="1600200" cy="0"/>
              </a:xfrm>
              <a:prstGeom prst="line">
                <a:avLst/>
              </a:prstGeom>
              <a:noFill/>
              <a:ln w="28575" algn="ctr">
                <a:solidFill>
                  <a:srgbClr val="000000"/>
                </a:solidFill>
                <a:round/>
                <a:headEnd/>
                <a:tailEnd/>
              </a:ln>
            </p:spPr>
            <p:txBody>
              <a:bodyPr lIns="36576" tIns="36576" rIns="36576" bIns="36576"/>
              <a:lstStyle/>
              <a:p>
                <a:endParaRPr lang="en-US" dirty="0"/>
              </a:p>
            </p:txBody>
          </p:sp>
          <p:sp>
            <p:nvSpPr>
              <p:cNvPr id="239" name="Line 16">
                <a:extLst>
                  <a:ext uri="{FF2B5EF4-FFF2-40B4-BE49-F238E27FC236}">
                    <a16:creationId xmlns:a16="http://schemas.microsoft.com/office/drawing/2014/main" id="{645A70FF-819F-434B-B851-F46BBD4EB71E}"/>
                  </a:ext>
                </a:extLst>
              </p:cNvPr>
              <p:cNvSpPr>
                <a:spLocks noChangeShapeType="1"/>
              </p:cNvSpPr>
              <p:nvPr/>
            </p:nvSpPr>
            <p:spPr bwMode="auto">
              <a:xfrm flipV="1">
                <a:off x="107213400" y="110185200"/>
                <a:ext cx="0" cy="1828800"/>
              </a:xfrm>
              <a:prstGeom prst="line">
                <a:avLst/>
              </a:prstGeom>
              <a:noFill/>
              <a:ln w="28575">
                <a:solidFill>
                  <a:srgbClr val="000000"/>
                </a:solidFill>
                <a:round/>
                <a:headEnd/>
                <a:tailEnd/>
              </a:ln>
            </p:spPr>
            <p:txBody>
              <a:bodyPr lIns="36576" tIns="36576" rIns="36576" bIns="36576"/>
              <a:lstStyle/>
              <a:p>
                <a:endParaRPr lang="en-US" dirty="0"/>
              </a:p>
            </p:txBody>
          </p:sp>
          <p:sp>
            <p:nvSpPr>
              <p:cNvPr id="240" name="Line 17">
                <a:extLst>
                  <a:ext uri="{FF2B5EF4-FFF2-40B4-BE49-F238E27FC236}">
                    <a16:creationId xmlns:a16="http://schemas.microsoft.com/office/drawing/2014/main" id="{14E80420-7FF6-402E-A9AA-BFBCB9F0063C}"/>
                  </a:ext>
                </a:extLst>
              </p:cNvPr>
              <p:cNvSpPr>
                <a:spLocks noChangeShapeType="1"/>
              </p:cNvSpPr>
              <p:nvPr/>
            </p:nvSpPr>
            <p:spPr bwMode="auto">
              <a:xfrm flipV="1">
                <a:off x="110871000" y="110185200"/>
                <a:ext cx="0" cy="1828800"/>
              </a:xfrm>
              <a:prstGeom prst="line">
                <a:avLst/>
              </a:prstGeom>
              <a:noFill/>
              <a:ln w="28575" algn="ctr">
                <a:solidFill>
                  <a:srgbClr val="000000"/>
                </a:solidFill>
                <a:round/>
                <a:headEnd/>
                <a:tailEnd/>
              </a:ln>
            </p:spPr>
            <p:txBody>
              <a:bodyPr lIns="36576" tIns="36576" rIns="36576" bIns="36576"/>
              <a:lstStyle/>
              <a:p>
                <a:endParaRPr lang="en-US" dirty="0"/>
              </a:p>
            </p:txBody>
          </p:sp>
          <p:sp>
            <p:nvSpPr>
              <p:cNvPr id="241" name="Line 18">
                <a:extLst>
                  <a:ext uri="{FF2B5EF4-FFF2-40B4-BE49-F238E27FC236}">
                    <a16:creationId xmlns:a16="http://schemas.microsoft.com/office/drawing/2014/main" id="{38AFE611-78FB-4E50-ADF6-37E217B5D5F9}"/>
                  </a:ext>
                </a:extLst>
              </p:cNvPr>
              <p:cNvSpPr>
                <a:spLocks noChangeShapeType="1"/>
              </p:cNvSpPr>
              <p:nvPr/>
            </p:nvSpPr>
            <p:spPr bwMode="auto">
              <a:xfrm>
                <a:off x="107213400" y="110185200"/>
                <a:ext cx="3657600" cy="0"/>
              </a:xfrm>
              <a:prstGeom prst="line">
                <a:avLst/>
              </a:prstGeom>
              <a:noFill/>
              <a:ln w="28575">
                <a:solidFill>
                  <a:srgbClr val="000000"/>
                </a:solidFill>
                <a:round/>
                <a:headEnd/>
                <a:tailEnd/>
              </a:ln>
            </p:spPr>
            <p:txBody>
              <a:bodyPr lIns="36576" tIns="36576" rIns="36576" bIns="36576"/>
              <a:lstStyle/>
              <a:p>
                <a:endParaRPr lang="en-US" dirty="0"/>
              </a:p>
            </p:txBody>
          </p:sp>
          <p:grpSp>
            <p:nvGrpSpPr>
              <p:cNvPr id="242" name="Group 19">
                <a:extLst>
                  <a:ext uri="{FF2B5EF4-FFF2-40B4-BE49-F238E27FC236}">
                    <a16:creationId xmlns:a16="http://schemas.microsoft.com/office/drawing/2014/main" id="{5E756D82-983A-44E7-8062-0EE902AF17DE}"/>
                  </a:ext>
                </a:extLst>
              </p:cNvPr>
              <p:cNvGrpSpPr>
                <a:grpSpLocks/>
              </p:cNvGrpSpPr>
              <p:nvPr/>
            </p:nvGrpSpPr>
            <p:grpSpPr bwMode="auto">
              <a:xfrm>
                <a:off x="106413300" y="111671100"/>
                <a:ext cx="0" cy="1257300"/>
                <a:chOff x="106413300" y="111671100"/>
                <a:chExt cx="0" cy="1257300"/>
              </a:xfrm>
            </p:grpSpPr>
            <p:sp>
              <p:nvSpPr>
                <p:cNvPr id="260" name="Line 20">
                  <a:extLst>
                    <a:ext uri="{FF2B5EF4-FFF2-40B4-BE49-F238E27FC236}">
                      <a16:creationId xmlns:a16="http://schemas.microsoft.com/office/drawing/2014/main" id="{C1FD09AF-33C4-476D-AC9D-8EF0288608F8}"/>
                    </a:ext>
                  </a:extLst>
                </p:cNvPr>
                <p:cNvSpPr>
                  <a:spLocks noChangeShapeType="1"/>
                </p:cNvSpPr>
                <p:nvPr/>
              </p:nvSpPr>
              <p:spPr bwMode="auto">
                <a:xfrm>
                  <a:off x="106413300" y="112242600"/>
                  <a:ext cx="0" cy="171450"/>
                </a:xfrm>
                <a:prstGeom prst="line">
                  <a:avLst/>
                </a:prstGeom>
                <a:noFill/>
                <a:ln w="19050">
                  <a:solidFill>
                    <a:srgbClr val="000000"/>
                  </a:solidFill>
                  <a:round/>
                  <a:headEnd/>
                  <a:tailEnd/>
                </a:ln>
              </p:spPr>
              <p:txBody>
                <a:bodyPr lIns="36576" tIns="36576" rIns="36576" bIns="36576"/>
                <a:lstStyle/>
                <a:p>
                  <a:endParaRPr lang="en-US" dirty="0"/>
                </a:p>
              </p:txBody>
            </p:sp>
            <p:sp>
              <p:nvSpPr>
                <p:cNvPr id="261" name="Line 21">
                  <a:extLst>
                    <a:ext uri="{FF2B5EF4-FFF2-40B4-BE49-F238E27FC236}">
                      <a16:creationId xmlns:a16="http://schemas.microsoft.com/office/drawing/2014/main" id="{6AAFE2C2-A876-46F3-8D36-8F93F8F95E52}"/>
                    </a:ext>
                  </a:extLst>
                </p:cNvPr>
                <p:cNvSpPr>
                  <a:spLocks noChangeShapeType="1"/>
                </p:cNvSpPr>
                <p:nvPr/>
              </p:nvSpPr>
              <p:spPr bwMode="auto">
                <a:xfrm>
                  <a:off x="106413300" y="112471200"/>
                  <a:ext cx="0" cy="457200"/>
                </a:xfrm>
                <a:prstGeom prst="line">
                  <a:avLst/>
                </a:prstGeom>
                <a:noFill/>
                <a:ln w="19050">
                  <a:solidFill>
                    <a:srgbClr val="000000"/>
                  </a:solidFill>
                  <a:round/>
                  <a:headEnd/>
                  <a:tailEnd/>
                </a:ln>
              </p:spPr>
              <p:txBody>
                <a:bodyPr lIns="36576" tIns="36576" rIns="36576" bIns="36576"/>
                <a:lstStyle/>
                <a:p>
                  <a:endParaRPr lang="en-US" dirty="0"/>
                </a:p>
              </p:txBody>
            </p:sp>
            <p:sp>
              <p:nvSpPr>
                <p:cNvPr id="262" name="Line 22">
                  <a:extLst>
                    <a:ext uri="{FF2B5EF4-FFF2-40B4-BE49-F238E27FC236}">
                      <a16:creationId xmlns:a16="http://schemas.microsoft.com/office/drawing/2014/main" id="{D190C654-41D1-4256-B6A3-AC40AE517C11}"/>
                    </a:ext>
                  </a:extLst>
                </p:cNvPr>
                <p:cNvSpPr>
                  <a:spLocks noChangeShapeType="1"/>
                </p:cNvSpPr>
                <p:nvPr/>
              </p:nvSpPr>
              <p:spPr bwMode="auto">
                <a:xfrm>
                  <a:off x="106413300" y="111671100"/>
                  <a:ext cx="0" cy="457200"/>
                </a:xfrm>
                <a:prstGeom prst="line">
                  <a:avLst/>
                </a:prstGeom>
                <a:noFill/>
                <a:ln w="19050" algn="ctr">
                  <a:solidFill>
                    <a:srgbClr val="000000"/>
                  </a:solidFill>
                  <a:round/>
                  <a:headEnd/>
                  <a:tailEnd/>
                </a:ln>
              </p:spPr>
              <p:txBody>
                <a:bodyPr lIns="36576" tIns="36576" rIns="36576" bIns="36576"/>
                <a:lstStyle/>
                <a:p>
                  <a:endParaRPr lang="en-US" dirty="0"/>
                </a:p>
              </p:txBody>
            </p:sp>
          </p:grpSp>
          <p:sp>
            <p:nvSpPr>
              <p:cNvPr id="243" name="Line 23">
                <a:extLst>
                  <a:ext uri="{FF2B5EF4-FFF2-40B4-BE49-F238E27FC236}">
                    <a16:creationId xmlns:a16="http://schemas.microsoft.com/office/drawing/2014/main" id="{A37C153B-79B6-44D9-A6C2-6EFEAC72A8C5}"/>
                  </a:ext>
                </a:extLst>
              </p:cNvPr>
              <p:cNvSpPr>
                <a:spLocks noChangeShapeType="1"/>
              </p:cNvSpPr>
              <p:nvPr/>
            </p:nvSpPr>
            <p:spPr bwMode="auto">
              <a:xfrm>
                <a:off x="106184700" y="112014000"/>
                <a:ext cx="0" cy="685800"/>
              </a:xfrm>
              <a:prstGeom prst="line">
                <a:avLst/>
              </a:prstGeom>
              <a:noFill/>
              <a:ln w="28575">
                <a:solidFill>
                  <a:srgbClr val="000000"/>
                </a:solidFill>
                <a:prstDash val="dash"/>
                <a:round/>
                <a:headEnd/>
                <a:tailEnd/>
              </a:ln>
            </p:spPr>
            <p:txBody>
              <a:bodyPr lIns="36576" tIns="36576" rIns="36576" bIns="36576"/>
              <a:lstStyle/>
              <a:p>
                <a:endParaRPr lang="en-US" dirty="0"/>
              </a:p>
            </p:txBody>
          </p:sp>
          <p:sp>
            <p:nvSpPr>
              <p:cNvPr id="244" name="Line 24">
                <a:extLst>
                  <a:ext uri="{FF2B5EF4-FFF2-40B4-BE49-F238E27FC236}">
                    <a16:creationId xmlns:a16="http://schemas.microsoft.com/office/drawing/2014/main" id="{5F5A9127-B1DB-4FD8-B8C7-D98D4E82DBF3}"/>
                  </a:ext>
                </a:extLst>
              </p:cNvPr>
              <p:cNvSpPr>
                <a:spLocks noChangeShapeType="1"/>
              </p:cNvSpPr>
              <p:nvPr/>
            </p:nvSpPr>
            <p:spPr bwMode="auto">
              <a:xfrm>
                <a:off x="111899700" y="112014000"/>
                <a:ext cx="0" cy="685800"/>
              </a:xfrm>
              <a:prstGeom prst="line">
                <a:avLst/>
              </a:prstGeom>
              <a:noFill/>
              <a:ln w="28575" algn="ctr">
                <a:solidFill>
                  <a:srgbClr val="000000"/>
                </a:solidFill>
                <a:prstDash val="dash"/>
                <a:round/>
                <a:headEnd/>
                <a:tailEnd/>
              </a:ln>
            </p:spPr>
            <p:txBody>
              <a:bodyPr lIns="36576" tIns="36576" rIns="36576" bIns="36576"/>
              <a:lstStyle/>
              <a:p>
                <a:endParaRPr lang="en-US" dirty="0"/>
              </a:p>
            </p:txBody>
          </p:sp>
          <p:sp>
            <p:nvSpPr>
              <p:cNvPr id="245" name="Line 25">
                <a:extLst>
                  <a:ext uri="{FF2B5EF4-FFF2-40B4-BE49-F238E27FC236}">
                    <a16:creationId xmlns:a16="http://schemas.microsoft.com/office/drawing/2014/main" id="{87E01023-2819-4B59-A91F-CD918EA2460D}"/>
                  </a:ext>
                </a:extLst>
              </p:cNvPr>
              <p:cNvSpPr>
                <a:spLocks noChangeShapeType="1"/>
              </p:cNvSpPr>
              <p:nvPr/>
            </p:nvSpPr>
            <p:spPr bwMode="auto">
              <a:xfrm>
                <a:off x="111442500" y="112014000"/>
                <a:ext cx="0" cy="685800"/>
              </a:xfrm>
              <a:prstGeom prst="line">
                <a:avLst/>
              </a:prstGeom>
              <a:noFill/>
              <a:ln w="28575" algn="ctr">
                <a:solidFill>
                  <a:srgbClr val="000000"/>
                </a:solidFill>
                <a:prstDash val="dash"/>
                <a:round/>
                <a:headEnd/>
                <a:tailEnd/>
              </a:ln>
            </p:spPr>
            <p:txBody>
              <a:bodyPr lIns="36576" tIns="36576" rIns="36576" bIns="36576"/>
              <a:lstStyle/>
              <a:p>
                <a:endParaRPr lang="en-US" dirty="0"/>
              </a:p>
            </p:txBody>
          </p:sp>
          <p:sp>
            <p:nvSpPr>
              <p:cNvPr id="246" name="Line 27">
                <a:extLst>
                  <a:ext uri="{FF2B5EF4-FFF2-40B4-BE49-F238E27FC236}">
                    <a16:creationId xmlns:a16="http://schemas.microsoft.com/office/drawing/2014/main" id="{31714879-2CD4-4050-8896-B9FFDC923ADC}"/>
                  </a:ext>
                </a:extLst>
              </p:cNvPr>
              <p:cNvSpPr>
                <a:spLocks noChangeShapeType="1"/>
              </p:cNvSpPr>
              <p:nvPr/>
            </p:nvSpPr>
            <p:spPr bwMode="auto">
              <a:xfrm>
                <a:off x="106641900" y="112014000"/>
                <a:ext cx="0" cy="685800"/>
              </a:xfrm>
              <a:prstGeom prst="line">
                <a:avLst/>
              </a:prstGeom>
              <a:noFill/>
              <a:ln w="28575" algn="ctr">
                <a:solidFill>
                  <a:srgbClr val="000000"/>
                </a:solidFill>
                <a:prstDash val="dash"/>
                <a:round/>
                <a:headEnd/>
                <a:tailEnd/>
              </a:ln>
            </p:spPr>
            <p:txBody>
              <a:bodyPr lIns="36576" tIns="36576" rIns="36576" bIns="36576"/>
              <a:lstStyle/>
              <a:p>
                <a:endParaRPr lang="en-US" dirty="0"/>
              </a:p>
            </p:txBody>
          </p:sp>
          <p:grpSp>
            <p:nvGrpSpPr>
              <p:cNvPr id="247" name="Group 28">
                <a:extLst>
                  <a:ext uri="{FF2B5EF4-FFF2-40B4-BE49-F238E27FC236}">
                    <a16:creationId xmlns:a16="http://schemas.microsoft.com/office/drawing/2014/main" id="{B5047F00-8511-43D3-8249-8AB0B046084B}"/>
                  </a:ext>
                </a:extLst>
              </p:cNvPr>
              <p:cNvGrpSpPr>
                <a:grpSpLocks/>
              </p:cNvGrpSpPr>
              <p:nvPr/>
            </p:nvGrpSpPr>
            <p:grpSpPr bwMode="auto">
              <a:xfrm>
                <a:off x="111671100" y="111671100"/>
                <a:ext cx="1" cy="1257300"/>
                <a:chOff x="106527600" y="111785400"/>
                <a:chExt cx="1" cy="1257300"/>
              </a:xfrm>
            </p:grpSpPr>
            <p:sp>
              <p:nvSpPr>
                <p:cNvPr id="257" name="Line 29">
                  <a:extLst>
                    <a:ext uri="{FF2B5EF4-FFF2-40B4-BE49-F238E27FC236}">
                      <a16:creationId xmlns:a16="http://schemas.microsoft.com/office/drawing/2014/main" id="{19B94C8A-66D2-4D5E-A3C3-D5CF2A46A182}"/>
                    </a:ext>
                  </a:extLst>
                </p:cNvPr>
                <p:cNvSpPr>
                  <a:spLocks noChangeShapeType="1"/>
                </p:cNvSpPr>
                <p:nvPr/>
              </p:nvSpPr>
              <p:spPr bwMode="auto">
                <a:xfrm>
                  <a:off x="106527600" y="112356900"/>
                  <a:ext cx="1" cy="171450"/>
                </a:xfrm>
                <a:prstGeom prst="line">
                  <a:avLst/>
                </a:prstGeom>
                <a:noFill/>
                <a:ln w="19050" algn="ctr">
                  <a:solidFill>
                    <a:srgbClr val="000000"/>
                  </a:solidFill>
                  <a:round/>
                  <a:headEnd/>
                  <a:tailEnd/>
                </a:ln>
              </p:spPr>
              <p:txBody>
                <a:bodyPr lIns="36576" tIns="36576" rIns="36576" bIns="36576"/>
                <a:lstStyle/>
                <a:p>
                  <a:endParaRPr lang="en-US" dirty="0"/>
                </a:p>
              </p:txBody>
            </p:sp>
            <p:sp>
              <p:nvSpPr>
                <p:cNvPr id="258" name="Line 30">
                  <a:extLst>
                    <a:ext uri="{FF2B5EF4-FFF2-40B4-BE49-F238E27FC236}">
                      <a16:creationId xmlns:a16="http://schemas.microsoft.com/office/drawing/2014/main" id="{1B7CBD65-3433-420B-8E65-2791084484E6}"/>
                    </a:ext>
                  </a:extLst>
                </p:cNvPr>
                <p:cNvSpPr>
                  <a:spLocks noChangeShapeType="1"/>
                </p:cNvSpPr>
                <p:nvPr/>
              </p:nvSpPr>
              <p:spPr bwMode="auto">
                <a:xfrm>
                  <a:off x="106527600" y="112585500"/>
                  <a:ext cx="1" cy="457200"/>
                </a:xfrm>
                <a:prstGeom prst="line">
                  <a:avLst/>
                </a:prstGeom>
                <a:noFill/>
                <a:ln w="19050" algn="ctr">
                  <a:solidFill>
                    <a:srgbClr val="000000"/>
                  </a:solidFill>
                  <a:round/>
                  <a:headEnd/>
                  <a:tailEnd/>
                </a:ln>
              </p:spPr>
              <p:txBody>
                <a:bodyPr lIns="36576" tIns="36576" rIns="36576" bIns="36576"/>
                <a:lstStyle/>
                <a:p>
                  <a:endParaRPr lang="en-US" dirty="0"/>
                </a:p>
              </p:txBody>
            </p:sp>
            <p:sp>
              <p:nvSpPr>
                <p:cNvPr id="259" name="Line 31">
                  <a:extLst>
                    <a:ext uri="{FF2B5EF4-FFF2-40B4-BE49-F238E27FC236}">
                      <a16:creationId xmlns:a16="http://schemas.microsoft.com/office/drawing/2014/main" id="{DE916553-E44C-41C7-AA7E-C974F5CB6F7C}"/>
                    </a:ext>
                  </a:extLst>
                </p:cNvPr>
                <p:cNvSpPr>
                  <a:spLocks noChangeShapeType="1"/>
                </p:cNvSpPr>
                <p:nvPr/>
              </p:nvSpPr>
              <p:spPr bwMode="auto">
                <a:xfrm>
                  <a:off x="106527600" y="111785400"/>
                  <a:ext cx="1" cy="457200"/>
                </a:xfrm>
                <a:prstGeom prst="line">
                  <a:avLst/>
                </a:prstGeom>
                <a:noFill/>
                <a:ln w="19050" algn="ctr">
                  <a:solidFill>
                    <a:srgbClr val="000000"/>
                  </a:solidFill>
                  <a:round/>
                  <a:headEnd/>
                  <a:tailEnd/>
                </a:ln>
              </p:spPr>
              <p:txBody>
                <a:bodyPr lIns="36576" tIns="36576" rIns="36576" bIns="36576"/>
                <a:lstStyle/>
                <a:p>
                  <a:endParaRPr lang="en-US" dirty="0"/>
                </a:p>
              </p:txBody>
            </p:sp>
          </p:grpSp>
          <p:grpSp>
            <p:nvGrpSpPr>
              <p:cNvPr id="248" name="Group 32">
                <a:extLst>
                  <a:ext uri="{FF2B5EF4-FFF2-40B4-BE49-F238E27FC236}">
                    <a16:creationId xmlns:a16="http://schemas.microsoft.com/office/drawing/2014/main" id="{4B09D443-E312-4603-9C2A-0E1704826CDC}"/>
                  </a:ext>
                </a:extLst>
              </p:cNvPr>
              <p:cNvGrpSpPr>
                <a:grpSpLocks/>
              </p:cNvGrpSpPr>
              <p:nvPr/>
            </p:nvGrpSpPr>
            <p:grpSpPr bwMode="auto">
              <a:xfrm>
                <a:off x="109042200" y="109728000"/>
                <a:ext cx="1" cy="1257300"/>
                <a:chOff x="106641900" y="111899700"/>
                <a:chExt cx="1" cy="1257300"/>
              </a:xfrm>
            </p:grpSpPr>
            <p:sp>
              <p:nvSpPr>
                <p:cNvPr id="254" name="Line 33">
                  <a:extLst>
                    <a:ext uri="{FF2B5EF4-FFF2-40B4-BE49-F238E27FC236}">
                      <a16:creationId xmlns:a16="http://schemas.microsoft.com/office/drawing/2014/main" id="{99A162CD-0F4D-414A-B4DF-EF0A5FCC6DD9}"/>
                    </a:ext>
                  </a:extLst>
                </p:cNvPr>
                <p:cNvSpPr>
                  <a:spLocks noChangeShapeType="1"/>
                </p:cNvSpPr>
                <p:nvPr/>
              </p:nvSpPr>
              <p:spPr bwMode="auto">
                <a:xfrm>
                  <a:off x="106641900" y="112471200"/>
                  <a:ext cx="1" cy="171450"/>
                </a:xfrm>
                <a:prstGeom prst="line">
                  <a:avLst/>
                </a:prstGeom>
                <a:noFill/>
                <a:ln w="19050" algn="ctr">
                  <a:solidFill>
                    <a:srgbClr val="000000"/>
                  </a:solidFill>
                  <a:round/>
                  <a:headEnd/>
                  <a:tailEnd/>
                </a:ln>
              </p:spPr>
              <p:txBody>
                <a:bodyPr lIns="36576" tIns="36576" rIns="36576" bIns="36576"/>
                <a:lstStyle/>
                <a:p>
                  <a:endParaRPr lang="en-US" dirty="0"/>
                </a:p>
              </p:txBody>
            </p:sp>
            <p:sp>
              <p:nvSpPr>
                <p:cNvPr id="255" name="Line 34">
                  <a:extLst>
                    <a:ext uri="{FF2B5EF4-FFF2-40B4-BE49-F238E27FC236}">
                      <a16:creationId xmlns:a16="http://schemas.microsoft.com/office/drawing/2014/main" id="{672480ED-2302-468D-8E23-05D3628504C9}"/>
                    </a:ext>
                  </a:extLst>
                </p:cNvPr>
                <p:cNvSpPr>
                  <a:spLocks noChangeShapeType="1"/>
                </p:cNvSpPr>
                <p:nvPr/>
              </p:nvSpPr>
              <p:spPr bwMode="auto">
                <a:xfrm>
                  <a:off x="106641900" y="112699800"/>
                  <a:ext cx="1" cy="457200"/>
                </a:xfrm>
                <a:prstGeom prst="line">
                  <a:avLst/>
                </a:prstGeom>
                <a:noFill/>
                <a:ln w="19050" algn="ctr">
                  <a:solidFill>
                    <a:srgbClr val="000000"/>
                  </a:solidFill>
                  <a:round/>
                  <a:headEnd/>
                  <a:tailEnd/>
                </a:ln>
              </p:spPr>
              <p:txBody>
                <a:bodyPr lIns="36576" tIns="36576" rIns="36576" bIns="36576"/>
                <a:lstStyle/>
                <a:p>
                  <a:endParaRPr lang="en-US" dirty="0"/>
                </a:p>
              </p:txBody>
            </p:sp>
            <p:sp>
              <p:nvSpPr>
                <p:cNvPr id="256" name="Line 35">
                  <a:extLst>
                    <a:ext uri="{FF2B5EF4-FFF2-40B4-BE49-F238E27FC236}">
                      <a16:creationId xmlns:a16="http://schemas.microsoft.com/office/drawing/2014/main" id="{3DF06F92-932F-42CE-8A31-56A89CFAE937}"/>
                    </a:ext>
                  </a:extLst>
                </p:cNvPr>
                <p:cNvSpPr>
                  <a:spLocks noChangeShapeType="1"/>
                </p:cNvSpPr>
                <p:nvPr/>
              </p:nvSpPr>
              <p:spPr bwMode="auto">
                <a:xfrm>
                  <a:off x="106641900" y="111899700"/>
                  <a:ext cx="1" cy="457200"/>
                </a:xfrm>
                <a:prstGeom prst="line">
                  <a:avLst/>
                </a:prstGeom>
                <a:noFill/>
                <a:ln w="19050" algn="ctr">
                  <a:solidFill>
                    <a:srgbClr val="000000"/>
                  </a:solidFill>
                  <a:round/>
                  <a:headEnd/>
                  <a:tailEnd/>
                </a:ln>
              </p:spPr>
              <p:txBody>
                <a:bodyPr lIns="36576" tIns="36576" rIns="36576" bIns="36576"/>
                <a:lstStyle/>
                <a:p>
                  <a:endParaRPr lang="en-US" dirty="0"/>
                </a:p>
              </p:txBody>
            </p:sp>
          </p:grpSp>
          <p:sp>
            <p:nvSpPr>
              <p:cNvPr id="249" name="Line 36">
                <a:extLst>
                  <a:ext uri="{FF2B5EF4-FFF2-40B4-BE49-F238E27FC236}">
                    <a16:creationId xmlns:a16="http://schemas.microsoft.com/office/drawing/2014/main" id="{EB077591-C7AD-40C0-90E9-BA3FE0BEAAE8}"/>
                  </a:ext>
                </a:extLst>
              </p:cNvPr>
              <p:cNvSpPr>
                <a:spLocks noChangeShapeType="1"/>
              </p:cNvSpPr>
              <p:nvPr/>
            </p:nvSpPr>
            <p:spPr bwMode="auto">
              <a:xfrm flipV="1">
                <a:off x="108127800" y="109956600"/>
                <a:ext cx="0" cy="228600"/>
              </a:xfrm>
              <a:prstGeom prst="line">
                <a:avLst/>
              </a:prstGeom>
              <a:noFill/>
              <a:ln w="28575">
                <a:solidFill>
                  <a:srgbClr val="000000"/>
                </a:solidFill>
                <a:round/>
                <a:headEnd/>
                <a:tailEnd/>
              </a:ln>
            </p:spPr>
            <p:txBody>
              <a:bodyPr lIns="36576" tIns="36576" rIns="36576" bIns="36576"/>
              <a:lstStyle/>
              <a:p>
                <a:endParaRPr lang="en-US" dirty="0"/>
              </a:p>
            </p:txBody>
          </p:sp>
          <p:sp>
            <p:nvSpPr>
              <p:cNvPr id="250" name="Line 37">
                <a:extLst>
                  <a:ext uri="{FF2B5EF4-FFF2-40B4-BE49-F238E27FC236}">
                    <a16:creationId xmlns:a16="http://schemas.microsoft.com/office/drawing/2014/main" id="{4D5F4EF9-825E-4FC9-8B04-1121D6954517}"/>
                  </a:ext>
                </a:extLst>
              </p:cNvPr>
              <p:cNvSpPr>
                <a:spLocks noChangeShapeType="1"/>
              </p:cNvSpPr>
              <p:nvPr/>
            </p:nvSpPr>
            <p:spPr bwMode="auto">
              <a:xfrm>
                <a:off x="108127800" y="109956600"/>
                <a:ext cx="1828800" cy="0"/>
              </a:xfrm>
              <a:prstGeom prst="line">
                <a:avLst/>
              </a:prstGeom>
              <a:noFill/>
              <a:ln w="28575">
                <a:solidFill>
                  <a:srgbClr val="000000"/>
                </a:solidFill>
                <a:round/>
                <a:headEnd/>
                <a:tailEnd/>
              </a:ln>
            </p:spPr>
            <p:txBody>
              <a:bodyPr lIns="36576" tIns="36576" rIns="36576" bIns="36576"/>
              <a:lstStyle/>
              <a:p>
                <a:endParaRPr lang="en-US" dirty="0"/>
              </a:p>
            </p:txBody>
          </p:sp>
          <p:sp>
            <p:nvSpPr>
              <p:cNvPr id="251" name="Line 38">
                <a:extLst>
                  <a:ext uri="{FF2B5EF4-FFF2-40B4-BE49-F238E27FC236}">
                    <a16:creationId xmlns:a16="http://schemas.microsoft.com/office/drawing/2014/main" id="{172EC8D1-6E2A-405B-8B38-44BDCF31D3EC}"/>
                  </a:ext>
                </a:extLst>
              </p:cNvPr>
              <p:cNvSpPr>
                <a:spLocks noChangeShapeType="1"/>
              </p:cNvSpPr>
              <p:nvPr/>
            </p:nvSpPr>
            <p:spPr bwMode="auto">
              <a:xfrm>
                <a:off x="109956600" y="109956600"/>
                <a:ext cx="0" cy="228600"/>
              </a:xfrm>
              <a:prstGeom prst="line">
                <a:avLst/>
              </a:prstGeom>
              <a:noFill/>
              <a:ln w="28575">
                <a:solidFill>
                  <a:srgbClr val="000000"/>
                </a:solidFill>
                <a:round/>
                <a:headEnd/>
                <a:tailEnd/>
              </a:ln>
            </p:spPr>
            <p:txBody>
              <a:bodyPr lIns="36576" tIns="36576" rIns="36576" bIns="36576"/>
              <a:lstStyle/>
              <a:p>
                <a:endParaRPr lang="en-US" dirty="0"/>
              </a:p>
            </p:txBody>
          </p:sp>
          <p:sp>
            <p:nvSpPr>
              <p:cNvPr id="252" name="Line 39">
                <a:extLst>
                  <a:ext uri="{FF2B5EF4-FFF2-40B4-BE49-F238E27FC236}">
                    <a16:creationId xmlns:a16="http://schemas.microsoft.com/office/drawing/2014/main" id="{F52B2521-0A34-42C9-8FF2-A3ECB4C53E0C}"/>
                  </a:ext>
                </a:extLst>
              </p:cNvPr>
              <p:cNvSpPr>
                <a:spLocks noChangeShapeType="1"/>
              </p:cNvSpPr>
              <p:nvPr/>
            </p:nvSpPr>
            <p:spPr bwMode="auto">
              <a:xfrm>
                <a:off x="108699300" y="109956600"/>
                <a:ext cx="0" cy="914400"/>
              </a:xfrm>
              <a:prstGeom prst="line">
                <a:avLst/>
              </a:prstGeom>
              <a:noFill/>
              <a:ln w="28575" algn="ctr">
                <a:solidFill>
                  <a:srgbClr val="000000"/>
                </a:solidFill>
                <a:prstDash val="dash"/>
                <a:round/>
                <a:headEnd/>
                <a:tailEnd/>
              </a:ln>
            </p:spPr>
            <p:txBody>
              <a:bodyPr lIns="36576" tIns="36576" rIns="36576" bIns="36576"/>
              <a:lstStyle/>
              <a:p>
                <a:endParaRPr lang="en-US" dirty="0"/>
              </a:p>
            </p:txBody>
          </p:sp>
          <p:sp>
            <p:nvSpPr>
              <p:cNvPr id="253" name="Line 40">
                <a:extLst>
                  <a:ext uri="{FF2B5EF4-FFF2-40B4-BE49-F238E27FC236}">
                    <a16:creationId xmlns:a16="http://schemas.microsoft.com/office/drawing/2014/main" id="{3448F838-6E25-4277-B5B0-5D9079A72E98}"/>
                  </a:ext>
                </a:extLst>
              </p:cNvPr>
              <p:cNvSpPr>
                <a:spLocks noChangeShapeType="1"/>
              </p:cNvSpPr>
              <p:nvPr/>
            </p:nvSpPr>
            <p:spPr bwMode="auto">
              <a:xfrm>
                <a:off x="109385100" y="109956600"/>
                <a:ext cx="0" cy="914400"/>
              </a:xfrm>
              <a:prstGeom prst="line">
                <a:avLst/>
              </a:prstGeom>
              <a:noFill/>
              <a:ln w="28575" algn="ctr">
                <a:solidFill>
                  <a:srgbClr val="000000"/>
                </a:solidFill>
                <a:prstDash val="dash"/>
                <a:round/>
                <a:headEnd/>
                <a:tailEnd/>
              </a:ln>
            </p:spPr>
            <p:txBody>
              <a:bodyPr lIns="36576" tIns="36576" rIns="36576" bIns="36576"/>
              <a:lstStyle/>
              <a:p>
                <a:endParaRPr lang="en-US" dirty="0"/>
              </a:p>
            </p:txBody>
          </p:sp>
        </p:grpSp>
        <p:grpSp>
          <p:nvGrpSpPr>
            <p:cNvPr id="140" name="Group 41">
              <a:extLst>
                <a:ext uri="{FF2B5EF4-FFF2-40B4-BE49-F238E27FC236}">
                  <a16:creationId xmlns:a16="http://schemas.microsoft.com/office/drawing/2014/main" id="{421198AC-3E59-43CD-AAAF-1261A12E4466}"/>
                </a:ext>
              </a:extLst>
            </p:cNvPr>
            <p:cNvGrpSpPr>
              <a:grpSpLocks/>
            </p:cNvGrpSpPr>
            <p:nvPr/>
          </p:nvGrpSpPr>
          <p:grpSpPr bwMode="auto">
            <a:xfrm>
              <a:off x="838200" y="1447800"/>
              <a:ext cx="3429000" cy="1371600"/>
              <a:chOff x="105613200" y="106983600"/>
              <a:chExt cx="6858000" cy="2744400"/>
            </a:xfrm>
          </p:grpSpPr>
          <p:sp>
            <p:nvSpPr>
              <p:cNvPr id="218" name="Line 42">
                <a:extLst>
                  <a:ext uri="{FF2B5EF4-FFF2-40B4-BE49-F238E27FC236}">
                    <a16:creationId xmlns:a16="http://schemas.microsoft.com/office/drawing/2014/main" id="{B9693796-7480-476E-8FBB-83346AA071FC}"/>
                  </a:ext>
                </a:extLst>
              </p:cNvPr>
              <p:cNvSpPr>
                <a:spLocks noChangeShapeType="1"/>
              </p:cNvSpPr>
              <p:nvPr/>
            </p:nvSpPr>
            <p:spPr bwMode="auto">
              <a:xfrm>
                <a:off x="105613200" y="109728000"/>
                <a:ext cx="6858000" cy="0"/>
              </a:xfrm>
              <a:prstGeom prst="line">
                <a:avLst/>
              </a:prstGeom>
              <a:noFill/>
              <a:ln w="28575">
                <a:solidFill>
                  <a:srgbClr val="000000"/>
                </a:solidFill>
                <a:round/>
                <a:headEnd/>
                <a:tailEnd/>
              </a:ln>
            </p:spPr>
            <p:txBody>
              <a:bodyPr lIns="36576" tIns="36576" rIns="36576" bIns="36576"/>
              <a:lstStyle/>
              <a:p>
                <a:endParaRPr lang="en-US" dirty="0"/>
              </a:p>
            </p:txBody>
          </p:sp>
          <p:sp>
            <p:nvSpPr>
              <p:cNvPr id="219" name="Line 43">
                <a:extLst>
                  <a:ext uri="{FF2B5EF4-FFF2-40B4-BE49-F238E27FC236}">
                    <a16:creationId xmlns:a16="http://schemas.microsoft.com/office/drawing/2014/main" id="{62C72084-0597-4E75-AC59-200E2A0055A6}"/>
                  </a:ext>
                </a:extLst>
              </p:cNvPr>
              <p:cNvSpPr>
                <a:spLocks noChangeShapeType="1"/>
              </p:cNvSpPr>
              <p:nvPr/>
            </p:nvSpPr>
            <p:spPr bwMode="auto">
              <a:xfrm flipV="1">
                <a:off x="105613200" y="106984800"/>
                <a:ext cx="0" cy="2743200"/>
              </a:xfrm>
              <a:prstGeom prst="line">
                <a:avLst/>
              </a:prstGeom>
              <a:noFill/>
              <a:ln w="28575">
                <a:solidFill>
                  <a:srgbClr val="000000"/>
                </a:solidFill>
                <a:round/>
                <a:headEnd/>
                <a:tailEnd/>
              </a:ln>
            </p:spPr>
            <p:txBody>
              <a:bodyPr lIns="36576" tIns="36576" rIns="36576" bIns="36576"/>
              <a:lstStyle/>
              <a:p>
                <a:endParaRPr lang="en-US" dirty="0"/>
              </a:p>
            </p:txBody>
          </p:sp>
          <p:sp>
            <p:nvSpPr>
              <p:cNvPr id="220" name="Line 44">
                <a:extLst>
                  <a:ext uri="{FF2B5EF4-FFF2-40B4-BE49-F238E27FC236}">
                    <a16:creationId xmlns:a16="http://schemas.microsoft.com/office/drawing/2014/main" id="{C181367A-8F04-4614-B0DD-C8D97BB0A43E}"/>
                  </a:ext>
                </a:extLst>
              </p:cNvPr>
              <p:cNvSpPr>
                <a:spLocks noChangeShapeType="1"/>
              </p:cNvSpPr>
              <p:nvPr/>
            </p:nvSpPr>
            <p:spPr bwMode="auto">
              <a:xfrm flipV="1">
                <a:off x="107213400" y="106984800"/>
                <a:ext cx="0" cy="2743200"/>
              </a:xfrm>
              <a:prstGeom prst="line">
                <a:avLst/>
              </a:prstGeom>
              <a:noFill/>
              <a:ln w="28575" algn="ctr">
                <a:solidFill>
                  <a:srgbClr val="000000"/>
                </a:solidFill>
                <a:round/>
                <a:headEnd/>
                <a:tailEnd/>
              </a:ln>
            </p:spPr>
            <p:txBody>
              <a:bodyPr lIns="36576" tIns="36576" rIns="36576" bIns="36576"/>
              <a:lstStyle/>
              <a:p>
                <a:endParaRPr lang="en-US" dirty="0"/>
              </a:p>
            </p:txBody>
          </p:sp>
          <p:sp>
            <p:nvSpPr>
              <p:cNvPr id="221" name="Line 45">
                <a:extLst>
                  <a:ext uri="{FF2B5EF4-FFF2-40B4-BE49-F238E27FC236}">
                    <a16:creationId xmlns:a16="http://schemas.microsoft.com/office/drawing/2014/main" id="{B5A3C302-3F8A-424B-A4DE-ED630BCA0849}"/>
                  </a:ext>
                </a:extLst>
              </p:cNvPr>
              <p:cNvSpPr>
                <a:spLocks noChangeShapeType="1"/>
              </p:cNvSpPr>
              <p:nvPr/>
            </p:nvSpPr>
            <p:spPr bwMode="auto">
              <a:xfrm flipV="1">
                <a:off x="110871000" y="106984800"/>
                <a:ext cx="0" cy="2743200"/>
              </a:xfrm>
              <a:prstGeom prst="line">
                <a:avLst/>
              </a:prstGeom>
              <a:noFill/>
              <a:ln w="28575" algn="ctr">
                <a:solidFill>
                  <a:srgbClr val="000000"/>
                </a:solidFill>
                <a:round/>
                <a:headEnd/>
                <a:tailEnd/>
              </a:ln>
            </p:spPr>
            <p:txBody>
              <a:bodyPr lIns="36576" tIns="36576" rIns="36576" bIns="36576"/>
              <a:lstStyle/>
              <a:p>
                <a:endParaRPr lang="en-US" dirty="0"/>
              </a:p>
            </p:txBody>
          </p:sp>
          <p:sp>
            <p:nvSpPr>
              <p:cNvPr id="222" name="Line 46">
                <a:extLst>
                  <a:ext uri="{FF2B5EF4-FFF2-40B4-BE49-F238E27FC236}">
                    <a16:creationId xmlns:a16="http://schemas.microsoft.com/office/drawing/2014/main" id="{BF53179F-396C-4DA6-BC54-0BB3645035B5}"/>
                  </a:ext>
                </a:extLst>
              </p:cNvPr>
              <p:cNvSpPr>
                <a:spLocks noChangeShapeType="1"/>
              </p:cNvSpPr>
              <p:nvPr/>
            </p:nvSpPr>
            <p:spPr bwMode="auto">
              <a:xfrm flipV="1">
                <a:off x="112471200" y="106983600"/>
                <a:ext cx="0" cy="2743200"/>
              </a:xfrm>
              <a:prstGeom prst="line">
                <a:avLst/>
              </a:prstGeom>
              <a:noFill/>
              <a:ln w="28575" algn="ctr">
                <a:solidFill>
                  <a:srgbClr val="000000"/>
                </a:solidFill>
                <a:round/>
                <a:headEnd/>
                <a:tailEnd/>
              </a:ln>
            </p:spPr>
            <p:txBody>
              <a:bodyPr lIns="36576" tIns="36576" rIns="36576" bIns="36576"/>
              <a:lstStyle/>
              <a:p>
                <a:endParaRPr lang="en-US" dirty="0"/>
              </a:p>
            </p:txBody>
          </p:sp>
          <p:sp>
            <p:nvSpPr>
              <p:cNvPr id="223" name="Line 47">
                <a:extLst>
                  <a:ext uri="{FF2B5EF4-FFF2-40B4-BE49-F238E27FC236}">
                    <a16:creationId xmlns:a16="http://schemas.microsoft.com/office/drawing/2014/main" id="{CD940AB0-BD18-469E-8924-804261D8BAE3}"/>
                  </a:ext>
                </a:extLst>
              </p:cNvPr>
              <p:cNvSpPr>
                <a:spLocks noChangeShapeType="1"/>
              </p:cNvSpPr>
              <p:nvPr/>
            </p:nvSpPr>
            <p:spPr bwMode="auto">
              <a:xfrm flipV="1">
                <a:off x="107899200" y="106984800"/>
                <a:ext cx="0" cy="2743200"/>
              </a:xfrm>
              <a:prstGeom prst="line">
                <a:avLst/>
              </a:prstGeom>
              <a:noFill/>
              <a:ln w="28575" algn="ctr">
                <a:solidFill>
                  <a:srgbClr val="000000"/>
                </a:solidFill>
                <a:prstDash val="dash"/>
                <a:round/>
                <a:headEnd/>
                <a:tailEnd/>
              </a:ln>
            </p:spPr>
            <p:txBody>
              <a:bodyPr lIns="36576" tIns="36576" rIns="36576" bIns="36576"/>
              <a:lstStyle/>
              <a:p>
                <a:endParaRPr lang="en-US" dirty="0"/>
              </a:p>
            </p:txBody>
          </p:sp>
          <p:sp>
            <p:nvSpPr>
              <p:cNvPr id="224" name="Line 48">
                <a:extLst>
                  <a:ext uri="{FF2B5EF4-FFF2-40B4-BE49-F238E27FC236}">
                    <a16:creationId xmlns:a16="http://schemas.microsoft.com/office/drawing/2014/main" id="{638CC70A-141D-4AC1-BF78-14E5A265761D}"/>
                  </a:ext>
                </a:extLst>
              </p:cNvPr>
              <p:cNvSpPr>
                <a:spLocks noChangeShapeType="1"/>
              </p:cNvSpPr>
              <p:nvPr/>
            </p:nvSpPr>
            <p:spPr bwMode="auto">
              <a:xfrm flipV="1">
                <a:off x="110185200" y="106984800"/>
                <a:ext cx="0" cy="2743200"/>
              </a:xfrm>
              <a:prstGeom prst="line">
                <a:avLst/>
              </a:prstGeom>
              <a:noFill/>
              <a:ln w="28575" algn="ctr">
                <a:solidFill>
                  <a:srgbClr val="000000"/>
                </a:solidFill>
                <a:prstDash val="dash"/>
                <a:round/>
                <a:headEnd/>
                <a:tailEnd/>
              </a:ln>
            </p:spPr>
            <p:txBody>
              <a:bodyPr lIns="36576" tIns="36576" rIns="36576" bIns="36576"/>
              <a:lstStyle/>
              <a:p>
                <a:endParaRPr lang="en-US" dirty="0"/>
              </a:p>
            </p:txBody>
          </p:sp>
          <p:sp>
            <p:nvSpPr>
              <p:cNvPr id="225" name="Line 49">
                <a:extLst>
                  <a:ext uri="{FF2B5EF4-FFF2-40B4-BE49-F238E27FC236}">
                    <a16:creationId xmlns:a16="http://schemas.microsoft.com/office/drawing/2014/main" id="{0BBC9199-9E16-48E7-B572-E13F1F96D30B}"/>
                  </a:ext>
                </a:extLst>
              </p:cNvPr>
              <p:cNvSpPr>
                <a:spLocks noChangeShapeType="1"/>
              </p:cNvSpPr>
              <p:nvPr/>
            </p:nvSpPr>
            <p:spPr bwMode="auto">
              <a:xfrm>
                <a:off x="105613200" y="106984800"/>
                <a:ext cx="6858000" cy="0"/>
              </a:xfrm>
              <a:prstGeom prst="line">
                <a:avLst/>
              </a:prstGeom>
              <a:noFill/>
              <a:ln w="28575" algn="ctr">
                <a:solidFill>
                  <a:srgbClr val="000000"/>
                </a:solidFill>
                <a:round/>
                <a:headEnd/>
                <a:tailEnd/>
              </a:ln>
            </p:spPr>
            <p:txBody>
              <a:bodyPr lIns="36576" tIns="36576" rIns="36576" bIns="36576"/>
              <a:lstStyle/>
              <a:p>
                <a:endParaRPr lang="en-US" dirty="0"/>
              </a:p>
            </p:txBody>
          </p:sp>
          <p:sp>
            <p:nvSpPr>
              <p:cNvPr id="226" name="Oval 50">
                <a:extLst>
                  <a:ext uri="{FF2B5EF4-FFF2-40B4-BE49-F238E27FC236}">
                    <a16:creationId xmlns:a16="http://schemas.microsoft.com/office/drawing/2014/main" id="{4639508A-1217-46A8-98B0-D0F27BA238F3}"/>
                  </a:ext>
                </a:extLst>
              </p:cNvPr>
              <p:cNvSpPr>
                <a:spLocks noChangeArrowheads="1"/>
              </p:cNvSpPr>
              <p:nvPr/>
            </p:nvSpPr>
            <p:spPr bwMode="auto">
              <a:xfrm>
                <a:off x="106184700" y="108127800"/>
                <a:ext cx="457200" cy="457200"/>
              </a:xfrm>
              <a:prstGeom prst="ellipse">
                <a:avLst/>
              </a:prstGeom>
              <a:noFill/>
              <a:ln w="28575" algn="in">
                <a:solidFill>
                  <a:srgbClr val="000000"/>
                </a:solidFill>
                <a:round/>
                <a:headEnd/>
                <a:tailEnd/>
              </a:ln>
            </p:spPr>
            <p:txBody>
              <a:bodyPr lIns="36576" tIns="36576" rIns="36576" bIns="36576"/>
              <a:lstStyle/>
              <a:p>
                <a:endParaRPr lang="en-US" dirty="0"/>
              </a:p>
            </p:txBody>
          </p:sp>
          <p:sp>
            <p:nvSpPr>
              <p:cNvPr id="227" name="Oval 51">
                <a:extLst>
                  <a:ext uri="{FF2B5EF4-FFF2-40B4-BE49-F238E27FC236}">
                    <a16:creationId xmlns:a16="http://schemas.microsoft.com/office/drawing/2014/main" id="{53149BE9-7E00-4464-843B-8B8E1B1225E1}"/>
                  </a:ext>
                </a:extLst>
              </p:cNvPr>
              <p:cNvSpPr>
                <a:spLocks noChangeArrowheads="1"/>
              </p:cNvSpPr>
              <p:nvPr/>
            </p:nvSpPr>
            <p:spPr bwMode="auto">
              <a:xfrm>
                <a:off x="111442500" y="108127800"/>
                <a:ext cx="457200" cy="457200"/>
              </a:xfrm>
              <a:prstGeom prst="ellipse">
                <a:avLst/>
              </a:prstGeom>
              <a:noFill/>
              <a:ln w="28575" algn="in">
                <a:solidFill>
                  <a:srgbClr val="000000"/>
                </a:solidFill>
                <a:round/>
                <a:headEnd/>
                <a:tailEnd/>
              </a:ln>
            </p:spPr>
            <p:txBody>
              <a:bodyPr lIns="36576" tIns="36576" rIns="36576" bIns="36576"/>
              <a:lstStyle/>
              <a:p>
                <a:endParaRPr lang="en-US" dirty="0"/>
              </a:p>
            </p:txBody>
          </p:sp>
          <p:sp>
            <p:nvSpPr>
              <p:cNvPr id="228" name="Oval 52">
                <a:extLst>
                  <a:ext uri="{FF2B5EF4-FFF2-40B4-BE49-F238E27FC236}">
                    <a16:creationId xmlns:a16="http://schemas.microsoft.com/office/drawing/2014/main" id="{383F47E7-C42E-44D7-BB94-24CE0355E21C}"/>
                  </a:ext>
                </a:extLst>
              </p:cNvPr>
              <p:cNvSpPr>
                <a:spLocks noChangeArrowheads="1"/>
              </p:cNvSpPr>
              <p:nvPr/>
            </p:nvSpPr>
            <p:spPr bwMode="auto">
              <a:xfrm>
                <a:off x="108719150" y="108059225"/>
                <a:ext cx="628650" cy="571500"/>
              </a:xfrm>
              <a:prstGeom prst="ellipse">
                <a:avLst/>
              </a:prstGeom>
              <a:noFill/>
              <a:ln w="28575" algn="in">
                <a:solidFill>
                  <a:srgbClr val="000000"/>
                </a:solidFill>
                <a:round/>
                <a:headEnd/>
                <a:tailEnd/>
              </a:ln>
            </p:spPr>
            <p:txBody>
              <a:bodyPr lIns="36576" tIns="36576" rIns="36576" bIns="36576"/>
              <a:lstStyle/>
              <a:p>
                <a:endParaRPr lang="en-US" dirty="0"/>
              </a:p>
            </p:txBody>
          </p:sp>
          <p:sp>
            <p:nvSpPr>
              <p:cNvPr id="229" name="Oval 53">
                <a:extLst>
                  <a:ext uri="{FF2B5EF4-FFF2-40B4-BE49-F238E27FC236}">
                    <a16:creationId xmlns:a16="http://schemas.microsoft.com/office/drawing/2014/main" id="{F1AC87F2-1E92-43CF-B2B0-EC38C303A55F}"/>
                  </a:ext>
                </a:extLst>
              </p:cNvPr>
              <p:cNvSpPr>
                <a:spLocks noChangeArrowheads="1"/>
              </p:cNvSpPr>
              <p:nvPr/>
            </p:nvSpPr>
            <p:spPr bwMode="auto">
              <a:xfrm>
                <a:off x="108127800" y="107442000"/>
                <a:ext cx="1837825" cy="1828800"/>
              </a:xfrm>
              <a:prstGeom prst="ellipse">
                <a:avLst/>
              </a:prstGeom>
              <a:noFill/>
              <a:ln w="28575" algn="in">
                <a:solidFill>
                  <a:srgbClr val="000000"/>
                </a:solidFill>
                <a:round/>
                <a:headEnd/>
                <a:tailEnd/>
              </a:ln>
            </p:spPr>
            <p:txBody>
              <a:bodyPr lIns="36576" tIns="36576" rIns="36576" bIns="36576"/>
              <a:lstStyle/>
              <a:p>
                <a:endParaRPr lang="en-US" dirty="0"/>
              </a:p>
            </p:txBody>
          </p:sp>
        </p:grpSp>
        <p:grpSp>
          <p:nvGrpSpPr>
            <p:cNvPr id="141" name="Group 54">
              <a:extLst>
                <a:ext uri="{FF2B5EF4-FFF2-40B4-BE49-F238E27FC236}">
                  <a16:creationId xmlns:a16="http://schemas.microsoft.com/office/drawing/2014/main" id="{1DEBF2AA-2E37-4E04-A353-811D9AEF1F8E}"/>
                </a:ext>
              </a:extLst>
            </p:cNvPr>
            <p:cNvGrpSpPr>
              <a:grpSpLocks/>
            </p:cNvGrpSpPr>
            <p:nvPr/>
          </p:nvGrpSpPr>
          <p:grpSpPr bwMode="auto">
            <a:xfrm>
              <a:off x="5562600" y="3657600"/>
              <a:ext cx="1524000" cy="1905000"/>
              <a:chOff x="112014000" y="110128050"/>
              <a:chExt cx="2743200" cy="3371850"/>
            </a:xfrm>
          </p:grpSpPr>
          <p:sp>
            <p:nvSpPr>
              <p:cNvPr id="197" name="Line 55">
                <a:extLst>
                  <a:ext uri="{FF2B5EF4-FFF2-40B4-BE49-F238E27FC236}">
                    <a16:creationId xmlns:a16="http://schemas.microsoft.com/office/drawing/2014/main" id="{17B18251-91BB-473D-93DF-55B70D6F3C91}"/>
                  </a:ext>
                </a:extLst>
              </p:cNvPr>
              <p:cNvSpPr>
                <a:spLocks noChangeShapeType="1"/>
              </p:cNvSpPr>
              <p:nvPr/>
            </p:nvSpPr>
            <p:spPr bwMode="auto">
              <a:xfrm flipH="1">
                <a:off x="112014000" y="113157000"/>
                <a:ext cx="2743200" cy="0"/>
              </a:xfrm>
              <a:prstGeom prst="line">
                <a:avLst/>
              </a:prstGeom>
              <a:noFill/>
              <a:ln w="28575">
                <a:solidFill>
                  <a:srgbClr val="000000"/>
                </a:solidFill>
                <a:round/>
                <a:headEnd/>
                <a:tailEnd/>
              </a:ln>
            </p:spPr>
            <p:txBody>
              <a:bodyPr lIns="36576" tIns="36576" rIns="36576" bIns="36576"/>
              <a:lstStyle/>
              <a:p>
                <a:endParaRPr lang="en-US" dirty="0"/>
              </a:p>
            </p:txBody>
          </p:sp>
          <p:sp>
            <p:nvSpPr>
              <p:cNvPr id="198" name="Line 56">
                <a:extLst>
                  <a:ext uri="{FF2B5EF4-FFF2-40B4-BE49-F238E27FC236}">
                    <a16:creationId xmlns:a16="http://schemas.microsoft.com/office/drawing/2014/main" id="{3340BF0A-B102-42F2-9F7D-F62236A92A65}"/>
                  </a:ext>
                </a:extLst>
              </p:cNvPr>
              <p:cNvSpPr>
                <a:spLocks noChangeShapeType="1"/>
              </p:cNvSpPr>
              <p:nvPr/>
            </p:nvSpPr>
            <p:spPr bwMode="auto">
              <a:xfrm>
                <a:off x="112014000" y="110642400"/>
                <a:ext cx="0" cy="2514600"/>
              </a:xfrm>
              <a:prstGeom prst="line">
                <a:avLst/>
              </a:prstGeom>
              <a:noFill/>
              <a:ln w="28575">
                <a:solidFill>
                  <a:srgbClr val="000000"/>
                </a:solidFill>
                <a:round/>
                <a:headEnd/>
                <a:tailEnd/>
              </a:ln>
            </p:spPr>
            <p:txBody>
              <a:bodyPr lIns="36576" tIns="36576" rIns="36576" bIns="36576"/>
              <a:lstStyle/>
              <a:p>
                <a:endParaRPr lang="en-US" dirty="0"/>
              </a:p>
            </p:txBody>
          </p:sp>
          <p:sp>
            <p:nvSpPr>
              <p:cNvPr id="199" name="Line 57">
                <a:extLst>
                  <a:ext uri="{FF2B5EF4-FFF2-40B4-BE49-F238E27FC236}">
                    <a16:creationId xmlns:a16="http://schemas.microsoft.com/office/drawing/2014/main" id="{A4B61EBD-3472-45CF-920F-564764A4C892}"/>
                  </a:ext>
                </a:extLst>
              </p:cNvPr>
              <p:cNvSpPr>
                <a:spLocks noChangeShapeType="1"/>
              </p:cNvSpPr>
              <p:nvPr/>
            </p:nvSpPr>
            <p:spPr bwMode="auto">
              <a:xfrm>
                <a:off x="114757200" y="110642400"/>
                <a:ext cx="0" cy="2514600"/>
              </a:xfrm>
              <a:prstGeom prst="line">
                <a:avLst/>
              </a:prstGeom>
              <a:noFill/>
              <a:ln w="28575" algn="ctr">
                <a:solidFill>
                  <a:srgbClr val="000000"/>
                </a:solidFill>
                <a:round/>
                <a:headEnd/>
                <a:tailEnd/>
              </a:ln>
            </p:spPr>
            <p:txBody>
              <a:bodyPr lIns="36576" tIns="36576" rIns="36576" bIns="36576"/>
              <a:lstStyle/>
              <a:p>
                <a:endParaRPr lang="en-US" dirty="0"/>
              </a:p>
            </p:txBody>
          </p:sp>
          <p:sp>
            <p:nvSpPr>
              <p:cNvPr id="200" name="Line 58">
                <a:extLst>
                  <a:ext uri="{FF2B5EF4-FFF2-40B4-BE49-F238E27FC236}">
                    <a16:creationId xmlns:a16="http://schemas.microsoft.com/office/drawing/2014/main" id="{09F2B52E-DA6D-44EB-9E84-604758B9E576}"/>
                  </a:ext>
                </a:extLst>
              </p:cNvPr>
              <p:cNvSpPr>
                <a:spLocks noChangeShapeType="1"/>
              </p:cNvSpPr>
              <p:nvPr/>
            </p:nvSpPr>
            <p:spPr bwMode="auto">
              <a:xfrm flipH="1">
                <a:off x="112014000" y="111328200"/>
                <a:ext cx="2743200" cy="0"/>
              </a:xfrm>
              <a:prstGeom prst="line">
                <a:avLst/>
              </a:prstGeom>
              <a:noFill/>
              <a:ln w="28575" algn="ctr">
                <a:solidFill>
                  <a:srgbClr val="000000"/>
                </a:solidFill>
                <a:prstDash val="dash"/>
                <a:round/>
                <a:headEnd/>
                <a:tailEnd/>
              </a:ln>
            </p:spPr>
            <p:txBody>
              <a:bodyPr lIns="36576" tIns="36576" rIns="36576" bIns="36576"/>
              <a:lstStyle/>
              <a:p>
                <a:endParaRPr lang="en-US" dirty="0"/>
              </a:p>
            </p:txBody>
          </p:sp>
          <p:sp>
            <p:nvSpPr>
              <p:cNvPr id="201" name="Line 59">
                <a:extLst>
                  <a:ext uri="{FF2B5EF4-FFF2-40B4-BE49-F238E27FC236}">
                    <a16:creationId xmlns:a16="http://schemas.microsoft.com/office/drawing/2014/main" id="{7FB1FB4C-4FF3-4BDD-81DE-C74B50B199D2}"/>
                  </a:ext>
                </a:extLst>
              </p:cNvPr>
              <p:cNvSpPr>
                <a:spLocks noChangeShapeType="1"/>
              </p:cNvSpPr>
              <p:nvPr/>
            </p:nvSpPr>
            <p:spPr bwMode="auto">
              <a:xfrm flipH="1">
                <a:off x="112014000" y="110642400"/>
                <a:ext cx="2743200" cy="0"/>
              </a:xfrm>
              <a:prstGeom prst="line">
                <a:avLst/>
              </a:prstGeom>
              <a:noFill/>
              <a:ln w="28575" algn="ctr">
                <a:solidFill>
                  <a:srgbClr val="000000"/>
                </a:solidFill>
                <a:round/>
                <a:headEnd/>
                <a:tailEnd/>
              </a:ln>
            </p:spPr>
            <p:txBody>
              <a:bodyPr lIns="36576" tIns="36576" rIns="36576" bIns="36576"/>
              <a:lstStyle/>
              <a:p>
                <a:endParaRPr lang="en-US" dirty="0"/>
              </a:p>
            </p:txBody>
          </p:sp>
          <p:sp>
            <p:nvSpPr>
              <p:cNvPr id="202" name="Line 60">
                <a:extLst>
                  <a:ext uri="{FF2B5EF4-FFF2-40B4-BE49-F238E27FC236}">
                    <a16:creationId xmlns:a16="http://schemas.microsoft.com/office/drawing/2014/main" id="{E086B554-8CB7-425A-92D6-BD44921EA541}"/>
                  </a:ext>
                </a:extLst>
              </p:cNvPr>
              <p:cNvSpPr>
                <a:spLocks noChangeShapeType="1"/>
              </p:cNvSpPr>
              <p:nvPr/>
            </p:nvSpPr>
            <p:spPr bwMode="auto">
              <a:xfrm flipV="1">
                <a:off x="112471200" y="110413800"/>
                <a:ext cx="0" cy="228600"/>
              </a:xfrm>
              <a:prstGeom prst="line">
                <a:avLst/>
              </a:prstGeom>
              <a:noFill/>
              <a:ln w="28575">
                <a:solidFill>
                  <a:srgbClr val="000000"/>
                </a:solidFill>
                <a:round/>
                <a:headEnd/>
                <a:tailEnd/>
              </a:ln>
            </p:spPr>
            <p:txBody>
              <a:bodyPr lIns="36576" tIns="36576" rIns="36576" bIns="36576"/>
              <a:lstStyle/>
              <a:p>
                <a:endParaRPr lang="en-US" dirty="0"/>
              </a:p>
            </p:txBody>
          </p:sp>
          <p:sp>
            <p:nvSpPr>
              <p:cNvPr id="203" name="Line 61">
                <a:extLst>
                  <a:ext uri="{FF2B5EF4-FFF2-40B4-BE49-F238E27FC236}">
                    <a16:creationId xmlns:a16="http://schemas.microsoft.com/office/drawing/2014/main" id="{8660B0BC-C258-434D-A4B4-57B5A0A3F6F5}"/>
                  </a:ext>
                </a:extLst>
              </p:cNvPr>
              <p:cNvSpPr>
                <a:spLocks noChangeShapeType="1"/>
              </p:cNvSpPr>
              <p:nvPr/>
            </p:nvSpPr>
            <p:spPr bwMode="auto">
              <a:xfrm flipV="1">
                <a:off x="114300000" y="110402975"/>
                <a:ext cx="0" cy="228600"/>
              </a:xfrm>
              <a:prstGeom prst="line">
                <a:avLst/>
              </a:prstGeom>
              <a:noFill/>
              <a:ln w="28575" algn="ctr">
                <a:solidFill>
                  <a:srgbClr val="000000"/>
                </a:solidFill>
                <a:round/>
                <a:headEnd/>
                <a:tailEnd/>
              </a:ln>
            </p:spPr>
            <p:txBody>
              <a:bodyPr lIns="36576" tIns="36576" rIns="36576" bIns="36576"/>
              <a:lstStyle/>
              <a:p>
                <a:endParaRPr lang="en-US" dirty="0"/>
              </a:p>
            </p:txBody>
          </p:sp>
          <p:sp>
            <p:nvSpPr>
              <p:cNvPr id="204" name="Line 62">
                <a:extLst>
                  <a:ext uri="{FF2B5EF4-FFF2-40B4-BE49-F238E27FC236}">
                    <a16:creationId xmlns:a16="http://schemas.microsoft.com/office/drawing/2014/main" id="{3876017E-F1F9-4FBD-B155-80A25A9D89F0}"/>
                  </a:ext>
                </a:extLst>
              </p:cNvPr>
              <p:cNvSpPr>
                <a:spLocks noChangeShapeType="1"/>
              </p:cNvSpPr>
              <p:nvPr/>
            </p:nvSpPr>
            <p:spPr bwMode="auto">
              <a:xfrm>
                <a:off x="112471200" y="110413800"/>
                <a:ext cx="1828800" cy="0"/>
              </a:xfrm>
              <a:prstGeom prst="line">
                <a:avLst/>
              </a:prstGeom>
              <a:noFill/>
              <a:ln w="28575">
                <a:solidFill>
                  <a:srgbClr val="000000"/>
                </a:solidFill>
                <a:round/>
                <a:headEnd/>
                <a:tailEnd/>
              </a:ln>
            </p:spPr>
            <p:txBody>
              <a:bodyPr lIns="36576" tIns="36576" rIns="36576" bIns="36576"/>
              <a:lstStyle/>
              <a:p>
                <a:endParaRPr lang="en-US" dirty="0"/>
              </a:p>
            </p:txBody>
          </p:sp>
          <p:sp>
            <p:nvSpPr>
              <p:cNvPr id="205" name="Line 63">
                <a:extLst>
                  <a:ext uri="{FF2B5EF4-FFF2-40B4-BE49-F238E27FC236}">
                    <a16:creationId xmlns:a16="http://schemas.microsoft.com/office/drawing/2014/main" id="{3D666F1B-3CCB-425C-B4F2-5DB533A313B1}"/>
                  </a:ext>
                </a:extLst>
              </p:cNvPr>
              <p:cNvSpPr>
                <a:spLocks noChangeShapeType="1"/>
              </p:cNvSpPr>
              <p:nvPr/>
            </p:nvSpPr>
            <p:spPr bwMode="auto">
              <a:xfrm>
                <a:off x="113042700" y="110413800"/>
                <a:ext cx="0" cy="914400"/>
              </a:xfrm>
              <a:prstGeom prst="line">
                <a:avLst/>
              </a:prstGeom>
              <a:noFill/>
              <a:ln w="28575">
                <a:solidFill>
                  <a:srgbClr val="000000"/>
                </a:solidFill>
                <a:prstDash val="dash"/>
                <a:round/>
                <a:headEnd/>
                <a:tailEnd/>
              </a:ln>
            </p:spPr>
            <p:txBody>
              <a:bodyPr lIns="36576" tIns="36576" rIns="36576" bIns="36576"/>
              <a:lstStyle/>
              <a:p>
                <a:endParaRPr lang="en-US" dirty="0"/>
              </a:p>
            </p:txBody>
          </p:sp>
          <p:sp>
            <p:nvSpPr>
              <p:cNvPr id="206" name="Line 64">
                <a:extLst>
                  <a:ext uri="{FF2B5EF4-FFF2-40B4-BE49-F238E27FC236}">
                    <a16:creationId xmlns:a16="http://schemas.microsoft.com/office/drawing/2014/main" id="{E47A6012-1773-4099-9A46-D9C0BAAA82EE}"/>
                  </a:ext>
                </a:extLst>
              </p:cNvPr>
              <p:cNvSpPr>
                <a:spLocks noChangeShapeType="1"/>
              </p:cNvSpPr>
              <p:nvPr/>
            </p:nvSpPr>
            <p:spPr bwMode="auto">
              <a:xfrm>
                <a:off x="113728500" y="110413800"/>
                <a:ext cx="0" cy="914400"/>
              </a:xfrm>
              <a:prstGeom prst="line">
                <a:avLst/>
              </a:prstGeom>
              <a:noFill/>
              <a:ln w="28575" algn="ctr">
                <a:solidFill>
                  <a:srgbClr val="000000"/>
                </a:solidFill>
                <a:prstDash val="dash"/>
                <a:round/>
                <a:headEnd/>
                <a:tailEnd/>
              </a:ln>
            </p:spPr>
            <p:txBody>
              <a:bodyPr lIns="36576" tIns="36576" rIns="36576" bIns="36576"/>
              <a:lstStyle/>
              <a:p>
                <a:endParaRPr lang="en-US" dirty="0"/>
              </a:p>
            </p:txBody>
          </p:sp>
          <p:grpSp>
            <p:nvGrpSpPr>
              <p:cNvPr id="207" name="Group 65">
                <a:extLst>
                  <a:ext uri="{FF2B5EF4-FFF2-40B4-BE49-F238E27FC236}">
                    <a16:creationId xmlns:a16="http://schemas.microsoft.com/office/drawing/2014/main" id="{33144B43-4219-455F-A960-16CEC8E17F2E}"/>
                  </a:ext>
                </a:extLst>
              </p:cNvPr>
              <p:cNvGrpSpPr>
                <a:grpSpLocks/>
              </p:cNvGrpSpPr>
              <p:nvPr/>
            </p:nvGrpSpPr>
            <p:grpSpPr bwMode="auto">
              <a:xfrm>
                <a:off x="113385600" y="110128050"/>
                <a:ext cx="0" cy="1485900"/>
                <a:chOff x="113385600" y="110128050"/>
                <a:chExt cx="0" cy="1485900"/>
              </a:xfrm>
            </p:grpSpPr>
            <p:sp>
              <p:nvSpPr>
                <p:cNvPr id="215" name="Line 66">
                  <a:extLst>
                    <a:ext uri="{FF2B5EF4-FFF2-40B4-BE49-F238E27FC236}">
                      <a16:creationId xmlns:a16="http://schemas.microsoft.com/office/drawing/2014/main" id="{B2A24000-4CE2-466F-9431-06124B1BDCA0}"/>
                    </a:ext>
                  </a:extLst>
                </p:cNvPr>
                <p:cNvSpPr>
                  <a:spLocks noChangeShapeType="1"/>
                </p:cNvSpPr>
                <p:nvPr/>
              </p:nvSpPr>
              <p:spPr bwMode="auto">
                <a:xfrm>
                  <a:off x="113385600" y="110128050"/>
                  <a:ext cx="0" cy="571500"/>
                </a:xfrm>
                <a:prstGeom prst="line">
                  <a:avLst/>
                </a:prstGeom>
                <a:noFill/>
                <a:ln w="28575">
                  <a:solidFill>
                    <a:srgbClr val="000000"/>
                  </a:solidFill>
                  <a:round/>
                  <a:headEnd/>
                  <a:tailEnd/>
                </a:ln>
              </p:spPr>
              <p:txBody>
                <a:bodyPr lIns="36576" tIns="36576" rIns="36576" bIns="36576"/>
                <a:lstStyle/>
                <a:p>
                  <a:endParaRPr lang="en-US" dirty="0"/>
                </a:p>
              </p:txBody>
            </p:sp>
            <p:sp>
              <p:nvSpPr>
                <p:cNvPr id="216" name="Line 67">
                  <a:extLst>
                    <a:ext uri="{FF2B5EF4-FFF2-40B4-BE49-F238E27FC236}">
                      <a16:creationId xmlns:a16="http://schemas.microsoft.com/office/drawing/2014/main" id="{53465F5D-7E5F-461E-AB17-A3E5C2C4C776}"/>
                    </a:ext>
                  </a:extLst>
                </p:cNvPr>
                <p:cNvSpPr>
                  <a:spLocks noChangeShapeType="1"/>
                </p:cNvSpPr>
                <p:nvPr/>
              </p:nvSpPr>
              <p:spPr bwMode="auto">
                <a:xfrm>
                  <a:off x="113385600" y="110774750"/>
                  <a:ext cx="0" cy="171450"/>
                </a:xfrm>
                <a:prstGeom prst="line">
                  <a:avLst/>
                </a:prstGeom>
                <a:noFill/>
                <a:ln w="28575">
                  <a:solidFill>
                    <a:srgbClr val="000000"/>
                  </a:solidFill>
                  <a:round/>
                  <a:headEnd/>
                  <a:tailEnd/>
                </a:ln>
              </p:spPr>
              <p:txBody>
                <a:bodyPr lIns="36576" tIns="36576" rIns="36576" bIns="36576"/>
                <a:lstStyle/>
                <a:p>
                  <a:endParaRPr lang="en-US" dirty="0"/>
                </a:p>
              </p:txBody>
            </p:sp>
            <p:sp>
              <p:nvSpPr>
                <p:cNvPr id="217" name="Line 68">
                  <a:extLst>
                    <a:ext uri="{FF2B5EF4-FFF2-40B4-BE49-F238E27FC236}">
                      <a16:creationId xmlns:a16="http://schemas.microsoft.com/office/drawing/2014/main" id="{A171C245-F55D-49EA-91EE-8CD30F7DE908}"/>
                    </a:ext>
                  </a:extLst>
                </p:cNvPr>
                <p:cNvSpPr>
                  <a:spLocks noChangeShapeType="1"/>
                </p:cNvSpPr>
                <p:nvPr/>
              </p:nvSpPr>
              <p:spPr bwMode="auto">
                <a:xfrm>
                  <a:off x="113385600" y="111042450"/>
                  <a:ext cx="0" cy="571500"/>
                </a:xfrm>
                <a:prstGeom prst="line">
                  <a:avLst/>
                </a:prstGeom>
                <a:noFill/>
                <a:ln w="28575" algn="ctr">
                  <a:solidFill>
                    <a:srgbClr val="000000"/>
                  </a:solidFill>
                  <a:round/>
                  <a:headEnd/>
                  <a:tailEnd/>
                </a:ln>
              </p:spPr>
              <p:txBody>
                <a:bodyPr lIns="36576" tIns="36576" rIns="36576" bIns="36576"/>
                <a:lstStyle/>
                <a:p>
                  <a:endParaRPr lang="en-US" dirty="0"/>
                </a:p>
              </p:txBody>
            </p:sp>
          </p:grpSp>
          <p:sp>
            <p:nvSpPr>
              <p:cNvPr id="208" name="Line 69">
                <a:extLst>
                  <a:ext uri="{FF2B5EF4-FFF2-40B4-BE49-F238E27FC236}">
                    <a16:creationId xmlns:a16="http://schemas.microsoft.com/office/drawing/2014/main" id="{57FD3138-3EE5-4191-AC80-37024BDA14E8}"/>
                  </a:ext>
                </a:extLst>
              </p:cNvPr>
              <p:cNvSpPr>
                <a:spLocks noChangeShapeType="1"/>
              </p:cNvSpPr>
              <p:nvPr/>
            </p:nvSpPr>
            <p:spPr bwMode="auto">
              <a:xfrm flipH="1">
                <a:off x="112014000" y="112471200"/>
                <a:ext cx="2743200" cy="0"/>
              </a:xfrm>
              <a:prstGeom prst="line">
                <a:avLst/>
              </a:prstGeom>
              <a:noFill/>
              <a:ln w="28575" algn="ctr">
                <a:solidFill>
                  <a:srgbClr val="000000"/>
                </a:solidFill>
                <a:round/>
                <a:headEnd/>
                <a:tailEnd/>
              </a:ln>
            </p:spPr>
            <p:txBody>
              <a:bodyPr lIns="36576" tIns="36576" rIns="36576" bIns="36576"/>
              <a:lstStyle/>
              <a:p>
                <a:endParaRPr lang="en-US" dirty="0"/>
              </a:p>
            </p:txBody>
          </p:sp>
          <p:grpSp>
            <p:nvGrpSpPr>
              <p:cNvPr id="209" name="Group 70">
                <a:extLst>
                  <a:ext uri="{FF2B5EF4-FFF2-40B4-BE49-F238E27FC236}">
                    <a16:creationId xmlns:a16="http://schemas.microsoft.com/office/drawing/2014/main" id="{6C9637F3-7949-4103-8384-1B0BF3C99170}"/>
                  </a:ext>
                </a:extLst>
              </p:cNvPr>
              <p:cNvGrpSpPr>
                <a:grpSpLocks/>
              </p:cNvGrpSpPr>
              <p:nvPr/>
            </p:nvGrpSpPr>
            <p:grpSpPr bwMode="auto">
              <a:xfrm>
                <a:off x="113385600" y="112014000"/>
                <a:ext cx="1" cy="1485900"/>
                <a:chOff x="113499900" y="110242350"/>
                <a:chExt cx="1" cy="1485900"/>
              </a:xfrm>
            </p:grpSpPr>
            <p:sp>
              <p:nvSpPr>
                <p:cNvPr id="212" name="Line 71">
                  <a:extLst>
                    <a:ext uri="{FF2B5EF4-FFF2-40B4-BE49-F238E27FC236}">
                      <a16:creationId xmlns:a16="http://schemas.microsoft.com/office/drawing/2014/main" id="{62F2FCC9-6821-43AA-91EF-4A6A984C1865}"/>
                    </a:ext>
                  </a:extLst>
                </p:cNvPr>
                <p:cNvSpPr>
                  <a:spLocks noChangeShapeType="1"/>
                </p:cNvSpPr>
                <p:nvPr/>
              </p:nvSpPr>
              <p:spPr bwMode="auto">
                <a:xfrm>
                  <a:off x="113499900" y="110242350"/>
                  <a:ext cx="1" cy="571500"/>
                </a:xfrm>
                <a:prstGeom prst="line">
                  <a:avLst/>
                </a:prstGeom>
                <a:noFill/>
                <a:ln w="28575" algn="ctr">
                  <a:solidFill>
                    <a:srgbClr val="000000"/>
                  </a:solidFill>
                  <a:round/>
                  <a:headEnd/>
                  <a:tailEnd/>
                </a:ln>
              </p:spPr>
              <p:txBody>
                <a:bodyPr lIns="36576" tIns="36576" rIns="36576" bIns="36576"/>
                <a:lstStyle/>
                <a:p>
                  <a:endParaRPr lang="en-US" dirty="0"/>
                </a:p>
              </p:txBody>
            </p:sp>
            <p:sp>
              <p:nvSpPr>
                <p:cNvPr id="213" name="Line 72">
                  <a:extLst>
                    <a:ext uri="{FF2B5EF4-FFF2-40B4-BE49-F238E27FC236}">
                      <a16:creationId xmlns:a16="http://schemas.microsoft.com/office/drawing/2014/main" id="{7A86E3E0-B92E-4020-BEFB-61C034820CBD}"/>
                    </a:ext>
                  </a:extLst>
                </p:cNvPr>
                <p:cNvSpPr>
                  <a:spLocks noChangeShapeType="1"/>
                </p:cNvSpPr>
                <p:nvPr/>
              </p:nvSpPr>
              <p:spPr bwMode="auto">
                <a:xfrm>
                  <a:off x="113499900" y="110889050"/>
                  <a:ext cx="1" cy="171450"/>
                </a:xfrm>
                <a:prstGeom prst="line">
                  <a:avLst/>
                </a:prstGeom>
                <a:noFill/>
                <a:ln w="28575" algn="ctr">
                  <a:solidFill>
                    <a:srgbClr val="000000"/>
                  </a:solidFill>
                  <a:round/>
                  <a:headEnd/>
                  <a:tailEnd/>
                </a:ln>
              </p:spPr>
              <p:txBody>
                <a:bodyPr lIns="36576" tIns="36576" rIns="36576" bIns="36576"/>
                <a:lstStyle/>
                <a:p>
                  <a:endParaRPr lang="en-US" dirty="0"/>
                </a:p>
              </p:txBody>
            </p:sp>
            <p:sp>
              <p:nvSpPr>
                <p:cNvPr id="214" name="Line 73">
                  <a:extLst>
                    <a:ext uri="{FF2B5EF4-FFF2-40B4-BE49-F238E27FC236}">
                      <a16:creationId xmlns:a16="http://schemas.microsoft.com/office/drawing/2014/main" id="{C849CB86-90B3-4C2C-ABCF-4F59A22AC2C6}"/>
                    </a:ext>
                  </a:extLst>
                </p:cNvPr>
                <p:cNvSpPr>
                  <a:spLocks noChangeShapeType="1"/>
                </p:cNvSpPr>
                <p:nvPr/>
              </p:nvSpPr>
              <p:spPr bwMode="auto">
                <a:xfrm>
                  <a:off x="113499900" y="111156750"/>
                  <a:ext cx="1" cy="571500"/>
                </a:xfrm>
                <a:prstGeom prst="line">
                  <a:avLst/>
                </a:prstGeom>
                <a:noFill/>
                <a:ln w="28575" algn="ctr">
                  <a:solidFill>
                    <a:srgbClr val="000000"/>
                  </a:solidFill>
                  <a:round/>
                  <a:headEnd/>
                  <a:tailEnd/>
                </a:ln>
              </p:spPr>
              <p:txBody>
                <a:bodyPr lIns="36576" tIns="36576" rIns="36576" bIns="36576"/>
                <a:lstStyle/>
                <a:p>
                  <a:endParaRPr lang="en-US" dirty="0"/>
                </a:p>
              </p:txBody>
            </p:sp>
          </p:grpSp>
          <p:sp>
            <p:nvSpPr>
              <p:cNvPr id="210" name="Line 74">
                <a:extLst>
                  <a:ext uri="{FF2B5EF4-FFF2-40B4-BE49-F238E27FC236}">
                    <a16:creationId xmlns:a16="http://schemas.microsoft.com/office/drawing/2014/main" id="{BDECB2AB-F048-4524-817C-C8CAC07D9B3A}"/>
                  </a:ext>
                </a:extLst>
              </p:cNvPr>
              <p:cNvSpPr>
                <a:spLocks noChangeShapeType="1"/>
              </p:cNvSpPr>
              <p:nvPr/>
            </p:nvSpPr>
            <p:spPr bwMode="auto">
              <a:xfrm>
                <a:off x="113157000" y="112472400"/>
                <a:ext cx="0" cy="685800"/>
              </a:xfrm>
              <a:prstGeom prst="line">
                <a:avLst/>
              </a:prstGeom>
              <a:noFill/>
              <a:ln w="28575">
                <a:solidFill>
                  <a:srgbClr val="000000"/>
                </a:solidFill>
                <a:prstDash val="dash"/>
                <a:round/>
                <a:headEnd/>
                <a:tailEnd/>
              </a:ln>
            </p:spPr>
            <p:txBody>
              <a:bodyPr lIns="36576" tIns="36576" rIns="36576" bIns="36576"/>
              <a:lstStyle/>
              <a:p>
                <a:endParaRPr lang="en-US" dirty="0"/>
              </a:p>
            </p:txBody>
          </p:sp>
          <p:sp>
            <p:nvSpPr>
              <p:cNvPr id="211" name="Line 75">
                <a:extLst>
                  <a:ext uri="{FF2B5EF4-FFF2-40B4-BE49-F238E27FC236}">
                    <a16:creationId xmlns:a16="http://schemas.microsoft.com/office/drawing/2014/main" id="{2D0CB850-0F25-42EF-9E8D-4B3E5F8AAA64}"/>
                  </a:ext>
                </a:extLst>
              </p:cNvPr>
              <p:cNvSpPr>
                <a:spLocks noChangeShapeType="1"/>
              </p:cNvSpPr>
              <p:nvPr/>
            </p:nvSpPr>
            <p:spPr bwMode="auto">
              <a:xfrm>
                <a:off x="113614200" y="112471200"/>
                <a:ext cx="0" cy="685800"/>
              </a:xfrm>
              <a:prstGeom prst="line">
                <a:avLst/>
              </a:prstGeom>
              <a:noFill/>
              <a:ln w="28575" algn="ctr">
                <a:solidFill>
                  <a:srgbClr val="000000"/>
                </a:solidFill>
                <a:prstDash val="dash"/>
                <a:round/>
                <a:headEnd/>
                <a:tailEnd/>
              </a:ln>
            </p:spPr>
            <p:txBody>
              <a:bodyPr lIns="36576" tIns="36576" rIns="36576" bIns="36576"/>
              <a:lstStyle/>
              <a:p>
                <a:endParaRPr lang="en-US" dirty="0"/>
              </a:p>
            </p:txBody>
          </p:sp>
        </p:grpSp>
        <p:cxnSp>
          <p:nvCxnSpPr>
            <p:cNvPr id="142" name="Straight Connector 141">
              <a:extLst>
                <a:ext uri="{FF2B5EF4-FFF2-40B4-BE49-F238E27FC236}">
                  <a16:creationId xmlns:a16="http://schemas.microsoft.com/office/drawing/2014/main" id="{98759211-7BA0-40BD-8D62-85F769402AB8}"/>
                </a:ext>
              </a:extLst>
            </p:cNvPr>
            <p:cNvCxnSpPr/>
            <p:nvPr/>
          </p:nvCxnSpPr>
          <p:spPr>
            <a:xfrm>
              <a:off x="4419600" y="5410200"/>
              <a:ext cx="381000" cy="0"/>
            </a:xfrm>
            <a:prstGeom prst="line">
              <a:avLst/>
            </a:prstGeom>
          </p:spPr>
          <p:style>
            <a:lnRef idx="1">
              <a:schemeClr val="dk1"/>
            </a:lnRef>
            <a:fillRef idx="0">
              <a:schemeClr val="dk1"/>
            </a:fillRef>
            <a:effectRef idx="0">
              <a:schemeClr val="dk1"/>
            </a:effectRef>
            <a:fontRef idx="minor">
              <a:schemeClr val="tx1"/>
            </a:fontRef>
          </p:style>
        </p:cxnSp>
        <p:cxnSp>
          <p:nvCxnSpPr>
            <p:cNvPr id="143" name="Straight Connector 142">
              <a:extLst>
                <a:ext uri="{FF2B5EF4-FFF2-40B4-BE49-F238E27FC236}">
                  <a16:creationId xmlns:a16="http://schemas.microsoft.com/office/drawing/2014/main" id="{6D00973B-8817-4B61-B94C-BB9D33C4E045}"/>
                </a:ext>
              </a:extLst>
            </p:cNvPr>
            <p:cNvCxnSpPr/>
            <p:nvPr/>
          </p:nvCxnSpPr>
          <p:spPr>
            <a:xfrm>
              <a:off x="5105400" y="4953000"/>
              <a:ext cx="381000" cy="0"/>
            </a:xfrm>
            <a:prstGeom prst="line">
              <a:avLst/>
            </a:prstGeom>
          </p:spPr>
          <p:style>
            <a:lnRef idx="1">
              <a:schemeClr val="dk1"/>
            </a:lnRef>
            <a:fillRef idx="0">
              <a:schemeClr val="dk1"/>
            </a:fillRef>
            <a:effectRef idx="0">
              <a:schemeClr val="dk1"/>
            </a:effectRef>
            <a:fontRef idx="minor">
              <a:schemeClr val="tx1"/>
            </a:fontRef>
          </p:style>
        </p:cxnSp>
        <p:cxnSp>
          <p:nvCxnSpPr>
            <p:cNvPr id="144" name="Straight Connector 143">
              <a:extLst>
                <a:ext uri="{FF2B5EF4-FFF2-40B4-BE49-F238E27FC236}">
                  <a16:creationId xmlns:a16="http://schemas.microsoft.com/office/drawing/2014/main" id="{B18A7815-903E-49D9-A653-0A566A2E9AE4}"/>
                </a:ext>
              </a:extLst>
            </p:cNvPr>
            <p:cNvCxnSpPr/>
            <p:nvPr/>
          </p:nvCxnSpPr>
          <p:spPr>
            <a:xfrm>
              <a:off x="5029200" y="3810000"/>
              <a:ext cx="685800" cy="0"/>
            </a:xfrm>
            <a:prstGeom prst="line">
              <a:avLst/>
            </a:prstGeom>
          </p:spPr>
          <p:style>
            <a:lnRef idx="1">
              <a:schemeClr val="dk1"/>
            </a:lnRef>
            <a:fillRef idx="0">
              <a:schemeClr val="dk1"/>
            </a:fillRef>
            <a:effectRef idx="0">
              <a:schemeClr val="dk1"/>
            </a:effectRef>
            <a:fontRef idx="minor">
              <a:schemeClr val="tx1"/>
            </a:fontRef>
          </p:style>
        </p:cxnSp>
        <p:cxnSp>
          <p:nvCxnSpPr>
            <p:cNvPr id="145" name="Straight Connector 144">
              <a:extLst>
                <a:ext uri="{FF2B5EF4-FFF2-40B4-BE49-F238E27FC236}">
                  <a16:creationId xmlns:a16="http://schemas.microsoft.com/office/drawing/2014/main" id="{3D89242E-6909-4F00-B3D8-705A31BE20C5}"/>
                </a:ext>
              </a:extLst>
            </p:cNvPr>
            <p:cNvCxnSpPr/>
            <p:nvPr/>
          </p:nvCxnSpPr>
          <p:spPr>
            <a:xfrm>
              <a:off x="5105400" y="5410200"/>
              <a:ext cx="381000" cy="0"/>
            </a:xfrm>
            <a:prstGeom prst="line">
              <a:avLst/>
            </a:prstGeom>
          </p:spPr>
          <p:style>
            <a:lnRef idx="1">
              <a:schemeClr val="dk1"/>
            </a:lnRef>
            <a:fillRef idx="0">
              <a:schemeClr val="dk1"/>
            </a:fillRef>
            <a:effectRef idx="0">
              <a:schemeClr val="dk1"/>
            </a:effectRef>
            <a:fontRef idx="minor">
              <a:schemeClr val="tx1"/>
            </a:fontRef>
          </p:style>
        </p:cxnSp>
        <p:cxnSp>
          <p:nvCxnSpPr>
            <p:cNvPr id="146" name="Straight Connector 145">
              <a:extLst>
                <a:ext uri="{FF2B5EF4-FFF2-40B4-BE49-F238E27FC236}">
                  <a16:creationId xmlns:a16="http://schemas.microsoft.com/office/drawing/2014/main" id="{3B062115-0688-4CBC-B499-7689F252BE67}"/>
                </a:ext>
              </a:extLst>
            </p:cNvPr>
            <p:cNvCxnSpPr/>
            <p:nvPr/>
          </p:nvCxnSpPr>
          <p:spPr>
            <a:xfrm>
              <a:off x="5105400" y="3962400"/>
              <a:ext cx="381000" cy="0"/>
            </a:xfrm>
            <a:prstGeom prst="line">
              <a:avLst/>
            </a:prstGeom>
          </p:spPr>
          <p:style>
            <a:lnRef idx="1">
              <a:schemeClr val="dk1"/>
            </a:lnRef>
            <a:fillRef idx="0">
              <a:schemeClr val="dk1"/>
            </a:fillRef>
            <a:effectRef idx="0">
              <a:schemeClr val="dk1"/>
            </a:effectRef>
            <a:fontRef idx="minor">
              <a:schemeClr val="tx1"/>
            </a:fontRef>
          </p:style>
        </p:cxnSp>
        <p:cxnSp>
          <p:nvCxnSpPr>
            <p:cNvPr id="147" name="Straight Connector 146">
              <a:extLst>
                <a:ext uri="{FF2B5EF4-FFF2-40B4-BE49-F238E27FC236}">
                  <a16:creationId xmlns:a16="http://schemas.microsoft.com/office/drawing/2014/main" id="{3D49715C-72CE-4D29-8CE0-8EB13AD8D8BA}"/>
                </a:ext>
              </a:extLst>
            </p:cNvPr>
            <p:cNvCxnSpPr/>
            <p:nvPr/>
          </p:nvCxnSpPr>
          <p:spPr>
            <a:xfrm>
              <a:off x="3170238" y="3810000"/>
              <a:ext cx="1600200" cy="0"/>
            </a:xfrm>
            <a:prstGeom prst="line">
              <a:avLst/>
            </a:prstGeom>
          </p:spPr>
          <p:style>
            <a:lnRef idx="1">
              <a:schemeClr val="dk1"/>
            </a:lnRef>
            <a:fillRef idx="0">
              <a:schemeClr val="dk1"/>
            </a:fillRef>
            <a:effectRef idx="0">
              <a:schemeClr val="dk1"/>
            </a:effectRef>
            <a:fontRef idx="minor">
              <a:schemeClr val="tx1"/>
            </a:fontRef>
          </p:style>
        </p:cxnSp>
        <p:cxnSp>
          <p:nvCxnSpPr>
            <p:cNvPr id="148" name="Straight Connector 147">
              <a:extLst>
                <a:ext uri="{FF2B5EF4-FFF2-40B4-BE49-F238E27FC236}">
                  <a16:creationId xmlns:a16="http://schemas.microsoft.com/office/drawing/2014/main" id="{8D6E5D38-E59B-4226-B5E7-C01AEBDC67BC}"/>
                </a:ext>
              </a:extLst>
            </p:cNvPr>
            <p:cNvCxnSpPr/>
            <p:nvPr/>
          </p:nvCxnSpPr>
          <p:spPr>
            <a:xfrm>
              <a:off x="4343400" y="2819400"/>
              <a:ext cx="914400" cy="0"/>
            </a:xfrm>
            <a:prstGeom prst="line">
              <a:avLst/>
            </a:prstGeom>
          </p:spPr>
          <p:style>
            <a:lnRef idx="1">
              <a:schemeClr val="dk1"/>
            </a:lnRef>
            <a:fillRef idx="0">
              <a:schemeClr val="dk1"/>
            </a:fillRef>
            <a:effectRef idx="0">
              <a:schemeClr val="dk1"/>
            </a:effectRef>
            <a:fontRef idx="minor">
              <a:schemeClr val="tx1"/>
            </a:fontRef>
          </p:style>
        </p:cxnSp>
        <p:cxnSp>
          <p:nvCxnSpPr>
            <p:cNvPr id="149" name="Straight Connector 148">
              <a:extLst>
                <a:ext uri="{FF2B5EF4-FFF2-40B4-BE49-F238E27FC236}">
                  <a16:creationId xmlns:a16="http://schemas.microsoft.com/office/drawing/2014/main" id="{F96AE353-2C7C-4F40-A682-7ACB90F43707}"/>
                </a:ext>
              </a:extLst>
            </p:cNvPr>
            <p:cNvCxnSpPr/>
            <p:nvPr/>
          </p:nvCxnSpPr>
          <p:spPr>
            <a:xfrm>
              <a:off x="4343400" y="1447800"/>
              <a:ext cx="762000" cy="0"/>
            </a:xfrm>
            <a:prstGeom prst="line">
              <a:avLst/>
            </a:prstGeom>
          </p:spPr>
          <p:style>
            <a:lnRef idx="1">
              <a:schemeClr val="dk1"/>
            </a:lnRef>
            <a:fillRef idx="0">
              <a:schemeClr val="dk1"/>
            </a:fillRef>
            <a:effectRef idx="0">
              <a:schemeClr val="dk1"/>
            </a:effectRef>
            <a:fontRef idx="minor">
              <a:schemeClr val="tx1"/>
            </a:fontRef>
          </p:style>
        </p:cxnSp>
        <p:cxnSp>
          <p:nvCxnSpPr>
            <p:cNvPr id="150" name="Straight Connector 149">
              <a:extLst>
                <a:ext uri="{FF2B5EF4-FFF2-40B4-BE49-F238E27FC236}">
                  <a16:creationId xmlns:a16="http://schemas.microsoft.com/office/drawing/2014/main" id="{347C53D2-CDCA-40C4-A5FF-A25DD7C14620}"/>
                </a:ext>
              </a:extLst>
            </p:cNvPr>
            <p:cNvCxnSpPr/>
            <p:nvPr/>
          </p:nvCxnSpPr>
          <p:spPr>
            <a:xfrm>
              <a:off x="4038600" y="2133600"/>
              <a:ext cx="533400" cy="0"/>
            </a:xfrm>
            <a:prstGeom prst="line">
              <a:avLst/>
            </a:prstGeom>
          </p:spPr>
          <p:style>
            <a:lnRef idx="1">
              <a:schemeClr val="dk1"/>
            </a:lnRef>
            <a:fillRef idx="0">
              <a:schemeClr val="dk1"/>
            </a:fillRef>
            <a:effectRef idx="0">
              <a:schemeClr val="dk1"/>
            </a:effectRef>
            <a:fontRef idx="minor">
              <a:schemeClr val="tx1"/>
            </a:fontRef>
          </p:style>
        </p:cxnSp>
        <p:cxnSp>
          <p:nvCxnSpPr>
            <p:cNvPr id="151" name="Straight Connector 150">
              <a:extLst>
                <a:ext uri="{FF2B5EF4-FFF2-40B4-BE49-F238E27FC236}">
                  <a16:creationId xmlns:a16="http://schemas.microsoft.com/office/drawing/2014/main" id="{DFE11C71-76AF-423A-BC69-FC61826B9E98}"/>
                </a:ext>
              </a:extLst>
            </p:cNvPr>
            <p:cNvCxnSpPr/>
            <p:nvPr/>
          </p:nvCxnSpPr>
          <p:spPr>
            <a:xfrm>
              <a:off x="838200" y="2895600"/>
              <a:ext cx="0" cy="533400"/>
            </a:xfrm>
            <a:prstGeom prst="line">
              <a:avLst/>
            </a:prstGeom>
          </p:spPr>
          <p:style>
            <a:lnRef idx="1">
              <a:schemeClr val="dk1"/>
            </a:lnRef>
            <a:fillRef idx="0">
              <a:schemeClr val="dk1"/>
            </a:fillRef>
            <a:effectRef idx="0">
              <a:schemeClr val="dk1"/>
            </a:effectRef>
            <a:fontRef idx="minor">
              <a:schemeClr val="tx1"/>
            </a:fontRef>
          </p:style>
        </p:cxnSp>
        <p:cxnSp>
          <p:nvCxnSpPr>
            <p:cNvPr id="152" name="Straight Connector 151">
              <a:extLst>
                <a:ext uri="{FF2B5EF4-FFF2-40B4-BE49-F238E27FC236}">
                  <a16:creationId xmlns:a16="http://schemas.microsoft.com/office/drawing/2014/main" id="{7811448E-9095-4623-A876-D7DE57516C9E}"/>
                </a:ext>
              </a:extLst>
            </p:cNvPr>
            <p:cNvCxnSpPr/>
            <p:nvPr/>
          </p:nvCxnSpPr>
          <p:spPr>
            <a:xfrm>
              <a:off x="1219200" y="2286000"/>
              <a:ext cx="0" cy="914400"/>
            </a:xfrm>
            <a:prstGeom prst="line">
              <a:avLst/>
            </a:prstGeom>
          </p:spPr>
          <p:style>
            <a:lnRef idx="1">
              <a:schemeClr val="dk1"/>
            </a:lnRef>
            <a:fillRef idx="0">
              <a:schemeClr val="dk1"/>
            </a:fillRef>
            <a:effectRef idx="0">
              <a:schemeClr val="dk1"/>
            </a:effectRef>
            <a:fontRef idx="minor">
              <a:schemeClr val="tx1"/>
            </a:fontRef>
          </p:style>
        </p:cxnSp>
        <p:cxnSp>
          <p:nvCxnSpPr>
            <p:cNvPr id="153" name="Straight Connector 152">
              <a:extLst>
                <a:ext uri="{FF2B5EF4-FFF2-40B4-BE49-F238E27FC236}">
                  <a16:creationId xmlns:a16="http://schemas.microsoft.com/office/drawing/2014/main" id="{522F443A-2BD1-4429-B845-772394EA33F8}"/>
                </a:ext>
              </a:extLst>
            </p:cNvPr>
            <p:cNvCxnSpPr/>
            <p:nvPr/>
          </p:nvCxnSpPr>
          <p:spPr>
            <a:xfrm>
              <a:off x="2590800" y="2133600"/>
              <a:ext cx="0" cy="1066800"/>
            </a:xfrm>
            <a:prstGeom prst="line">
              <a:avLst/>
            </a:prstGeom>
          </p:spPr>
          <p:style>
            <a:lnRef idx="1">
              <a:schemeClr val="dk1"/>
            </a:lnRef>
            <a:fillRef idx="0">
              <a:schemeClr val="dk1"/>
            </a:fillRef>
            <a:effectRef idx="0">
              <a:schemeClr val="dk1"/>
            </a:effectRef>
            <a:fontRef idx="minor">
              <a:schemeClr val="tx1"/>
            </a:fontRef>
          </p:style>
        </p:cxnSp>
        <p:cxnSp>
          <p:nvCxnSpPr>
            <p:cNvPr id="154" name="Straight Connector 153">
              <a:extLst>
                <a:ext uri="{FF2B5EF4-FFF2-40B4-BE49-F238E27FC236}">
                  <a16:creationId xmlns:a16="http://schemas.microsoft.com/office/drawing/2014/main" id="{6DF5AEBE-304B-48B8-BDCA-023AE03FA62B}"/>
                </a:ext>
              </a:extLst>
            </p:cNvPr>
            <p:cNvCxnSpPr/>
            <p:nvPr/>
          </p:nvCxnSpPr>
          <p:spPr>
            <a:xfrm>
              <a:off x="3200400" y="5410200"/>
              <a:ext cx="0" cy="304800"/>
            </a:xfrm>
            <a:prstGeom prst="line">
              <a:avLst/>
            </a:prstGeom>
          </p:spPr>
          <p:style>
            <a:lnRef idx="1">
              <a:schemeClr val="dk1"/>
            </a:lnRef>
            <a:fillRef idx="0">
              <a:schemeClr val="dk1"/>
            </a:fillRef>
            <a:effectRef idx="0">
              <a:schemeClr val="dk1"/>
            </a:effectRef>
            <a:fontRef idx="minor">
              <a:schemeClr val="tx1"/>
            </a:fontRef>
          </p:style>
        </p:cxnSp>
        <p:cxnSp>
          <p:nvCxnSpPr>
            <p:cNvPr id="155" name="Straight Connector 154">
              <a:extLst>
                <a:ext uri="{FF2B5EF4-FFF2-40B4-BE49-F238E27FC236}">
                  <a16:creationId xmlns:a16="http://schemas.microsoft.com/office/drawing/2014/main" id="{A61CAC8D-A93B-43F6-AC63-5152282ECEFE}"/>
                </a:ext>
              </a:extLst>
            </p:cNvPr>
            <p:cNvCxnSpPr/>
            <p:nvPr/>
          </p:nvCxnSpPr>
          <p:spPr>
            <a:xfrm>
              <a:off x="2057400" y="5486400"/>
              <a:ext cx="0" cy="304800"/>
            </a:xfrm>
            <a:prstGeom prst="line">
              <a:avLst/>
            </a:prstGeom>
          </p:spPr>
          <p:style>
            <a:lnRef idx="1">
              <a:schemeClr val="dk1"/>
            </a:lnRef>
            <a:fillRef idx="0">
              <a:schemeClr val="dk1"/>
            </a:fillRef>
            <a:effectRef idx="0">
              <a:schemeClr val="dk1"/>
            </a:effectRef>
            <a:fontRef idx="minor">
              <a:schemeClr val="tx1"/>
            </a:fontRef>
          </p:style>
        </p:cxnSp>
        <p:cxnSp>
          <p:nvCxnSpPr>
            <p:cNvPr id="156" name="Straight Connector 155">
              <a:extLst>
                <a:ext uri="{FF2B5EF4-FFF2-40B4-BE49-F238E27FC236}">
                  <a16:creationId xmlns:a16="http://schemas.microsoft.com/office/drawing/2014/main" id="{BBF98038-EFDB-4112-ACCB-E526B05C9EBF}"/>
                </a:ext>
              </a:extLst>
            </p:cNvPr>
            <p:cNvCxnSpPr/>
            <p:nvPr/>
          </p:nvCxnSpPr>
          <p:spPr>
            <a:xfrm>
              <a:off x="914400" y="5486400"/>
              <a:ext cx="0" cy="304800"/>
            </a:xfrm>
            <a:prstGeom prst="line">
              <a:avLst/>
            </a:prstGeom>
          </p:spPr>
          <p:style>
            <a:lnRef idx="1">
              <a:schemeClr val="dk1"/>
            </a:lnRef>
            <a:fillRef idx="0">
              <a:schemeClr val="dk1"/>
            </a:fillRef>
            <a:effectRef idx="0">
              <a:schemeClr val="dk1"/>
            </a:effectRef>
            <a:fontRef idx="minor">
              <a:schemeClr val="tx1"/>
            </a:fontRef>
          </p:style>
        </p:cxnSp>
        <p:cxnSp>
          <p:nvCxnSpPr>
            <p:cNvPr id="157" name="Straight Connector 156">
              <a:extLst>
                <a:ext uri="{FF2B5EF4-FFF2-40B4-BE49-F238E27FC236}">
                  <a16:creationId xmlns:a16="http://schemas.microsoft.com/office/drawing/2014/main" id="{1499C762-2FF9-42AE-B602-87FCB059054F}"/>
                </a:ext>
              </a:extLst>
            </p:cNvPr>
            <p:cNvCxnSpPr/>
            <p:nvPr/>
          </p:nvCxnSpPr>
          <p:spPr>
            <a:xfrm>
              <a:off x="4267200" y="2895600"/>
              <a:ext cx="0" cy="533400"/>
            </a:xfrm>
            <a:prstGeom prst="line">
              <a:avLst/>
            </a:prstGeom>
          </p:spPr>
          <p:style>
            <a:lnRef idx="1">
              <a:schemeClr val="dk1"/>
            </a:lnRef>
            <a:fillRef idx="0">
              <a:schemeClr val="dk1"/>
            </a:fillRef>
            <a:effectRef idx="0">
              <a:schemeClr val="dk1"/>
            </a:effectRef>
            <a:fontRef idx="minor">
              <a:schemeClr val="tx1"/>
            </a:fontRef>
          </p:style>
        </p:cxnSp>
        <p:cxnSp>
          <p:nvCxnSpPr>
            <p:cNvPr id="158" name="Straight Connector 157">
              <a:extLst>
                <a:ext uri="{FF2B5EF4-FFF2-40B4-BE49-F238E27FC236}">
                  <a16:creationId xmlns:a16="http://schemas.microsoft.com/office/drawing/2014/main" id="{C9662C0D-A1B1-4389-BEC7-B2CCCD4213B4}"/>
                </a:ext>
              </a:extLst>
            </p:cNvPr>
            <p:cNvCxnSpPr/>
            <p:nvPr/>
          </p:nvCxnSpPr>
          <p:spPr>
            <a:xfrm>
              <a:off x="3886200" y="2286000"/>
              <a:ext cx="0" cy="914400"/>
            </a:xfrm>
            <a:prstGeom prst="line">
              <a:avLst/>
            </a:prstGeom>
          </p:spPr>
          <p:style>
            <a:lnRef idx="1">
              <a:schemeClr val="dk1"/>
            </a:lnRef>
            <a:fillRef idx="0">
              <a:schemeClr val="dk1"/>
            </a:fillRef>
            <a:effectRef idx="0">
              <a:schemeClr val="dk1"/>
            </a:effectRef>
            <a:fontRef idx="minor">
              <a:schemeClr val="tx1"/>
            </a:fontRef>
          </p:style>
        </p:cxnSp>
        <p:sp>
          <p:nvSpPr>
            <p:cNvPr id="159" name="TextBox 109">
              <a:extLst>
                <a:ext uri="{FF2B5EF4-FFF2-40B4-BE49-F238E27FC236}">
                  <a16:creationId xmlns:a16="http://schemas.microsoft.com/office/drawing/2014/main" id="{359F1A8B-A6F4-485D-9892-A5CDEC0FA911}"/>
                </a:ext>
              </a:extLst>
            </p:cNvPr>
            <p:cNvSpPr txBox="1">
              <a:spLocks noChangeArrowheads="1"/>
            </p:cNvSpPr>
            <p:nvPr/>
          </p:nvSpPr>
          <p:spPr bwMode="auto">
            <a:xfrm>
              <a:off x="1219199" y="5499100"/>
              <a:ext cx="685801" cy="356852"/>
            </a:xfrm>
            <a:prstGeom prst="rect">
              <a:avLst/>
            </a:prstGeom>
            <a:noFill/>
            <a:ln w="9525">
              <a:noFill/>
              <a:miter lim="800000"/>
              <a:headEnd/>
              <a:tailEnd/>
            </a:ln>
          </p:spPr>
          <p:txBody>
            <a:bodyPr wrap="square">
              <a:spAutoFit/>
            </a:bodyPr>
            <a:lstStyle/>
            <a:p>
              <a:r>
                <a:rPr lang="en-US" sz="1000" dirty="0"/>
                <a:t>2 ½</a:t>
              </a:r>
            </a:p>
          </p:txBody>
        </p:sp>
        <p:sp>
          <p:nvSpPr>
            <p:cNvPr id="160" name="TextBox 110">
              <a:extLst>
                <a:ext uri="{FF2B5EF4-FFF2-40B4-BE49-F238E27FC236}">
                  <a16:creationId xmlns:a16="http://schemas.microsoft.com/office/drawing/2014/main" id="{2B67D6D3-F88A-4DC5-B4C1-0E1F55987E2A}"/>
                </a:ext>
              </a:extLst>
            </p:cNvPr>
            <p:cNvSpPr txBox="1">
              <a:spLocks noChangeArrowheads="1"/>
            </p:cNvSpPr>
            <p:nvPr/>
          </p:nvSpPr>
          <p:spPr bwMode="auto">
            <a:xfrm>
              <a:off x="2362200" y="5562601"/>
              <a:ext cx="723901" cy="356852"/>
            </a:xfrm>
            <a:prstGeom prst="rect">
              <a:avLst/>
            </a:prstGeom>
            <a:noFill/>
            <a:ln w="9525">
              <a:noFill/>
              <a:miter lim="800000"/>
              <a:headEnd/>
              <a:tailEnd/>
            </a:ln>
          </p:spPr>
          <p:txBody>
            <a:bodyPr wrap="square">
              <a:spAutoFit/>
            </a:bodyPr>
            <a:lstStyle/>
            <a:p>
              <a:r>
                <a:rPr lang="en-US" sz="1000" dirty="0"/>
                <a:t>2 ½</a:t>
              </a:r>
            </a:p>
          </p:txBody>
        </p:sp>
        <p:sp>
          <p:nvSpPr>
            <p:cNvPr id="161" name="TextBox 111">
              <a:extLst>
                <a:ext uri="{FF2B5EF4-FFF2-40B4-BE49-F238E27FC236}">
                  <a16:creationId xmlns:a16="http://schemas.microsoft.com/office/drawing/2014/main" id="{1E19237B-85A6-4DBF-BF92-E667547032DC}"/>
                </a:ext>
              </a:extLst>
            </p:cNvPr>
            <p:cNvSpPr txBox="1">
              <a:spLocks noChangeArrowheads="1"/>
            </p:cNvSpPr>
            <p:nvPr/>
          </p:nvSpPr>
          <p:spPr bwMode="auto">
            <a:xfrm>
              <a:off x="1524000" y="2895600"/>
              <a:ext cx="762001" cy="356852"/>
            </a:xfrm>
            <a:prstGeom prst="rect">
              <a:avLst/>
            </a:prstGeom>
            <a:noFill/>
            <a:ln w="9525">
              <a:noFill/>
              <a:miter lim="800000"/>
              <a:headEnd/>
              <a:tailEnd/>
            </a:ln>
          </p:spPr>
          <p:txBody>
            <a:bodyPr wrap="square">
              <a:spAutoFit/>
            </a:bodyPr>
            <a:lstStyle/>
            <a:p>
              <a:r>
                <a:rPr lang="en-US" sz="1000" dirty="0"/>
                <a:t>2 ⅞</a:t>
              </a:r>
            </a:p>
          </p:txBody>
        </p:sp>
        <p:sp>
          <p:nvSpPr>
            <p:cNvPr id="162" name="TextBox 112">
              <a:extLst>
                <a:ext uri="{FF2B5EF4-FFF2-40B4-BE49-F238E27FC236}">
                  <a16:creationId xmlns:a16="http://schemas.microsoft.com/office/drawing/2014/main" id="{95E0D132-E50A-436C-B85D-664615C0DE53}"/>
                </a:ext>
              </a:extLst>
            </p:cNvPr>
            <p:cNvSpPr txBox="1">
              <a:spLocks noChangeArrowheads="1"/>
            </p:cNvSpPr>
            <p:nvPr/>
          </p:nvSpPr>
          <p:spPr bwMode="auto">
            <a:xfrm>
              <a:off x="2362200" y="3276601"/>
              <a:ext cx="685801" cy="356852"/>
            </a:xfrm>
            <a:prstGeom prst="rect">
              <a:avLst/>
            </a:prstGeom>
            <a:noFill/>
            <a:ln w="9525">
              <a:noFill/>
              <a:miter lim="800000"/>
              <a:headEnd/>
              <a:tailEnd/>
            </a:ln>
          </p:spPr>
          <p:txBody>
            <a:bodyPr wrap="square">
              <a:spAutoFit/>
            </a:bodyPr>
            <a:lstStyle/>
            <a:p>
              <a:r>
                <a:rPr lang="en-US" sz="1000" dirty="0"/>
                <a:t>7 ½</a:t>
              </a:r>
            </a:p>
          </p:txBody>
        </p:sp>
        <p:sp>
          <p:nvSpPr>
            <p:cNvPr id="163" name="TextBox 113">
              <a:extLst>
                <a:ext uri="{FF2B5EF4-FFF2-40B4-BE49-F238E27FC236}">
                  <a16:creationId xmlns:a16="http://schemas.microsoft.com/office/drawing/2014/main" id="{B2F0DC1B-C839-41A5-8E11-485F718B079A}"/>
                </a:ext>
              </a:extLst>
            </p:cNvPr>
            <p:cNvSpPr txBox="1">
              <a:spLocks noChangeArrowheads="1"/>
            </p:cNvSpPr>
            <p:nvPr/>
          </p:nvSpPr>
          <p:spPr bwMode="auto">
            <a:xfrm>
              <a:off x="4343399" y="2271000"/>
              <a:ext cx="685801" cy="356852"/>
            </a:xfrm>
            <a:prstGeom prst="rect">
              <a:avLst/>
            </a:prstGeom>
            <a:noFill/>
            <a:ln w="9525">
              <a:noFill/>
              <a:miter lim="800000"/>
              <a:headEnd/>
              <a:tailEnd/>
            </a:ln>
          </p:spPr>
          <p:txBody>
            <a:bodyPr wrap="square">
              <a:spAutoFit/>
            </a:bodyPr>
            <a:lstStyle/>
            <a:p>
              <a:r>
                <a:rPr lang="en-US" sz="1000" dirty="0"/>
                <a:t>1 ½</a:t>
              </a:r>
            </a:p>
          </p:txBody>
        </p:sp>
        <p:sp>
          <p:nvSpPr>
            <p:cNvPr id="164" name="TextBox 114">
              <a:extLst>
                <a:ext uri="{FF2B5EF4-FFF2-40B4-BE49-F238E27FC236}">
                  <a16:creationId xmlns:a16="http://schemas.microsoft.com/office/drawing/2014/main" id="{B37CE40E-CDFD-42F6-9EDA-7711384BAB29}"/>
                </a:ext>
              </a:extLst>
            </p:cNvPr>
            <p:cNvSpPr txBox="1">
              <a:spLocks noChangeArrowheads="1"/>
            </p:cNvSpPr>
            <p:nvPr/>
          </p:nvSpPr>
          <p:spPr bwMode="auto">
            <a:xfrm>
              <a:off x="5104399" y="5029200"/>
              <a:ext cx="304799" cy="217518"/>
            </a:xfrm>
            <a:prstGeom prst="rect">
              <a:avLst/>
            </a:prstGeom>
            <a:noFill/>
            <a:ln w="9525">
              <a:noFill/>
              <a:miter lim="800000"/>
              <a:headEnd/>
              <a:tailEnd/>
            </a:ln>
          </p:spPr>
          <p:txBody>
            <a:bodyPr wrap="square">
              <a:spAutoFit/>
            </a:bodyPr>
            <a:lstStyle/>
            <a:p>
              <a:r>
                <a:rPr lang="en-US" sz="1000" dirty="0"/>
                <a:t>¾</a:t>
              </a:r>
            </a:p>
          </p:txBody>
        </p:sp>
        <p:sp>
          <p:nvSpPr>
            <p:cNvPr id="165" name="TextBox 115">
              <a:extLst>
                <a:ext uri="{FF2B5EF4-FFF2-40B4-BE49-F238E27FC236}">
                  <a16:creationId xmlns:a16="http://schemas.microsoft.com/office/drawing/2014/main" id="{5678E503-BF85-4E61-81D5-028770794180}"/>
                </a:ext>
              </a:extLst>
            </p:cNvPr>
            <p:cNvSpPr txBox="1">
              <a:spLocks noChangeArrowheads="1"/>
            </p:cNvSpPr>
            <p:nvPr/>
          </p:nvSpPr>
          <p:spPr bwMode="auto">
            <a:xfrm>
              <a:off x="4802095" y="3378825"/>
              <a:ext cx="533399" cy="217518"/>
            </a:xfrm>
            <a:prstGeom prst="rect">
              <a:avLst/>
            </a:prstGeom>
            <a:noFill/>
            <a:ln w="9525">
              <a:noFill/>
              <a:miter lim="800000"/>
              <a:headEnd/>
              <a:tailEnd/>
            </a:ln>
          </p:spPr>
          <p:txBody>
            <a:bodyPr>
              <a:spAutoFit/>
            </a:bodyPr>
            <a:lstStyle/>
            <a:p>
              <a:r>
                <a:rPr lang="en-US" sz="1000" dirty="0"/>
                <a:t>¼</a:t>
              </a:r>
            </a:p>
          </p:txBody>
        </p:sp>
        <p:sp>
          <p:nvSpPr>
            <p:cNvPr id="166" name="TextBox 116">
              <a:extLst>
                <a:ext uri="{FF2B5EF4-FFF2-40B4-BE49-F238E27FC236}">
                  <a16:creationId xmlns:a16="http://schemas.microsoft.com/office/drawing/2014/main" id="{4D6A29A1-4928-4D80-AAD6-C5FCCBFBB322}"/>
                </a:ext>
              </a:extLst>
            </p:cNvPr>
            <p:cNvSpPr txBox="1">
              <a:spLocks noChangeArrowheads="1"/>
            </p:cNvSpPr>
            <p:nvPr/>
          </p:nvSpPr>
          <p:spPr bwMode="auto">
            <a:xfrm>
              <a:off x="4876800" y="1981200"/>
              <a:ext cx="304800" cy="217518"/>
            </a:xfrm>
            <a:prstGeom prst="rect">
              <a:avLst/>
            </a:prstGeom>
            <a:noFill/>
            <a:ln w="9525">
              <a:noFill/>
              <a:miter lim="800000"/>
              <a:headEnd/>
              <a:tailEnd/>
            </a:ln>
          </p:spPr>
          <p:txBody>
            <a:bodyPr>
              <a:spAutoFit/>
            </a:bodyPr>
            <a:lstStyle/>
            <a:p>
              <a:r>
                <a:rPr lang="en-US" sz="1000" dirty="0"/>
                <a:t>3</a:t>
              </a:r>
            </a:p>
          </p:txBody>
        </p:sp>
        <p:sp>
          <p:nvSpPr>
            <p:cNvPr id="167" name="TextBox 117">
              <a:extLst>
                <a:ext uri="{FF2B5EF4-FFF2-40B4-BE49-F238E27FC236}">
                  <a16:creationId xmlns:a16="http://schemas.microsoft.com/office/drawing/2014/main" id="{5C5AA090-6462-46F3-83B2-FC33CBC74336}"/>
                </a:ext>
              </a:extLst>
            </p:cNvPr>
            <p:cNvSpPr txBox="1">
              <a:spLocks noChangeArrowheads="1"/>
            </p:cNvSpPr>
            <p:nvPr/>
          </p:nvSpPr>
          <p:spPr bwMode="auto">
            <a:xfrm>
              <a:off x="5181603" y="3200401"/>
              <a:ext cx="914398" cy="356852"/>
            </a:xfrm>
            <a:prstGeom prst="rect">
              <a:avLst/>
            </a:prstGeom>
            <a:noFill/>
            <a:ln w="9525">
              <a:noFill/>
              <a:miter lim="800000"/>
              <a:headEnd/>
              <a:tailEnd/>
            </a:ln>
          </p:spPr>
          <p:txBody>
            <a:bodyPr wrap="square">
              <a:spAutoFit/>
            </a:bodyPr>
            <a:lstStyle/>
            <a:p>
              <a:r>
                <a:rPr lang="en-US" sz="1000" dirty="0"/>
                <a:t>2 Dia. </a:t>
              </a:r>
            </a:p>
          </p:txBody>
        </p:sp>
        <p:sp>
          <p:nvSpPr>
            <p:cNvPr id="168" name="TextBox 118">
              <a:extLst>
                <a:ext uri="{FF2B5EF4-FFF2-40B4-BE49-F238E27FC236}">
                  <a16:creationId xmlns:a16="http://schemas.microsoft.com/office/drawing/2014/main" id="{FBCBDD9E-6870-41C2-93B1-40496A0C4161}"/>
                </a:ext>
              </a:extLst>
            </p:cNvPr>
            <p:cNvSpPr txBox="1">
              <a:spLocks noChangeArrowheads="1"/>
            </p:cNvSpPr>
            <p:nvPr/>
          </p:nvSpPr>
          <p:spPr bwMode="auto">
            <a:xfrm>
              <a:off x="838200" y="2895600"/>
              <a:ext cx="457200" cy="217518"/>
            </a:xfrm>
            <a:prstGeom prst="rect">
              <a:avLst/>
            </a:prstGeom>
            <a:noFill/>
            <a:ln w="9525">
              <a:noFill/>
              <a:miter lim="800000"/>
              <a:headEnd/>
              <a:tailEnd/>
            </a:ln>
          </p:spPr>
          <p:txBody>
            <a:bodyPr>
              <a:spAutoFit/>
            </a:bodyPr>
            <a:lstStyle/>
            <a:p>
              <a:r>
                <a:rPr lang="en-US" sz="1000" dirty="0"/>
                <a:t>⅞</a:t>
              </a:r>
            </a:p>
          </p:txBody>
        </p:sp>
        <p:sp>
          <p:nvSpPr>
            <p:cNvPr id="169" name="TextBox 119">
              <a:extLst>
                <a:ext uri="{FF2B5EF4-FFF2-40B4-BE49-F238E27FC236}">
                  <a16:creationId xmlns:a16="http://schemas.microsoft.com/office/drawing/2014/main" id="{81BB9044-3EE2-4AD6-804A-49F5C500BC87}"/>
                </a:ext>
              </a:extLst>
            </p:cNvPr>
            <p:cNvSpPr txBox="1">
              <a:spLocks noChangeArrowheads="1"/>
            </p:cNvSpPr>
            <p:nvPr/>
          </p:nvSpPr>
          <p:spPr bwMode="auto">
            <a:xfrm>
              <a:off x="2971801" y="2895598"/>
              <a:ext cx="685799" cy="356852"/>
            </a:xfrm>
            <a:prstGeom prst="rect">
              <a:avLst/>
            </a:prstGeom>
            <a:noFill/>
            <a:ln w="9525">
              <a:noFill/>
              <a:miter lim="800000"/>
              <a:headEnd/>
              <a:tailEnd/>
            </a:ln>
          </p:spPr>
          <p:txBody>
            <a:bodyPr wrap="square">
              <a:spAutoFit/>
            </a:bodyPr>
            <a:lstStyle/>
            <a:p>
              <a:r>
                <a:rPr lang="en-US" sz="1000" dirty="0"/>
                <a:t>2 ⅞</a:t>
              </a:r>
            </a:p>
          </p:txBody>
        </p:sp>
        <p:sp>
          <p:nvSpPr>
            <p:cNvPr id="170" name="TextBox 120">
              <a:extLst>
                <a:ext uri="{FF2B5EF4-FFF2-40B4-BE49-F238E27FC236}">
                  <a16:creationId xmlns:a16="http://schemas.microsoft.com/office/drawing/2014/main" id="{8D21A4C7-2753-43CB-A0FA-E997825E4686}"/>
                </a:ext>
              </a:extLst>
            </p:cNvPr>
            <p:cNvSpPr txBox="1">
              <a:spLocks noChangeArrowheads="1"/>
            </p:cNvSpPr>
            <p:nvPr/>
          </p:nvSpPr>
          <p:spPr bwMode="auto">
            <a:xfrm>
              <a:off x="3581400" y="4267200"/>
              <a:ext cx="1189037" cy="579886"/>
            </a:xfrm>
            <a:prstGeom prst="rect">
              <a:avLst/>
            </a:prstGeom>
            <a:noFill/>
            <a:ln w="9525">
              <a:noFill/>
              <a:miter lim="800000"/>
              <a:headEnd/>
              <a:tailEnd/>
            </a:ln>
          </p:spPr>
          <p:txBody>
            <a:bodyPr wrap="square">
              <a:spAutoFit/>
            </a:bodyPr>
            <a:lstStyle/>
            <a:p>
              <a:r>
                <a:rPr lang="en-US" sz="1000" dirty="0"/>
                <a:t>½ DRILL </a:t>
              </a:r>
            </a:p>
            <a:p>
              <a:r>
                <a:rPr lang="en-US" sz="1000" dirty="0"/>
                <a:t>2 HOLES</a:t>
              </a:r>
            </a:p>
          </p:txBody>
        </p:sp>
        <p:sp>
          <p:nvSpPr>
            <p:cNvPr id="171" name="TextBox 121">
              <a:extLst>
                <a:ext uri="{FF2B5EF4-FFF2-40B4-BE49-F238E27FC236}">
                  <a16:creationId xmlns:a16="http://schemas.microsoft.com/office/drawing/2014/main" id="{7E1D935E-B6BD-47D6-ABD6-80D29022F0B2}"/>
                </a:ext>
              </a:extLst>
            </p:cNvPr>
            <p:cNvSpPr txBox="1">
              <a:spLocks noChangeArrowheads="1"/>
            </p:cNvSpPr>
            <p:nvPr/>
          </p:nvSpPr>
          <p:spPr bwMode="auto">
            <a:xfrm>
              <a:off x="6400799" y="3200400"/>
              <a:ext cx="1263649" cy="356852"/>
            </a:xfrm>
            <a:prstGeom prst="rect">
              <a:avLst/>
            </a:prstGeom>
            <a:noFill/>
            <a:ln w="9525">
              <a:noFill/>
              <a:miter lim="800000"/>
              <a:headEnd/>
              <a:tailEnd/>
            </a:ln>
          </p:spPr>
          <p:txBody>
            <a:bodyPr wrap="square">
              <a:spAutoFit/>
            </a:bodyPr>
            <a:lstStyle/>
            <a:p>
              <a:r>
                <a:rPr lang="en-US" sz="1000" dirty="0"/>
                <a:t>⅞ DRILL</a:t>
              </a:r>
            </a:p>
          </p:txBody>
        </p:sp>
        <p:cxnSp>
          <p:nvCxnSpPr>
            <p:cNvPr id="172" name="Straight Arrow Connector 171">
              <a:extLst>
                <a:ext uri="{FF2B5EF4-FFF2-40B4-BE49-F238E27FC236}">
                  <a16:creationId xmlns:a16="http://schemas.microsoft.com/office/drawing/2014/main" id="{AC0F9086-2F3C-4D32-A72C-58B4755233EA}"/>
                </a:ext>
              </a:extLst>
            </p:cNvPr>
            <p:cNvCxnSpPr>
              <a:stCxn id="165" idx="2"/>
            </p:cNvCxnSpPr>
            <p:nvPr/>
          </p:nvCxnSpPr>
          <p:spPr>
            <a:xfrm>
              <a:off x="5068795" y="3596343"/>
              <a:ext cx="153401" cy="266934"/>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173" name="Straight Arrow Connector 172">
              <a:extLst>
                <a:ext uri="{FF2B5EF4-FFF2-40B4-BE49-F238E27FC236}">
                  <a16:creationId xmlns:a16="http://schemas.microsoft.com/office/drawing/2014/main" id="{BB6DFC4E-B763-4742-A985-C5FB80084D24}"/>
                </a:ext>
              </a:extLst>
            </p:cNvPr>
            <p:cNvCxnSpPr/>
            <p:nvPr/>
          </p:nvCxnSpPr>
          <p:spPr>
            <a:xfrm flipH="1">
              <a:off x="914400" y="5715000"/>
              <a:ext cx="304800" cy="0"/>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174" name="Straight Arrow Connector 173">
              <a:extLst>
                <a:ext uri="{FF2B5EF4-FFF2-40B4-BE49-F238E27FC236}">
                  <a16:creationId xmlns:a16="http://schemas.microsoft.com/office/drawing/2014/main" id="{39547170-6552-4CCE-A0F8-2E41CB8B1352}"/>
                </a:ext>
              </a:extLst>
            </p:cNvPr>
            <p:cNvCxnSpPr/>
            <p:nvPr/>
          </p:nvCxnSpPr>
          <p:spPr>
            <a:xfrm flipH="1">
              <a:off x="2057400" y="5715000"/>
              <a:ext cx="304800" cy="0"/>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175" name="Straight Arrow Connector 174">
              <a:extLst>
                <a:ext uri="{FF2B5EF4-FFF2-40B4-BE49-F238E27FC236}">
                  <a16:creationId xmlns:a16="http://schemas.microsoft.com/office/drawing/2014/main" id="{D9EA7818-4A7A-451B-92F8-E64FFB12E92A}"/>
                </a:ext>
              </a:extLst>
            </p:cNvPr>
            <p:cNvCxnSpPr/>
            <p:nvPr/>
          </p:nvCxnSpPr>
          <p:spPr>
            <a:xfrm>
              <a:off x="3810000" y="4648200"/>
              <a:ext cx="76200" cy="228600"/>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176" name="Straight Arrow Connector 175">
              <a:extLst>
                <a:ext uri="{FF2B5EF4-FFF2-40B4-BE49-F238E27FC236}">
                  <a16:creationId xmlns:a16="http://schemas.microsoft.com/office/drawing/2014/main" id="{ED350B92-53C3-430D-859D-EB829EA498E2}"/>
                </a:ext>
              </a:extLst>
            </p:cNvPr>
            <p:cNvCxnSpPr/>
            <p:nvPr/>
          </p:nvCxnSpPr>
          <p:spPr>
            <a:xfrm flipH="1">
              <a:off x="838200" y="3429000"/>
              <a:ext cx="1447800" cy="0"/>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177" name="Straight Arrow Connector 176">
              <a:extLst>
                <a:ext uri="{FF2B5EF4-FFF2-40B4-BE49-F238E27FC236}">
                  <a16:creationId xmlns:a16="http://schemas.microsoft.com/office/drawing/2014/main" id="{330B9D21-6692-4EF2-B70B-6B8606ED1F8C}"/>
                </a:ext>
              </a:extLst>
            </p:cNvPr>
            <p:cNvCxnSpPr>
              <a:stCxn id="195" idx="2"/>
            </p:cNvCxnSpPr>
            <p:nvPr/>
          </p:nvCxnSpPr>
          <p:spPr>
            <a:xfrm>
              <a:off x="4648200" y="4695825"/>
              <a:ext cx="0" cy="714374"/>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178" name="Straight Arrow Connector 177">
              <a:extLst>
                <a:ext uri="{FF2B5EF4-FFF2-40B4-BE49-F238E27FC236}">
                  <a16:creationId xmlns:a16="http://schemas.microsoft.com/office/drawing/2014/main" id="{192B2878-C62B-4A2B-B5B2-8B496EC54D41}"/>
                </a:ext>
              </a:extLst>
            </p:cNvPr>
            <p:cNvCxnSpPr>
              <a:stCxn id="169" idx="1"/>
            </p:cNvCxnSpPr>
            <p:nvPr/>
          </p:nvCxnSpPr>
          <p:spPr>
            <a:xfrm flipH="1" flipV="1">
              <a:off x="2590800" y="3039192"/>
              <a:ext cx="381001" cy="34833"/>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179" name="Straight Arrow Connector 178">
              <a:extLst>
                <a:ext uri="{FF2B5EF4-FFF2-40B4-BE49-F238E27FC236}">
                  <a16:creationId xmlns:a16="http://schemas.microsoft.com/office/drawing/2014/main" id="{0908320B-821B-4CB0-9B8A-47881D1612EB}"/>
                </a:ext>
              </a:extLst>
            </p:cNvPr>
            <p:cNvCxnSpPr/>
            <p:nvPr/>
          </p:nvCxnSpPr>
          <p:spPr>
            <a:xfrm flipH="1">
              <a:off x="1219199" y="3039192"/>
              <a:ext cx="304801" cy="0"/>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180" name="Straight Arrow Connector 179">
              <a:extLst>
                <a:ext uri="{FF2B5EF4-FFF2-40B4-BE49-F238E27FC236}">
                  <a16:creationId xmlns:a16="http://schemas.microsoft.com/office/drawing/2014/main" id="{E85AC3B9-D0F7-4501-82FD-52EC670245B2}"/>
                </a:ext>
              </a:extLst>
            </p:cNvPr>
            <p:cNvCxnSpPr>
              <a:stCxn id="161" idx="3"/>
            </p:cNvCxnSpPr>
            <p:nvPr/>
          </p:nvCxnSpPr>
          <p:spPr>
            <a:xfrm flipV="1">
              <a:off x="2286001" y="3056609"/>
              <a:ext cx="268955" cy="17418"/>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181" name="Straight Arrow Connector 180">
              <a:extLst>
                <a:ext uri="{FF2B5EF4-FFF2-40B4-BE49-F238E27FC236}">
                  <a16:creationId xmlns:a16="http://schemas.microsoft.com/office/drawing/2014/main" id="{05F0F984-9369-450D-9E15-EC54D6F7691C}"/>
                </a:ext>
              </a:extLst>
            </p:cNvPr>
            <p:cNvCxnSpPr/>
            <p:nvPr/>
          </p:nvCxnSpPr>
          <p:spPr>
            <a:xfrm>
              <a:off x="2971800" y="3429000"/>
              <a:ext cx="1295400" cy="0"/>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182" name="Straight Arrow Connector 181">
              <a:extLst>
                <a:ext uri="{FF2B5EF4-FFF2-40B4-BE49-F238E27FC236}">
                  <a16:creationId xmlns:a16="http://schemas.microsoft.com/office/drawing/2014/main" id="{F12FB23F-A63F-4F25-9A28-DC93F0FA652A}"/>
                </a:ext>
              </a:extLst>
            </p:cNvPr>
            <p:cNvCxnSpPr/>
            <p:nvPr/>
          </p:nvCxnSpPr>
          <p:spPr>
            <a:xfrm flipV="1">
              <a:off x="3581400" y="3039192"/>
              <a:ext cx="304801" cy="0"/>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183" name="Straight Arrow Connector 182">
              <a:extLst>
                <a:ext uri="{FF2B5EF4-FFF2-40B4-BE49-F238E27FC236}">
                  <a16:creationId xmlns:a16="http://schemas.microsoft.com/office/drawing/2014/main" id="{4B8A3A5B-607A-416F-BB5C-4DBBE864B3ED}"/>
                </a:ext>
              </a:extLst>
            </p:cNvPr>
            <p:cNvCxnSpPr/>
            <p:nvPr/>
          </p:nvCxnSpPr>
          <p:spPr>
            <a:xfrm flipV="1">
              <a:off x="533400" y="3046440"/>
              <a:ext cx="304801" cy="0"/>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184" name="Straight Arrow Connector 183">
              <a:extLst>
                <a:ext uri="{FF2B5EF4-FFF2-40B4-BE49-F238E27FC236}">
                  <a16:creationId xmlns:a16="http://schemas.microsoft.com/office/drawing/2014/main" id="{7C090204-2C2C-4E93-8308-64FC80E99DDD}"/>
                </a:ext>
              </a:extLst>
            </p:cNvPr>
            <p:cNvCxnSpPr/>
            <p:nvPr/>
          </p:nvCxnSpPr>
          <p:spPr>
            <a:xfrm flipV="1">
              <a:off x="2819400" y="5715000"/>
              <a:ext cx="304800" cy="0"/>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185" name="Straight Arrow Connector 184">
              <a:extLst>
                <a:ext uri="{FF2B5EF4-FFF2-40B4-BE49-F238E27FC236}">
                  <a16:creationId xmlns:a16="http://schemas.microsoft.com/office/drawing/2014/main" id="{817BEFAA-DAD5-4E86-AFD2-9BC1C6D1A93E}"/>
                </a:ext>
              </a:extLst>
            </p:cNvPr>
            <p:cNvCxnSpPr/>
            <p:nvPr/>
          </p:nvCxnSpPr>
          <p:spPr>
            <a:xfrm flipV="1">
              <a:off x="1752600" y="5715000"/>
              <a:ext cx="304800" cy="0"/>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186" name="Straight Arrow Connector 185">
              <a:extLst>
                <a:ext uri="{FF2B5EF4-FFF2-40B4-BE49-F238E27FC236}">
                  <a16:creationId xmlns:a16="http://schemas.microsoft.com/office/drawing/2014/main" id="{C58F1B3F-AD25-4325-A453-A8F7F2462E02}"/>
                </a:ext>
              </a:extLst>
            </p:cNvPr>
            <p:cNvCxnSpPr>
              <a:stCxn id="195" idx="0"/>
            </p:cNvCxnSpPr>
            <p:nvPr/>
          </p:nvCxnSpPr>
          <p:spPr>
            <a:xfrm flipV="1">
              <a:off x="4648200" y="3810000"/>
              <a:ext cx="0" cy="609600"/>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187" name="Straight Arrow Connector 186">
              <a:extLst>
                <a:ext uri="{FF2B5EF4-FFF2-40B4-BE49-F238E27FC236}">
                  <a16:creationId xmlns:a16="http://schemas.microsoft.com/office/drawing/2014/main" id="{7967C538-8AB6-4E07-82E0-5F2D43CAF38B}"/>
                </a:ext>
              </a:extLst>
            </p:cNvPr>
            <p:cNvCxnSpPr>
              <a:stCxn id="166" idx="0"/>
            </p:cNvCxnSpPr>
            <p:nvPr/>
          </p:nvCxnSpPr>
          <p:spPr>
            <a:xfrm flipH="1" flipV="1">
              <a:off x="5029200" y="1447801"/>
              <a:ext cx="1" cy="533399"/>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188" name="Straight Arrow Connector 187">
              <a:extLst>
                <a:ext uri="{FF2B5EF4-FFF2-40B4-BE49-F238E27FC236}">
                  <a16:creationId xmlns:a16="http://schemas.microsoft.com/office/drawing/2014/main" id="{5E96B74B-2413-49AE-9CE8-BAAA6FE30E93}"/>
                </a:ext>
              </a:extLst>
            </p:cNvPr>
            <p:cNvCxnSpPr/>
            <p:nvPr/>
          </p:nvCxnSpPr>
          <p:spPr>
            <a:xfrm rot="16200000" flipV="1">
              <a:off x="4343400" y="2971800"/>
              <a:ext cx="304800" cy="0"/>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189" name="Straight Arrow Connector 188">
              <a:extLst>
                <a:ext uri="{FF2B5EF4-FFF2-40B4-BE49-F238E27FC236}">
                  <a16:creationId xmlns:a16="http://schemas.microsoft.com/office/drawing/2014/main" id="{3FC2E6FC-41A5-4673-B495-34A0F03BA6A1}"/>
                </a:ext>
              </a:extLst>
            </p:cNvPr>
            <p:cNvCxnSpPr/>
            <p:nvPr/>
          </p:nvCxnSpPr>
          <p:spPr>
            <a:xfrm>
              <a:off x="5029200" y="2286000"/>
              <a:ext cx="0" cy="533400"/>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190" name="Straight Arrow Connector 189">
              <a:extLst>
                <a:ext uri="{FF2B5EF4-FFF2-40B4-BE49-F238E27FC236}">
                  <a16:creationId xmlns:a16="http://schemas.microsoft.com/office/drawing/2014/main" id="{D85D6923-13B6-4A1D-9E75-1914534E729C}"/>
                </a:ext>
              </a:extLst>
            </p:cNvPr>
            <p:cNvCxnSpPr/>
            <p:nvPr/>
          </p:nvCxnSpPr>
          <p:spPr>
            <a:xfrm rot="16200000" flipH="1">
              <a:off x="4343400" y="1981200"/>
              <a:ext cx="304800" cy="0"/>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191" name="Straight Arrow Connector 190">
              <a:extLst>
                <a:ext uri="{FF2B5EF4-FFF2-40B4-BE49-F238E27FC236}">
                  <a16:creationId xmlns:a16="http://schemas.microsoft.com/office/drawing/2014/main" id="{721DB6FD-C54D-4655-9156-2A2E6C1F9822}"/>
                </a:ext>
              </a:extLst>
            </p:cNvPr>
            <p:cNvCxnSpPr/>
            <p:nvPr/>
          </p:nvCxnSpPr>
          <p:spPr>
            <a:xfrm rot="16200000" flipH="1">
              <a:off x="5105400" y="4800600"/>
              <a:ext cx="304800" cy="0"/>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192" name="Straight Arrow Connector 191">
              <a:extLst>
                <a:ext uri="{FF2B5EF4-FFF2-40B4-BE49-F238E27FC236}">
                  <a16:creationId xmlns:a16="http://schemas.microsoft.com/office/drawing/2014/main" id="{C9DE7CFC-5005-4702-BC54-90246437E594}"/>
                </a:ext>
              </a:extLst>
            </p:cNvPr>
            <p:cNvCxnSpPr/>
            <p:nvPr/>
          </p:nvCxnSpPr>
          <p:spPr>
            <a:xfrm rot="5400000" flipH="1" flipV="1">
              <a:off x="5105400" y="5562600"/>
              <a:ext cx="304800" cy="0"/>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193" name="Straight Arrow Connector 192">
              <a:extLst>
                <a:ext uri="{FF2B5EF4-FFF2-40B4-BE49-F238E27FC236}">
                  <a16:creationId xmlns:a16="http://schemas.microsoft.com/office/drawing/2014/main" id="{CAE67F0C-A4C5-446C-9D5F-8C729DDBB517}"/>
                </a:ext>
              </a:extLst>
            </p:cNvPr>
            <p:cNvCxnSpPr/>
            <p:nvPr/>
          </p:nvCxnSpPr>
          <p:spPr>
            <a:xfrm flipH="1">
              <a:off x="6400800" y="3505200"/>
              <a:ext cx="152400" cy="304800"/>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194" name="Straight Arrow Connector 193">
              <a:extLst>
                <a:ext uri="{FF2B5EF4-FFF2-40B4-BE49-F238E27FC236}">
                  <a16:creationId xmlns:a16="http://schemas.microsoft.com/office/drawing/2014/main" id="{ADDFA462-5F57-4FF7-9AC5-4D6DDE90D531}"/>
                </a:ext>
              </a:extLst>
            </p:cNvPr>
            <p:cNvCxnSpPr>
              <a:stCxn id="167" idx="2"/>
            </p:cNvCxnSpPr>
            <p:nvPr/>
          </p:nvCxnSpPr>
          <p:spPr>
            <a:xfrm>
              <a:off x="5638802" y="3557254"/>
              <a:ext cx="380999" cy="252747"/>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
          <p:nvSpPr>
            <p:cNvPr id="195" name="TextBox 169">
              <a:extLst>
                <a:ext uri="{FF2B5EF4-FFF2-40B4-BE49-F238E27FC236}">
                  <a16:creationId xmlns:a16="http://schemas.microsoft.com/office/drawing/2014/main" id="{031DDAA4-DACB-49E2-9A62-531F5F9C17DC}"/>
                </a:ext>
              </a:extLst>
            </p:cNvPr>
            <p:cNvSpPr txBox="1">
              <a:spLocks noChangeArrowheads="1"/>
            </p:cNvSpPr>
            <p:nvPr/>
          </p:nvSpPr>
          <p:spPr bwMode="auto">
            <a:xfrm>
              <a:off x="4495800" y="4419601"/>
              <a:ext cx="304801" cy="276225"/>
            </a:xfrm>
            <a:prstGeom prst="rect">
              <a:avLst/>
            </a:prstGeom>
            <a:noFill/>
            <a:ln w="9525">
              <a:noFill/>
              <a:miter lim="800000"/>
              <a:headEnd/>
              <a:tailEnd/>
            </a:ln>
          </p:spPr>
          <p:txBody>
            <a:bodyPr>
              <a:spAutoFit/>
            </a:bodyPr>
            <a:lstStyle/>
            <a:p>
              <a:r>
                <a:rPr lang="en-US" sz="1200" dirty="0"/>
                <a:t>3</a:t>
              </a:r>
            </a:p>
          </p:txBody>
        </p:sp>
        <p:pic>
          <p:nvPicPr>
            <p:cNvPr id="196" name="Picture 172" descr="25613325_thb.jpg">
              <a:extLst>
                <a:ext uri="{FF2B5EF4-FFF2-40B4-BE49-F238E27FC236}">
                  <a16:creationId xmlns:a16="http://schemas.microsoft.com/office/drawing/2014/main" id="{695B4BE0-0D04-4B91-BC13-B37253D1D83B}"/>
                </a:ext>
              </a:extLst>
            </p:cNvPr>
            <p:cNvPicPr>
              <a:picLocks noChangeAspect="1"/>
            </p:cNvPicPr>
            <p:nvPr/>
          </p:nvPicPr>
          <p:blipFill>
            <a:blip r:embed="rId2" cstate="email">
              <a:extLst>
                <a:ext uri="{28A0092B-C50C-407E-A947-70E740481C1C}">
                  <a14:useLocalDpi xmlns:a14="http://schemas.microsoft.com/office/drawing/2010/main"/>
                </a:ext>
              </a:extLst>
            </a:blip>
            <a:srcRect/>
            <a:stretch>
              <a:fillRect/>
            </a:stretch>
          </p:blipFill>
          <p:spPr bwMode="auto">
            <a:xfrm>
              <a:off x="6477000" y="1219200"/>
              <a:ext cx="2374900" cy="1981200"/>
            </a:xfrm>
            <a:prstGeom prst="rect">
              <a:avLst/>
            </a:prstGeom>
            <a:noFill/>
            <a:ln w="9525">
              <a:noFill/>
              <a:miter lim="800000"/>
              <a:headEnd/>
              <a:tailEnd/>
            </a:ln>
          </p:spPr>
        </p:pic>
      </p:grpSp>
    </p:spTree>
    <p:extLst>
      <p:ext uri="{BB962C8B-B14F-4D97-AF65-F5344CB8AC3E}">
        <p14:creationId xmlns:p14="http://schemas.microsoft.com/office/powerpoint/2010/main" val="8879889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How to Read Blueprints</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a:xfrm>
            <a:off x="6430501" y="2810081"/>
            <a:ext cx="5469855" cy="1176691"/>
          </a:xfrm>
        </p:spPr>
        <p:txBody>
          <a:bodyPr/>
          <a:lstStyle/>
          <a:p>
            <a:pPr marL="0" lvl="1" indent="0">
              <a:buNone/>
            </a:pPr>
            <a:r>
              <a:rPr lang="en-US" dirty="0"/>
              <a:t>The two ½” holes are drilled 1 ½” from the edge and 2 ⅞” from the center line of the part.</a:t>
            </a:r>
          </a:p>
          <a:p>
            <a:endParaRPr lang="en-US" dirty="0"/>
          </a:p>
        </p:txBody>
      </p:sp>
      <p:sp>
        <p:nvSpPr>
          <p:cNvPr id="4" name="Rectangle 3">
            <a:extLst>
              <a:ext uri="{FF2B5EF4-FFF2-40B4-BE49-F238E27FC236}">
                <a16:creationId xmlns:a16="http://schemas.microsoft.com/office/drawing/2014/main" id="{A0B3581D-22A9-4305-B95B-BE1B920FFA5D}"/>
              </a:ext>
            </a:extLst>
          </p:cNvPr>
          <p:cNvSpPr/>
          <p:nvPr/>
        </p:nvSpPr>
        <p:spPr>
          <a:xfrm>
            <a:off x="1323907" y="2794592"/>
            <a:ext cx="4800600" cy="35052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5" name="Group 4">
            <a:extLst>
              <a:ext uri="{FF2B5EF4-FFF2-40B4-BE49-F238E27FC236}">
                <a16:creationId xmlns:a16="http://schemas.microsoft.com/office/drawing/2014/main" id="{5B64C471-A7F1-442A-A82F-44617194C777}"/>
              </a:ext>
            </a:extLst>
          </p:cNvPr>
          <p:cNvGrpSpPr/>
          <p:nvPr/>
        </p:nvGrpSpPr>
        <p:grpSpPr>
          <a:xfrm>
            <a:off x="1466726" y="2889348"/>
            <a:ext cx="4453337" cy="3243080"/>
            <a:chOff x="533400" y="1219200"/>
            <a:chExt cx="8318500" cy="4700253"/>
          </a:xfrm>
        </p:grpSpPr>
        <p:grpSp>
          <p:nvGrpSpPr>
            <p:cNvPr id="6" name="Group 6">
              <a:extLst>
                <a:ext uri="{FF2B5EF4-FFF2-40B4-BE49-F238E27FC236}">
                  <a16:creationId xmlns:a16="http://schemas.microsoft.com/office/drawing/2014/main" id="{398EB9B6-9A5D-4135-A4EA-9D1057335774}"/>
                </a:ext>
              </a:extLst>
            </p:cNvPr>
            <p:cNvGrpSpPr>
              <a:grpSpLocks/>
            </p:cNvGrpSpPr>
            <p:nvPr/>
          </p:nvGrpSpPr>
          <p:grpSpPr bwMode="auto">
            <a:xfrm>
              <a:off x="914400" y="3733800"/>
              <a:ext cx="3429000" cy="1765300"/>
              <a:chOff x="105613200" y="109728000"/>
              <a:chExt cx="6858000" cy="3200400"/>
            </a:xfrm>
          </p:grpSpPr>
          <p:sp>
            <p:nvSpPr>
              <p:cNvPr id="97" name="Line 7">
                <a:extLst>
                  <a:ext uri="{FF2B5EF4-FFF2-40B4-BE49-F238E27FC236}">
                    <a16:creationId xmlns:a16="http://schemas.microsoft.com/office/drawing/2014/main" id="{50DFFC08-F9C7-45D1-B46F-86589D6A7474}"/>
                  </a:ext>
                </a:extLst>
              </p:cNvPr>
              <p:cNvSpPr>
                <a:spLocks noChangeShapeType="1"/>
              </p:cNvSpPr>
              <p:nvPr/>
            </p:nvSpPr>
            <p:spPr bwMode="auto">
              <a:xfrm>
                <a:off x="105613200" y="112699800"/>
                <a:ext cx="2286000" cy="0"/>
              </a:xfrm>
              <a:prstGeom prst="line">
                <a:avLst/>
              </a:prstGeom>
              <a:noFill/>
              <a:ln w="28575">
                <a:solidFill>
                  <a:srgbClr val="000000"/>
                </a:solidFill>
                <a:round/>
                <a:headEnd/>
                <a:tailEnd/>
              </a:ln>
            </p:spPr>
            <p:txBody>
              <a:bodyPr lIns="36576" tIns="36576" rIns="36576" bIns="36576"/>
              <a:lstStyle/>
              <a:p>
                <a:endParaRPr lang="en-US" dirty="0"/>
              </a:p>
            </p:txBody>
          </p:sp>
          <p:sp>
            <p:nvSpPr>
              <p:cNvPr id="98" name="Line 8">
                <a:extLst>
                  <a:ext uri="{FF2B5EF4-FFF2-40B4-BE49-F238E27FC236}">
                    <a16:creationId xmlns:a16="http://schemas.microsoft.com/office/drawing/2014/main" id="{C00BF49D-FEC8-4C3E-87BA-019A6F0F1C04}"/>
                  </a:ext>
                </a:extLst>
              </p:cNvPr>
              <p:cNvSpPr>
                <a:spLocks noChangeShapeType="1"/>
              </p:cNvSpPr>
              <p:nvPr/>
            </p:nvSpPr>
            <p:spPr bwMode="auto">
              <a:xfrm>
                <a:off x="107899200" y="110871000"/>
                <a:ext cx="2286000" cy="0"/>
              </a:xfrm>
              <a:prstGeom prst="line">
                <a:avLst/>
              </a:prstGeom>
              <a:noFill/>
              <a:ln w="28575" algn="ctr">
                <a:solidFill>
                  <a:srgbClr val="000000"/>
                </a:solidFill>
                <a:round/>
                <a:headEnd/>
                <a:tailEnd/>
              </a:ln>
            </p:spPr>
            <p:txBody>
              <a:bodyPr lIns="36576" tIns="36576" rIns="36576" bIns="36576"/>
              <a:lstStyle/>
              <a:p>
                <a:endParaRPr lang="en-US" dirty="0"/>
              </a:p>
            </p:txBody>
          </p:sp>
          <p:sp>
            <p:nvSpPr>
              <p:cNvPr id="99" name="Line 9">
                <a:extLst>
                  <a:ext uri="{FF2B5EF4-FFF2-40B4-BE49-F238E27FC236}">
                    <a16:creationId xmlns:a16="http://schemas.microsoft.com/office/drawing/2014/main" id="{8F9485ED-F151-4C8D-A827-CC06BBC05F79}"/>
                  </a:ext>
                </a:extLst>
              </p:cNvPr>
              <p:cNvSpPr>
                <a:spLocks noChangeShapeType="1"/>
              </p:cNvSpPr>
              <p:nvPr/>
            </p:nvSpPr>
            <p:spPr bwMode="auto">
              <a:xfrm>
                <a:off x="110185200" y="112699800"/>
                <a:ext cx="2286000" cy="0"/>
              </a:xfrm>
              <a:prstGeom prst="line">
                <a:avLst/>
              </a:prstGeom>
              <a:noFill/>
              <a:ln w="28575" algn="ctr">
                <a:solidFill>
                  <a:srgbClr val="000000"/>
                </a:solidFill>
                <a:round/>
                <a:headEnd/>
                <a:tailEnd/>
              </a:ln>
            </p:spPr>
            <p:txBody>
              <a:bodyPr lIns="36576" tIns="36576" rIns="36576" bIns="36576"/>
              <a:lstStyle/>
              <a:p>
                <a:endParaRPr lang="en-US" dirty="0"/>
              </a:p>
            </p:txBody>
          </p:sp>
          <p:sp>
            <p:nvSpPr>
              <p:cNvPr id="100" name="Line 10">
                <a:extLst>
                  <a:ext uri="{FF2B5EF4-FFF2-40B4-BE49-F238E27FC236}">
                    <a16:creationId xmlns:a16="http://schemas.microsoft.com/office/drawing/2014/main" id="{25C4A436-56D3-42C0-BDD3-B16E806C8736}"/>
                  </a:ext>
                </a:extLst>
              </p:cNvPr>
              <p:cNvSpPr>
                <a:spLocks noChangeShapeType="1"/>
              </p:cNvSpPr>
              <p:nvPr/>
            </p:nvSpPr>
            <p:spPr bwMode="auto">
              <a:xfrm>
                <a:off x="107899200" y="110871000"/>
                <a:ext cx="0" cy="1828800"/>
              </a:xfrm>
              <a:prstGeom prst="line">
                <a:avLst/>
              </a:prstGeom>
              <a:noFill/>
              <a:ln w="28575">
                <a:solidFill>
                  <a:srgbClr val="000000"/>
                </a:solidFill>
                <a:round/>
                <a:headEnd/>
                <a:tailEnd/>
              </a:ln>
            </p:spPr>
            <p:txBody>
              <a:bodyPr lIns="36576" tIns="36576" rIns="36576" bIns="36576"/>
              <a:lstStyle/>
              <a:p>
                <a:endParaRPr lang="en-US" dirty="0"/>
              </a:p>
            </p:txBody>
          </p:sp>
          <p:sp>
            <p:nvSpPr>
              <p:cNvPr id="101" name="Line 11">
                <a:extLst>
                  <a:ext uri="{FF2B5EF4-FFF2-40B4-BE49-F238E27FC236}">
                    <a16:creationId xmlns:a16="http://schemas.microsoft.com/office/drawing/2014/main" id="{ABAFAD1C-7B5A-4790-AA20-74E51E904618}"/>
                  </a:ext>
                </a:extLst>
              </p:cNvPr>
              <p:cNvSpPr>
                <a:spLocks noChangeShapeType="1"/>
              </p:cNvSpPr>
              <p:nvPr/>
            </p:nvSpPr>
            <p:spPr bwMode="auto">
              <a:xfrm>
                <a:off x="110185200" y="110871000"/>
                <a:ext cx="0" cy="1828800"/>
              </a:xfrm>
              <a:prstGeom prst="line">
                <a:avLst/>
              </a:prstGeom>
              <a:noFill/>
              <a:ln w="28575" algn="ctr">
                <a:solidFill>
                  <a:srgbClr val="000000"/>
                </a:solidFill>
                <a:round/>
                <a:headEnd/>
                <a:tailEnd/>
              </a:ln>
            </p:spPr>
            <p:txBody>
              <a:bodyPr lIns="36576" tIns="36576" rIns="36576" bIns="36576"/>
              <a:lstStyle/>
              <a:p>
                <a:endParaRPr lang="en-US" dirty="0"/>
              </a:p>
            </p:txBody>
          </p:sp>
          <p:sp>
            <p:nvSpPr>
              <p:cNvPr id="102" name="Line 12">
                <a:extLst>
                  <a:ext uri="{FF2B5EF4-FFF2-40B4-BE49-F238E27FC236}">
                    <a16:creationId xmlns:a16="http://schemas.microsoft.com/office/drawing/2014/main" id="{7DB42FD2-212C-4868-A3EE-E94D90665E4A}"/>
                  </a:ext>
                </a:extLst>
              </p:cNvPr>
              <p:cNvSpPr>
                <a:spLocks noChangeShapeType="1"/>
              </p:cNvSpPr>
              <p:nvPr/>
            </p:nvSpPr>
            <p:spPr bwMode="auto">
              <a:xfrm>
                <a:off x="105613200" y="112014000"/>
                <a:ext cx="0" cy="685800"/>
              </a:xfrm>
              <a:prstGeom prst="line">
                <a:avLst/>
              </a:prstGeom>
              <a:noFill/>
              <a:ln w="28575">
                <a:solidFill>
                  <a:srgbClr val="000000"/>
                </a:solidFill>
                <a:round/>
                <a:headEnd/>
                <a:tailEnd/>
              </a:ln>
            </p:spPr>
            <p:txBody>
              <a:bodyPr lIns="36576" tIns="36576" rIns="36576" bIns="36576"/>
              <a:lstStyle/>
              <a:p>
                <a:endParaRPr lang="en-US" dirty="0"/>
              </a:p>
            </p:txBody>
          </p:sp>
          <p:sp>
            <p:nvSpPr>
              <p:cNvPr id="103" name="Line 13">
                <a:extLst>
                  <a:ext uri="{FF2B5EF4-FFF2-40B4-BE49-F238E27FC236}">
                    <a16:creationId xmlns:a16="http://schemas.microsoft.com/office/drawing/2014/main" id="{5F2B2382-4C0D-444C-82A0-E18E33D103E1}"/>
                  </a:ext>
                </a:extLst>
              </p:cNvPr>
              <p:cNvSpPr>
                <a:spLocks noChangeShapeType="1"/>
              </p:cNvSpPr>
              <p:nvPr/>
            </p:nvSpPr>
            <p:spPr bwMode="auto">
              <a:xfrm>
                <a:off x="112471200" y="112014000"/>
                <a:ext cx="0" cy="685800"/>
              </a:xfrm>
              <a:prstGeom prst="line">
                <a:avLst/>
              </a:prstGeom>
              <a:noFill/>
              <a:ln w="28575" algn="ctr">
                <a:solidFill>
                  <a:srgbClr val="000000"/>
                </a:solidFill>
                <a:round/>
                <a:headEnd/>
                <a:tailEnd/>
              </a:ln>
            </p:spPr>
            <p:txBody>
              <a:bodyPr lIns="36576" tIns="36576" rIns="36576" bIns="36576"/>
              <a:lstStyle/>
              <a:p>
                <a:endParaRPr lang="en-US" dirty="0"/>
              </a:p>
            </p:txBody>
          </p:sp>
          <p:sp>
            <p:nvSpPr>
              <p:cNvPr id="104" name="Line 14">
                <a:extLst>
                  <a:ext uri="{FF2B5EF4-FFF2-40B4-BE49-F238E27FC236}">
                    <a16:creationId xmlns:a16="http://schemas.microsoft.com/office/drawing/2014/main" id="{559DC505-1C58-4D6A-B119-1B1EDA481319}"/>
                  </a:ext>
                </a:extLst>
              </p:cNvPr>
              <p:cNvSpPr>
                <a:spLocks noChangeShapeType="1"/>
              </p:cNvSpPr>
              <p:nvPr/>
            </p:nvSpPr>
            <p:spPr bwMode="auto">
              <a:xfrm>
                <a:off x="105613200" y="112014000"/>
                <a:ext cx="1600200" cy="0"/>
              </a:xfrm>
              <a:prstGeom prst="line">
                <a:avLst/>
              </a:prstGeom>
              <a:noFill/>
              <a:ln w="28575">
                <a:solidFill>
                  <a:srgbClr val="000000"/>
                </a:solidFill>
                <a:round/>
                <a:headEnd/>
                <a:tailEnd/>
              </a:ln>
            </p:spPr>
            <p:txBody>
              <a:bodyPr lIns="36576" tIns="36576" rIns="36576" bIns="36576"/>
              <a:lstStyle/>
              <a:p>
                <a:endParaRPr lang="en-US" dirty="0"/>
              </a:p>
            </p:txBody>
          </p:sp>
          <p:sp>
            <p:nvSpPr>
              <p:cNvPr id="105" name="Line 15">
                <a:extLst>
                  <a:ext uri="{FF2B5EF4-FFF2-40B4-BE49-F238E27FC236}">
                    <a16:creationId xmlns:a16="http://schemas.microsoft.com/office/drawing/2014/main" id="{A52CF938-4E24-4F3F-9F31-DCB128638A83}"/>
                  </a:ext>
                </a:extLst>
              </p:cNvPr>
              <p:cNvSpPr>
                <a:spLocks noChangeShapeType="1"/>
              </p:cNvSpPr>
              <p:nvPr/>
            </p:nvSpPr>
            <p:spPr bwMode="auto">
              <a:xfrm>
                <a:off x="110871000" y="112014000"/>
                <a:ext cx="1600200" cy="0"/>
              </a:xfrm>
              <a:prstGeom prst="line">
                <a:avLst/>
              </a:prstGeom>
              <a:noFill/>
              <a:ln w="28575" algn="ctr">
                <a:solidFill>
                  <a:srgbClr val="000000"/>
                </a:solidFill>
                <a:round/>
                <a:headEnd/>
                <a:tailEnd/>
              </a:ln>
            </p:spPr>
            <p:txBody>
              <a:bodyPr lIns="36576" tIns="36576" rIns="36576" bIns="36576"/>
              <a:lstStyle/>
              <a:p>
                <a:endParaRPr lang="en-US" dirty="0"/>
              </a:p>
            </p:txBody>
          </p:sp>
          <p:sp>
            <p:nvSpPr>
              <p:cNvPr id="106" name="Line 16">
                <a:extLst>
                  <a:ext uri="{FF2B5EF4-FFF2-40B4-BE49-F238E27FC236}">
                    <a16:creationId xmlns:a16="http://schemas.microsoft.com/office/drawing/2014/main" id="{099B6350-52B9-4670-A714-20B17FAA19EC}"/>
                  </a:ext>
                </a:extLst>
              </p:cNvPr>
              <p:cNvSpPr>
                <a:spLocks noChangeShapeType="1"/>
              </p:cNvSpPr>
              <p:nvPr/>
            </p:nvSpPr>
            <p:spPr bwMode="auto">
              <a:xfrm flipV="1">
                <a:off x="107213400" y="110185200"/>
                <a:ext cx="0" cy="1828800"/>
              </a:xfrm>
              <a:prstGeom prst="line">
                <a:avLst/>
              </a:prstGeom>
              <a:noFill/>
              <a:ln w="28575">
                <a:solidFill>
                  <a:srgbClr val="000000"/>
                </a:solidFill>
                <a:round/>
                <a:headEnd/>
                <a:tailEnd/>
              </a:ln>
            </p:spPr>
            <p:txBody>
              <a:bodyPr lIns="36576" tIns="36576" rIns="36576" bIns="36576"/>
              <a:lstStyle/>
              <a:p>
                <a:endParaRPr lang="en-US" dirty="0"/>
              </a:p>
            </p:txBody>
          </p:sp>
          <p:sp>
            <p:nvSpPr>
              <p:cNvPr id="107" name="Line 17">
                <a:extLst>
                  <a:ext uri="{FF2B5EF4-FFF2-40B4-BE49-F238E27FC236}">
                    <a16:creationId xmlns:a16="http://schemas.microsoft.com/office/drawing/2014/main" id="{9DE5F5E6-C2E6-493C-9C42-DC165D2237AB}"/>
                  </a:ext>
                </a:extLst>
              </p:cNvPr>
              <p:cNvSpPr>
                <a:spLocks noChangeShapeType="1"/>
              </p:cNvSpPr>
              <p:nvPr/>
            </p:nvSpPr>
            <p:spPr bwMode="auto">
              <a:xfrm flipV="1">
                <a:off x="110871000" y="110185200"/>
                <a:ext cx="0" cy="1828800"/>
              </a:xfrm>
              <a:prstGeom prst="line">
                <a:avLst/>
              </a:prstGeom>
              <a:noFill/>
              <a:ln w="28575" algn="ctr">
                <a:solidFill>
                  <a:srgbClr val="000000"/>
                </a:solidFill>
                <a:round/>
                <a:headEnd/>
                <a:tailEnd/>
              </a:ln>
            </p:spPr>
            <p:txBody>
              <a:bodyPr lIns="36576" tIns="36576" rIns="36576" bIns="36576"/>
              <a:lstStyle/>
              <a:p>
                <a:endParaRPr lang="en-US" dirty="0"/>
              </a:p>
            </p:txBody>
          </p:sp>
          <p:sp>
            <p:nvSpPr>
              <p:cNvPr id="108" name="Line 18">
                <a:extLst>
                  <a:ext uri="{FF2B5EF4-FFF2-40B4-BE49-F238E27FC236}">
                    <a16:creationId xmlns:a16="http://schemas.microsoft.com/office/drawing/2014/main" id="{F80937E0-2D5D-47E0-BFA9-A000B8679036}"/>
                  </a:ext>
                </a:extLst>
              </p:cNvPr>
              <p:cNvSpPr>
                <a:spLocks noChangeShapeType="1"/>
              </p:cNvSpPr>
              <p:nvPr/>
            </p:nvSpPr>
            <p:spPr bwMode="auto">
              <a:xfrm>
                <a:off x="107213400" y="110185200"/>
                <a:ext cx="3657600" cy="0"/>
              </a:xfrm>
              <a:prstGeom prst="line">
                <a:avLst/>
              </a:prstGeom>
              <a:noFill/>
              <a:ln w="28575">
                <a:solidFill>
                  <a:srgbClr val="000000"/>
                </a:solidFill>
                <a:round/>
                <a:headEnd/>
                <a:tailEnd/>
              </a:ln>
            </p:spPr>
            <p:txBody>
              <a:bodyPr lIns="36576" tIns="36576" rIns="36576" bIns="36576"/>
              <a:lstStyle/>
              <a:p>
                <a:endParaRPr lang="en-US" dirty="0"/>
              </a:p>
            </p:txBody>
          </p:sp>
          <p:grpSp>
            <p:nvGrpSpPr>
              <p:cNvPr id="109" name="Group 19">
                <a:extLst>
                  <a:ext uri="{FF2B5EF4-FFF2-40B4-BE49-F238E27FC236}">
                    <a16:creationId xmlns:a16="http://schemas.microsoft.com/office/drawing/2014/main" id="{2C91087D-3830-4E83-B815-A08E0503D46C}"/>
                  </a:ext>
                </a:extLst>
              </p:cNvPr>
              <p:cNvGrpSpPr>
                <a:grpSpLocks/>
              </p:cNvGrpSpPr>
              <p:nvPr/>
            </p:nvGrpSpPr>
            <p:grpSpPr bwMode="auto">
              <a:xfrm>
                <a:off x="106413300" y="111671100"/>
                <a:ext cx="0" cy="1257300"/>
                <a:chOff x="106413300" y="111671100"/>
                <a:chExt cx="0" cy="1257300"/>
              </a:xfrm>
            </p:grpSpPr>
            <p:sp>
              <p:nvSpPr>
                <p:cNvPr id="127" name="Line 20">
                  <a:extLst>
                    <a:ext uri="{FF2B5EF4-FFF2-40B4-BE49-F238E27FC236}">
                      <a16:creationId xmlns:a16="http://schemas.microsoft.com/office/drawing/2014/main" id="{849FC127-1798-4338-A24A-64CCDA55DB93}"/>
                    </a:ext>
                  </a:extLst>
                </p:cNvPr>
                <p:cNvSpPr>
                  <a:spLocks noChangeShapeType="1"/>
                </p:cNvSpPr>
                <p:nvPr/>
              </p:nvSpPr>
              <p:spPr bwMode="auto">
                <a:xfrm>
                  <a:off x="106413300" y="112242600"/>
                  <a:ext cx="0" cy="171450"/>
                </a:xfrm>
                <a:prstGeom prst="line">
                  <a:avLst/>
                </a:prstGeom>
                <a:noFill/>
                <a:ln w="19050">
                  <a:solidFill>
                    <a:srgbClr val="000000"/>
                  </a:solidFill>
                  <a:round/>
                  <a:headEnd/>
                  <a:tailEnd/>
                </a:ln>
              </p:spPr>
              <p:txBody>
                <a:bodyPr lIns="36576" tIns="36576" rIns="36576" bIns="36576"/>
                <a:lstStyle/>
                <a:p>
                  <a:endParaRPr lang="en-US" dirty="0"/>
                </a:p>
              </p:txBody>
            </p:sp>
            <p:sp>
              <p:nvSpPr>
                <p:cNvPr id="128" name="Line 21">
                  <a:extLst>
                    <a:ext uri="{FF2B5EF4-FFF2-40B4-BE49-F238E27FC236}">
                      <a16:creationId xmlns:a16="http://schemas.microsoft.com/office/drawing/2014/main" id="{0DA834D2-BA8A-4CEC-A90E-D19CEC269EA8}"/>
                    </a:ext>
                  </a:extLst>
                </p:cNvPr>
                <p:cNvSpPr>
                  <a:spLocks noChangeShapeType="1"/>
                </p:cNvSpPr>
                <p:nvPr/>
              </p:nvSpPr>
              <p:spPr bwMode="auto">
                <a:xfrm>
                  <a:off x="106413300" y="112471200"/>
                  <a:ext cx="0" cy="457200"/>
                </a:xfrm>
                <a:prstGeom prst="line">
                  <a:avLst/>
                </a:prstGeom>
                <a:noFill/>
                <a:ln w="19050">
                  <a:solidFill>
                    <a:srgbClr val="000000"/>
                  </a:solidFill>
                  <a:round/>
                  <a:headEnd/>
                  <a:tailEnd/>
                </a:ln>
              </p:spPr>
              <p:txBody>
                <a:bodyPr lIns="36576" tIns="36576" rIns="36576" bIns="36576"/>
                <a:lstStyle/>
                <a:p>
                  <a:endParaRPr lang="en-US" dirty="0"/>
                </a:p>
              </p:txBody>
            </p:sp>
            <p:sp>
              <p:nvSpPr>
                <p:cNvPr id="129" name="Line 22">
                  <a:extLst>
                    <a:ext uri="{FF2B5EF4-FFF2-40B4-BE49-F238E27FC236}">
                      <a16:creationId xmlns:a16="http://schemas.microsoft.com/office/drawing/2014/main" id="{B41420FA-E39C-458C-9395-C088DEFEF858}"/>
                    </a:ext>
                  </a:extLst>
                </p:cNvPr>
                <p:cNvSpPr>
                  <a:spLocks noChangeShapeType="1"/>
                </p:cNvSpPr>
                <p:nvPr/>
              </p:nvSpPr>
              <p:spPr bwMode="auto">
                <a:xfrm>
                  <a:off x="106413300" y="111671100"/>
                  <a:ext cx="0" cy="457200"/>
                </a:xfrm>
                <a:prstGeom prst="line">
                  <a:avLst/>
                </a:prstGeom>
                <a:noFill/>
                <a:ln w="19050" algn="ctr">
                  <a:solidFill>
                    <a:srgbClr val="000000"/>
                  </a:solidFill>
                  <a:round/>
                  <a:headEnd/>
                  <a:tailEnd/>
                </a:ln>
              </p:spPr>
              <p:txBody>
                <a:bodyPr lIns="36576" tIns="36576" rIns="36576" bIns="36576"/>
                <a:lstStyle/>
                <a:p>
                  <a:endParaRPr lang="en-US" dirty="0"/>
                </a:p>
              </p:txBody>
            </p:sp>
          </p:grpSp>
          <p:sp>
            <p:nvSpPr>
              <p:cNvPr id="110" name="Line 23">
                <a:extLst>
                  <a:ext uri="{FF2B5EF4-FFF2-40B4-BE49-F238E27FC236}">
                    <a16:creationId xmlns:a16="http://schemas.microsoft.com/office/drawing/2014/main" id="{FB1B972A-788A-4793-B7E0-A184A98EC221}"/>
                  </a:ext>
                </a:extLst>
              </p:cNvPr>
              <p:cNvSpPr>
                <a:spLocks noChangeShapeType="1"/>
              </p:cNvSpPr>
              <p:nvPr/>
            </p:nvSpPr>
            <p:spPr bwMode="auto">
              <a:xfrm>
                <a:off x="106184700" y="112014000"/>
                <a:ext cx="0" cy="685800"/>
              </a:xfrm>
              <a:prstGeom prst="line">
                <a:avLst/>
              </a:prstGeom>
              <a:noFill/>
              <a:ln w="28575">
                <a:solidFill>
                  <a:srgbClr val="000000"/>
                </a:solidFill>
                <a:prstDash val="dash"/>
                <a:round/>
                <a:headEnd/>
                <a:tailEnd/>
              </a:ln>
            </p:spPr>
            <p:txBody>
              <a:bodyPr lIns="36576" tIns="36576" rIns="36576" bIns="36576"/>
              <a:lstStyle/>
              <a:p>
                <a:endParaRPr lang="en-US" dirty="0"/>
              </a:p>
            </p:txBody>
          </p:sp>
          <p:sp>
            <p:nvSpPr>
              <p:cNvPr id="111" name="Line 24">
                <a:extLst>
                  <a:ext uri="{FF2B5EF4-FFF2-40B4-BE49-F238E27FC236}">
                    <a16:creationId xmlns:a16="http://schemas.microsoft.com/office/drawing/2014/main" id="{9DE6DE5E-884B-424D-80E9-205D539D21A9}"/>
                  </a:ext>
                </a:extLst>
              </p:cNvPr>
              <p:cNvSpPr>
                <a:spLocks noChangeShapeType="1"/>
              </p:cNvSpPr>
              <p:nvPr/>
            </p:nvSpPr>
            <p:spPr bwMode="auto">
              <a:xfrm>
                <a:off x="111899700" y="112014000"/>
                <a:ext cx="0" cy="685800"/>
              </a:xfrm>
              <a:prstGeom prst="line">
                <a:avLst/>
              </a:prstGeom>
              <a:noFill/>
              <a:ln w="28575" algn="ctr">
                <a:solidFill>
                  <a:srgbClr val="000000"/>
                </a:solidFill>
                <a:prstDash val="dash"/>
                <a:round/>
                <a:headEnd/>
                <a:tailEnd/>
              </a:ln>
            </p:spPr>
            <p:txBody>
              <a:bodyPr lIns="36576" tIns="36576" rIns="36576" bIns="36576"/>
              <a:lstStyle/>
              <a:p>
                <a:endParaRPr lang="en-US" dirty="0"/>
              </a:p>
            </p:txBody>
          </p:sp>
          <p:sp>
            <p:nvSpPr>
              <p:cNvPr id="112" name="Line 25">
                <a:extLst>
                  <a:ext uri="{FF2B5EF4-FFF2-40B4-BE49-F238E27FC236}">
                    <a16:creationId xmlns:a16="http://schemas.microsoft.com/office/drawing/2014/main" id="{1FD99177-5A63-4752-9A87-EDB573BEE4A1}"/>
                  </a:ext>
                </a:extLst>
              </p:cNvPr>
              <p:cNvSpPr>
                <a:spLocks noChangeShapeType="1"/>
              </p:cNvSpPr>
              <p:nvPr/>
            </p:nvSpPr>
            <p:spPr bwMode="auto">
              <a:xfrm>
                <a:off x="111442500" y="112014000"/>
                <a:ext cx="0" cy="685800"/>
              </a:xfrm>
              <a:prstGeom prst="line">
                <a:avLst/>
              </a:prstGeom>
              <a:noFill/>
              <a:ln w="28575" algn="ctr">
                <a:solidFill>
                  <a:srgbClr val="000000"/>
                </a:solidFill>
                <a:prstDash val="dash"/>
                <a:round/>
                <a:headEnd/>
                <a:tailEnd/>
              </a:ln>
            </p:spPr>
            <p:txBody>
              <a:bodyPr lIns="36576" tIns="36576" rIns="36576" bIns="36576"/>
              <a:lstStyle/>
              <a:p>
                <a:endParaRPr lang="en-US" dirty="0"/>
              </a:p>
            </p:txBody>
          </p:sp>
          <p:sp>
            <p:nvSpPr>
              <p:cNvPr id="113" name="Line 27">
                <a:extLst>
                  <a:ext uri="{FF2B5EF4-FFF2-40B4-BE49-F238E27FC236}">
                    <a16:creationId xmlns:a16="http://schemas.microsoft.com/office/drawing/2014/main" id="{583E131E-7DFD-4FDD-B912-D2FBF98CE0C0}"/>
                  </a:ext>
                </a:extLst>
              </p:cNvPr>
              <p:cNvSpPr>
                <a:spLocks noChangeShapeType="1"/>
              </p:cNvSpPr>
              <p:nvPr/>
            </p:nvSpPr>
            <p:spPr bwMode="auto">
              <a:xfrm>
                <a:off x="106641900" y="112014000"/>
                <a:ext cx="0" cy="685800"/>
              </a:xfrm>
              <a:prstGeom prst="line">
                <a:avLst/>
              </a:prstGeom>
              <a:noFill/>
              <a:ln w="28575" algn="ctr">
                <a:solidFill>
                  <a:srgbClr val="000000"/>
                </a:solidFill>
                <a:prstDash val="dash"/>
                <a:round/>
                <a:headEnd/>
                <a:tailEnd/>
              </a:ln>
            </p:spPr>
            <p:txBody>
              <a:bodyPr lIns="36576" tIns="36576" rIns="36576" bIns="36576"/>
              <a:lstStyle/>
              <a:p>
                <a:endParaRPr lang="en-US" dirty="0"/>
              </a:p>
            </p:txBody>
          </p:sp>
          <p:grpSp>
            <p:nvGrpSpPr>
              <p:cNvPr id="114" name="Group 28">
                <a:extLst>
                  <a:ext uri="{FF2B5EF4-FFF2-40B4-BE49-F238E27FC236}">
                    <a16:creationId xmlns:a16="http://schemas.microsoft.com/office/drawing/2014/main" id="{DD880A42-1D35-402B-B597-CFD0EC6256FF}"/>
                  </a:ext>
                </a:extLst>
              </p:cNvPr>
              <p:cNvGrpSpPr>
                <a:grpSpLocks/>
              </p:cNvGrpSpPr>
              <p:nvPr/>
            </p:nvGrpSpPr>
            <p:grpSpPr bwMode="auto">
              <a:xfrm>
                <a:off x="111671100" y="111671100"/>
                <a:ext cx="1" cy="1257300"/>
                <a:chOff x="106527600" y="111785400"/>
                <a:chExt cx="1" cy="1257300"/>
              </a:xfrm>
            </p:grpSpPr>
            <p:sp>
              <p:nvSpPr>
                <p:cNvPr id="124" name="Line 29">
                  <a:extLst>
                    <a:ext uri="{FF2B5EF4-FFF2-40B4-BE49-F238E27FC236}">
                      <a16:creationId xmlns:a16="http://schemas.microsoft.com/office/drawing/2014/main" id="{3DE9AD35-F90E-4BDD-B16A-D6F7A0E8ACEA}"/>
                    </a:ext>
                  </a:extLst>
                </p:cNvPr>
                <p:cNvSpPr>
                  <a:spLocks noChangeShapeType="1"/>
                </p:cNvSpPr>
                <p:nvPr/>
              </p:nvSpPr>
              <p:spPr bwMode="auto">
                <a:xfrm>
                  <a:off x="106527600" y="112356900"/>
                  <a:ext cx="1" cy="171450"/>
                </a:xfrm>
                <a:prstGeom prst="line">
                  <a:avLst/>
                </a:prstGeom>
                <a:noFill/>
                <a:ln w="19050" algn="ctr">
                  <a:solidFill>
                    <a:srgbClr val="000000"/>
                  </a:solidFill>
                  <a:round/>
                  <a:headEnd/>
                  <a:tailEnd/>
                </a:ln>
              </p:spPr>
              <p:txBody>
                <a:bodyPr lIns="36576" tIns="36576" rIns="36576" bIns="36576"/>
                <a:lstStyle/>
                <a:p>
                  <a:endParaRPr lang="en-US" dirty="0"/>
                </a:p>
              </p:txBody>
            </p:sp>
            <p:sp>
              <p:nvSpPr>
                <p:cNvPr id="125" name="Line 30">
                  <a:extLst>
                    <a:ext uri="{FF2B5EF4-FFF2-40B4-BE49-F238E27FC236}">
                      <a16:creationId xmlns:a16="http://schemas.microsoft.com/office/drawing/2014/main" id="{BB4400F3-76B5-4DC0-BE1C-0B2239A3D2E7}"/>
                    </a:ext>
                  </a:extLst>
                </p:cNvPr>
                <p:cNvSpPr>
                  <a:spLocks noChangeShapeType="1"/>
                </p:cNvSpPr>
                <p:nvPr/>
              </p:nvSpPr>
              <p:spPr bwMode="auto">
                <a:xfrm>
                  <a:off x="106527600" y="112585500"/>
                  <a:ext cx="1" cy="457200"/>
                </a:xfrm>
                <a:prstGeom prst="line">
                  <a:avLst/>
                </a:prstGeom>
                <a:noFill/>
                <a:ln w="19050" algn="ctr">
                  <a:solidFill>
                    <a:srgbClr val="000000"/>
                  </a:solidFill>
                  <a:round/>
                  <a:headEnd/>
                  <a:tailEnd/>
                </a:ln>
              </p:spPr>
              <p:txBody>
                <a:bodyPr lIns="36576" tIns="36576" rIns="36576" bIns="36576"/>
                <a:lstStyle/>
                <a:p>
                  <a:endParaRPr lang="en-US" dirty="0"/>
                </a:p>
              </p:txBody>
            </p:sp>
            <p:sp>
              <p:nvSpPr>
                <p:cNvPr id="126" name="Line 31">
                  <a:extLst>
                    <a:ext uri="{FF2B5EF4-FFF2-40B4-BE49-F238E27FC236}">
                      <a16:creationId xmlns:a16="http://schemas.microsoft.com/office/drawing/2014/main" id="{437843F5-224E-4E57-859A-0D79B6205384}"/>
                    </a:ext>
                  </a:extLst>
                </p:cNvPr>
                <p:cNvSpPr>
                  <a:spLocks noChangeShapeType="1"/>
                </p:cNvSpPr>
                <p:nvPr/>
              </p:nvSpPr>
              <p:spPr bwMode="auto">
                <a:xfrm>
                  <a:off x="106527600" y="111785400"/>
                  <a:ext cx="1" cy="457200"/>
                </a:xfrm>
                <a:prstGeom prst="line">
                  <a:avLst/>
                </a:prstGeom>
                <a:noFill/>
                <a:ln w="19050" algn="ctr">
                  <a:solidFill>
                    <a:srgbClr val="000000"/>
                  </a:solidFill>
                  <a:round/>
                  <a:headEnd/>
                  <a:tailEnd/>
                </a:ln>
              </p:spPr>
              <p:txBody>
                <a:bodyPr lIns="36576" tIns="36576" rIns="36576" bIns="36576"/>
                <a:lstStyle/>
                <a:p>
                  <a:endParaRPr lang="en-US" dirty="0"/>
                </a:p>
              </p:txBody>
            </p:sp>
          </p:grpSp>
          <p:grpSp>
            <p:nvGrpSpPr>
              <p:cNvPr id="115" name="Group 32">
                <a:extLst>
                  <a:ext uri="{FF2B5EF4-FFF2-40B4-BE49-F238E27FC236}">
                    <a16:creationId xmlns:a16="http://schemas.microsoft.com/office/drawing/2014/main" id="{98EAAB07-C351-4F80-91AE-4010023FEA77}"/>
                  </a:ext>
                </a:extLst>
              </p:cNvPr>
              <p:cNvGrpSpPr>
                <a:grpSpLocks/>
              </p:cNvGrpSpPr>
              <p:nvPr/>
            </p:nvGrpSpPr>
            <p:grpSpPr bwMode="auto">
              <a:xfrm>
                <a:off x="109042200" y="109728000"/>
                <a:ext cx="1" cy="1257300"/>
                <a:chOff x="106641900" y="111899700"/>
                <a:chExt cx="1" cy="1257300"/>
              </a:xfrm>
            </p:grpSpPr>
            <p:sp>
              <p:nvSpPr>
                <p:cNvPr id="121" name="Line 33">
                  <a:extLst>
                    <a:ext uri="{FF2B5EF4-FFF2-40B4-BE49-F238E27FC236}">
                      <a16:creationId xmlns:a16="http://schemas.microsoft.com/office/drawing/2014/main" id="{8CF667A6-CC3A-411E-802E-3A7AFB75D4EA}"/>
                    </a:ext>
                  </a:extLst>
                </p:cNvPr>
                <p:cNvSpPr>
                  <a:spLocks noChangeShapeType="1"/>
                </p:cNvSpPr>
                <p:nvPr/>
              </p:nvSpPr>
              <p:spPr bwMode="auto">
                <a:xfrm>
                  <a:off x="106641900" y="112471200"/>
                  <a:ext cx="1" cy="171450"/>
                </a:xfrm>
                <a:prstGeom prst="line">
                  <a:avLst/>
                </a:prstGeom>
                <a:noFill/>
                <a:ln w="19050" algn="ctr">
                  <a:solidFill>
                    <a:srgbClr val="000000"/>
                  </a:solidFill>
                  <a:round/>
                  <a:headEnd/>
                  <a:tailEnd/>
                </a:ln>
              </p:spPr>
              <p:txBody>
                <a:bodyPr lIns="36576" tIns="36576" rIns="36576" bIns="36576"/>
                <a:lstStyle/>
                <a:p>
                  <a:endParaRPr lang="en-US" dirty="0"/>
                </a:p>
              </p:txBody>
            </p:sp>
            <p:sp>
              <p:nvSpPr>
                <p:cNvPr id="122" name="Line 34">
                  <a:extLst>
                    <a:ext uri="{FF2B5EF4-FFF2-40B4-BE49-F238E27FC236}">
                      <a16:creationId xmlns:a16="http://schemas.microsoft.com/office/drawing/2014/main" id="{4EB239AC-6B57-4E10-A2A9-AC70403C4CE6}"/>
                    </a:ext>
                  </a:extLst>
                </p:cNvPr>
                <p:cNvSpPr>
                  <a:spLocks noChangeShapeType="1"/>
                </p:cNvSpPr>
                <p:nvPr/>
              </p:nvSpPr>
              <p:spPr bwMode="auto">
                <a:xfrm>
                  <a:off x="106641900" y="112699800"/>
                  <a:ext cx="1" cy="457200"/>
                </a:xfrm>
                <a:prstGeom prst="line">
                  <a:avLst/>
                </a:prstGeom>
                <a:noFill/>
                <a:ln w="19050" algn="ctr">
                  <a:solidFill>
                    <a:srgbClr val="000000"/>
                  </a:solidFill>
                  <a:round/>
                  <a:headEnd/>
                  <a:tailEnd/>
                </a:ln>
              </p:spPr>
              <p:txBody>
                <a:bodyPr lIns="36576" tIns="36576" rIns="36576" bIns="36576"/>
                <a:lstStyle/>
                <a:p>
                  <a:endParaRPr lang="en-US" dirty="0"/>
                </a:p>
              </p:txBody>
            </p:sp>
            <p:sp>
              <p:nvSpPr>
                <p:cNvPr id="123" name="Line 35">
                  <a:extLst>
                    <a:ext uri="{FF2B5EF4-FFF2-40B4-BE49-F238E27FC236}">
                      <a16:creationId xmlns:a16="http://schemas.microsoft.com/office/drawing/2014/main" id="{71F68517-294D-4D50-8B67-B57733A22A93}"/>
                    </a:ext>
                  </a:extLst>
                </p:cNvPr>
                <p:cNvSpPr>
                  <a:spLocks noChangeShapeType="1"/>
                </p:cNvSpPr>
                <p:nvPr/>
              </p:nvSpPr>
              <p:spPr bwMode="auto">
                <a:xfrm>
                  <a:off x="106641900" y="111899700"/>
                  <a:ext cx="1" cy="457200"/>
                </a:xfrm>
                <a:prstGeom prst="line">
                  <a:avLst/>
                </a:prstGeom>
                <a:noFill/>
                <a:ln w="19050" algn="ctr">
                  <a:solidFill>
                    <a:srgbClr val="000000"/>
                  </a:solidFill>
                  <a:round/>
                  <a:headEnd/>
                  <a:tailEnd/>
                </a:ln>
              </p:spPr>
              <p:txBody>
                <a:bodyPr lIns="36576" tIns="36576" rIns="36576" bIns="36576"/>
                <a:lstStyle/>
                <a:p>
                  <a:endParaRPr lang="en-US" dirty="0"/>
                </a:p>
              </p:txBody>
            </p:sp>
          </p:grpSp>
          <p:sp>
            <p:nvSpPr>
              <p:cNvPr id="116" name="Line 36">
                <a:extLst>
                  <a:ext uri="{FF2B5EF4-FFF2-40B4-BE49-F238E27FC236}">
                    <a16:creationId xmlns:a16="http://schemas.microsoft.com/office/drawing/2014/main" id="{D26E6E14-0960-43FF-A262-F86A03F9ADCA}"/>
                  </a:ext>
                </a:extLst>
              </p:cNvPr>
              <p:cNvSpPr>
                <a:spLocks noChangeShapeType="1"/>
              </p:cNvSpPr>
              <p:nvPr/>
            </p:nvSpPr>
            <p:spPr bwMode="auto">
              <a:xfrm flipV="1">
                <a:off x="108127800" y="109956600"/>
                <a:ext cx="0" cy="228600"/>
              </a:xfrm>
              <a:prstGeom prst="line">
                <a:avLst/>
              </a:prstGeom>
              <a:noFill/>
              <a:ln w="28575">
                <a:solidFill>
                  <a:srgbClr val="000000"/>
                </a:solidFill>
                <a:round/>
                <a:headEnd/>
                <a:tailEnd/>
              </a:ln>
            </p:spPr>
            <p:txBody>
              <a:bodyPr lIns="36576" tIns="36576" rIns="36576" bIns="36576"/>
              <a:lstStyle/>
              <a:p>
                <a:endParaRPr lang="en-US" dirty="0"/>
              </a:p>
            </p:txBody>
          </p:sp>
          <p:sp>
            <p:nvSpPr>
              <p:cNvPr id="117" name="Line 37">
                <a:extLst>
                  <a:ext uri="{FF2B5EF4-FFF2-40B4-BE49-F238E27FC236}">
                    <a16:creationId xmlns:a16="http://schemas.microsoft.com/office/drawing/2014/main" id="{578FB9BD-7D5A-4396-807E-B2B18600C209}"/>
                  </a:ext>
                </a:extLst>
              </p:cNvPr>
              <p:cNvSpPr>
                <a:spLocks noChangeShapeType="1"/>
              </p:cNvSpPr>
              <p:nvPr/>
            </p:nvSpPr>
            <p:spPr bwMode="auto">
              <a:xfrm>
                <a:off x="108127800" y="109956600"/>
                <a:ext cx="1828800" cy="0"/>
              </a:xfrm>
              <a:prstGeom prst="line">
                <a:avLst/>
              </a:prstGeom>
              <a:noFill/>
              <a:ln w="28575">
                <a:solidFill>
                  <a:srgbClr val="000000"/>
                </a:solidFill>
                <a:round/>
                <a:headEnd/>
                <a:tailEnd/>
              </a:ln>
            </p:spPr>
            <p:txBody>
              <a:bodyPr lIns="36576" tIns="36576" rIns="36576" bIns="36576"/>
              <a:lstStyle/>
              <a:p>
                <a:endParaRPr lang="en-US" dirty="0"/>
              </a:p>
            </p:txBody>
          </p:sp>
          <p:sp>
            <p:nvSpPr>
              <p:cNvPr id="118" name="Line 38">
                <a:extLst>
                  <a:ext uri="{FF2B5EF4-FFF2-40B4-BE49-F238E27FC236}">
                    <a16:creationId xmlns:a16="http://schemas.microsoft.com/office/drawing/2014/main" id="{32DB9EC2-AB3C-42C9-9156-16F5643CEB43}"/>
                  </a:ext>
                </a:extLst>
              </p:cNvPr>
              <p:cNvSpPr>
                <a:spLocks noChangeShapeType="1"/>
              </p:cNvSpPr>
              <p:nvPr/>
            </p:nvSpPr>
            <p:spPr bwMode="auto">
              <a:xfrm>
                <a:off x="109956600" y="109956600"/>
                <a:ext cx="0" cy="228600"/>
              </a:xfrm>
              <a:prstGeom prst="line">
                <a:avLst/>
              </a:prstGeom>
              <a:noFill/>
              <a:ln w="28575">
                <a:solidFill>
                  <a:srgbClr val="000000"/>
                </a:solidFill>
                <a:round/>
                <a:headEnd/>
                <a:tailEnd/>
              </a:ln>
            </p:spPr>
            <p:txBody>
              <a:bodyPr lIns="36576" tIns="36576" rIns="36576" bIns="36576"/>
              <a:lstStyle/>
              <a:p>
                <a:endParaRPr lang="en-US" dirty="0"/>
              </a:p>
            </p:txBody>
          </p:sp>
          <p:sp>
            <p:nvSpPr>
              <p:cNvPr id="119" name="Line 39">
                <a:extLst>
                  <a:ext uri="{FF2B5EF4-FFF2-40B4-BE49-F238E27FC236}">
                    <a16:creationId xmlns:a16="http://schemas.microsoft.com/office/drawing/2014/main" id="{2D4BE0BC-ACAF-4A4A-A466-EAC296DA10F1}"/>
                  </a:ext>
                </a:extLst>
              </p:cNvPr>
              <p:cNvSpPr>
                <a:spLocks noChangeShapeType="1"/>
              </p:cNvSpPr>
              <p:nvPr/>
            </p:nvSpPr>
            <p:spPr bwMode="auto">
              <a:xfrm>
                <a:off x="108699300" y="109956600"/>
                <a:ext cx="0" cy="914400"/>
              </a:xfrm>
              <a:prstGeom prst="line">
                <a:avLst/>
              </a:prstGeom>
              <a:noFill/>
              <a:ln w="28575" algn="ctr">
                <a:solidFill>
                  <a:srgbClr val="000000"/>
                </a:solidFill>
                <a:prstDash val="dash"/>
                <a:round/>
                <a:headEnd/>
                <a:tailEnd/>
              </a:ln>
            </p:spPr>
            <p:txBody>
              <a:bodyPr lIns="36576" tIns="36576" rIns="36576" bIns="36576"/>
              <a:lstStyle/>
              <a:p>
                <a:endParaRPr lang="en-US" dirty="0"/>
              </a:p>
            </p:txBody>
          </p:sp>
          <p:sp>
            <p:nvSpPr>
              <p:cNvPr id="120" name="Line 40">
                <a:extLst>
                  <a:ext uri="{FF2B5EF4-FFF2-40B4-BE49-F238E27FC236}">
                    <a16:creationId xmlns:a16="http://schemas.microsoft.com/office/drawing/2014/main" id="{BFC9CB6B-81AD-4ADB-BFB8-E9C3B3981F86}"/>
                  </a:ext>
                </a:extLst>
              </p:cNvPr>
              <p:cNvSpPr>
                <a:spLocks noChangeShapeType="1"/>
              </p:cNvSpPr>
              <p:nvPr/>
            </p:nvSpPr>
            <p:spPr bwMode="auto">
              <a:xfrm>
                <a:off x="109385100" y="109956600"/>
                <a:ext cx="0" cy="914400"/>
              </a:xfrm>
              <a:prstGeom prst="line">
                <a:avLst/>
              </a:prstGeom>
              <a:noFill/>
              <a:ln w="28575" algn="ctr">
                <a:solidFill>
                  <a:srgbClr val="000000"/>
                </a:solidFill>
                <a:prstDash val="dash"/>
                <a:round/>
                <a:headEnd/>
                <a:tailEnd/>
              </a:ln>
            </p:spPr>
            <p:txBody>
              <a:bodyPr lIns="36576" tIns="36576" rIns="36576" bIns="36576"/>
              <a:lstStyle/>
              <a:p>
                <a:endParaRPr lang="en-US" dirty="0"/>
              </a:p>
            </p:txBody>
          </p:sp>
        </p:grpSp>
        <p:grpSp>
          <p:nvGrpSpPr>
            <p:cNvPr id="7" name="Group 41">
              <a:extLst>
                <a:ext uri="{FF2B5EF4-FFF2-40B4-BE49-F238E27FC236}">
                  <a16:creationId xmlns:a16="http://schemas.microsoft.com/office/drawing/2014/main" id="{7839A56B-3B6F-4B6F-8857-8E98309B536D}"/>
                </a:ext>
              </a:extLst>
            </p:cNvPr>
            <p:cNvGrpSpPr>
              <a:grpSpLocks/>
            </p:cNvGrpSpPr>
            <p:nvPr/>
          </p:nvGrpSpPr>
          <p:grpSpPr bwMode="auto">
            <a:xfrm>
              <a:off x="838200" y="1447800"/>
              <a:ext cx="3429000" cy="1371600"/>
              <a:chOff x="105613200" y="106983600"/>
              <a:chExt cx="6858000" cy="2744400"/>
            </a:xfrm>
          </p:grpSpPr>
          <p:sp>
            <p:nvSpPr>
              <p:cNvPr id="85" name="Line 42">
                <a:extLst>
                  <a:ext uri="{FF2B5EF4-FFF2-40B4-BE49-F238E27FC236}">
                    <a16:creationId xmlns:a16="http://schemas.microsoft.com/office/drawing/2014/main" id="{6556E08B-6D46-4EEA-A694-A01FA4A056A5}"/>
                  </a:ext>
                </a:extLst>
              </p:cNvPr>
              <p:cNvSpPr>
                <a:spLocks noChangeShapeType="1"/>
              </p:cNvSpPr>
              <p:nvPr/>
            </p:nvSpPr>
            <p:spPr bwMode="auto">
              <a:xfrm>
                <a:off x="105613200" y="109728000"/>
                <a:ext cx="6858000" cy="0"/>
              </a:xfrm>
              <a:prstGeom prst="line">
                <a:avLst/>
              </a:prstGeom>
              <a:noFill/>
              <a:ln w="28575">
                <a:solidFill>
                  <a:srgbClr val="000000"/>
                </a:solidFill>
                <a:round/>
                <a:headEnd/>
                <a:tailEnd/>
              </a:ln>
            </p:spPr>
            <p:txBody>
              <a:bodyPr lIns="36576" tIns="36576" rIns="36576" bIns="36576"/>
              <a:lstStyle/>
              <a:p>
                <a:endParaRPr lang="en-US" dirty="0"/>
              </a:p>
            </p:txBody>
          </p:sp>
          <p:sp>
            <p:nvSpPr>
              <p:cNvPr id="86" name="Line 43">
                <a:extLst>
                  <a:ext uri="{FF2B5EF4-FFF2-40B4-BE49-F238E27FC236}">
                    <a16:creationId xmlns:a16="http://schemas.microsoft.com/office/drawing/2014/main" id="{D5A520EF-B3D3-49C9-9C9E-C814AD29845F}"/>
                  </a:ext>
                </a:extLst>
              </p:cNvPr>
              <p:cNvSpPr>
                <a:spLocks noChangeShapeType="1"/>
              </p:cNvSpPr>
              <p:nvPr/>
            </p:nvSpPr>
            <p:spPr bwMode="auto">
              <a:xfrm flipV="1">
                <a:off x="105613200" y="106984800"/>
                <a:ext cx="0" cy="2743200"/>
              </a:xfrm>
              <a:prstGeom prst="line">
                <a:avLst/>
              </a:prstGeom>
              <a:noFill/>
              <a:ln w="28575">
                <a:solidFill>
                  <a:srgbClr val="000000"/>
                </a:solidFill>
                <a:round/>
                <a:headEnd/>
                <a:tailEnd/>
              </a:ln>
            </p:spPr>
            <p:txBody>
              <a:bodyPr lIns="36576" tIns="36576" rIns="36576" bIns="36576"/>
              <a:lstStyle/>
              <a:p>
                <a:endParaRPr lang="en-US" dirty="0"/>
              </a:p>
            </p:txBody>
          </p:sp>
          <p:sp>
            <p:nvSpPr>
              <p:cNvPr id="87" name="Line 44">
                <a:extLst>
                  <a:ext uri="{FF2B5EF4-FFF2-40B4-BE49-F238E27FC236}">
                    <a16:creationId xmlns:a16="http://schemas.microsoft.com/office/drawing/2014/main" id="{B22B3FD2-AE16-4F51-BDA5-C3F702CE12CB}"/>
                  </a:ext>
                </a:extLst>
              </p:cNvPr>
              <p:cNvSpPr>
                <a:spLocks noChangeShapeType="1"/>
              </p:cNvSpPr>
              <p:nvPr/>
            </p:nvSpPr>
            <p:spPr bwMode="auto">
              <a:xfrm flipV="1">
                <a:off x="107213400" y="106984800"/>
                <a:ext cx="0" cy="2743200"/>
              </a:xfrm>
              <a:prstGeom prst="line">
                <a:avLst/>
              </a:prstGeom>
              <a:noFill/>
              <a:ln w="28575" algn="ctr">
                <a:solidFill>
                  <a:srgbClr val="000000"/>
                </a:solidFill>
                <a:round/>
                <a:headEnd/>
                <a:tailEnd/>
              </a:ln>
            </p:spPr>
            <p:txBody>
              <a:bodyPr lIns="36576" tIns="36576" rIns="36576" bIns="36576"/>
              <a:lstStyle/>
              <a:p>
                <a:endParaRPr lang="en-US" dirty="0"/>
              </a:p>
            </p:txBody>
          </p:sp>
          <p:sp>
            <p:nvSpPr>
              <p:cNvPr id="88" name="Line 45">
                <a:extLst>
                  <a:ext uri="{FF2B5EF4-FFF2-40B4-BE49-F238E27FC236}">
                    <a16:creationId xmlns:a16="http://schemas.microsoft.com/office/drawing/2014/main" id="{602901F6-65B2-4B83-AD62-A8073A57D73E}"/>
                  </a:ext>
                </a:extLst>
              </p:cNvPr>
              <p:cNvSpPr>
                <a:spLocks noChangeShapeType="1"/>
              </p:cNvSpPr>
              <p:nvPr/>
            </p:nvSpPr>
            <p:spPr bwMode="auto">
              <a:xfrm flipV="1">
                <a:off x="110871000" y="106984800"/>
                <a:ext cx="0" cy="2743200"/>
              </a:xfrm>
              <a:prstGeom prst="line">
                <a:avLst/>
              </a:prstGeom>
              <a:noFill/>
              <a:ln w="28575" algn="ctr">
                <a:solidFill>
                  <a:srgbClr val="000000"/>
                </a:solidFill>
                <a:round/>
                <a:headEnd/>
                <a:tailEnd/>
              </a:ln>
            </p:spPr>
            <p:txBody>
              <a:bodyPr lIns="36576" tIns="36576" rIns="36576" bIns="36576"/>
              <a:lstStyle/>
              <a:p>
                <a:endParaRPr lang="en-US" dirty="0"/>
              </a:p>
            </p:txBody>
          </p:sp>
          <p:sp>
            <p:nvSpPr>
              <p:cNvPr id="89" name="Line 46">
                <a:extLst>
                  <a:ext uri="{FF2B5EF4-FFF2-40B4-BE49-F238E27FC236}">
                    <a16:creationId xmlns:a16="http://schemas.microsoft.com/office/drawing/2014/main" id="{275DADD0-F9CA-4B5B-A930-ED61757B7EBA}"/>
                  </a:ext>
                </a:extLst>
              </p:cNvPr>
              <p:cNvSpPr>
                <a:spLocks noChangeShapeType="1"/>
              </p:cNvSpPr>
              <p:nvPr/>
            </p:nvSpPr>
            <p:spPr bwMode="auto">
              <a:xfrm flipV="1">
                <a:off x="112471200" y="106983600"/>
                <a:ext cx="0" cy="2743200"/>
              </a:xfrm>
              <a:prstGeom prst="line">
                <a:avLst/>
              </a:prstGeom>
              <a:noFill/>
              <a:ln w="28575" algn="ctr">
                <a:solidFill>
                  <a:srgbClr val="000000"/>
                </a:solidFill>
                <a:round/>
                <a:headEnd/>
                <a:tailEnd/>
              </a:ln>
            </p:spPr>
            <p:txBody>
              <a:bodyPr lIns="36576" tIns="36576" rIns="36576" bIns="36576"/>
              <a:lstStyle/>
              <a:p>
                <a:endParaRPr lang="en-US" dirty="0"/>
              </a:p>
            </p:txBody>
          </p:sp>
          <p:sp>
            <p:nvSpPr>
              <p:cNvPr id="90" name="Line 47">
                <a:extLst>
                  <a:ext uri="{FF2B5EF4-FFF2-40B4-BE49-F238E27FC236}">
                    <a16:creationId xmlns:a16="http://schemas.microsoft.com/office/drawing/2014/main" id="{2EA5A27A-7BD8-49CB-B309-8855A8BA4CC7}"/>
                  </a:ext>
                </a:extLst>
              </p:cNvPr>
              <p:cNvSpPr>
                <a:spLocks noChangeShapeType="1"/>
              </p:cNvSpPr>
              <p:nvPr/>
            </p:nvSpPr>
            <p:spPr bwMode="auto">
              <a:xfrm flipV="1">
                <a:off x="107899200" y="106984800"/>
                <a:ext cx="0" cy="2743200"/>
              </a:xfrm>
              <a:prstGeom prst="line">
                <a:avLst/>
              </a:prstGeom>
              <a:noFill/>
              <a:ln w="28575" algn="ctr">
                <a:solidFill>
                  <a:srgbClr val="000000"/>
                </a:solidFill>
                <a:prstDash val="dash"/>
                <a:round/>
                <a:headEnd/>
                <a:tailEnd/>
              </a:ln>
            </p:spPr>
            <p:txBody>
              <a:bodyPr lIns="36576" tIns="36576" rIns="36576" bIns="36576"/>
              <a:lstStyle/>
              <a:p>
                <a:endParaRPr lang="en-US" dirty="0"/>
              </a:p>
            </p:txBody>
          </p:sp>
          <p:sp>
            <p:nvSpPr>
              <p:cNvPr id="91" name="Line 48">
                <a:extLst>
                  <a:ext uri="{FF2B5EF4-FFF2-40B4-BE49-F238E27FC236}">
                    <a16:creationId xmlns:a16="http://schemas.microsoft.com/office/drawing/2014/main" id="{61920635-C23F-487A-A4AB-A9AEA211796A}"/>
                  </a:ext>
                </a:extLst>
              </p:cNvPr>
              <p:cNvSpPr>
                <a:spLocks noChangeShapeType="1"/>
              </p:cNvSpPr>
              <p:nvPr/>
            </p:nvSpPr>
            <p:spPr bwMode="auto">
              <a:xfrm flipV="1">
                <a:off x="110185200" y="106984800"/>
                <a:ext cx="0" cy="2743200"/>
              </a:xfrm>
              <a:prstGeom prst="line">
                <a:avLst/>
              </a:prstGeom>
              <a:noFill/>
              <a:ln w="28575" algn="ctr">
                <a:solidFill>
                  <a:srgbClr val="000000"/>
                </a:solidFill>
                <a:prstDash val="dash"/>
                <a:round/>
                <a:headEnd/>
                <a:tailEnd/>
              </a:ln>
            </p:spPr>
            <p:txBody>
              <a:bodyPr lIns="36576" tIns="36576" rIns="36576" bIns="36576"/>
              <a:lstStyle/>
              <a:p>
                <a:endParaRPr lang="en-US" dirty="0"/>
              </a:p>
            </p:txBody>
          </p:sp>
          <p:sp>
            <p:nvSpPr>
              <p:cNvPr id="92" name="Line 49">
                <a:extLst>
                  <a:ext uri="{FF2B5EF4-FFF2-40B4-BE49-F238E27FC236}">
                    <a16:creationId xmlns:a16="http://schemas.microsoft.com/office/drawing/2014/main" id="{E66A7BAD-9E17-494C-8742-CF0555EB54AE}"/>
                  </a:ext>
                </a:extLst>
              </p:cNvPr>
              <p:cNvSpPr>
                <a:spLocks noChangeShapeType="1"/>
              </p:cNvSpPr>
              <p:nvPr/>
            </p:nvSpPr>
            <p:spPr bwMode="auto">
              <a:xfrm>
                <a:off x="105613200" y="106984800"/>
                <a:ext cx="6858000" cy="0"/>
              </a:xfrm>
              <a:prstGeom prst="line">
                <a:avLst/>
              </a:prstGeom>
              <a:noFill/>
              <a:ln w="28575" algn="ctr">
                <a:solidFill>
                  <a:srgbClr val="000000"/>
                </a:solidFill>
                <a:round/>
                <a:headEnd/>
                <a:tailEnd/>
              </a:ln>
            </p:spPr>
            <p:txBody>
              <a:bodyPr lIns="36576" tIns="36576" rIns="36576" bIns="36576"/>
              <a:lstStyle/>
              <a:p>
                <a:endParaRPr lang="en-US" dirty="0"/>
              </a:p>
            </p:txBody>
          </p:sp>
          <p:sp>
            <p:nvSpPr>
              <p:cNvPr id="93" name="Oval 50">
                <a:extLst>
                  <a:ext uri="{FF2B5EF4-FFF2-40B4-BE49-F238E27FC236}">
                    <a16:creationId xmlns:a16="http://schemas.microsoft.com/office/drawing/2014/main" id="{72143E8E-352A-4266-8C77-C2B4289F1AD1}"/>
                  </a:ext>
                </a:extLst>
              </p:cNvPr>
              <p:cNvSpPr>
                <a:spLocks noChangeArrowheads="1"/>
              </p:cNvSpPr>
              <p:nvPr/>
            </p:nvSpPr>
            <p:spPr bwMode="auto">
              <a:xfrm>
                <a:off x="106184700" y="108127800"/>
                <a:ext cx="457200" cy="457200"/>
              </a:xfrm>
              <a:prstGeom prst="ellipse">
                <a:avLst/>
              </a:prstGeom>
              <a:noFill/>
              <a:ln w="28575" algn="in">
                <a:solidFill>
                  <a:srgbClr val="000000"/>
                </a:solidFill>
                <a:round/>
                <a:headEnd/>
                <a:tailEnd/>
              </a:ln>
            </p:spPr>
            <p:txBody>
              <a:bodyPr lIns="36576" tIns="36576" rIns="36576" bIns="36576"/>
              <a:lstStyle/>
              <a:p>
                <a:endParaRPr lang="en-US" dirty="0"/>
              </a:p>
            </p:txBody>
          </p:sp>
          <p:sp>
            <p:nvSpPr>
              <p:cNvPr id="94" name="Oval 51">
                <a:extLst>
                  <a:ext uri="{FF2B5EF4-FFF2-40B4-BE49-F238E27FC236}">
                    <a16:creationId xmlns:a16="http://schemas.microsoft.com/office/drawing/2014/main" id="{DFB071CA-DA07-4D0A-B628-87AA6EE659E6}"/>
                  </a:ext>
                </a:extLst>
              </p:cNvPr>
              <p:cNvSpPr>
                <a:spLocks noChangeArrowheads="1"/>
              </p:cNvSpPr>
              <p:nvPr/>
            </p:nvSpPr>
            <p:spPr bwMode="auto">
              <a:xfrm>
                <a:off x="111442500" y="108127800"/>
                <a:ext cx="457200" cy="457200"/>
              </a:xfrm>
              <a:prstGeom prst="ellipse">
                <a:avLst/>
              </a:prstGeom>
              <a:noFill/>
              <a:ln w="28575" algn="in">
                <a:solidFill>
                  <a:srgbClr val="000000"/>
                </a:solidFill>
                <a:round/>
                <a:headEnd/>
                <a:tailEnd/>
              </a:ln>
            </p:spPr>
            <p:txBody>
              <a:bodyPr lIns="36576" tIns="36576" rIns="36576" bIns="36576"/>
              <a:lstStyle/>
              <a:p>
                <a:endParaRPr lang="en-US" dirty="0"/>
              </a:p>
            </p:txBody>
          </p:sp>
          <p:sp>
            <p:nvSpPr>
              <p:cNvPr id="95" name="Oval 52">
                <a:extLst>
                  <a:ext uri="{FF2B5EF4-FFF2-40B4-BE49-F238E27FC236}">
                    <a16:creationId xmlns:a16="http://schemas.microsoft.com/office/drawing/2014/main" id="{3B7A0623-2EA0-43C3-A364-0A40D8F162A0}"/>
                  </a:ext>
                </a:extLst>
              </p:cNvPr>
              <p:cNvSpPr>
                <a:spLocks noChangeArrowheads="1"/>
              </p:cNvSpPr>
              <p:nvPr/>
            </p:nvSpPr>
            <p:spPr bwMode="auto">
              <a:xfrm>
                <a:off x="108719150" y="108059225"/>
                <a:ext cx="628650" cy="571500"/>
              </a:xfrm>
              <a:prstGeom prst="ellipse">
                <a:avLst/>
              </a:prstGeom>
              <a:noFill/>
              <a:ln w="28575" algn="in">
                <a:solidFill>
                  <a:srgbClr val="000000"/>
                </a:solidFill>
                <a:round/>
                <a:headEnd/>
                <a:tailEnd/>
              </a:ln>
            </p:spPr>
            <p:txBody>
              <a:bodyPr lIns="36576" tIns="36576" rIns="36576" bIns="36576"/>
              <a:lstStyle/>
              <a:p>
                <a:endParaRPr lang="en-US" dirty="0"/>
              </a:p>
            </p:txBody>
          </p:sp>
          <p:sp>
            <p:nvSpPr>
              <p:cNvPr id="96" name="Oval 53">
                <a:extLst>
                  <a:ext uri="{FF2B5EF4-FFF2-40B4-BE49-F238E27FC236}">
                    <a16:creationId xmlns:a16="http://schemas.microsoft.com/office/drawing/2014/main" id="{166FF86B-3150-415A-BB3B-7815B81E7C60}"/>
                  </a:ext>
                </a:extLst>
              </p:cNvPr>
              <p:cNvSpPr>
                <a:spLocks noChangeArrowheads="1"/>
              </p:cNvSpPr>
              <p:nvPr/>
            </p:nvSpPr>
            <p:spPr bwMode="auto">
              <a:xfrm>
                <a:off x="108127800" y="107442000"/>
                <a:ext cx="1837825" cy="1828800"/>
              </a:xfrm>
              <a:prstGeom prst="ellipse">
                <a:avLst/>
              </a:prstGeom>
              <a:noFill/>
              <a:ln w="28575" algn="in">
                <a:solidFill>
                  <a:srgbClr val="000000"/>
                </a:solidFill>
                <a:round/>
                <a:headEnd/>
                <a:tailEnd/>
              </a:ln>
            </p:spPr>
            <p:txBody>
              <a:bodyPr lIns="36576" tIns="36576" rIns="36576" bIns="36576"/>
              <a:lstStyle/>
              <a:p>
                <a:endParaRPr lang="en-US" dirty="0"/>
              </a:p>
            </p:txBody>
          </p:sp>
        </p:grpSp>
        <p:grpSp>
          <p:nvGrpSpPr>
            <p:cNvPr id="8" name="Group 54">
              <a:extLst>
                <a:ext uri="{FF2B5EF4-FFF2-40B4-BE49-F238E27FC236}">
                  <a16:creationId xmlns:a16="http://schemas.microsoft.com/office/drawing/2014/main" id="{8EB18C1A-9228-46D9-BC36-4EC74181D991}"/>
                </a:ext>
              </a:extLst>
            </p:cNvPr>
            <p:cNvGrpSpPr>
              <a:grpSpLocks/>
            </p:cNvGrpSpPr>
            <p:nvPr/>
          </p:nvGrpSpPr>
          <p:grpSpPr bwMode="auto">
            <a:xfrm>
              <a:off x="5562600" y="3657600"/>
              <a:ext cx="1524000" cy="1905000"/>
              <a:chOff x="112014000" y="110128050"/>
              <a:chExt cx="2743200" cy="3371850"/>
            </a:xfrm>
          </p:grpSpPr>
          <p:sp>
            <p:nvSpPr>
              <p:cNvPr id="64" name="Line 55">
                <a:extLst>
                  <a:ext uri="{FF2B5EF4-FFF2-40B4-BE49-F238E27FC236}">
                    <a16:creationId xmlns:a16="http://schemas.microsoft.com/office/drawing/2014/main" id="{9895B1C6-B3C2-4A0A-9E39-FFD97BC1BE37}"/>
                  </a:ext>
                </a:extLst>
              </p:cNvPr>
              <p:cNvSpPr>
                <a:spLocks noChangeShapeType="1"/>
              </p:cNvSpPr>
              <p:nvPr/>
            </p:nvSpPr>
            <p:spPr bwMode="auto">
              <a:xfrm flipH="1">
                <a:off x="112014000" y="113157000"/>
                <a:ext cx="2743200" cy="0"/>
              </a:xfrm>
              <a:prstGeom prst="line">
                <a:avLst/>
              </a:prstGeom>
              <a:noFill/>
              <a:ln w="28575">
                <a:solidFill>
                  <a:srgbClr val="000000"/>
                </a:solidFill>
                <a:round/>
                <a:headEnd/>
                <a:tailEnd/>
              </a:ln>
            </p:spPr>
            <p:txBody>
              <a:bodyPr lIns="36576" tIns="36576" rIns="36576" bIns="36576"/>
              <a:lstStyle/>
              <a:p>
                <a:endParaRPr lang="en-US" dirty="0"/>
              </a:p>
            </p:txBody>
          </p:sp>
          <p:sp>
            <p:nvSpPr>
              <p:cNvPr id="65" name="Line 56">
                <a:extLst>
                  <a:ext uri="{FF2B5EF4-FFF2-40B4-BE49-F238E27FC236}">
                    <a16:creationId xmlns:a16="http://schemas.microsoft.com/office/drawing/2014/main" id="{E85FAC19-E525-4659-8EAA-929D5470529B}"/>
                  </a:ext>
                </a:extLst>
              </p:cNvPr>
              <p:cNvSpPr>
                <a:spLocks noChangeShapeType="1"/>
              </p:cNvSpPr>
              <p:nvPr/>
            </p:nvSpPr>
            <p:spPr bwMode="auto">
              <a:xfrm>
                <a:off x="112014000" y="110642400"/>
                <a:ext cx="0" cy="2514600"/>
              </a:xfrm>
              <a:prstGeom prst="line">
                <a:avLst/>
              </a:prstGeom>
              <a:noFill/>
              <a:ln w="28575">
                <a:solidFill>
                  <a:srgbClr val="000000"/>
                </a:solidFill>
                <a:round/>
                <a:headEnd/>
                <a:tailEnd/>
              </a:ln>
            </p:spPr>
            <p:txBody>
              <a:bodyPr lIns="36576" tIns="36576" rIns="36576" bIns="36576"/>
              <a:lstStyle/>
              <a:p>
                <a:endParaRPr lang="en-US" dirty="0"/>
              </a:p>
            </p:txBody>
          </p:sp>
          <p:sp>
            <p:nvSpPr>
              <p:cNvPr id="66" name="Line 57">
                <a:extLst>
                  <a:ext uri="{FF2B5EF4-FFF2-40B4-BE49-F238E27FC236}">
                    <a16:creationId xmlns:a16="http://schemas.microsoft.com/office/drawing/2014/main" id="{E85A3B9D-8A22-4944-94D6-D9D167034D37}"/>
                  </a:ext>
                </a:extLst>
              </p:cNvPr>
              <p:cNvSpPr>
                <a:spLocks noChangeShapeType="1"/>
              </p:cNvSpPr>
              <p:nvPr/>
            </p:nvSpPr>
            <p:spPr bwMode="auto">
              <a:xfrm>
                <a:off x="114757200" y="110642400"/>
                <a:ext cx="0" cy="2514600"/>
              </a:xfrm>
              <a:prstGeom prst="line">
                <a:avLst/>
              </a:prstGeom>
              <a:noFill/>
              <a:ln w="28575" algn="ctr">
                <a:solidFill>
                  <a:srgbClr val="000000"/>
                </a:solidFill>
                <a:round/>
                <a:headEnd/>
                <a:tailEnd/>
              </a:ln>
            </p:spPr>
            <p:txBody>
              <a:bodyPr lIns="36576" tIns="36576" rIns="36576" bIns="36576"/>
              <a:lstStyle/>
              <a:p>
                <a:endParaRPr lang="en-US" dirty="0"/>
              </a:p>
            </p:txBody>
          </p:sp>
          <p:sp>
            <p:nvSpPr>
              <p:cNvPr id="67" name="Line 58">
                <a:extLst>
                  <a:ext uri="{FF2B5EF4-FFF2-40B4-BE49-F238E27FC236}">
                    <a16:creationId xmlns:a16="http://schemas.microsoft.com/office/drawing/2014/main" id="{BBEFEBEC-90EC-40D4-AB82-080542EE66E3}"/>
                  </a:ext>
                </a:extLst>
              </p:cNvPr>
              <p:cNvSpPr>
                <a:spLocks noChangeShapeType="1"/>
              </p:cNvSpPr>
              <p:nvPr/>
            </p:nvSpPr>
            <p:spPr bwMode="auto">
              <a:xfrm flipH="1">
                <a:off x="112014000" y="111328200"/>
                <a:ext cx="2743200" cy="0"/>
              </a:xfrm>
              <a:prstGeom prst="line">
                <a:avLst/>
              </a:prstGeom>
              <a:noFill/>
              <a:ln w="28575" algn="ctr">
                <a:solidFill>
                  <a:srgbClr val="000000"/>
                </a:solidFill>
                <a:prstDash val="dash"/>
                <a:round/>
                <a:headEnd/>
                <a:tailEnd/>
              </a:ln>
            </p:spPr>
            <p:txBody>
              <a:bodyPr lIns="36576" tIns="36576" rIns="36576" bIns="36576"/>
              <a:lstStyle/>
              <a:p>
                <a:endParaRPr lang="en-US" dirty="0"/>
              </a:p>
            </p:txBody>
          </p:sp>
          <p:sp>
            <p:nvSpPr>
              <p:cNvPr id="68" name="Line 59">
                <a:extLst>
                  <a:ext uri="{FF2B5EF4-FFF2-40B4-BE49-F238E27FC236}">
                    <a16:creationId xmlns:a16="http://schemas.microsoft.com/office/drawing/2014/main" id="{C122E289-2405-4B03-B894-D91A42C792F4}"/>
                  </a:ext>
                </a:extLst>
              </p:cNvPr>
              <p:cNvSpPr>
                <a:spLocks noChangeShapeType="1"/>
              </p:cNvSpPr>
              <p:nvPr/>
            </p:nvSpPr>
            <p:spPr bwMode="auto">
              <a:xfrm flipH="1">
                <a:off x="112014000" y="110642400"/>
                <a:ext cx="2743200" cy="0"/>
              </a:xfrm>
              <a:prstGeom prst="line">
                <a:avLst/>
              </a:prstGeom>
              <a:noFill/>
              <a:ln w="28575" algn="ctr">
                <a:solidFill>
                  <a:srgbClr val="000000"/>
                </a:solidFill>
                <a:round/>
                <a:headEnd/>
                <a:tailEnd/>
              </a:ln>
            </p:spPr>
            <p:txBody>
              <a:bodyPr lIns="36576" tIns="36576" rIns="36576" bIns="36576"/>
              <a:lstStyle/>
              <a:p>
                <a:endParaRPr lang="en-US" dirty="0"/>
              </a:p>
            </p:txBody>
          </p:sp>
          <p:sp>
            <p:nvSpPr>
              <p:cNvPr id="69" name="Line 60">
                <a:extLst>
                  <a:ext uri="{FF2B5EF4-FFF2-40B4-BE49-F238E27FC236}">
                    <a16:creationId xmlns:a16="http://schemas.microsoft.com/office/drawing/2014/main" id="{B379239E-6FFA-4C00-9990-E50B0C6F5CA0}"/>
                  </a:ext>
                </a:extLst>
              </p:cNvPr>
              <p:cNvSpPr>
                <a:spLocks noChangeShapeType="1"/>
              </p:cNvSpPr>
              <p:nvPr/>
            </p:nvSpPr>
            <p:spPr bwMode="auto">
              <a:xfrm flipV="1">
                <a:off x="112471200" y="110413800"/>
                <a:ext cx="0" cy="228600"/>
              </a:xfrm>
              <a:prstGeom prst="line">
                <a:avLst/>
              </a:prstGeom>
              <a:noFill/>
              <a:ln w="28575">
                <a:solidFill>
                  <a:srgbClr val="000000"/>
                </a:solidFill>
                <a:round/>
                <a:headEnd/>
                <a:tailEnd/>
              </a:ln>
            </p:spPr>
            <p:txBody>
              <a:bodyPr lIns="36576" tIns="36576" rIns="36576" bIns="36576"/>
              <a:lstStyle/>
              <a:p>
                <a:endParaRPr lang="en-US" dirty="0"/>
              </a:p>
            </p:txBody>
          </p:sp>
          <p:sp>
            <p:nvSpPr>
              <p:cNvPr id="70" name="Line 61">
                <a:extLst>
                  <a:ext uri="{FF2B5EF4-FFF2-40B4-BE49-F238E27FC236}">
                    <a16:creationId xmlns:a16="http://schemas.microsoft.com/office/drawing/2014/main" id="{433AB1B7-220D-46F6-9E4F-E16C3CE18B16}"/>
                  </a:ext>
                </a:extLst>
              </p:cNvPr>
              <p:cNvSpPr>
                <a:spLocks noChangeShapeType="1"/>
              </p:cNvSpPr>
              <p:nvPr/>
            </p:nvSpPr>
            <p:spPr bwMode="auto">
              <a:xfrm flipV="1">
                <a:off x="114300000" y="110402975"/>
                <a:ext cx="0" cy="228600"/>
              </a:xfrm>
              <a:prstGeom prst="line">
                <a:avLst/>
              </a:prstGeom>
              <a:noFill/>
              <a:ln w="28575" algn="ctr">
                <a:solidFill>
                  <a:srgbClr val="000000"/>
                </a:solidFill>
                <a:round/>
                <a:headEnd/>
                <a:tailEnd/>
              </a:ln>
            </p:spPr>
            <p:txBody>
              <a:bodyPr lIns="36576" tIns="36576" rIns="36576" bIns="36576"/>
              <a:lstStyle/>
              <a:p>
                <a:endParaRPr lang="en-US" dirty="0"/>
              </a:p>
            </p:txBody>
          </p:sp>
          <p:sp>
            <p:nvSpPr>
              <p:cNvPr id="71" name="Line 62">
                <a:extLst>
                  <a:ext uri="{FF2B5EF4-FFF2-40B4-BE49-F238E27FC236}">
                    <a16:creationId xmlns:a16="http://schemas.microsoft.com/office/drawing/2014/main" id="{676C694D-D59C-488C-9F1D-A940889A2FF6}"/>
                  </a:ext>
                </a:extLst>
              </p:cNvPr>
              <p:cNvSpPr>
                <a:spLocks noChangeShapeType="1"/>
              </p:cNvSpPr>
              <p:nvPr/>
            </p:nvSpPr>
            <p:spPr bwMode="auto">
              <a:xfrm>
                <a:off x="112471200" y="110413800"/>
                <a:ext cx="1828800" cy="0"/>
              </a:xfrm>
              <a:prstGeom prst="line">
                <a:avLst/>
              </a:prstGeom>
              <a:noFill/>
              <a:ln w="28575">
                <a:solidFill>
                  <a:srgbClr val="000000"/>
                </a:solidFill>
                <a:round/>
                <a:headEnd/>
                <a:tailEnd/>
              </a:ln>
            </p:spPr>
            <p:txBody>
              <a:bodyPr lIns="36576" tIns="36576" rIns="36576" bIns="36576"/>
              <a:lstStyle/>
              <a:p>
                <a:endParaRPr lang="en-US" dirty="0"/>
              </a:p>
            </p:txBody>
          </p:sp>
          <p:sp>
            <p:nvSpPr>
              <p:cNvPr id="72" name="Line 63">
                <a:extLst>
                  <a:ext uri="{FF2B5EF4-FFF2-40B4-BE49-F238E27FC236}">
                    <a16:creationId xmlns:a16="http://schemas.microsoft.com/office/drawing/2014/main" id="{96D38691-2C91-42DA-BC2C-8C4389B13854}"/>
                  </a:ext>
                </a:extLst>
              </p:cNvPr>
              <p:cNvSpPr>
                <a:spLocks noChangeShapeType="1"/>
              </p:cNvSpPr>
              <p:nvPr/>
            </p:nvSpPr>
            <p:spPr bwMode="auto">
              <a:xfrm>
                <a:off x="113042700" y="110413800"/>
                <a:ext cx="0" cy="914400"/>
              </a:xfrm>
              <a:prstGeom prst="line">
                <a:avLst/>
              </a:prstGeom>
              <a:noFill/>
              <a:ln w="28575">
                <a:solidFill>
                  <a:srgbClr val="000000"/>
                </a:solidFill>
                <a:prstDash val="dash"/>
                <a:round/>
                <a:headEnd/>
                <a:tailEnd/>
              </a:ln>
            </p:spPr>
            <p:txBody>
              <a:bodyPr lIns="36576" tIns="36576" rIns="36576" bIns="36576"/>
              <a:lstStyle/>
              <a:p>
                <a:endParaRPr lang="en-US" dirty="0"/>
              </a:p>
            </p:txBody>
          </p:sp>
          <p:sp>
            <p:nvSpPr>
              <p:cNvPr id="73" name="Line 64">
                <a:extLst>
                  <a:ext uri="{FF2B5EF4-FFF2-40B4-BE49-F238E27FC236}">
                    <a16:creationId xmlns:a16="http://schemas.microsoft.com/office/drawing/2014/main" id="{CF307F52-1347-4CF0-86DD-E7454D721C1E}"/>
                  </a:ext>
                </a:extLst>
              </p:cNvPr>
              <p:cNvSpPr>
                <a:spLocks noChangeShapeType="1"/>
              </p:cNvSpPr>
              <p:nvPr/>
            </p:nvSpPr>
            <p:spPr bwMode="auto">
              <a:xfrm>
                <a:off x="113728500" y="110413800"/>
                <a:ext cx="0" cy="914400"/>
              </a:xfrm>
              <a:prstGeom prst="line">
                <a:avLst/>
              </a:prstGeom>
              <a:noFill/>
              <a:ln w="28575" algn="ctr">
                <a:solidFill>
                  <a:srgbClr val="000000"/>
                </a:solidFill>
                <a:prstDash val="dash"/>
                <a:round/>
                <a:headEnd/>
                <a:tailEnd/>
              </a:ln>
            </p:spPr>
            <p:txBody>
              <a:bodyPr lIns="36576" tIns="36576" rIns="36576" bIns="36576"/>
              <a:lstStyle/>
              <a:p>
                <a:endParaRPr lang="en-US" dirty="0"/>
              </a:p>
            </p:txBody>
          </p:sp>
          <p:grpSp>
            <p:nvGrpSpPr>
              <p:cNvPr id="74" name="Group 65">
                <a:extLst>
                  <a:ext uri="{FF2B5EF4-FFF2-40B4-BE49-F238E27FC236}">
                    <a16:creationId xmlns:a16="http://schemas.microsoft.com/office/drawing/2014/main" id="{6FEE9151-689D-417F-BA6F-C031B9ABFC1F}"/>
                  </a:ext>
                </a:extLst>
              </p:cNvPr>
              <p:cNvGrpSpPr>
                <a:grpSpLocks/>
              </p:cNvGrpSpPr>
              <p:nvPr/>
            </p:nvGrpSpPr>
            <p:grpSpPr bwMode="auto">
              <a:xfrm>
                <a:off x="113385600" y="110128050"/>
                <a:ext cx="0" cy="1485900"/>
                <a:chOff x="113385600" y="110128050"/>
                <a:chExt cx="0" cy="1485900"/>
              </a:xfrm>
            </p:grpSpPr>
            <p:sp>
              <p:nvSpPr>
                <p:cNvPr id="82" name="Line 66">
                  <a:extLst>
                    <a:ext uri="{FF2B5EF4-FFF2-40B4-BE49-F238E27FC236}">
                      <a16:creationId xmlns:a16="http://schemas.microsoft.com/office/drawing/2014/main" id="{1CFA827B-BD2C-4B32-AC1C-AEDBC33C6E37}"/>
                    </a:ext>
                  </a:extLst>
                </p:cNvPr>
                <p:cNvSpPr>
                  <a:spLocks noChangeShapeType="1"/>
                </p:cNvSpPr>
                <p:nvPr/>
              </p:nvSpPr>
              <p:spPr bwMode="auto">
                <a:xfrm>
                  <a:off x="113385600" y="110128050"/>
                  <a:ext cx="0" cy="571500"/>
                </a:xfrm>
                <a:prstGeom prst="line">
                  <a:avLst/>
                </a:prstGeom>
                <a:noFill/>
                <a:ln w="28575">
                  <a:solidFill>
                    <a:srgbClr val="000000"/>
                  </a:solidFill>
                  <a:round/>
                  <a:headEnd/>
                  <a:tailEnd/>
                </a:ln>
              </p:spPr>
              <p:txBody>
                <a:bodyPr lIns="36576" tIns="36576" rIns="36576" bIns="36576"/>
                <a:lstStyle/>
                <a:p>
                  <a:endParaRPr lang="en-US" dirty="0"/>
                </a:p>
              </p:txBody>
            </p:sp>
            <p:sp>
              <p:nvSpPr>
                <p:cNvPr id="83" name="Line 67">
                  <a:extLst>
                    <a:ext uri="{FF2B5EF4-FFF2-40B4-BE49-F238E27FC236}">
                      <a16:creationId xmlns:a16="http://schemas.microsoft.com/office/drawing/2014/main" id="{643EAD52-CD68-4407-A780-E67C8714490C}"/>
                    </a:ext>
                  </a:extLst>
                </p:cNvPr>
                <p:cNvSpPr>
                  <a:spLocks noChangeShapeType="1"/>
                </p:cNvSpPr>
                <p:nvPr/>
              </p:nvSpPr>
              <p:spPr bwMode="auto">
                <a:xfrm>
                  <a:off x="113385600" y="110774750"/>
                  <a:ext cx="0" cy="171450"/>
                </a:xfrm>
                <a:prstGeom prst="line">
                  <a:avLst/>
                </a:prstGeom>
                <a:noFill/>
                <a:ln w="28575">
                  <a:solidFill>
                    <a:srgbClr val="000000"/>
                  </a:solidFill>
                  <a:round/>
                  <a:headEnd/>
                  <a:tailEnd/>
                </a:ln>
              </p:spPr>
              <p:txBody>
                <a:bodyPr lIns="36576" tIns="36576" rIns="36576" bIns="36576"/>
                <a:lstStyle/>
                <a:p>
                  <a:endParaRPr lang="en-US" dirty="0"/>
                </a:p>
              </p:txBody>
            </p:sp>
            <p:sp>
              <p:nvSpPr>
                <p:cNvPr id="84" name="Line 68">
                  <a:extLst>
                    <a:ext uri="{FF2B5EF4-FFF2-40B4-BE49-F238E27FC236}">
                      <a16:creationId xmlns:a16="http://schemas.microsoft.com/office/drawing/2014/main" id="{634E4594-75F1-41D3-AE52-5247F6F00E1E}"/>
                    </a:ext>
                  </a:extLst>
                </p:cNvPr>
                <p:cNvSpPr>
                  <a:spLocks noChangeShapeType="1"/>
                </p:cNvSpPr>
                <p:nvPr/>
              </p:nvSpPr>
              <p:spPr bwMode="auto">
                <a:xfrm>
                  <a:off x="113385600" y="111042450"/>
                  <a:ext cx="0" cy="571500"/>
                </a:xfrm>
                <a:prstGeom prst="line">
                  <a:avLst/>
                </a:prstGeom>
                <a:noFill/>
                <a:ln w="28575" algn="ctr">
                  <a:solidFill>
                    <a:srgbClr val="000000"/>
                  </a:solidFill>
                  <a:round/>
                  <a:headEnd/>
                  <a:tailEnd/>
                </a:ln>
              </p:spPr>
              <p:txBody>
                <a:bodyPr lIns="36576" tIns="36576" rIns="36576" bIns="36576"/>
                <a:lstStyle/>
                <a:p>
                  <a:endParaRPr lang="en-US" dirty="0"/>
                </a:p>
              </p:txBody>
            </p:sp>
          </p:grpSp>
          <p:sp>
            <p:nvSpPr>
              <p:cNvPr id="75" name="Line 69">
                <a:extLst>
                  <a:ext uri="{FF2B5EF4-FFF2-40B4-BE49-F238E27FC236}">
                    <a16:creationId xmlns:a16="http://schemas.microsoft.com/office/drawing/2014/main" id="{4AA3E92E-4C81-4B85-BB91-FE225737CD57}"/>
                  </a:ext>
                </a:extLst>
              </p:cNvPr>
              <p:cNvSpPr>
                <a:spLocks noChangeShapeType="1"/>
              </p:cNvSpPr>
              <p:nvPr/>
            </p:nvSpPr>
            <p:spPr bwMode="auto">
              <a:xfrm flipH="1">
                <a:off x="112014000" y="112471200"/>
                <a:ext cx="2743200" cy="0"/>
              </a:xfrm>
              <a:prstGeom prst="line">
                <a:avLst/>
              </a:prstGeom>
              <a:noFill/>
              <a:ln w="28575" algn="ctr">
                <a:solidFill>
                  <a:srgbClr val="000000"/>
                </a:solidFill>
                <a:round/>
                <a:headEnd/>
                <a:tailEnd/>
              </a:ln>
            </p:spPr>
            <p:txBody>
              <a:bodyPr lIns="36576" tIns="36576" rIns="36576" bIns="36576"/>
              <a:lstStyle/>
              <a:p>
                <a:endParaRPr lang="en-US" dirty="0"/>
              </a:p>
            </p:txBody>
          </p:sp>
          <p:grpSp>
            <p:nvGrpSpPr>
              <p:cNvPr id="76" name="Group 70">
                <a:extLst>
                  <a:ext uri="{FF2B5EF4-FFF2-40B4-BE49-F238E27FC236}">
                    <a16:creationId xmlns:a16="http://schemas.microsoft.com/office/drawing/2014/main" id="{9DDA022B-5ADB-4FB3-97C9-E7FF5C888848}"/>
                  </a:ext>
                </a:extLst>
              </p:cNvPr>
              <p:cNvGrpSpPr>
                <a:grpSpLocks/>
              </p:cNvGrpSpPr>
              <p:nvPr/>
            </p:nvGrpSpPr>
            <p:grpSpPr bwMode="auto">
              <a:xfrm>
                <a:off x="113385600" y="112014000"/>
                <a:ext cx="1" cy="1485900"/>
                <a:chOff x="113499900" y="110242350"/>
                <a:chExt cx="1" cy="1485900"/>
              </a:xfrm>
            </p:grpSpPr>
            <p:sp>
              <p:nvSpPr>
                <p:cNvPr id="79" name="Line 71">
                  <a:extLst>
                    <a:ext uri="{FF2B5EF4-FFF2-40B4-BE49-F238E27FC236}">
                      <a16:creationId xmlns:a16="http://schemas.microsoft.com/office/drawing/2014/main" id="{0CD251F5-64D3-432B-A214-F8F35A0840F7}"/>
                    </a:ext>
                  </a:extLst>
                </p:cNvPr>
                <p:cNvSpPr>
                  <a:spLocks noChangeShapeType="1"/>
                </p:cNvSpPr>
                <p:nvPr/>
              </p:nvSpPr>
              <p:spPr bwMode="auto">
                <a:xfrm>
                  <a:off x="113499900" y="110242350"/>
                  <a:ext cx="1" cy="571500"/>
                </a:xfrm>
                <a:prstGeom prst="line">
                  <a:avLst/>
                </a:prstGeom>
                <a:noFill/>
                <a:ln w="28575" algn="ctr">
                  <a:solidFill>
                    <a:srgbClr val="000000"/>
                  </a:solidFill>
                  <a:round/>
                  <a:headEnd/>
                  <a:tailEnd/>
                </a:ln>
              </p:spPr>
              <p:txBody>
                <a:bodyPr lIns="36576" tIns="36576" rIns="36576" bIns="36576"/>
                <a:lstStyle/>
                <a:p>
                  <a:endParaRPr lang="en-US" dirty="0"/>
                </a:p>
              </p:txBody>
            </p:sp>
            <p:sp>
              <p:nvSpPr>
                <p:cNvPr id="80" name="Line 72">
                  <a:extLst>
                    <a:ext uri="{FF2B5EF4-FFF2-40B4-BE49-F238E27FC236}">
                      <a16:creationId xmlns:a16="http://schemas.microsoft.com/office/drawing/2014/main" id="{1F4DA8B6-07A7-4FA1-ABD7-AB3A6D7DFD55}"/>
                    </a:ext>
                  </a:extLst>
                </p:cNvPr>
                <p:cNvSpPr>
                  <a:spLocks noChangeShapeType="1"/>
                </p:cNvSpPr>
                <p:nvPr/>
              </p:nvSpPr>
              <p:spPr bwMode="auto">
                <a:xfrm>
                  <a:off x="113499900" y="110889050"/>
                  <a:ext cx="1" cy="171450"/>
                </a:xfrm>
                <a:prstGeom prst="line">
                  <a:avLst/>
                </a:prstGeom>
                <a:noFill/>
                <a:ln w="28575" algn="ctr">
                  <a:solidFill>
                    <a:srgbClr val="000000"/>
                  </a:solidFill>
                  <a:round/>
                  <a:headEnd/>
                  <a:tailEnd/>
                </a:ln>
              </p:spPr>
              <p:txBody>
                <a:bodyPr lIns="36576" tIns="36576" rIns="36576" bIns="36576"/>
                <a:lstStyle/>
                <a:p>
                  <a:endParaRPr lang="en-US" dirty="0"/>
                </a:p>
              </p:txBody>
            </p:sp>
            <p:sp>
              <p:nvSpPr>
                <p:cNvPr id="81" name="Line 73">
                  <a:extLst>
                    <a:ext uri="{FF2B5EF4-FFF2-40B4-BE49-F238E27FC236}">
                      <a16:creationId xmlns:a16="http://schemas.microsoft.com/office/drawing/2014/main" id="{677EDAFA-2315-49F1-B577-411ABA43E677}"/>
                    </a:ext>
                  </a:extLst>
                </p:cNvPr>
                <p:cNvSpPr>
                  <a:spLocks noChangeShapeType="1"/>
                </p:cNvSpPr>
                <p:nvPr/>
              </p:nvSpPr>
              <p:spPr bwMode="auto">
                <a:xfrm>
                  <a:off x="113499900" y="111156750"/>
                  <a:ext cx="1" cy="571500"/>
                </a:xfrm>
                <a:prstGeom prst="line">
                  <a:avLst/>
                </a:prstGeom>
                <a:noFill/>
                <a:ln w="28575" algn="ctr">
                  <a:solidFill>
                    <a:srgbClr val="000000"/>
                  </a:solidFill>
                  <a:round/>
                  <a:headEnd/>
                  <a:tailEnd/>
                </a:ln>
              </p:spPr>
              <p:txBody>
                <a:bodyPr lIns="36576" tIns="36576" rIns="36576" bIns="36576"/>
                <a:lstStyle/>
                <a:p>
                  <a:endParaRPr lang="en-US" dirty="0"/>
                </a:p>
              </p:txBody>
            </p:sp>
          </p:grpSp>
          <p:sp>
            <p:nvSpPr>
              <p:cNvPr id="77" name="Line 74">
                <a:extLst>
                  <a:ext uri="{FF2B5EF4-FFF2-40B4-BE49-F238E27FC236}">
                    <a16:creationId xmlns:a16="http://schemas.microsoft.com/office/drawing/2014/main" id="{A92A95F0-9DDB-47F1-8002-5FCD22120FE7}"/>
                  </a:ext>
                </a:extLst>
              </p:cNvPr>
              <p:cNvSpPr>
                <a:spLocks noChangeShapeType="1"/>
              </p:cNvSpPr>
              <p:nvPr/>
            </p:nvSpPr>
            <p:spPr bwMode="auto">
              <a:xfrm>
                <a:off x="113157000" y="112472400"/>
                <a:ext cx="0" cy="685800"/>
              </a:xfrm>
              <a:prstGeom prst="line">
                <a:avLst/>
              </a:prstGeom>
              <a:noFill/>
              <a:ln w="28575">
                <a:solidFill>
                  <a:srgbClr val="000000"/>
                </a:solidFill>
                <a:prstDash val="dash"/>
                <a:round/>
                <a:headEnd/>
                <a:tailEnd/>
              </a:ln>
            </p:spPr>
            <p:txBody>
              <a:bodyPr lIns="36576" tIns="36576" rIns="36576" bIns="36576"/>
              <a:lstStyle/>
              <a:p>
                <a:endParaRPr lang="en-US" dirty="0"/>
              </a:p>
            </p:txBody>
          </p:sp>
          <p:sp>
            <p:nvSpPr>
              <p:cNvPr id="78" name="Line 75">
                <a:extLst>
                  <a:ext uri="{FF2B5EF4-FFF2-40B4-BE49-F238E27FC236}">
                    <a16:creationId xmlns:a16="http://schemas.microsoft.com/office/drawing/2014/main" id="{DD769EFD-0498-43C7-932D-00C64826C131}"/>
                  </a:ext>
                </a:extLst>
              </p:cNvPr>
              <p:cNvSpPr>
                <a:spLocks noChangeShapeType="1"/>
              </p:cNvSpPr>
              <p:nvPr/>
            </p:nvSpPr>
            <p:spPr bwMode="auto">
              <a:xfrm>
                <a:off x="113614200" y="112471200"/>
                <a:ext cx="0" cy="685800"/>
              </a:xfrm>
              <a:prstGeom prst="line">
                <a:avLst/>
              </a:prstGeom>
              <a:noFill/>
              <a:ln w="28575" algn="ctr">
                <a:solidFill>
                  <a:srgbClr val="000000"/>
                </a:solidFill>
                <a:prstDash val="dash"/>
                <a:round/>
                <a:headEnd/>
                <a:tailEnd/>
              </a:ln>
            </p:spPr>
            <p:txBody>
              <a:bodyPr lIns="36576" tIns="36576" rIns="36576" bIns="36576"/>
              <a:lstStyle/>
              <a:p>
                <a:endParaRPr lang="en-US" dirty="0"/>
              </a:p>
            </p:txBody>
          </p:sp>
        </p:grpSp>
        <p:cxnSp>
          <p:nvCxnSpPr>
            <p:cNvPr id="9" name="Straight Connector 8">
              <a:extLst>
                <a:ext uri="{FF2B5EF4-FFF2-40B4-BE49-F238E27FC236}">
                  <a16:creationId xmlns:a16="http://schemas.microsoft.com/office/drawing/2014/main" id="{A5FC63DD-4523-4835-B203-D404814362EC}"/>
                </a:ext>
              </a:extLst>
            </p:cNvPr>
            <p:cNvCxnSpPr/>
            <p:nvPr/>
          </p:nvCxnSpPr>
          <p:spPr>
            <a:xfrm>
              <a:off x="4419600" y="5410200"/>
              <a:ext cx="381000" cy="0"/>
            </a:xfrm>
            <a:prstGeom prst="line">
              <a:avLst/>
            </a:prstGeom>
          </p:spPr>
          <p:style>
            <a:lnRef idx="1">
              <a:schemeClr val="dk1"/>
            </a:lnRef>
            <a:fillRef idx="0">
              <a:schemeClr val="dk1"/>
            </a:fillRef>
            <a:effectRef idx="0">
              <a:schemeClr val="dk1"/>
            </a:effectRef>
            <a:fontRef idx="minor">
              <a:schemeClr val="tx1"/>
            </a:fontRef>
          </p:style>
        </p:cxnSp>
        <p:cxnSp>
          <p:nvCxnSpPr>
            <p:cNvPr id="10" name="Straight Connector 9">
              <a:extLst>
                <a:ext uri="{FF2B5EF4-FFF2-40B4-BE49-F238E27FC236}">
                  <a16:creationId xmlns:a16="http://schemas.microsoft.com/office/drawing/2014/main" id="{6807D884-80DF-4DCA-8835-08669CB8CF1E}"/>
                </a:ext>
              </a:extLst>
            </p:cNvPr>
            <p:cNvCxnSpPr/>
            <p:nvPr/>
          </p:nvCxnSpPr>
          <p:spPr>
            <a:xfrm>
              <a:off x="5105400" y="4953000"/>
              <a:ext cx="381000" cy="0"/>
            </a:xfrm>
            <a:prstGeom prst="line">
              <a:avLst/>
            </a:prstGeom>
          </p:spPr>
          <p:style>
            <a:lnRef idx="1">
              <a:schemeClr val="dk1"/>
            </a:lnRef>
            <a:fillRef idx="0">
              <a:schemeClr val="dk1"/>
            </a:fillRef>
            <a:effectRef idx="0">
              <a:schemeClr val="dk1"/>
            </a:effectRef>
            <a:fontRef idx="minor">
              <a:schemeClr val="tx1"/>
            </a:fontRef>
          </p:style>
        </p:cxnSp>
        <p:cxnSp>
          <p:nvCxnSpPr>
            <p:cNvPr id="11" name="Straight Connector 10">
              <a:extLst>
                <a:ext uri="{FF2B5EF4-FFF2-40B4-BE49-F238E27FC236}">
                  <a16:creationId xmlns:a16="http://schemas.microsoft.com/office/drawing/2014/main" id="{6D7521AE-2BB6-4F45-A6AB-C0D7F3CFC491}"/>
                </a:ext>
              </a:extLst>
            </p:cNvPr>
            <p:cNvCxnSpPr/>
            <p:nvPr/>
          </p:nvCxnSpPr>
          <p:spPr>
            <a:xfrm>
              <a:off x="5029200" y="3810000"/>
              <a:ext cx="685800" cy="0"/>
            </a:xfrm>
            <a:prstGeom prst="line">
              <a:avLst/>
            </a:prstGeom>
          </p:spPr>
          <p:style>
            <a:lnRef idx="1">
              <a:schemeClr val="dk1"/>
            </a:lnRef>
            <a:fillRef idx="0">
              <a:schemeClr val="dk1"/>
            </a:fillRef>
            <a:effectRef idx="0">
              <a:schemeClr val="dk1"/>
            </a:effectRef>
            <a:fontRef idx="minor">
              <a:schemeClr val="tx1"/>
            </a:fontRef>
          </p:style>
        </p:cxnSp>
        <p:cxnSp>
          <p:nvCxnSpPr>
            <p:cNvPr id="12" name="Straight Connector 11">
              <a:extLst>
                <a:ext uri="{FF2B5EF4-FFF2-40B4-BE49-F238E27FC236}">
                  <a16:creationId xmlns:a16="http://schemas.microsoft.com/office/drawing/2014/main" id="{14EB3A9D-794D-481A-A952-21940FEC27FD}"/>
                </a:ext>
              </a:extLst>
            </p:cNvPr>
            <p:cNvCxnSpPr/>
            <p:nvPr/>
          </p:nvCxnSpPr>
          <p:spPr>
            <a:xfrm>
              <a:off x="5105400" y="5410200"/>
              <a:ext cx="381000" cy="0"/>
            </a:xfrm>
            <a:prstGeom prst="line">
              <a:avLst/>
            </a:prstGeom>
          </p:spPr>
          <p:style>
            <a:lnRef idx="1">
              <a:schemeClr val="dk1"/>
            </a:lnRef>
            <a:fillRef idx="0">
              <a:schemeClr val="dk1"/>
            </a:fillRef>
            <a:effectRef idx="0">
              <a:schemeClr val="dk1"/>
            </a:effectRef>
            <a:fontRef idx="minor">
              <a:schemeClr val="tx1"/>
            </a:fontRef>
          </p:style>
        </p:cxnSp>
        <p:cxnSp>
          <p:nvCxnSpPr>
            <p:cNvPr id="13" name="Straight Connector 12">
              <a:extLst>
                <a:ext uri="{FF2B5EF4-FFF2-40B4-BE49-F238E27FC236}">
                  <a16:creationId xmlns:a16="http://schemas.microsoft.com/office/drawing/2014/main" id="{9678F57F-B611-423B-8E79-71DCD1731BE8}"/>
                </a:ext>
              </a:extLst>
            </p:cNvPr>
            <p:cNvCxnSpPr/>
            <p:nvPr/>
          </p:nvCxnSpPr>
          <p:spPr>
            <a:xfrm>
              <a:off x="5105400" y="3962400"/>
              <a:ext cx="381000" cy="0"/>
            </a:xfrm>
            <a:prstGeom prst="line">
              <a:avLst/>
            </a:prstGeom>
          </p:spPr>
          <p:style>
            <a:lnRef idx="1">
              <a:schemeClr val="dk1"/>
            </a:lnRef>
            <a:fillRef idx="0">
              <a:schemeClr val="dk1"/>
            </a:fillRef>
            <a:effectRef idx="0">
              <a:schemeClr val="dk1"/>
            </a:effectRef>
            <a:fontRef idx="minor">
              <a:schemeClr val="tx1"/>
            </a:fontRef>
          </p:style>
        </p:cxnSp>
        <p:cxnSp>
          <p:nvCxnSpPr>
            <p:cNvPr id="14" name="Straight Connector 13">
              <a:extLst>
                <a:ext uri="{FF2B5EF4-FFF2-40B4-BE49-F238E27FC236}">
                  <a16:creationId xmlns:a16="http://schemas.microsoft.com/office/drawing/2014/main" id="{ED38B3CD-055A-4114-BCF7-ED8AE7C57873}"/>
                </a:ext>
              </a:extLst>
            </p:cNvPr>
            <p:cNvCxnSpPr/>
            <p:nvPr/>
          </p:nvCxnSpPr>
          <p:spPr>
            <a:xfrm>
              <a:off x="3170238" y="3810000"/>
              <a:ext cx="1600200" cy="0"/>
            </a:xfrm>
            <a:prstGeom prst="line">
              <a:avLst/>
            </a:prstGeom>
          </p:spPr>
          <p:style>
            <a:lnRef idx="1">
              <a:schemeClr val="dk1"/>
            </a:lnRef>
            <a:fillRef idx="0">
              <a:schemeClr val="dk1"/>
            </a:fillRef>
            <a:effectRef idx="0">
              <a:schemeClr val="dk1"/>
            </a:effectRef>
            <a:fontRef idx="minor">
              <a:schemeClr val="tx1"/>
            </a:fontRef>
          </p:style>
        </p:cxnSp>
        <p:cxnSp>
          <p:nvCxnSpPr>
            <p:cNvPr id="15" name="Straight Connector 14">
              <a:extLst>
                <a:ext uri="{FF2B5EF4-FFF2-40B4-BE49-F238E27FC236}">
                  <a16:creationId xmlns:a16="http://schemas.microsoft.com/office/drawing/2014/main" id="{EFAAD30C-6B9E-4590-A157-7565E611511A}"/>
                </a:ext>
              </a:extLst>
            </p:cNvPr>
            <p:cNvCxnSpPr/>
            <p:nvPr/>
          </p:nvCxnSpPr>
          <p:spPr>
            <a:xfrm>
              <a:off x="4343400" y="2819400"/>
              <a:ext cx="914400" cy="0"/>
            </a:xfrm>
            <a:prstGeom prst="line">
              <a:avLst/>
            </a:prstGeom>
          </p:spPr>
          <p:style>
            <a:lnRef idx="1">
              <a:schemeClr val="dk1"/>
            </a:lnRef>
            <a:fillRef idx="0">
              <a:schemeClr val="dk1"/>
            </a:fillRef>
            <a:effectRef idx="0">
              <a:schemeClr val="dk1"/>
            </a:effectRef>
            <a:fontRef idx="minor">
              <a:schemeClr val="tx1"/>
            </a:fontRef>
          </p:style>
        </p:cxnSp>
        <p:cxnSp>
          <p:nvCxnSpPr>
            <p:cNvPr id="16" name="Straight Connector 15">
              <a:extLst>
                <a:ext uri="{FF2B5EF4-FFF2-40B4-BE49-F238E27FC236}">
                  <a16:creationId xmlns:a16="http://schemas.microsoft.com/office/drawing/2014/main" id="{BEEC788C-530A-48B2-B713-B056B9284217}"/>
                </a:ext>
              </a:extLst>
            </p:cNvPr>
            <p:cNvCxnSpPr/>
            <p:nvPr/>
          </p:nvCxnSpPr>
          <p:spPr>
            <a:xfrm>
              <a:off x="4343400" y="1447800"/>
              <a:ext cx="762000" cy="0"/>
            </a:xfrm>
            <a:prstGeom prst="line">
              <a:avLst/>
            </a:prstGeom>
          </p:spPr>
          <p:style>
            <a:lnRef idx="1">
              <a:schemeClr val="dk1"/>
            </a:lnRef>
            <a:fillRef idx="0">
              <a:schemeClr val="dk1"/>
            </a:fillRef>
            <a:effectRef idx="0">
              <a:schemeClr val="dk1"/>
            </a:effectRef>
            <a:fontRef idx="minor">
              <a:schemeClr val="tx1"/>
            </a:fontRef>
          </p:style>
        </p:cxnSp>
        <p:cxnSp>
          <p:nvCxnSpPr>
            <p:cNvPr id="17" name="Straight Connector 16">
              <a:extLst>
                <a:ext uri="{FF2B5EF4-FFF2-40B4-BE49-F238E27FC236}">
                  <a16:creationId xmlns:a16="http://schemas.microsoft.com/office/drawing/2014/main" id="{7DF60E4F-7980-4FC6-B51C-67273B125F4A}"/>
                </a:ext>
              </a:extLst>
            </p:cNvPr>
            <p:cNvCxnSpPr/>
            <p:nvPr/>
          </p:nvCxnSpPr>
          <p:spPr>
            <a:xfrm>
              <a:off x="4038600" y="2133600"/>
              <a:ext cx="533400" cy="0"/>
            </a:xfrm>
            <a:prstGeom prst="line">
              <a:avLst/>
            </a:prstGeom>
          </p:spPr>
          <p:style>
            <a:lnRef idx="1">
              <a:schemeClr val="dk1"/>
            </a:lnRef>
            <a:fillRef idx="0">
              <a:schemeClr val="dk1"/>
            </a:fillRef>
            <a:effectRef idx="0">
              <a:schemeClr val="dk1"/>
            </a:effectRef>
            <a:fontRef idx="minor">
              <a:schemeClr val="tx1"/>
            </a:fontRef>
          </p:style>
        </p:cxnSp>
        <p:cxnSp>
          <p:nvCxnSpPr>
            <p:cNvPr id="18" name="Straight Connector 17">
              <a:extLst>
                <a:ext uri="{FF2B5EF4-FFF2-40B4-BE49-F238E27FC236}">
                  <a16:creationId xmlns:a16="http://schemas.microsoft.com/office/drawing/2014/main" id="{B56A79B5-3813-4613-ACE4-B1A06F8E58DE}"/>
                </a:ext>
              </a:extLst>
            </p:cNvPr>
            <p:cNvCxnSpPr/>
            <p:nvPr/>
          </p:nvCxnSpPr>
          <p:spPr>
            <a:xfrm>
              <a:off x="838200" y="2895600"/>
              <a:ext cx="0" cy="533400"/>
            </a:xfrm>
            <a:prstGeom prst="line">
              <a:avLst/>
            </a:prstGeom>
          </p:spPr>
          <p:style>
            <a:lnRef idx="1">
              <a:schemeClr val="dk1"/>
            </a:lnRef>
            <a:fillRef idx="0">
              <a:schemeClr val="dk1"/>
            </a:fillRef>
            <a:effectRef idx="0">
              <a:schemeClr val="dk1"/>
            </a:effectRef>
            <a:fontRef idx="minor">
              <a:schemeClr val="tx1"/>
            </a:fontRef>
          </p:style>
        </p:cxnSp>
        <p:cxnSp>
          <p:nvCxnSpPr>
            <p:cNvPr id="19" name="Straight Connector 18">
              <a:extLst>
                <a:ext uri="{FF2B5EF4-FFF2-40B4-BE49-F238E27FC236}">
                  <a16:creationId xmlns:a16="http://schemas.microsoft.com/office/drawing/2014/main" id="{DC01707A-AC15-42B9-B80D-F5BD35C6E6D9}"/>
                </a:ext>
              </a:extLst>
            </p:cNvPr>
            <p:cNvCxnSpPr/>
            <p:nvPr/>
          </p:nvCxnSpPr>
          <p:spPr>
            <a:xfrm>
              <a:off x="1219200" y="2286000"/>
              <a:ext cx="0" cy="914400"/>
            </a:xfrm>
            <a:prstGeom prst="line">
              <a:avLst/>
            </a:prstGeom>
          </p:spPr>
          <p:style>
            <a:lnRef idx="1">
              <a:schemeClr val="dk1"/>
            </a:lnRef>
            <a:fillRef idx="0">
              <a:schemeClr val="dk1"/>
            </a:fillRef>
            <a:effectRef idx="0">
              <a:schemeClr val="dk1"/>
            </a:effectRef>
            <a:fontRef idx="minor">
              <a:schemeClr val="tx1"/>
            </a:fontRef>
          </p:style>
        </p:cxnSp>
        <p:cxnSp>
          <p:nvCxnSpPr>
            <p:cNvPr id="20" name="Straight Connector 19">
              <a:extLst>
                <a:ext uri="{FF2B5EF4-FFF2-40B4-BE49-F238E27FC236}">
                  <a16:creationId xmlns:a16="http://schemas.microsoft.com/office/drawing/2014/main" id="{EEDDB2D9-3E3C-495D-A8ED-4D7C68273370}"/>
                </a:ext>
              </a:extLst>
            </p:cNvPr>
            <p:cNvCxnSpPr/>
            <p:nvPr/>
          </p:nvCxnSpPr>
          <p:spPr>
            <a:xfrm>
              <a:off x="2590800" y="2133600"/>
              <a:ext cx="0" cy="1066800"/>
            </a:xfrm>
            <a:prstGeom prst="line">
              <a:avLst/>
            </a:prstGeom>
          </p:spPr>
          <p:style>
            <a:lnRef idx="1">
              <a:schemeClr val="dk1"/>
            </a:lnRef>
            <a:fillRef idx="0">
              <a:schemeClr val="dk1"/>
            </a:fillRef>
            <a:effectRef idx="0">
              <a:schemeClr val="dk1"/>
            </a:effectRef>
            <a:fontRef idx="minor">
              <a:schemeClr val="tx1"/>
            </a:fontRef>
          </p:style>
        </p:cxnSp>
        <p:cxnSp>
          <p:nvCxnSpPr>
            <p:cNvPr id="21" name="Straight Connector 20">
              <a:extLst>
                <a:ext uri="{FF2B5EF4-FFF2-40B4-BE49-F238E27FC236}">
                  <a16:creationId xmlns:a16="http://schemas.microsoft.com/office/drawing/2014/main" id="{A74753BC-AB40-47CF-9A45-DD6221B10E7E}"/>
                </a:ext>
              </a:extLst>
            </p:cNvPr>
            <p:cNvCxnSpPr/>
            <p:nvPr/>
          </p:nvCxnSpPr>
          <p:spPr>
            <a:xfrm>
              <a:off x="3200400" y="5410200"/>
              <a:ext cx="0" cy="304800"/>
            </a:xfrm>
            <a:prstGeom prst="line">
              <a:avLst/>
            </a:prstGeom>
          </p:spPr>
          <p:style>
            <a:lnRef idx="1">
              <a:schemeClr val="dk1"/>
            </a:lnRef>
            <a:fillRef idx="0">
              <a:schemeClr val="dk1"/>
            </a:fillRef>
            <a:effectRef idx="0">
              <a:schemeClr val="dk1"/>
            </a:effectRef>
            <a:fontRef idx="minor">
              <a:schemeClr val="tx1"/>
            </a:fontRef>
          </p:style>
        </p:cxnSp>
        <p:cxnSp>
          <p:nvCxnSpPr>
            <p:cNvPr id="22" name="Straight Connector 21">
              <a:extLst>
                <a:ext uri="{FF2B5EF4-FFF2-40B4-BE49-F238E27FC236}">
                  <a16:creationId xmlns:a16="http://schemas.microsoft.com/office/drawing/2014/main" id="{AE7CB683-BDCE-44FA-9CEF-B0464824E9FB}"/>
                </a:ext>
              </a:extLst>
            </p:cNvPr>
            <p:cNvCxnSpPr/>
            <p:nvPr/>
          </p:nvCxnSpPr>
          <p:spPr>
            <a:xfrm>
              <a:off x="2057400" y="5486400"/>
              <a:ext cx="0" cy="304800"/>
            </a:xfrm>
            <a:prstGeom prst="line">
              <a:avLst/>
            </a:prstGeom>
          </p:spPr>
          <p:style>
            <a:lnRef idx="1">
              <a:schemeClr val="dk1"/>
            </a:lnRef>
            <a:fillRef idx="0">
              <a:schemeClr val="dk1"/>
            </a:fillRef>
            <a:effectRef idx="0">
              <a:schemeClr val="dk1"/>
            </a:effectRef>
            <a:fontRef idx="minor">
              <a:schemeClr val="tx1"/>
            </a:fontRef>
          </p:style>
        </p:cxnSp>
        <p:cxnSp>
          <p:nvCxnSpPr>
            <p:cNvPr id="23" name="Straight Connector 22">
              <a:extLst>
                <a:ext uri="{FF2B5EF4-FFF2-40B4-BE49-F238E27FC236}">
                  <a16:creationId xmlns:a16="http://schemas.microsoft.com/office/drawing/2014/main" id="{5C2B9622-8BC4-4F23-86DA-7A6C19754D10}"/>
                </a:ext>
              </a:extLst>
            </p:cNvPr>
            <p:cNvCxnSpPr/>
            <p:nvPr/>
          </p:nvCxnSpPr>
          <p:spPr>
            <a:xfrm>
              <a:off x="914400" y="5486400"/>
              <a:ext cx="0" cy="304800"/>
            </a:xfrm>
            <a:prstGeom prst="line">
              <a:avLst/>
            </a:prstGeom>
          </p:spPr>
          <p:style>
            <a:lnRef idx="1">
              <a:schemeClr val="dk1"/>
            </a:lnRef>
            <a:fillRef idx="0">
              <a:schemeClr val="dk1"/>
            </a:fillRef>
            <a:effectRef idx="0">
              <a:schemeClr val="dk1"/>
            </a:effectRef>
            <a:fontRef idx="minor">
              <a:schemeClr val="tx1"/>
            </a:fontRef>
          </p:style>
        </p:cxnSp>
        <p:cxnSp>
          <p:nvCxnSpPr>
            <p:cNvPr id="24" name="Straight Connector 23">
              <a:extLst>
                <a:ext uri="{FF2B5EF4-FFF2-40B4-BE49-F238E27FC236}">
                  <a16:creationId xmlns:a16="http://schemas.microsoft.com/office/drawing/2014/main" id="{98F5154D-B6D9-4B7F-96B0-0E8449C4D733}"/>
                </a:ext>
              </a:extLst>
            </p:cNvPr>
            <p:cNvCxnSpPr/>
            <p:nvPr/>
          </p:nvCxnSpPr>
          <p:spPr>
            <a:xfrm>
              <a:off x="4267200" y="2895600"/>
              <a:ext cx="0" cy="533400"/>
            </a:xfrm>
            <a:prstGeom prst="line">
              <a:avLst/>
            </a:prstGeom>
          </p:spPr>
          <p:style>
            <a:lnRef idx="1">
              <a:schemeClr val="dk1"/>
            </a:lnRef>
            <a:fillRef idx="0">
              <a:schemeClr val="dk1"/>
            </a:fillRef>
            <a:effectRef idx="0">
              <a:schemeClr val="dk1"/>
            </a:effectRef>
            <a:fontRef idx="minor">
              <a:schemeClr val="tx1"/>
            </a:fontRef>
          </p:style>
        </p:cxnSp>
        <p:cxnSp>
          <p:nvCxnSpPr>
            <p:cNvPr id="25" name="Straight Connector 24">
              <a:extLst>
                <a:ext uri="{FF2B5EF4-FFF2-40B4-BE49-F238E27FC236}">
                  <a16:creationId xmlns:a16="http://schemas.microsoft.com/office/drawing/2014/main" id="{ED9B36B8-7418-4EDD-9F4A-2B81CF9F13E4}"/>
                </a:ext>
              </a:extLst>
            </p:cNvPr>
            <p:cNvCxnSpPr/>
            <p:nvPr/>
          </p:nvCxnSpPr>
          <p:spPr>
            <a:xfrm>
              <a:off x="3886200" y="2286000"/>
              <a:ext cx="0" cy="914400"/>
            </a:xfrm>
            <a:prstGeom prst="line">
              <a:avLst/>
            </a:prstGeom>
          </p:spPr>
          <p:style>
            <a:lnRef idx="1">
              <a:schemeClr val="dk1"/>
            </a:lnRef>
            <a:fillRef idx="0">
              <a:schemeClr val="dk1"/>
            </a:fillRef>
            <a:effectRef idx="0">
              <a:schemeClr val="dk1"/>
            </a:effectRef>
            <a:fontRef idx="minor">
              <a:schemeClr val="tx1"/>
            </a:fontRef>
          </p:style>
        </p:cxnSp>
        <p:sp>
          <p:nvSpPr>
            <p:cNvPr id="26" name="TextBox 109">
              <a:extLst>
                <a:ext uri="{FF2B5EF4-FFF2-40B4-BE49-F238E27FC236}">
                  <a16:creationId xmlns:a16="http://schemas.microsoft.com/office/drawing/2014/main" id="{3FE2707D-1A56-421E-968D-7A15E51BEE1A}"/>
                </a:ext>
              </a:extLst>
            </p:cNvPr>
            <p:cNvSpPr txBox="1">
              <a:spLocks noChangeArrowheads="1"/>
            </p:cNvSpPr>
            <p:nvPr/>
          </p:nvSpPr>
          <p:spPr bwMode="auto">
            <a:xfrm>
              <a:off x="1219199" y="5499100"/>
              <a:ext cx="685801" cy="356852"/>
            </a:xfrm>
            <a:prstGeom prst="rect">
              <a:avLst/>
            </a:prstGeom>
            <a:noFill/>
            <a:ln w="9525">
              <a:noFill/>
              <a:miter lim="800000"/>
              <a:headEnd/>
              <a:tailEnd/>
            </a:ln>
          </p:spPr>
          <p:txBody>
            <a:bodyPr wrap="square">
              <a:spAutoFit/>
            </a:bodyPr>
            <a:lstStyle/>
            <a:p>
              <a:r>
                <a:rPr lang="en-US" sz="1000" dirty="0"/>
                <a:t>2 ½</a:t>
              </a:r>
            </a:p>
          </p:txBody>
        </p:sp>
        <p:sp>
          <p:nvSpPr>
            <p:cNvPr id="27" name="TextBox 110">
              <a:extLst>
                <a:ext uri="{FF2B5EF4-FFF2-40B4-BE49-F238E27FC236}">
                  <a16:creationId xmlns:a16="http://schemas.microsoft.com/office/drawing/2014/main" id="{6DF360B3-9602-4D0D-BE4D-700BF7A62886}"/>
                </a:ext>
              </a:extLst>
            </p:cNvPr>
            <p:cNvSpPr txBox="1">
              <a:spLocks noChangeArrowheads="1"/>
            </p:cNvSpPr>
            <p:nvPr/>
          </p:nvSpPr>
          <p:spPr bwMode="auto">
            <a:xfrm>
              <a:off x="2362200" y="5562601"/>
              <a:ext cx="723901" cy="356852"/>
            </a:xfrm>
            <a:prstGeom prst="rect">
              <a:avLst/>
            </a:prstGeom>
            <a:noFill/>
            <a:ln w="9525">
              <a:noFill/>
              <a:miter lim="800000"/>
              <a:headEnd/>
              <a:tailEnd/>
            </a:ln>
          </p:spPr>
          <p:txBody>
            <a:bodyPr wrap="square">
              <a:spAutoFit/>
            </a:bodyPr>
            <a:lstStyle/>
            <a:p>
              <a:r>
                <a:rPr lang="en-US" sz="1000" dirty="0"/>
                <a:t>2 ½</a:t>
              </a:r>
            </a:p>
          </p:txBody>
        </p:sp>
        <p:sp>
          <p:nvSpPr>
            <p:cNvPr id="28" name="TextBox 111">
              <a:extLst>
                <a:ext uri="{FF2B5EF4-FFF2-40B4-BE49-F238E27FC236}">
                  <a16:creationId xmlns:a16="http://schemas.microsoft.com/office/drawing/2014/main" id="{7FCC1C0A-D29C-4E2F-B085-53DB1910947B}"/>
                </a:ext>
              </a:extLst>
            </p:cNvPr>
            <p:cNvSpPr txBox="1">
              <a:spLocks noChangeArrowheads="1"/>
            </p:cNvSpPr>
            <p:nvPr/>
          </p:nvSpPr>
          <p:spPr bwMode="auto">
            <a:xfrm>
              <a:off x="1524000" y="2895600"/>
              <a:ext cx="762001" cy="356852"/>
            </a:xfrm>
            <a:prstGeom prst="rect">
              <a:avLst/>
            </a:prstGeom>
            <a:noFill/>
            <a:ln w="9525">
              <a:noFill/>
              <a:miter lim="800000"/>
              <a:headEnd/>
              <a:tailEnd/>
            </a:ln>
          </p:spPr>
          <p:txBody>
            <a:bodyPr wrap="square">
              <a:spAutoFit/>
            </a:bodyPr>
            <a:lstStyle/>
            <a:p>
              <a:r>
                <a:rPr lang="en-US" sz="1000" dirty="0"/>
                <a:t>2 ⅞</a:t>
              </a:r>
            </a:p>
          </p:txBody>
        </p:sp>
        <p:sp>
          <p:nvSpPr>
            <p:cNvPr id="29" name="TextBox 112">
              <a:extLst>
                <a:ext uri="{FF2B5EF4-FFF2-40B4-BE49-F238E27FC236}">
                  <a16:creationId xmlns:a16="http://schemas.microsoft.com/office/drawing/2014/main" id="{4D73E7DA-961E-4D1A-8B27-92A50A3B1A88}"/>
                </a:ext>
              </a:extLst>
            </p:cNvPr>
            <p:cNvSpPr txBox="1">
              <a:spLocks noChangeArrowheads="1"/>
            </p:cNvSpPr>
            <p:nvPr/>
          </p:nvSpPr>
          <p:spPr bwMode="auto">
            <a:xfrm>
              <a:off x="2362198" y="3276601"/>
              <a:ext cx="723901" cy="356852"/>
            </a:xfrm>
            <a:prstGeom prst="rect">
              <a:avLst/>
            </a:prstGeom>
            <a:noFill/>
            <a:ln w="9525">
              <a:noFill/>
              <a:miter lim="800000"/>
              <a:headEnd/>
              <a:tailEnd/>
            </a:ln>
          </p:spPr>
          <p:txBody>
            <a:bodyPr wrap="square">
              <a:spAutoFit/>
            </a:bodyPr>
            <a:lstStyle/>
            <a:p>
              <a:r>
                <a:rPr lang="en-US" sz="1000" dirty="0"/>
                <a:t>7 ½</a:t>
              </a:r>
            </a:p>
          </p:txBody>
        </p:sp>
        <p:sp>
          <p:nvSpPr>
            <p:cNvPr id="30" name="TextBox 113">
              <a:extLst>
                <a:ext uri="{FF2B5EF4-FFF2-40B4-BE49-F238E27FC236}">
                  <a16:creationId xmlns:a16="http://schemas.microsoft.com/office/drawing/2014/main" id="{F79CA34C-74E6-4B7C-ADB0-FADA79C9A89D}"/>
                </a:ext>
              </a:extLst>
            </p:cNvPr>
            <p:cNvSpPr txBox="1">
              <a:spLocks noChangeArrowheads="1"/>
            </p:cNvSpPr>
            <p:nvPr/>
          </p:nvSpPr>
          <p:spPr bwMode="auto">
            <a:xfrm>
              <a:off x="4343399" y="2271000"/>
              <a:ext cx="685801" cy="356852"/>
            </a:xfrm>
            <a:prstGeom prst="rect">
              <a:avLst/>
            </a:prstGeom>
            <a:noFill/>
            <a:ln w="9525">
              <a:noFill/>
              <a:miter lim="800000"/>
              <a:headEnd/>
              <a:tailEnd/>
            </a:ln>
          </p:spPr>
          <p:txBody>
            <a:bodyPr wrap="square">
              <a:spAutoFit/>
            </a:bodyPr>
            <a:lstStyle/>
            <a:p>
              <a:r>
                <a:rPr lang="en-US" sz="1000" dirty="0"/>
                <a:t>1 ½</a:t>
              </a:r>
            </a:p>
          </p:txBody>
        </p:sp>
        <p:sp>
          <p:nvSpPr>
            <p:cNvPr id="31" name="TextBox 114">
              <a:extLst>
                <a:ext uri="{FF2B5EF4-FFF2-40B4-BE49-F238E27FC236}">
                  <a16:creationId xmlns:a16="http://schemas.microsoft.com/office/drawing/2014/main" id="{D4E4EAAB-1016-4A64-A497-F30DA708AA7D}"/>
                </a:ext>
              </a:extLst>
            </p:cNvPr>
            <p:cNvSpPr txBox="1">
              <a:spLocks noChangeArrowheads="1"/>
            </p:cNvSpPr>
            <p:nvPr/>
          </p:nvSpPr>
          <p:spPr bwMode="auto">
            <a:xfrm>
              <a:off x="5104399" y="5029200"/>
              <a:ext cx="304799" cy="217518"/>
            </a:xfrm>
            <a:prstGeom prst="rect">
              <a:avLst/>
            </a:prstGeom>
            <a:noFill/>
            <a:ln w="9525">
              <a:noFill/>
              <a:miter lim="800000"/>
              <a:headEnd/>
              <a:tailEnd/>
            </a:ln>
          </p:spPr>
          <p:txBody>
            <a:bodyPr wrap="square">
              <a:spAutoFit/>
            </a:bodyPr>
            <a:lstStyle/>
            <a:p>
              <a:r>
                <a:rPr lang="en-US" sz="1000" dirty="0"/>
                <a:t>¾</a:t>
              </a:r>
            </a:p>
          </p:txBody>
        </p:sp>
        <p:sp>
          <p:nvSpPr>
            <p:cNvPr id="32" name="TextBox 115">
              <a:extLst>
                <a:ext uri="{FF2B5EF4-FFF2-40B4-BE49-F238E27FC236}">
                  <a16:creationId xmlns:a16="http://schemas.microsoft.com/office/drawing/2014/main" id="{8A004B88-A616-426B-8541-04E74A964D85}"/>
                </a:ext>
              </a:extLst>
            </p:cNvPr>
            <p:cNvSpPr txBox="1">
              <a:spLocks noChangeArrowheads="1"/>
            </p:cNvSpPr>
            <p:nvPr/>
          </p:nvSpPr>
          <p:spPr bwMode="auto">
            <a:xfrm>
              <a:off x="4802095" y="3378825"/>
              <a:ext cx="533399" cy="217518"/>
            </a:xfrm>
            <a:prstGeom prst="rect">
              <a:avLst/>
            </a:prstGeom>
            <a:noFill/>
            <a:ln w="9525">
              <a:noFill/>
              <a:miter lim="800000"/>
              <a:headEnd/>
              <a:tailEnd/>
            </a:ln>
          </p:spPr>
          <p:txBody>
            <a:bodyPr>
              <a:spAutoFit/>
            </a:bodyPr>
            <a:lstStyle/>
            <a:p>
              <a:r>
                <a:rPr lang="en-US" sz="1000" dirty="0"/>
                <a:t>¼</a:t>
              </a:r>
            </a:p>
          </p:txBody>
        </p:sp>
        <p:sp>
          <p:nvSpPr>
            <p:cNvPr id="33" name="TextBox 116">
              <a:extLst>
                <a:ext uri="{FF2B5EF4-FFF2-40B4-BE49-F238E27FC236}">
                  <a16:creationId xmlns:a16="http://schemas.microsoft.com/office/drawing/2014/main" id="{520BB40C-666A-4796-994D-5D549DC713AE}"/>
                </a:ext>
              </a:extLst>
            </p:cNvPr>
            <p:cNvSpPr txBox="1">
              <a:spLocks noChangeArrowheads="1"/>
            </p:cNvSpPr>
            <p:nvPr/>
          </p:nvSpPr>
          <p:spPr bwMode="auto">
            <a:xfrm>
              <a:off x="4876800" y="1981200"/>
              <a:ext cx="304800" cy="217518"/>
            </a:xfrm>
            <a:prstGeom prst="rect">
              <a:avLst/>
            </a:prstGeom>
            <a:noFill/>
            <a:ln w="9525">
              <a:noFill/>
              <a:miter lim="800000"/>
              <a:headEnd/>
              <a:tailEnd/>
            </a:ln>
          </p:spPr>
          <p:txBody>
            <a:bodyPr>
              <a:spAutoFit/>
            </a:bodyPr>
            <a:lstStyle/>
            <a:p>
              <a:r>
                <a:rPr lang="en-US" sz="1000" dirty="0"/>
                <a:t>3</a:t>
              </a:r>
            </a:p>
          </p:txBody>
        </p:sp>
        <p:sp>
          <p:nvSpPr>
            <p:cNvPr id="34" name="TextBox 117">
              <a:extLst>
                <a:ext uri="{FF2B5EF4-FFF2-40B4-BE49-F238E27FC236}">
                  <a16:creationId xmlns:a16="http://schemas.microsoft.com/office/drawing/2014/main" id="{88DD7644-70FC-493E-AD19-E96649976FD4}"/>
                </a:ext>
              </a:extLst>
            </p:cNvPr>
            <p:cNvSpPr txBox="1">
              <a:spLocks noChangeArrowheads="1"/>
            </p:cNvSpPr>
            <p:nvPr/>
          </p:nvSpPr>
          <p:spPr bwMode="auto">
            <a:xfrm>
              <a:off x="5181603" y="3200401"/>
              <a:ext cx="914398" cy="356852"/>
            </a:xfrm>
            <a:prstGeom prst="rect">
              <a:avLst/>
            </a:prstGeom>
            <a:noFill/>
            <a:ln w="9525">
              <a:noFill/>
              <a:miter lim="800000"/>
              <a:headEnd/>
              <a:tailEnd/>
            </a:ln>
          </p:spPr>
          <p:txBody>
            <a:bodyPr wrap="square">
              <a:spAutoFit/>
            </a:bodyPr>
            <a:lstStyle/>
            <a:p>
              <a:r>
                <a:rPr lang="en-US" sz="1000" dirty="0"/>
                <a:t>2 Dia. </a:t>
              </a:r>
            </a:p>
          </p:txBody>
        </p:sp>
        <p:sp>
          <p:nvSpPr>
            <p:cNvPr id="35" name="TextBox 118">
              <a:extLst>
                <a:ext uri="{FF2B5EF4-FFF2-40B4-BE49-F238E27FC236}">
                  <a16:creationId xmlns:a16="http://schemas.microsoft.com/office/drawing/2014/main" id="{029EC5D3-B622-4CB3-BDD3-107246149E49}"/>
                </a:ext>
              </a:extLst>
            </p:cNvPr>
            <p:cNvSpPr txBox="1">
              <a:spLocks noChangeArrowheads="1"/>
            </p:cNvSpPr>
            <p:nvPr/>
          </p:nvSpPr>
          <p:spPr bwMode="auto">
            <a:xfrm>
              <a:off x="838200" y="2895600"/>
              <a:ext cx="457200" cy="217518"/>
            </a:xfrm>
            <a:prstGeom prst="rect">
              <a:avLst/>
            </a:prstGeom>
            <a:noFill/>
            <a:ln w="9525">
              <a:noFill/>
              <a:miter lim="800000"/>
              <a:headEnd/>
              <a:tailEnd/>
            </a:ln>
          </p:spPr>
          <p:txBody>
            <a:bodyPr>
              <a:spAutoFit/>
            </a:bodyPr>
            <a:lstStyle/>
            <a:p>
              <a:r>
                <a:rPr lang="en-US" sz="1000" dirty="0"/>
                <a:t>⅞</a:t>
              </a:r>
            </a:p>
          </p:txBody>
        </p:sp>
        <p:sp>
          <p:nvSpPr>
            <p:cNvPr id="36" name="TextBox 119">
              <a:extLst>
                <a:ext uri="{FF2B5EF4-FFF2-40B4-BE49-F238E27FC236}">
                  <a16:creationId xmlns:a16="http://schemas.microsoft.com/office/drawing/2014/main" id="{3D68B707-446C-4641-9949-707C235385F4}"/>
                </a:ext>
              </a:extLst>
            </p:cNvPr>
            <p:cNvSpPr txBox="1">
              <a:spLocks noChangeArrowheads="1"/>
            </p:cNvSpPr>
            <p:nvPr/>
          </p:nvSpPr>
          <p:spPr bwMode="auto">
            <a:xfrm>
              <a:off x="2935283" y="2897610"/>
              <a:ext cx="685799" cy="356852"/>
            </a:xfrm>
            <a:prstGeom prst="rect">
              <a:avLst/>
            </a:prstGeom>
            <a:noFill/>
            <a:ln w="9525">
              <a:noFill/>
              <a:miter lim="800000"/>
              <a:headEnd/>
              <a:tailEnd/>
            </a:ln>
          </p:spPr>
          <p:txBody>
            <a:bodyPr wrap="square">
              <a:spAutoFit/>
            </a:bodyPr>
            <a:lstStyle/>
            <a:p>
              <a:r>
                <a:rPr lang="en-US" sz="1000" dirty="0"/>
                <a:t>2 ⅞</a:t>
              </a:r>
            </a:p>
          </p:txBody>
        </p:sp>
        <p:sp>
          <p:nvSpPr>
            <p:cNvPr id="37" name="TextBox 120">
              <a:extLst>
                <a:ext uri="{FF2B5EF4-FFF2-40B4-BE49-F238E27FC236}">
                  <a16:creationId xmlns:a16="http://schemas.microsoft.com/office/drawing/2014/main" id="{C2798EA5-47EA-4436-ABFA-4B17F7D8658E}"/>
                </a:ext>
              </a:extLst>
            </p:cNvPr>
            <p:cNvSpPr txBox="1">
              <a:spLocks noChangeArrowheads="1"/>
            </p:cNvSpPr>
            <p:nvPr/>
          </p:nvSpPr>
          <p:spPr bwMode="auto">
            <a:xfrm>
              <a:off x="3615518" y="4119831"/>
              <a:ext cx="1189037" cy="579886"/>
            </a:xfrm>
            <a:prstGeom prst="rect">
              <a:avLst/>
            </a:prstGeom>
            <a:noFill/>
            <a:ln w="9525">
              <a:noFill/>
              <a:miter lim="800000"/>
              <a:headEnd/>
              <a:tailEnd/>
            </a:ln>
          </p:spPr>
          <p:txBody>
            <a:bodyPr wrap="square">
              <a:spAutoFit/>
            </a:bodyPr>
            <a:lstStyle/>
            <a:p>
              <a:r>
                <a:rPr lang="en-US" sz="1000" dirty="0"/>
                <a:t>½ DRILL </a:t>
              </a:r>
            </a:p>
            <a:p>
              <a:r>
                <a:rPr lang="en-US" sz="1000" dirty="0"/>
                <a:t>2 HOLES</a:t>
              </a:r>
            </a:p>
          </p:txBody>
        </p:sp>
        <p:sp>
          <p:nvSpPr>
            <p:cNvPr id="38" name="TextBox 121">
              <a:extLst>
                <a:ext uri="{FF2B5EF4-FFF2-40B4-BE49-F238E27FC236}">
                  <a16:creationId xmlns:a16="http://schemas.microsoft.com/office/drawing/2014/main" id="{C598B520-C6F1-498F-9082-79D2AD4DD49F}"/>
                </a:ext>
              </a:extLst>
            </p:cNvPr>
            <p:cNvSpPr txBox="1">
              <a:spLocks noChangeArrowheads="1"/>
            </p:cNvSpPr>
            <p:nvPr/>
          </p:nvSpPr>
          <p:spPr bwMode="auto">
            <a:xfrm>
              <a:off x="6400799" y="3200400"/>
              <a:ext cx="1263649" cy="356852"/>
            </a:xfrm>
            <a:prstGeom prst="rect">
              <a:avLst/>
            </a:prstGeom>
            <a:noFill/>
            <a:ln w="9525">
              <a:noFill/>
              <a:miter lim="800000"/>
              <a:headEnd/>
              <a:tailEnd/>
            </a:ln>
          </p:spPr>
          <p:txBody>
            <a:bodyPr wrap="square">
              <a:spAutoFit/>
            </a:bodyPr>
            <a:lstStyle/>
            <a:p>
              <a:r>
                <a:rPr lang="en-US" sz="1000" dirty="0"/>
                <a:t>⅞ DRILL</a:t>
              </a:r>
            </a:p>
          </p:txBody>
        </p:sp>
        <p:cxnSp>
          <p:nvCxnSpPr>
            <p:cNvPr id="39" name="Straight Arrow Connector 38">
              <a:extLst>
                <a:ext uri="{FF2B5EF4-FFF2-40B4-BE49-F238E27FC236}">
                  <a16:creationId xmlns:a16="http://schemas.microsoft.com/office/drawing/2014/main" id="{C98F733E-A834-4AAB-9EAA-9A30C51E015B}"/>
                </a:ext>
              </a:extLst>
            </p:cNvPr>
            <p:cNvCxnSpPr>
              <a:stCxn id="32" idx="2"/>
            </p:cNvCxnSpPr>
            <p:nvPr/>
          </p:nvCxnSpPr>
          <p:spPr>
            <a:xfrm>
              <a:off x="5068795" y="3596343"/>
              <a:ext cx="153401" cy="266934"/>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40" name="Straight Arrow Connector 39">
              <a:extLst>
                <a:ext uri="{FF2B5EF4-FFF2-40B4-BE49-F238E27FC236}">
                  <a16:creationId xmlns:a16="http://schemas.microsoft.com/office/drawing/2014/main" id="{95D6ED1F-6276-43DA-8E9D-634B8DBE1660}"/>
                </a:ext>
              </a:extLst>
            </p:cNvPr>
            <p:cNvCxnSpPr/>
            <p:nvPr/>
          </p:nvCxnSpPr>
          <p:spPr>
            <a:xfrm flipH="1">
              <a:off x="914400" y="5715000"/>
              <a:ext cx="304800" cy="0"/>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41" name="Straight Arrow Connector 40">
              <a:extLst>
                <a:ext uri="{FF2B5EF4-FFF2-40B4-BE49-F238E27FC236}">
                  <a16:creationId xmlns:a16="http://schemas.microsoft.com/office/drawing/2014/main" id="{90721947-0C5A-4922-BC25-3977C4A5B0E2}"/>
                </a:ext>
              </a:extLst>
            </p:cNvPr>
            <p:cNvCxnSpPr/>
            <p:nvPr/>
          </p:nvCxnSpPr>
          <p:spPr>
            <a:xfrm flipH="1">
              <a:off x="2057400" y="5715000"/>
              <a:ext cx="304800" cy="0"/>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42" name="Straight Arrow Connector 41">
              <a:extLst>
                <a:ext uri="{FF2B5EF4-FFF2-40B4-BE49-F238E27FC236}">
                  <a16:creationId xmlns:a16="http://schemas.microsoft.com/office/drawing/2014/main" id="{16DA4B98-84B3-47D0-90B9-E591EEF642E8}"/>
                </a:ext>
              </a:extLst>
            </p:cNvPr>
            <p:cNvCxnSpPr/>
            <p:nvPr/>
          </p:nvCxnSpPr>
          <p:spPr>
            <a:xfrm>
              <a:off x="3810000" y="4648200"/>
              <a:ext cx="76200" cy="228600"/>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43" name="Straight Arrow Connector 42">
              <a:extLst>
                <a:ext uri="{FF2B5EF4-FFF2-40B4-BE49-F238E27FC236}">
                  <a16:creationId xmlns:a16="http://schemas.microsoft.com/office/drawing/2014/main" id="{E294CB6E-BA1E-4791-AC3C-D41565147718}"/>
                </a:ext>
              </a:extLst>
            </p:cNvPr>
            <p:cNvCxnSpPr/>
            <p:nvPr/>
          </p:nvCxnSpPr>
          <p:spPr>
            <a:xfrm flipH="1">
              <a:off x="838200" y="3429000"/>
              <a:ext cx="1447800" cy="0"/>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44" name="Straight Arrow Connector 43">
              <a:extLst>
                <a:ext uri="{FF2B5EF4-FFF2-40B4-BE49-F238E27FC236}">
                  <a16:creationId xmlns:a16="http://schemas.microsoft.com/office/drawing/2014/main" id="{6B66192A-3183-41F4-BDF4-8B7FC8066D4B}"/>
                </a:ext>
              </a:extLst>
            </p:cNvPr>
            <p:cNvCxnSpPr>
              <a:stCxn id="62" idx="2"/>
            </p:cNvCxnSpPr>
            <p:nvPr/>
          </p:nvCxnSpPr>
          <p:spPr>
            <a:xfrm>
              <a:off x="4648200" y="4695825"/>
              <a:ext cx="0" cy="714375"/>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45" name="Straight Arrow Connector 44">
              <a:extLst>
                <a:ext uri="{FF2B5EF4-FFF2-40B4-BE49-F238E27FC236}">
                  <a16:creationId xmlns:a16="http://schemas.microsoft.com/office/drawing/2014/main" id="{168B8682-1B68-4B3C-9FF9-7E43CB23F0D7}"/>
                </a:ext>
              </a:extLst>
            </p:cNvPr>
            <p:cNvCxnSpPr>
              <a:stCxn id="36" idx="1"/>
            </p:cNvCxnSpPr>
            <p:nvPr/>
          </p:nvCxnSpPr>
          <p:spPr>
            <a:xfrm flipH="1">
              <a:off x="2600691" y="3076037"/>
              <a:ext cx="334592" cy="0"/>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46" name="Straight Arrow Connector 45">
              <a:extLst>
                <a:ext uri="{FF2B5EF4-FFF2-40B4-BE49-F238E27FC236}">
                  <a16:creationId xmlns:a16="http://schemas.microsoft.com/office/drawing/2014/main" id="{3E96488B-414F-4A9C-874B-332698C5F01F}"/>
                </a:ext>
              </a:extLst>
            </p:cNvPr>
            <p:cNvCxnSpPr/>
            <p:nvPr/>
          </p:nvCxnSpPr>
          <p:spPr>
            <a:xfrm flipH="1">
              <a:off x="1238250" y="3072300"/>
              <a:ext cx="304801" cy="0"/>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47" name="Straight Arrow Connector 46">
              <a:extLst>
                <a:ext uri="{FF2B5EF4-FFF2-40B4-BE49-F238E27FC236}">
                  <a16:creationId xmlns:a16="http://schemas.microsoft.com/office/drawing/2014/main" id="{D5B77453-D7FC-4059-8ECE-A1A5DA0E89A9}"/>
                </a:ext>
              </a:extLst>
            </p:cNvPr>
            <p:cNvCxnSpPr>
              <a:stCxn id="28" idx="3"/>
            </p:cNvCxnSpPr>
            <p:nvPr/>
          </p:nvCxnSpPr>
          <p:spPr>
            <a:xfrm>
              <a:off x="2286001" y="3074027"/>
              <a:ext cx="262337" cy="0"/>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48" name="Straight Arrow Connector 47">
              <a:extLst>
                <a:ext uri="{FF2B5EF4-FFF2-40B4-BE49-F238E27FC236}">
                  <a16:creationId xmlns:a16="http://schemas.microsoft.com/office/drawing/2014/main" id="{B24F29D8-B9C2-4293-AC05-B435A615F884}"/>
                </a:ext>
              </a:extLst>
            </p:cNvPr>
            <p:cNvCxnSpPr/>
            <p:nvPr/>
          </p:nvCxnSpPr>
          <p:spPr>
            <a:xfrm>
              <a:off x="2971800" y="3429000"/>
              <a:ext cx="1295400" cy="0"/>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49" name="Straight Arrow Connector 48">
              <a:extLst>
                <a:ext uri="{FF2B5EF4-FFF2-40B4-BE49-F238E27FC236}">
                  <a16:creationId xmlns:a16="http://schemas.microsoft.com/office/drawing/2014/main" id="{5147FDD4-7158-4F13-9D2F-3BAE41A1D6AD}"/>
                </a:ext>
              </a:extLst>
            </p:cNvPr>
            <p:cNvCxnSpPr/>
            <p:nvPr/>
          </p:nvCxnSpPr>
          <p:spPr>
            <a:xfrm flipV="1">
              <a:off x="3581400" y="3080795"/>
              <a:ext cx="304801" cy="0"/>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50" name="Straight Arrow Connector 49">
              <a:extLst>
                <a:ext uri="{FF2B5EF4-FFF2-40B4-BE49-F238E27FC236}">
                  <a16:creationId xmlns:a16="http://schemas.microsoft.com/office/drawing/2014/main" id="{01773925-D733-4762-8973-EC9D8AF692B0}"/>
                </a:ext>
              </a:extLst>
            </p:cNvPr>
            <p:cNvCxnSpPr/>
            <p:nvPr/>
          </p:nvCxnSpPr>
          <p:spPr>
            <a:xfrm flipV="1">
              <a:off x="533400" y="3072300"/>
              <a:ext cx="304801" cy="0"/>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51" name="Straight Arrow Connector 50">
              <a:extLst>
                <a:ext uri="{FF2B5EF4-FFF2-40B4-BE49-F238E27FC236}">
                  <a16:creationId xmlns:a16="http://schemas.microsoft.com/office/drawing/2014/main" id="{CC697F1F-5B28-4418-B5C0-628470F879F5}"/>
                </a:ext>
              </a:extLst>
            </p:cNvPr>
            <p:cNvCxnSpPr/>
            <p:nvPr/>
          </p:nvCxnSpPr>
          <p:spPr>
            <a:xfrm flipV="1">
              <a:off x="2819400" y="5715000"/>
              <a:ext cx="304800" cy="0"/>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52" name="Straight Arrow Connector 51">
              <a:extLst>
                <a:ext uri="{FF2B5EF4-FFF2-40B4-BE49-F238E27FC236}">
                  <a16:creationId xmlns:a16="http://schemas.microsoft.com/office/drawing/2014/main" id="{5B60E2E9-DE2C-4F7A-B984-70C7A0E334E4}"/>
                </a:ext>
              </a:extLst>
            </p:cNvPr>
            <p:cNvCxnSpPr/>
            <p:nvPr/>
          </p:nvCxnSpPr>
          <p:spPr>
            <a:xfrm flipV="1">
              <a:off x="1752600" y="5715000"/>
              <a:ext cx="304800" cy="0"/>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53" name="Straight Arrow Connector 52">
              <a:extLst>
                <a:ext uri="{FF2B5EF4-FFF2-40B4-BE49-F238E27FC236}">
                  <a16:creationId xmlns:a16="http://schemas.microsoft.com/office/drawing/2014/main" id="{D96849D0-D15F-48F3-8042-E7827DA18FB4}"/>
                </a:ext>
              </a:extLst>
            </p:cNvPr>
            <p:cNvCxnSpPr>
              <a:stCxn id="62" idx="0"/>
            </p:cNvCxnSpPr>
            <p:nvPr/>
          </p:nvCxnSpPr>
          <p:spPr>
            <a:xfrm flipV="1">
              <a:off x="4648200" y="3810000"/>
              <a:ext cx="0" cy="609600"/>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54" name="Straight Arrow Connector 53">
              <a:extLst>
                <a:ext uri="{FF2B5EF4-FFF2-40B4-BE49-F238E27FC236}">
                  <a16:creationId xmlns:a16="http://schemas.microsoft.com/office/drawing/2014/main" id="{A254A945-BE8C-40B6-AEC6-3C8B94210E9A}"/>
                </a:ext>
              </a:extLst>
            </p:cNvPr>
            <p:cNvCxnSpPr>
              <a:stCxn id="33" idx="0"/>
            </p:cNvCxnSpPr>
            <p:nvPr/>
          </p:nvCxnSpPr>
          <p:spPr>
            <a:xfrm flipH="1" flipV="1">
              <a:off x="5029200" y="1447801"/>
              <a:ext cx="1" cy="533399"/>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55" name="Straight Arrow Connector 54">
              <a:extLst>
                <a:ext uri="{FF2B5EF4-FFF2-40B4-BE49-F238E27FC236}">
                  <a16:creationId xmlns:a16="http://schemas.microsoft.com/office/drawing/2014/main" id="{E305DA92-FF63-4DD2-91A6-5F9C1B53FB87}"/>
                </a:ext>
              </a:extLst>
            </p:cNvPr>
            <p:cNvCxnSpPr/>
            <p:nvPr/>
          </p:nvCxnSpPr>
          <p:spPr>
            <a:xfrm rot="16200000" flipV="1">
              <a:off x="4343400" y="2971800"/>
              <a:ext cx="304800" cy="0"/>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56" name="Straight Arrow Connector 55">
              <a:extLst>
                <a:ext uri="{FF2B5EF4-FFF2-40B4-BE49-F238E27FC236}">
                  <a16:creationId xmlns:a16="http://schemas.microsoft.com/office/drawing/2014/main" id="{7B297803-3BBA-447D-A8DA-05989BA58FBA}"/>
                </a:ext>
              </a:extLst>
            </p:cNvPr>
            <p:cNvCxnSpPr/>
            <p:nvPr/>
          </p:nvCxnSpPr>
          <p:spPr>
            <a:xfrm>
              <a:off x="5029200" y="2286000"/>
              <a:ext cx="0" cy="533400"/>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57" name="Straight Arrow Connector 56">
              <a:extLst>
                <a:ext uri="{FF2B5EF4-FFF2-40B4-BE49-F238E27FC236}">
                  <a16:creationId xmlns:a16="http://schemas.microsoft.com/office/drawing/2014/main" id="{6EAF1AE6-B4DB-47A3-94EF-675413576D7D}"/>
                </a:ext>
              </a:extLst>
            </p:cNvPr>
            <p:cNvCxnSpPr/>
            <p:nvPr/>
          </p:nvCxnSpPr>
          <p:spPr>
            <a:xfrm rot="16200000" flipH="1">
              <a:off x="4343400" y="1981200"/>
              <a:ext cx="304800" cy="0"/>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58" name="Straight Arrow Connector 57">
              <a:extLst>
                <a:ext uri="{FF2B5EF4-FFF2-40B4-BE49-F238E27FC236}">
                  <a16:creationId xmlns:a16="http://schemas.microsoft.com/office/drawing/2014/main" id="{CD7FDF7C-D657-4A98-A1A9-33EA1E5E3E0B}"/>
                </a:ext>
              </a:extLst>
            </p:cNvPr>
            <p:cNvCxnSpPr/>
            <p:nvPr/>
          </p:nvCxnSpPr>
          <p:spPr>
            <a:xfrm rot="16200000" flipH="1">
              <a:off x="5105400" y="4800600"/>
              <a:ext cx="304800" cy="0"/>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59" name="Straight Arrow Connector 58">
              <a:extLst>
                <a:ext uri="{FF2B5EF4-FFF2-40B4-BE49-F238E27FC236}">
                  <a16:creationId xmlns:a16="http://schemas.microsoft.com/office/drawing/2014/main" id="{321584E3-86DC-4B02-9CCB-2FE9D073073E}"/>
                </a:ext>
              </a:extLst>
            </p:cNvPr>
            <p:cNvCxnSpPr/>
            <p:nvPr/>
          </p:nvCxnSpPr>
          <p:spPr>
            <a:xfrm rot="5400000" flipH="1" flipV="1">
              <a:off x="5105400" y="5562600"/>
              <a:ext cx="304800" cy="0"/>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60" name="Straight Arrow Connector 59">
              <a:extLst>
                <a:ext uri="{FF2B5EF4-FFF2-40B4-BE49-F238E27FC236}">
                  <a16:creationId xmlns:a16="http://schemas.microsoft.com/office/drawing/2014/main" id="{5E84C2C7-7A1E-4EBD-9C92-C9F869168490}"/>
                </a:ext>
              </a:extLst>
            </p:cNvPr>
            <p:cNvCxnSpPr/>
            <p:nvPr/>
          </p:nvCxnSpPr>
          <p:spPr>
            <a:xfrm flipH="1">
              <a:off x="6400800" y="3505200"/>
              <a:ext cx="152400" cy="304800"/>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61" name="Straight Arrow Connector 60">
              <a:extLst>
                <a:ext uri="{FF2B5EF4-FFF2-40B4-BE49-F238E27FC236}">
                  <a16:creationId xmlns:a16="http://schemas.microsoft.com/office/drawing/2014/main" id="{71296022-75EC-40AD-913D-3DBA4B7BC654}"/>
                </a:ext>
              </a:extLst>
            </p:cNvPr>
            <p:cNvCxnSpPr>
              <a:stCxn id="34" idx="2"/>
            </p:cNvCxnSpPr>
            <p:nvPr/>
          </p:nvCxnSpPr>
          <p:spPr>
            <a:xfrm>
              <a:off x="5638802" y="3557254"/>
              <a:ext cx="380999" cy="252747"/>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
          <p:nvSpPr>
            <p:cNvPr id="62" name="TextBox 169">
              <a:extLst>
                <a:ext uri="{FF2B5EF4-FFF2-40B4-BE49-F238E27FC236}">
                  <a16:creationId xmlns:a16="http://schemas.microsoft.com/office/drawing/2014/main" id="{958422A3-0252-416C-AF20-C26EF6564604}"/>
                </a:ext>
              </a:extLst>
            </p:cNvPr>
            <p:cNvSpPr txBox="1">
              <a:spLocks noChangeArrowheads="1"/>
            </p:cNvSpPr>
            <p:nvPr/>
          </p:nvSpPr>
          <p:spPr bwMode="auto">
            <a:xfrm>
              <a:off x="4495800" y="4419600"/>
              <a:ext cx="304800" cy="276225"/>
            </a:xfrm>
            <a:prstGeom prst="rect">
              <a:avLst/>
            </a:prstGeom>
            <a:noFill/>
            <a:ln w="9525">
              <a:noFill/>
              <a:miter lim="800000"/>
              <a:headEnd/>
              <a:tailEnd/>
            </a:ln>
          </p:spPr>
          <p:txBody>
            <a:bodyPr>
              <a:spAutoFit/>
            </a:bodyPr>
            <a:lstStyle/>
            <a:p>
              <a:r>
                <a:rPr lang="en-US" sz="1200" dirty="0"/>
                <a:t>3</a:t>
              </a:r>
            </a:p>
          </p:txBody>
        </p:sp>
        <p:pic>
          <p:nvPicPr>
            <p:cNvPr id="63" name="Picture 172" descr="25613325_thb.jpg">
              <a:extLst>
                <a:ext uri="{FF2B5EF4-FFF2-40B4-BE49-F238E27FC236}">
                  <a16:creationId xmlns:a16="http://schemas.microsoft.com/office/drawing/2014/main" id="{EFB2CFF4-02ED-4880-A820-4AA9890A9346}"/>
                </a:ext>
              </a:extLst>
            </p:cNvPr>
            <p:cNvPicPr>
              <a:picLocks noChangeAspect="1"/>
            </p:cNvPicPr>
            <p:nvPr/>
          </p:nvPicPr>
          <p:blipFill>
            <a:blip r:embed="rId2" cstate="email">
              <a:extLst>
                <a:ext uri="{28A0092B-C50C-407E-A947-70E740481C1C}">
                  <a14:useLocalDpi xmlns:a14="http://schemas.microsoft.com/office/drawing/2010/main"/>
                </a:ext>
              </a:extLst>
            </a:blip>
            <a:srcRect/>
            <a:stretch>
              <a:fillRect/>
            </a:stretch>
          </p:blipFill>
          <p:spPr bwMode="auto">
            <a:xfrm>
              <a:off x="6477000" y="1219200"/>
              <a:ext cx="2374900" cy="1981200"/>
            </a:xfrm>
            <a:prstGeom prst="rect">
              <a:avLst/>
            </a:prstGeom>
            <a:noFill/>
            <a:ln w="9525">
              <a:noFill/>
              <a:miter lim="800000"/>
              <a:headEnd/>
              <a:tailEnd/>
            </a:ln>
          </p:spPr>
        </p:pic>
      </p:grpSp>
      <p:sp>
        <p:nvSpPr>
          <p:cNvPr id="130" name="Oval 129">
            <a:extLst>
              <a:ext uri="{FF2B5EF4-FFF2-40B4-BE49-F238E27FC236}">
                <a16:creationId xmlns:a16="http://schemas.microsoft.com/office/drawing/2014/main" id="{CCD375E2-5FD1-4CE2-93B9-1F6B6EB4ED2A}"/>
              </a:ext>
            </a:extLst>
          </p:cNvPr>
          <p:cNvSpPr/>
          <p:nvPr/>
        </p:nvSpPr>
        <p:spPr>
          <a:xfrm>
            <a:off x="3089339" y="4857308"/>
            <a:ext cx="643128" cy="45720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dirty="0"/>
          </a:p>
        </p:txBody>
      </p:sp>
      <p:sp>
        <p:nvSpPr>
          <p:cNvPr id="131" name="Oval 130">
            <a:extLst>
              <a:ext uri="{FF2B5EF4-FFF2-40B4-BE49-F238E27FC236}">
                <a16:creationId xmlns:a16="http://schemas.microsoft.com/office/drawing/2014/main" id="{D5E42B20-C93D-41BF-8E51-3987C98AF620}"/>
              </a:ext>
            </a:extLst>
          </p:cNvPr>
          <p:cNvSpPr/>
          <p:nvPr/>
        </p:nvSpPr>
        <p:spPr>
          <a:xfrm>
            <a:off x="3547216" y="3573474"/>
            <a:ext cx="304800" cy="330708"/>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dirty="0"/>
          </a:p>
        </p:txBody>
      </p:sp>
      <p:sp>
        <p:nvSpPr>
          <p:cNvPr id="132" name="Oval 131">
            <a:extLst>
              <a:ext uri="{FF2B5EF4-FFF2-40B4-BE49-F238E27FC236}">
                <a16:creationId xmlns:a16="http://schemas.microsoft.com/office/drawing/2014/main" id="{073C0BF0-31EB-4B40-A6A8-A0DBD3936012}"/>
              </a:ext>
            </a:extLst>
          </p:cNvPr>
          <p:cNvSpPr/>
          <p:nvPr/>
        </p:nvSpPr>
        <p:spPr>
          <a:xfrm>
            <a:off x="2038996" y="4028123"/>
            <a:ext cx="304800" cy="279654"/>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dirty="0"/>
          </a:p>
        </p:txBody>
      </p:sp>
      <p:sp>
        <p:nvSpPr>
          <p:cNvPr id="133" name="Oval 132">
            <a:extLst>
              <a:ext uri="{FF2B5EF4-FFF2-40B4-BE49-F238E27FC236}">
                <a16:creationId xmlns:a16="http://schemas.microsoft.com/office/drawing/2014/main" id="{3C0CC2E8-FF3C-4072-997D-FE86798DF0EE}"/>
              </a:ext>
            </a:extLst>
          </p:cNvPr>
          <p:cNvSpPr/>
          <p:nvPr/>
        </p:nvSpPr>
        <p:spPr>
          <a:xfrm>
            <a:off x="2772132" y="4030701"/>
            <a:ext cx="304800" cy="279654"/>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dirty="0"/>
          </a:p>
        </p:txBody>
      </p:sp>
      <p:sp>
        <p:nvSpPr>
          <p:cNvPr id="135" name="Content Placeholder 2">
            <a:extLst>
              <a:ext uri="{FF2B5EF4-FFF2-40B4-BE49-F238E27FC236}">
                <a16:creationId xmlns:a16="http://schemas.microsoft.com/office/drawing/2014/main" id="{66CD2058-C27E-4E76-A0FD-8947BA83925A}"/>
              </a:ext>
            </a:extLst>
          </p:cNvPr>
          <p:cNvSpPr txBox="1">
            <a:spLocks/>
          </p:cNvSpPr>
          <p:nvPr/>
        </p:nvSpPr>
        <p:spPr>
          <a:xfrm>
            <a:off x="893064" y="1572820"/>
            <a:ext cx="11055750" cy="1237261"/>
          </a:xfrm>
          <a:prstGeom prst="rect">
            <a:avLst/>
          </a:prstGeom>
        </p:spPr>
        <p:txBody>
          <a:bodyPr lIns="0" tIns="0" rIns="0" bIns="0">
            <a:noAutofit/>
          </a:bodyPr>
          <a:lstStyle>
            <a:lvl1pPr marL="0" indent="0" algn="l" defTabSz="914400" rtl="0" eaLnBrk="1" latinLnBrk="0" hangingPunct="1">
              <a:lnSpc>
                <a:spcPct val="100000"/>
              </a:lnSpc>
              <a:spcBef>
                <a:spcPts val="1000"/>
              </a:spcBef>
              <a:buFontTx/>
              <a:buNone/>
              <a:defRPr sz="2600" kern="1200">
                <a:solidFill>
                  <a:schemeClr val="tx1"/>
                </a:solidFill>
                <a:latin typeface="Open Sans"/>
                <a:ea typeface="+mn-ea"/>
                <a:cs typeface="+mn-cs"/>
              </a:defRPr>
            </a:lvl1pPr>
            <a:lvl2pPr marL="342900" indent="-342900" algn="l" defTabSz="914400" rtl="0" eaLnBrk="1" latinLnBrk="0" hangingPunct="1">
              <a:lnSpc>
                <a:spcPct val="100000"/>
              </a:lnSpc>
              <a:spcBef>
                <a:spcPts val="1000"/>
              </a:spcBef>
              <a:buClr>
                <a:schemeClr val="accent1"/>
              </a:buClr>
              <a:buFont typeface=".AppleSystemUIFont" charset="-120"/>
              <a:buChar char="&gt;"/>
              <a:tabLst/>
              <a:defRPr sz="2600" kern="1200">
                <a:solidFill>
                  <a:schemeClr val="tx1"/>
                </a:solidFill>
                <a:latin typeface="Open Sans"/>
                <a:ea typeface="+mn-ea"/>
                <a:cs typeface="+mn-cs"/>
              </a:defRPr>
            </a:lvl2pPr>
            <a:lvl3pPr marL="685800" indent="-228600" algn="l" defTabSz="914400" rtl="0" eaLnBrk="1" latinLnBrk="0" hangingPunct="1">
              <a:lnSpc>
                <a:spcPct val="100000"/>
              </a:lnSpc>
              <a:spcBef>
                <a:spcPts val="500"/>
              </a:spcBef>
              <a:buClr>
                <a:schemeClr val="accent2"/>
              </a:buClr>
              <a:buFont typeface="Arial" panose="020B0604020202020204" pitchFamily="34" charset="0"/>
              <a:buChar char="•"/>
              <a:defRPr sz="2600" kern="1200">
                <a:solidFill>
                  <a:schemeClr val="tx1"/>
                </a:solidFill>
                <a:latin typeface="Open Sans"/>
                <a:ea typeface="+mn-ea"/>
                <a:cs typeface="+mn-cs"/>
              </a:defRPr>
            </a:lvl3pPr>
            <a:lvl4pPr marL="914400" indent="-228600" algn="l" defTabSz="914400" rtl="0" eaLnBrk="1" latinLnBrk="0" hangingPunct="1">
              <a:lnSpc>
                <a:spcPct val="100000"/>
              </a:lnSpc>
              <a:spcBef>
                <a:spcPts val="500"/>
              </a:spcBef>
              <a:buClr>
                <a:schemeClr val="accent2"/>
              </a:buClr>
              <a:buFont typeface="Arial" panose="020B0604020202020204" pitchFamily="34" charset="0"/>
              <a:buChar char="•"/>
              <a:defRPr sz="2400" kern="1200">
                <a:solidFill>
                  <a:schemeClr val="tx1"/>
                </a:solidFill>
                <a:latin typeface="Open Sans"/>
                <a:ea typeface="+mn-ea"/>
                <a:cs typeface="+mn-cs"/>
              </a:defRPr>
            </a:lvl4pPr>
            <a:lvl5pPr marL="1143000" indent="-228600" algn="l" defTabSz="914400" rtl="0" eaLnBrk="1" latinLnBrk="0" hangingPunct="1">
              <a:lnSpc>
                <a:spcPct val="100000"/>
              </a:lnSpc>
              <a:spcBef>
                <a:spcPts val="500"/>
              </a:spcBef>
              <a:buClr>
                <a:schemeClr val="accent2"/>
              </a:buClr>
              <a:buFont typeface="Arial" panose="020B0604020202020204" pitchFamily="34" charset="0"/>
              <a:buChar char="•"/>
              <a:defRPr sz="22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lvl="1"/>
            <a:r>
              <a:rPr lang="en-US" dirty="0"/>
              <a:t>Locations are for machining the part to shape or for locating placement of other features.</a:t>
            </a:r>
          </a:p>
          <a:p>
            <a:pPr lvl="1"/>
            <a:endParaRPr lang="en-US" dirty="0"/>
          </a:p>
        </p:txBody>
      </p:sp>
    </p:spTree>
    <p:extLst>
      <p:ext uri="{BB962C8B-B14F-4D97-AF65-F5344CB8AC3E}">
        <p14:creationId xmlns:p14="http://schemas.microsoft.com/office/powerpoint/2010/main" val="32046868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a:xfrm>
            <a:off x="740664" y="407209"/>
            <a:ext cx="10059452" cy="876300"/>
          </a:xfrm>
        </p:spPr>
        <p:txBody>
          <a:bodyPr/>
          <a:lstStyle/>
          <a:p>
            <a:r>
              <a:rPr lang="en-US" dirty="0"/>
              <a:t>Hammer Handle</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a:xfrm>
            <a:off x="740664" y="3927852"/>
            <a:ext cx="11055750" cy="2226886"/>
          </a:xfrm>
        </p:spPr>
        <p:txBody>
          <a:bodyPr/>
          <a:lstStyle/>
          <a:p>
            <a:pPr lvl="1"/>
            <a:r>
              <a:rPr lang="en-US" dirty="0"/>
              <a:t>What is the diameter of the round stock used to make the handle?</a:t>
            </a:r>
          </a:p>
          <a:p>
            <a:pPr lvl="1"/>
            <a:r>
              <a:rPr lang="en-US" dirty="0"/>
              <a:t>What is the length of the material?</a:t>
            </a:r>
          </a:p>
          <a:p>
            <a:pPr lvl="1"/>
            <a:r>
              <a:rPr lang="en-US" dirty="0"/>
              <a:t>What is the size of the threads in the end?</a:t>
            </a:r>
          </a:p>
          <a:p>
            <a:pPr lvl="1"/>
            <a:endParaRPr lang="en-US" dirty="0"/>
          </a:p>
        </p:txBody>
      </p:sp>
      <p:grpSp>
        <p:nvGrpSpPr>
          <p:cNvPr id="4" name="Group 7">
            <a:extLst>
              <a:ext uri="{FF2B5EF4-FFF2-40B4-BE49-F238E27FC236}">
                <a16:creationId xmlns:a16="http://schemas.microsoft.com/office/drawing/2014/main" id="{5D509419-8A85-4398-8F47-A9729750E342}"/>
              </a:ext>
            </a:extLst>
          </p:cNvPr>
          <p:cNvGrpSpPr>
            <a:grpSpLocks/>
          </p:cNvGrpSpPr>
          <p:nvPr/>
        </p:nvGrpSpPr>
        <p:grpSpPr bwMode="auto">
          <a:xfrm>
            <a:off x="4388234" y="2494454"/>
            <a:ext cx="2979290" cy="575413"/>
            <a:chOff x="107347642" y="112485488"/>
            <a:chExt cx="2743200" cy="457201"/>
          </a:xfrm>
        </p:grpSpPr>
        <p:sp>
          <p:nvSpPr>
            <p:cNvPr id="5" name="Line 8">
              <a:extLst>
                <a:ext uri="{FF2B5EF4-FFF2-40B4-BE49-F238E27FC236}">
                  <a16:creationId xmlns:a16="http://schemas.microsoft.com/office/drawing/2014/main" id="{32060C46-DC6F-4AFA-BC70-B523A8BFC403}"/>
                </a:ext>
              </a:extLst>
            </p:cNvPr>
            <p:cNvSpPr>
              <a:spLocks noChangeShapeType="1"/>
            </p:cNvSpPr>
            <p:nvPr/>
          </p:nvSpPr>
          <p:spPr bwMode="auto">
            <a:xfrm>
              <a:off x="107347642" y="112485488"/>
              <a:ext cx="2743200" cy="1"/>
            </a:xfrm>
            <a:prstGeom prst="line">
              <a:avLst/>
            </a:prstGeom>
            <a:noFill/>
            <a:ln w="22225" algn="ctr">
              <a:solidFill>
                <a:srgbClr val="000000"/>
              </a:solidFill>
              <a:round/>
              <a:headEnd/>
              <a:tailEnd/>
            </a:ln>
          </p:spPr>
          <p:txBody>
            <a:bodyPr lIns="36576" tIns="36576" rIns="36576" bIns="36576"/>
            <a:lstStyle/>
            <a:p>
              <a:pPr fontAlgn="base">
                <a:spcBef>
                  <a:spcPct val="0"/>
                </a:spcBef>
                <a:spcAft>
                  <a:spcPct val="0"/>
                </a:spcAft>
              </a:pPr>
              <a:endParaRPr lang="en-US">
                <a:solidFill>
                  <a:prstClr val="black"/>
                </a:solidFill>
                <a:latin typeface="Arial" charset="0"/>
                <a:cs typeface="Arial" charset="0"/>
              </a:endParaRPr>
            </a:p>
          </p:txBody>
        </p:sp>
        <p:sp>
          <p:nvSpPr>
            <p:cNvPr id="6" name="Line 9">
              <a:extLst>
                <a:ext uri="{FF2B5EF4-FFF2-40B4-BE49-F238E27FC236}">
                  <a16:creationId xmlns:a16="http://schemas.microsoft.com/office/drawing/2014/main" id="{688493BB-FA61-4AED-BD5F-B5EF27AD6134}"/>
                </a:ext>
              </a:extLst>
            </p:cNvPr>
            <p:cNvSpPr>
              <a:spLocks noChangeShapeType="1"/>
            </p:cNvSpPr>
            <p:nvPr/>
          </p:nvSpPr>
          <p:spPr bwMode="auto">
            <a:xfrm>
              <a:off x="107347642" y="112942688"/>
              <a:ext cx="2743200" cy="1"/>
            </a:xfrm>
            <a:prstGeom prst="line">
              <a:avLst/>
            </a:prstGeom>
            <a:noFill/>
            <a:ln w="19050" algn="ctr">
              <a:solidFill>
                <a:srgbClr val="000000"/>
              </a:solidFill>
              <a:round/>
              <a:headEnd/>
              <a:tailEnd/>
            </a:ln>
          </p:spPr>
          <p:txBody>
            <a:bodyPr lIns="36576" tIns="36576" rIns="36576" bIns="36576"/>
            <a:lstStyle/>
            <a:p>
              <a:pPr fontAlgn="base">
                <a:spcBef>
                  <a:spcPct val="0"/>
                </a:spcBef>
                <a:spcAft>
                  <a:spcPct val="0"/>
                </a:spcAft>
              </a:pPr>
              <a:endParaRPr lang="en-US">
                <a:solidFill>
                  <a:prstClr val="black"/>
                </a:solidFill>
                <a:latin typeface="Arial" charset="0"/>
                <a:cs typeface="Arial" charset="0"/>
              </a:endParaRPr>
            </a:p>
          </p:txBody>
        </p:sp>
      </p:grpSp>
      <p:sp>
        <p:nvSpPr>
          <p:cNvPr id="7" name="Line 10">
            <a:extLst>
              <a:ext uri="{FF2B5EF4-FFF2-40B4-BE49-F238E27FC236}">
                <a16:creationId xmlns:a16="http://schemas.microsoft.com/office/drawing/2014/main" id="{B989E580-4BCF-4189-A7C5-7CF141C29B6B}"/>
              </a:ext>
            </a:extLst>
          </p:cNvPr>
          <p:cNvSpPr>
            <a:spLocks noChangeShapeType="1"/>
          </p:cNvSpPr>
          <p:nvPr/>
        </p:nvSpPr>
        <p:spPr bwMode="auto">
          <a:xfrm flipV="1">
            <a:off x="7333167" y="2908032"/>
            <a:ext cx="1" cy="143853"/>
          </a:xfrm>
          <a:prstGeom prst="line">
            <a:avLst/>
          </a:prstGeom>
          <a:noFill/>
          <a:ln w="22225" algn="ctr">
            <a:solidFill>
              <a:srgbClr val="000000"/>
            </a:solidFill>
            <a:round/>
            <a:headEnd/>
            <a:tailEnd/>
          </a:ln>
        </p:spPr>
        <p:txBody>
          <a:bodyPr lIns="36576" tIns="36576" rIns="36576" bIns="36576"/>
          <a:lstStyle/>
          <a:p>
            <a:pPr fontAlgn="base">
              <a:spcBef>
                <a:spcPct val="0"/>
              </a:spcBef>
              <a:spcAft>
                <a:spcPct val="0"/>
              </a:spcAft>
            </a:pPr>
            <a:endParaRPr lang="en-US">
              <a:solidFill>
                <a:prstClr val="black"/>
              </a:solidFill>
              <a:latin typeface="Arial" charset="0"/>
              <a:cs typeface="Arial" charset="0"/>
            </a:endParaRPr>
          </a:p>
        </p:txBody>
      </p:sp>
      <p:sp>
        <p:nvSpPr>
          <p:cNvPr id="8" name="Line 11">
            <a:extLst>
              <a:ext uri="{FF2B5EF4-FFF2-40B4-BE49-F238E27FC236}">
                <a16:creationId xmlns:a16="http://schemas.microsoft.com/office/drawing/2014/main" id="{F97D9B02-6640-42E4-8DB7-7901B70F7D09}"/>
              </a:ext>
            </a:extLst>
          </p:cNvPr>
          <p:cNvSpPr>
            <a:spLocks noChangeShapeType="1"/>
          </p:cNvSpPr>
          <p:nvPr/>
        </p:nvSpPr>
        <p:spPr bwMode="auto">
          <a:xfrm flipV="1">
            <a:off x="7333167" y="2476473"/>
            <a:ext cx="1" cy="413577"/>
          </a:xfrm>
          <a:prstGeom prst="line">
            <a:avLst/>
          </a:prstGeom>
          <a:noFill/>
          <a:ln w="22225" algn="ctr">
            <a:solidFill>
              <a:srgbClr val="000000"/>
            </a:solidFill>
            <a:round/>
            <a:headEnd/>
            <a:tailEnd/>
          </a:ln>
        </p:spPr>
        <p:txBody>
          <a:bodyPr lIns="36576" tIns="36576" rIns="36576" bIns="36576"/>
          <a:lstStyle/>
          <a:p>
            <a:pPr fontAlgn="base">
              <a:spcBef>
                <a:spcPct val="0"/>
              </a:spcBef>
              <a:spcAft>
                <a:spcPct val="0"/>
              </a:spcAft>
            </a:pPr>
            <a:endParaRPr lang="en-US">
              <a:solidFill>
                <a:prstClr val="black"/>
              </a:solidFill>
              <a:latin typeface="Arial" charset="0"/>
              <a:cs typeface="Arial" charset="0"/>
            </a:endParaRPr>
          </a:p>
        </p:txBody>
      </p:sp>
      <p:sp>
        <p:nvSpPr>
          <p:cNvPr id="9" name="Line 12">
            <a:extLst>
              <a:ext uri="{FF2B5EF4-FFF2-40B4-BE49-F238E27FC236}">
                <a16:creationId xmlns:a16="http://schemas.microsoft.com/office/drawing/2014/main" id="{FA60EDC8-B1CF-4F69-8A39-58A2C5803858}"/>
              </a:ext>
            </a:extLst>
          </p:cNvPr>
          <p:cNvSpPr>
            <a:spLocks noChangeShapeType="1"/>
          </p:cNvSpPr>
          <p:nvPr/>
        </p:nvSpPr>
        <p:spPr bwMode="auto">
          <a:xfrm>
            <a:off x="6572498" y="2620326"/>
            <a:ext cx="1" cy="287706"/>
          </a:xfrm>
          <a:prstGeom prst="line">
            <a:avLst/>
          </a:prstGeom>
          <a:noFill/>
          <a:ln w="19050" algn="ctr">
            <a:solidFill>
              <a:srgbClr val="000000"/>
            </a:solidFill>
            <a:round/>
            <a:headEnd/>
            <a:tailEnd/>
          </a:ln>
        </p:spPr>
        <p:txBody>
          <a:bodyPr lIns="36576" tIns="36576" rIns="36576" bIns="36576"/>
          <a:lstStyle/>
          <a:p>
            <a:pPr fontAlgn="base">
              <a:spcBef>
                <a:spcPct val="0"/>
              </a:spcBef>
              <a:spcAft>
                <a:spcPct val="0"/>
              </a:spcAft>
            </a:pPr>
            <a:endParaRPr lang="en-US">
              <a:solidFill>
                <a:prstClr val="black"/>
              </a:solidFill>
              <a:latin typeface="Arial" charset="0"/>
              <a:cs typeface="Arial" charset="0"/>
            </a:endParaRPr>
          </a:p>
        </p:txBody>
      </p:sp>
      <p:sp>
        <p:nvSpPr>
          <p:cNvPr id="10" name="Line 13">
            <a:extLst>
              <a:ext uri="{FF2B5EF4-FFF2-40B4-BE49-F238E27FC236}">
                <a16:creationId xmlns:a16="http://schemas.microsoft.com/office/drawing/2014/main" id="{E23C6AA1-ECF7-4C90-AE16-8A8827221672}"/>
              </a:ext>
            </a:extLst>
          </p:cNvPr>
          <p:cNvSpPr>
            <a:spLocks noChangeShapeType="1"/>
          </p:cNvSpPr>
          <p:nvPr/>
        </p:nvSpPr>
        <p:spPr bwMode="auto">
          <a:xfrm flipH="1">
            <a:off x="4322182" y="2591851"/>
            <a:ext cx="0" cy="403090"/>
          </a:xfrm>
          <a:prstGeom prst="line">
            <a:avLst/>
          </a:prstGeom>
          <a:noFill/>
          <a:ln w="22225" algn="ctr">
            <a:solidFill>
              <a:srgbClr val="000000"/>
            </a:solidFill>
            <a:round/>
            <a:headEnd/>
            <a:tailEnd/>
          </a:ln>
        </p:spPr>
        <p:txBody>
          <a:bodyPr lIns="36576" tIns="36576" rIns="36576" bIns="36576"/>
          <a:lstStyle/>
          <a:p>
            <a:pPr fontAlgn="base">
              <a:spcBef>
                <a:spcPct val="0"/>
              </a:spcBef>
              <a:spcAft>
                <a:spcPct val="0"/>
              </a:spcAft>
            </a:pPr>
            <a:endParaRPr lang="en-US">
              <a:solidFill>
                <a:prstClr val="black"/>
              </a:solidFill>
              <a:latin typeface="Arial" charset="0"/>
              <a:cs typeface="Arial" charset="0"/>
            </a:endParaRPr>
          </a:p>
        </p:txBody>
      </p:sp>
      <p:sp>
        <p:nvSpPr>
          <p:cNvPr id="11" name="Line 14">
            <a:extLst>
              <a:ext uri="{FF2B5EF4-FFF2-40B4-BE49-F238E27FC236}">
                <a16:creationId xmlns:a16="http://schemas.microsoft.com/office/drawing/2014/main" id="{D238AFE8-BD30-4A0D-916F-24C343990D6A}"/>
              </a:ext>
            </a:extLst>
          </p:cNvPr>
          <p:cNvSpPr>
            <a:spLocks noChangeShapeType="1"/>
          </p:cNvSpPr>
          <p:nvPr/>
        </p:nvSpPr>
        <p:spPr bwMode="auto">
          <a:xfrm flipH="1">
            <a:off x="4322182" y="2494454"/>
            <a:ext cx="63389" cy="89914"/>
          </a:xfrm>
          <a:prstGeom prst="line">
            <a:avLst/>
          </a:prstGeom>
          <a:noFill/>
          <a:ln w="19050" algn="ctr">
            <a:solidFill>
              <a:srgbClr val="000000"/>
            </a:solidFill>
            <a:round/>
            <a:headEnd/>
            <a:tailEnd/>
          </a:ln>
        </p:spPr>
        <p:txBody>
          <a:bodyPr lIns="36576" tIns="36576" rIns="36576" bIns="36576"/>
          <a:lstStyle/>
          <a:p>
            <a:pPr fontAlgn="base">
              <a:spcBef>
                <a:spcPct val="0"/>
              </a:spcBef>
              <a:spcAft>
                <a:spcPct val="0"/>
              </a:spcAft>
            </a:pPr>
            <a:endParaRPr lang="en-US">
              <a:solidFill>
                <a:prstClr val="black"/>
              </a:solidFill>
              <a:latin typeface="Arial" charset="0"/>
              <a:cs typeface="Arial" charset="0"/>
            </a:endParaRPr>
          </a:p>
        </p:txBody>
      </p:sp>
      <p:sp>
        <p:nvSpPr>
          <p:cNvPr id="12" name="Line 15">
            <a:extLst>
              <a:ext uri="{FF2B5EF4-FFF2-40B4-BE49-F238E27FC236}">
                <a16:creationId xmlns:a16="http://schemas.microsoft.com/office/drawing/2014/main" id="{8DE221CD-2B20-4E7D-B9EC-5A4E29A70FBF}"/>
              </a:ext>
            </a:extLst>
          </p:cNvPr>
          <p:cNvSpPr>
            <a:spLocks noChangeShapeType="1"/>
          </p:cNvSpPr>
          <p:nvPr/>
        </p:nvSpPr>
        <p:spPr bwMode="auto">
          <a:xfrm>
            <a:off x="4322179" y="3003930"/>
            <a:ext cx="63392" cy="65936"/>
          </a:xfrm>
          <a:prstGeom prst="line">
            <a:avLst/>
          </a:prstGeom>
          <a:noFill/>
          <a:ln w="22225" algn="ctr">
            <a:solidFill>
              <a:srgbClr val="000000"/>
            </a:solidFill>
            <a:round/>
            <a:headEnd/>
            <a:tailEnd/>
          </a:ln>
        </p:spPr>
        <p:txBody>
          <a:bodyPr lIns="36576" tIns="36576" rIns="36576" bIns="36576"/>
          <a:lstStyle/>
          <a:p>
            <a:pPr fontAlgn="base">
              <a:spcBef>
                <a:spcPct val="0"/>
              </a:spcBef>
              <a:spcAft>
                <a:spcPct val="0"/>
              </a:spcAft>
            </a:pPr>
            <a:endParaRPr lang="en-US">
              <a:solidFill>
                <a:prstClr val="black"/>
              </a:solidFill>
              <a:latin typeface="Arial" charset="0"/>
              <a:cs typeface="Arial" charset="0"/>
            </a:endParaRPr>
          </a:p>
        </p:txBody>
      </p:sp>
      <p:sp>
        <p:nvSpPr>
          <p:cNvPr id="13" name="Line 16">
            <a:extLst>
              <a:ext uri="{FF2B5EF4-FFF2-40B4-BE49-F238E27FC236}">
                <a16:creationId xmlns:a16="http://schemas.microsoft.com/office/drawing/2014/main" id="{F58BCD7B-B1C1-4987-B552-59A8C2910C73}"/>
              </a:ext>
            </a:extLst>
          </p:cNvPr>
          <p:cNvSpPr>
            <a:spLocks noChangeShapeType="1"/>
          </p:cNvSpPr>
          <p:nvPr/>
        </p:nvSpPr>
        <p:spPr bwMode="auto">
          <a:xfrm flipH="1">
            <a:off x="6572498" y="2620326"/>
            <a:ext cx="63389" cy="287706"/>
          </a:xfrm>
          <a:prstGeom prst="line">
            <a:avLst/>
          </a:prstGeom>
          <a:noFill/>
          <a:ln w="9525" algn="ctr">
            <a:solidFill>
              <a:srgbClr val="000000"/>
            </a:solidFill>
            <a:round/>
            <a:headEnd/>
            <a:tailEnd/>
          </a:ln>
        </p:spPr>
        <p:txBody>
          <a:bodyPr lIns="36576" tIns="36576" rIns="36576" bIns="36576"/>
          <a:lstStyle/>
          <a:p>
            <a:pPr fontAlgn="base">
              <a:spcBef>
                <a:spcPct val="0"/>
              </a:spcBef>
              <a:spcAft>
                <a:spcPct val="0"/>
              </a:spcAft>
            </a:pPr>
            <a:endParaRPr lang="en-US">
              <a:solidFill>
                <a:prstClr val="black"/>
              </a:solidFill>
              <a:latin typeface="Arial" charset="0"/>
              <a:cs typeface="Arial" charset="0"/>
            </a:endParaRPr>
          </a:p>
        </p:txBody>
      </p:sp>
      <p:sp>
        <p:nvSpPr>
          <p:cNvPr id="14" name="Line 17">
            <a:extLst>
              <a:ext uri="{FF2B5EF4-FFF2-40B4-BE49-F238E27FC236}">
                <a16:creationId xmlns:a16="http://schemas.microsoft.com/office/drawing/2014/main" id="{1B6D0285-6A5C-45B8-9215-3E3AFED6F106}"/>
              </a:ext>
            </a:extLst>
          </p:cNvPr>
          <p:cNvSpPr>
            <a:spLocks noChangeShapeType="1"/>
          </p:cNvSpPr>
          <p:nvPr/>
        </p:nvSpPr>
        <p:spPr bwMode="auto">
          <a:xfrm flipH="1">
            <a:off x="6667581" y="2620326"/>
            <a:ext cx="63389" cy="287706"/>
          </a:xfrm>
          <a:prstGeom prst="line">
            <a:avLst/>
          </a:prstGeom>
          <a:noFill/>
          <a:ln w="9525" algn="ctr">
            <a:solidFill>
              <a:srgbClr val="000000"/>
            </a:solidFill>
            <a:round/>
            <a:headEnd/>
            <a:tailEnd/>
          </a:ln>
        </p:spPr>
        <p:txBody>
          <a:bodyPr lIns="36576" tIns="36576" rIns="36576" bIns="36576"/>
          <a:lstStyle/>
          <a:p>
            <a:pPr fontAlgn="base">
              <a:spcBef>
                <a:spcPct val="0"/>
              </a:spcBef>
              <a:spcAft>
                <a:spcPct val="0"/>
              </a:spcAft>
            </a:pPr>
            <a:endParaRPr lang="en-US">
              <a:solidFill>
                <a:prstClr val="black"/>
              </a:solidFill>
              <a:latin typeface="Arial" charset="0"/>
              <a:cs typeface="Arial" charset="0"/>
            </a:endParaRPr>
          </a:p>
        </p:txBody>
      </p:sp>
      <p:sp>
        <p:nvSpPr>
          <p:cNvPr id="15" name="Line 18">
            <a:extLst>
              <a:ext uri="{FF2B5EF4-FFF2-40B4-BE49-F238E27FC236}">
                <a16:creationId xmlns:a16="http://schemas.microsoft.com/office/drawing/2014/main" id="{E368D793-D7EA-4AE2-9D74-FAA495974C49}"/>
              </a:ext>
            </a:extLst>
          </p:cNvPr>
          <p:cNvSpPr>
            <a:spLocks noChangeShapeType="1"/>
          </p:cNvSpPr>
          <p:nvPr/>
        </p:nvSpPr>
        <p:spPr bwMode="auto">
          <a:xfrm flipH="1">
            <a:off x="6762665" y="2620326"/>
            <a:ext cx="63389" cy="287706"/>
          </a:xfrm>
          <a:prstGeom prst="line">
            <a:avLst/>
          </a:prstGeom>
          <a:noFill/>
          <a:ln w="9525" algn="ctr">
            <a:solidFill>
              <a:srgbClr val="000000"/>
            </a:solidFill>
            <a:round/>
            <a:headEnd/>
            <a:tailEnd/>
          </a:ln>
        </p:spPr>
        <p:txBody>
          <a:bodyPr lIns="36576" tIns="36576" rIns="36576" bIns="36576"/>
          <a:lstStyle/>
          <a:p>
            <a:pPr fontAlgn="base">
              <a:spcBef>
                <a:spcPct val="0"/>
              </a:spcBef>
              <a:spcAft>
                <a:spcPct val="0"/>
              </a:spcAft>
            </a:pPr>
            <a:endParaRPr lang="en-US">
              <a:solidFill>
                <a:prstClr val="black"/>
              </a:solidFill>
              <a:latin typeface="Arial" charset="0"/>
              <a:cs typeface="Arial" charset="0"/>
            </a:endParaRPr>
          </a:p>
        </p:txBody>
      </p:sp>
      <p:sp>
        <p:nvSpPr>
          <p:cNvPr id="16" name="Line 19">
            <a:extLst>
              <a:ext uri="{FF2B5EF4-FFF2-40B4-BE49-F238E27FC236}">
                <a16:creationId xmlns:a16="http://schemas.microsoft.com/office/drawing/2014/main" id="{3D9549DB-5595-450A-80F7-1598691A2CBD}"/>
              </a:ext>
            </a:extLst>
          </p:cNvPr>
          <p:cNvSpPr>
            <a:spLocks noChangeShapeType="1"/>
          </p:cNvSpPr>
          <p:nvPr/>
        </p:nvSpPr>
        <p:spPr bwMode="auto">
          <a:xfrm flipH="1">
            <a:off x="6826054" y="2620326"/>
            <a:ext cx="63389" cy="287706"/>
          </a:xfrm>
          <a:prstGeom prst="line">
            <a:avLst/>
          </a:prstGeom>
          <a:noFill/>
          <a:ln w="9525" algn="ctr">
            <a:solidFill>
              <a:srgbClr val="000000"/>
            </a:solidFill>
            <a:round/>
            <a:headEnd/>
            <a:tailEnd/>
          </a:ln>
        </p:spPr>
        <p:txBody>
          <a:bodyPr lIns="36576" tIns="36576" rIns="36576" bIns="36576"/>
          <a:lstStyle/>
          <a:p>
            <a:pPr fontAlgn="base">
              <a:spcBef>
                <a:spcPct val="0"/>
              </a:spcBef>
              <a:spcAft>
                <a:spcPct val="0"/>
              </a:spcAft>
            </a:pPr>
            <a:endParaRPr lang="en-US">
              <a:solidFill>
                <a:prstClr val="black"/>
              </a:solidFill>
              <a:latin typeface="Arial" charset="0"/>
              <a:cs typeface="Arial" charset="0"/>
            </a:endParaRPr>
          </a:p>
        </p:txBody>
      </p:sp>
      <p:sp>
        <p:nvSpPr>
          <p:cNvPr id="17" name="Line 20">
            <a:extLst>
              <a:ext uri="{FF2B5EF4-FFF2-40B4-BE49-F238E27FC236}">
                <a16:creationId xmlns:a16="http://schemas.microsoft.com/office/drawing/2014/main" id="{783669AD-2C0B-4472-872C-3EB1D3C407FC}"/>
              </a:ext>
            </a:extLst>
          </p:cNvPr>
          <p:cNvSpPr>
            <a:spLocks noChangeShapeType="1"/>
          </p:cNvSpPr>
          <p:nvPr/>
        </p:nvSpPr>
        <p:spPr bwMode="auto">
          <a:xfrm flipH="1">
            <a:off x="6921138" y="2620326"/>
            <a:ext cx="63389" cy="287706"/>
          </a:xfrm>
          <a:prstGeom prst="line">
            <a:avLst/>
          </a:prstGeom>
          <a:noFill/>
          <a:ln w="9525" algn="ctr">
            <a:solidFill>
              <a:srgbClr val="000000"/>
            </a:solidFill>
            <a:round/>
            <a:headEnd/>
            <a:tailEnd/>
          </a:ln>
        </p:spPr>
        <p:txBody>
          <a:bodyPr lIns="36576" tIns="36576" rIns="36576" bIns="36576"/>
          <a:lstStyle/>
          <a:p>
            <a:pPr fontAlgn="base">
              <a:spcBef>
                <a:spcPct val="0"/>
              </a:spcBef>
              <a:spcAft>
                <a:spcPct val="0"/>
              </a:spcAft>
            </a:pPr>
            <a:endParaRPr lang="en-US">
              <a:solidFill>
                <a:prstClr val="black"/>
              </a:solidFill>
              <a:latin typeface="Arial" charset="0"/>
              <a:cs typeface="Arial" charset="0"/>
            </a:endParaRPr>
          </a:p>
        </p:txBody>
      </p:sp>
      <p:sp>
        <p:nvSpPr>
          <p:cNvPr id="18" name="Line 21">
            <a:extLst>
              <a:ext uri="{FF2B5EF4-FFF2-40B4-BE49-F238E27FC236}">
                <a16:creationId xmlns:a16="http://schemas.microsoft.com/office/drawing/2014/main" id="{2D3B6C64-606C-40E6-8765-ABB3E96C7912}"/>
              </a:ext>
            </a:extLst>
          </p:cNvPr>
          <p:cNvSpPr>
            <a:spLocks noChangeShapeType="1"/>
          </p:cNvSpPr>
          <p:nvPr/>
        </p:nvSpPr>
        <p:spPr bwMode="auto">
          <a:xfrm flipH="1">
            <a:off x="7016222" y="2620326"/>
            <a:ext cx="63389" cy="287706"/>
          </a:xfrm>
          <a:prstGeom prst="line">
            <a:avLst/>
          </a:prstGeom>
          <a:noFill/>
          <a:ln w="9525" algn="ctr">
            <a:solidFill>
              <a:srgbClr val="000000"/>
            </a:solidFill>
            <a:round/>
            <a:headEnd/>
            <a:tailEnd/>
          </a:ln>
        </p:spPr>
        <p:txBody>
          <a:bodyPr lIns="36576" tIns="36576" rIns="36576" bIns="36576"/>
          <a:lstStyle/>
          <a:p>
            <a:pPr fontAlgn="base">
              <a:spcBef>
                <a:spcPct val="0"/>
              </a:spcBef>
              <a:spcAft>
                <a:spcPct val="0"/>
              </a:spcAft>
            </a:pPr>
            <a:endParaRPr lang="en-US">
              <a:solidFill>
                <a:prstClr val="black"/>
              </a:solidFill>
              <a:latin typeface="Arial" charset="0"/>
              <a:cs typeface="Arial" charset="0"/>
            </a:endParaRPr>
          </a:p>
        </p:txBody>
      </p:sp>
      <p:sp>
        <p:nvSpPr>
          <p:cNvPr id="19" name="Line 22">
            <a:extLst>
              <a:ext uri="{FF2B5EF4-FFF2-40B4-BE49-F238E27FC236}">
                <a16:creationId xmlns:a16="http://schemas.microsoft.com/office/drawing/2014/main" id="{CFB1C8CF-A65C-4F8D-B901-740CD6698D27}"/>
              </a:ext>
            </a:extLst>
          </p:cNvPr>
          <p:cNvSpPr>
            <a:spLocks noChangeShapeType="1"/>
          </p:cNvSpPr>
          <p:nvPr/>
        </p:nvSpPr>
        <p:spPr bwMode="auto">
          <a:xfrm flipH="1">
            <a:off x="7079611" y="2620326"/>
            <a:ext cx="63389" cy="287706"/>
          </a:xfrm>
          <a:prstGeom prst="line">
            <a:avLst/>
          </a:prstGeom>
          <a:noFill/>
          <a:ln w="9525" algn="ctr">
            <a:solidFill>
              <a:srgbClr val="000000"/>
            </a:solidFill>
            <a:round/>
            <a:headEnd/>
            <a:tailEnd/>
          </a:ln>
        </p:spPr>
        <p:txBody>
          <a:bodyPr lIns="36576" tIns="36576" rIns="36576" bIns="36576"/>
          <a:lstStyle/>
          <a:p>
            <a:pPr fontAlgn="base">
              <a:spcBef>
                <a:spcPct val="0"/>
              </a:spcBef>
              <a:spcAft>
                <a:spcPct val="0"/>
              </a:spcAft>
            </a:pPr>
            <a:endParaRPr lang="en-US">
              <a:solidFill>
                <a:prstClr val="black"/>
              </a:solidFill>
              <a:latin typeface="Arial" charset="0"/>
              <a:cs typeface="Arial" charset="0"/>
            </a:endParaRPr>
          </a:p>
        </p:txBody>
      </p:sp>
      <p:sp>
        <p:nvSpPr>
          <p:cNvPr id="20" name="Line 23">
            <a:extLst>
              <a:ext uri="{FF2B5EF4-FFF2-40B4-BE49-F238E27FC236}">
                <a16:creationId xmlns:a16="http://schemas.microsoft.com/office/drawing/2014/main" id="{FE9462C6-7B08-4B81-8196-FA3881C4CD1E}"/>
              </a:ext>
            </a:extLst>
          </p:cNvPr>
          <p:cNvSpPr>
            <a:spLocks noChangeShapeType="1"/>
          </p:cNvSpPr>
          <p:nvPr/>
        </p:nvSpPr>
        <p:spPr bwMode="auto">
          <a:xfrm flipH="1">
            <a:off x="7174695" y="2620326"/>
            <a:ext cx="63389" cy="287706"/>
          </a:xfrm>
          <a:prstGeom prst="line">
            <a:avLst/>
          </a:prstGeom>
          <a:noFill/>
          <a:ln w="9525" algn="ctr">
            <a:solidFill>
              <a:srgbClr val="000000"/>
            </a:solidFill>
            <a:round/>
            <a:headEnd/>
            <a:tailEnd/>
          </a:ln>
        </p:spPr>
        <p:txBody>
          <a:bodyPr lIns="36576" tIns="36576" rIns="36576" bIns="36576"/>
          <a:lstStyle/>
          <a:p>
            <a:pPr fontAlgn="base">
              <a:spcBef>
                <a:spcPct val="0"/>
              </a:spcBef>
              <a:spcAft>
                <a:spcPct val="0"/>
              </a:spcAft>
            </a:pPr>
            <a:endParaRPr lang="en-US">
              <a:solidFill>
                <a:prstClr val="black"/>
              </a:solidFill>
              <a:latin typeface="Arial" charset="0"/>
              <a:cs typeface="Arial" charset="0"/>
            </a:endParaRPr>
          </a:p>
        </p:txBody>
      </p:sp>
      <p:sp>
        <p:nvSpPr>
          <p:cNvPr id="21" name="Line 24">
            <a:extLst>
              <a:ext uri="{FF2B5EF4-FFF2-40B4-BE49-F238E27FC236}">
                <a16:creationId xmlns:a16="http://schemas.microsoft.com/office/drawing/2014/main" id="{70961072-0B34-4608-AA03-C8E252372F19}"/>
              </a:ext>
            </a:extLst>
          </p:cNvPr>
          <p:cNvSpPr>
            <a:spLocks noChangeShapeType="1"/>
          </p:cNvSpPr>
          <p:nvPr/>
        </p:nvSpPr>
        <p:spPr bwMode="auto">
          <a:xfrm flipH="1">
            <a:off x="7269778" y="2620326"/>
            <a:ext cx="63389" cy="287706"/>
          </a:xfrm>
          <a:prstGeom prst="line">
            <a:avLst/>
          </a:prstGeom>
          <a:noFill/>
          <a:ln w="9525" algn="ctr">
            <a:solidFill>
              <a:srgbClr val="000000"/>
            </a:solidFill>
            <a:round/>
            <a:headEnd/>
            <a:tailEnd/>
          </a:ln>
        </p:spPr>
        <p:txBody>
          <a:bodyPr lIns="36576" tIns="36576" rIns="36576" bIns="36576"/>
          <a:lstStyle/>
          <a:p>
            <a:pPr fontAlgn="base">
              <a:spcBef>
                <a:spcPct val="0"/>
              </a:spcBef>
              <a:spcAft>
                <a:spcPct val="0"/>
              </a:spcAft>
            </a:pPr>
            <a:endParaRPr lang="en-US">
              <a:solidFill>
                <a:prstClr val="black"/>
              </a:solidFill>
              <a:latin typeface="Arial" charset="0"/>
              <a:cs typeface="Arial" charset="0"/>
            </a:endParaRPr>
          </a:p>
        </p:txBody>
      </p:sp>
      <p:sp>
        <p:nvSpPr>
          <p:cNvPr id="22" name="Text Box 25">
            <a:extLst>
              <a:ext uri="{FF2B5EF4-FFF2-40B4-BE49-F238E27FC236}">
                <a16:creationId xmlns:a16="http://schemas.microsoft.com/office/drawing/2014/main" id="{B87C11C5-F518-4E79-B819-11F637D18188}"/>
              </a:ext>
            </a:extLst>
          </p:cNvPr>
          <p:cNvSpPr txBox="1">
            <a:spLocks noChangeArrowheads="1"/>
          </p:cNvSpPr>
          <p:nvPr/>
        </p:nvSpPr>
        <p:spPr bwMode="auto">
          <a:xfrm>
            <a:off x="5185801" y="3213719"/>
            <a:ext cx="2210755" cy="287706"/>
          </a:xfrm>
          <a:prstGeom prst="rect">
            <a:avLst/>
          </a:prstGeom>
          <a:noFill/>
          <a:ln w="9525" algn="in">
            <a:noFill/>
            <a:miter lim="800000"/>
            <a:headEnd/>
            <a:tailEnd/>
          </a:ln>
        </p:spPr>
        <p:txBody>
          <a:bodyPr lIns="36576" tIns="36576" rIns="36576" bIns="36576"/>
          <a:lstStyle/>
          <a:p>
            <a:pPr fontAlgn="base">
              <a:spcBef>
                <a:spcPct val="0"/>
              </a:spcBef>
              <a:spcAft>
                <a:spcPct val="0"/>
              </a:spcAft>
            </a:pPr>
            <a:r>
              <a:rPr lang="en-US" sz="1600" dirty="0">
                <a:solidFill>
                  <a:srgbClr val="000000"/>
                </a:solidFill>
                <a:latin typeface="+mj-lt"/>
                <a:cs typeface="Arial" charset="0"/>
              </a:rPr>
              <a:t>1/2” ROUND STOCK </a:t>
            </a:r>
            <a:endParaRPr lang="en-US" sz="1600" dirty="0">
              <a:solidFill>
                <a:prstClr val="black"/>
              </a:solidFill>
              <a:latin typeface="+mj-lt"/>
              <a:cs typeface="Arial" charset="0"/>
            </a:endParaRPr>
          </a:p>
        </p:txBody>
      </p:sp>
      <p:sp>
        <p:nvSpPr>
          <p:cNvPr id="23" name="Line 26">
            <a:extLst>
              <a:ext uri="{FF2B5EF4-FFF2-40B4-BE49-F238E27FC236}">
                <a16:creationId xmlns:a16="http://schemas.microsoft.com/office/drawing/2014/main" id="{808D8958-4CF1-4FA7-9680-2B9F35D27EF9}"/>
              </a:ext>
            </a:extLst>
          </p:cNvPr>
          <p:cNvSpPr>
            <a:spLocks noChangeShapeType="1"/>
          </p:cNvSpPr>
          <p:nvPr/>
        </p:nvSpPr>
        <p:spPr bwMode="auto">
          <a:xfrm>
            <a:off x="4290488" y="1649318"/>
            <a:ext cx="1" cy="817164"/>
          </a:xfrm>
          <a:prstGeom prst="line">
            <a:avLst/>
          </a:prstGeom>
          <a:noFill/>
          <a:ln w="12700" algn="ctr">
            <a:solidFill>
              <a:srgbClr val="000000"/>
            </a:solidFill>
            <a:round/>
            <a:headEnd/>
            <a:tailEnd/>
          </a:ln>
        </p:spPr>
        <p:txBody>
          <a:bodyPr lIns="36576" tIns="36576" rIns="36576" bIns="36576"/>
          <a:lstStyle/>
          <a:p>
            <a:pPr fontAlgn="base">
              <a:spcBef>
                <a:spcPct val="0"/>
              </a:spcBef>
              <a:spcAft>
                <a:spcPct val="0"/>
              </a:spcAft>
            </a:pPr>
            <a:endParaRPr lang="en-US">
              <a:solidFill>
                <a:prstClr val="black"/>
              </a:solidFill>
              <a:latin typeface="Arial" charset="0"/>
              <a:cs typeface="Arial" charset="0"/>
            </a:endParaRPr>
          </a:p>
        </p:txBody>
      </p:sp>
      <p:sp>
        <p:nvSpPr>
          <p:cNvPr id="24" name="Line 27">
            <a:extLst>
              <a:ext uri="{FF2B5EF4-FFF2-40B4-BE49-F238E27FC236}">
                <a16:creationId xmlns:a16="http://schemas.microsoft.com/office/drawing/2014/main" id="{CAE43CCC-8A04-4725-86DE-98396301D22A}"/>
              </a:ext>
            </a:extLst>
          </p:cNvPr>
          <p:cNvSpPr>
            <a:spLocks noChangeShapeType="1"/>
          </p:cNvSpPr>
          <p:nvPr/>
        </p:nvSpPr>
        <p:spPr bwMode="auto">
          <a:xfrm>
            <a:off x="7333167" y="1685282"/>
            <a:ext cx="1" cy="751232"/>
          </a:xfrm>
          <a:prstGeom prst="line">
            <a:avLst/>
          </a:prstGeom>
          <a:noFill/>
          <a:ln w="12700" algn="ctr">
            <a:solidFill>
              <a:srgbClr val="000000"/>
            </a:solidFill>
            <a:round/>
            <a:headEnd/>
            <a:tailEnd/>
          </a:ln>
        </p:spPr>
        <p:txBody>
          <a:bodyPr lIns="36576" tIns="36576" rIns="36576" bIns="36576"/>
          <a:lstStyle/>
          <a:p>
            <a:pPr fontAlgn="base">
              <a:spcBef>
                <a:spcPct val="0"/>
              </a:spcBef>
              <a:spcAft>
                <a:spcPct val="0"/>
              </a:spcAft>
            </a:pPr>
            <a:endParaRPr lang="en-US">
              <a:solidFill>
                <a:prstClr val="black"/>
              </a:solidFill>
              <a:latin typeface="Arial" charset="0"/>
              <a:cs typeface="Arial" charset="0"/>
            </a:endParaRPr>
          </a:p>
        </p:txBody>
      </p:sp>
      <p:sp>
        <p:nvSpPr>
          <p:cNvPr id="25" name="Text Box 28">
            <a:extLst>
              <a:ext uri="{FF2B5EF4-FFF2-40B4-BE49-F238E27FC236}">
                <a16:creationId xmlns:a16="http://schemas.microsoft.com/office/drawing/2014/main" id="{6D15B44E-F55A-4F50-8CE6-DADE1F7EA142}"/>
              </a:ext>
            </a:extLst>
          </p:cNvPr>
          <p:cNvSpPr txBox="1">
            <a:spLocks noChangeArrowheads="1"/>
          </p:cNvSpPr>
          <p:nvPr/>
        </p:nvSpPr>
        <p:spPr bwMode="auto">
          <a:xfrm>
            <a:off x="5716743" y="1566379"/>
            <a:ext cx="253557" cy="251743"/>
          </a:xfrm>
          <a:prstGeom prst="rect">
            <a:avLst/>
          </a:prstGeom>
          <a:noFill/>
          <a:ln w="9525" algn="in">
            <a:noFill/>
            <a:miter lim="800000"/>
            <a:headEnd/>
            <a:tailEnd/>
          </a:ln>
        </p:spPr>
        <p:txBody>
          <a:bodyPr lIns="36576" tIns="36576" rIns="36576" bIns="36576"/>
          <a:lstStyle/>
          <a:p>
            <a:pPr fontAlgn="base">
              <a:spcBef>
                <a:spcPct val="0"/>
              </a:spcBef>
              <a:spcAft>
                <a:spcPct val="0"/>
              </a:spcAft>
            </a:pPr>
            <a:r>
              <a:rPr lang="en-US" sz="1600" dirty="0">
                <a:solidFill>
                  <a:srgbClr val="000000"/>
                </a:solidFill>
                <a:latin typeface="+mj-lt"/>
                <a:cs typeface="Arial" charset="0"/>
              </a:rPr>
              <a:t>3</a:t>
            </a:r>
            <a:endParaRPr lang="en-US" sz="1600" dirty="0">
              <a:solidFill>
                <a:prstClr val="black"/>
              </a:solidFill>
              <a:latin typeface="+mj-lt"/>
              <a:cs typeface="Arial" charset="0"/>
            </a:endParaRPr>
          </a:p>
        </p:txBody>
      </p:sp>
      <p:sp>
        <p:nvSpPr>
          <p:cNvPr id="26" name="Line 29">
            <a:extLst>
              <a:ext uri="{FF2B5EF4-FFF2-40B4-BE49-F238E27FC236}">
                <a16:creationId xmlns:a16="http://schemas.microsoft.com/office/drawing/2014/main" id="{F1021574-3AA6-48A3-BAEF-8EEB16FDC26B}"/>
              </a:ext>
            </a:extLst>
          </p:cNvPr>
          <p:cNvSpPr>
            <a:spLocks noChangeShapeType="1"/>
          </p:cNvSpPr>
          <p:nvPr/>
        </p:nvSpPr>
        <p:spPr bwMode="auto">
          <a:xfrm flipH="1">
            <a:off x="4290488" y="1757208"/>
            <a:ext cx="1394561" cy="1"/>
          </a:xfrm>
          <a:prstGeom prst="line">
            <a:avLst/>
          </a:prstGeom>
          <a:noFill/>
          <a:ln w="15875" algn="ctr">
            <a:solidFill>
              <a:srgbClr val="000000"/>
            </a:solidFill>
            <a:round/>
            <a:headEnd/>
            <a:tailEnd type="arrow" w="med" len="med"/>
          </a:ln>
        </p:spPr>
        <p:txBody>
          <a:bodyPr lIns="36576" tIns="36576" rIns="36576" bIns="36576"/>
          <a:lstStyle/>
          <a:p>
            <a:pPr fontAlgn="base">
              <a:spcBef>
                <a:spcPct val="0"/>
              </a:spcBef>
              <a:spcAft>
                <a:spcPct val="0"/>
              </a:spcAft>
            </a:pPr>
            <a:endParaRPr lang="en-US">
              <a:solidFill>
                <a:prstClr val="black"/>
              </a:solidFill>
              <a:latin typeface="Arial" charset="0"/>
              <a:cs typeface="Arial" charset="0"/>
            </a:endParaRPr>
          </a:p>
        </p:txBody>
      </p:sp>
      <p:sp>
        <p:nvSpPr>
          <p:cNvPr id="27" name="Line 30">
            <a:extLst>
              <a:ext uri="{FF2B5EF4-FFF2-40B4-BE49-F238E27FC236}">
                <a16:creationId xmlns:a16="http://schemas.microsoft.com/office/drawing/2014/main" id="{B85DEC93-8812-453C-AE3B-42FFEE40F6E3}"/>
              </a:ext>
            </a:extLst>
          </p:cNvPr>
          <p:cNvSpPr>
            <a:spLocks noChangeShapeType="1"/>
          </p:cNvSpPr>
          <p:nvPr/>
        </p:nvSpPr>
        <p:spPr bwMode="auto">
          <a:xfrm>
            <a:off x="5938606" y="1757208"/>
            <a:ext cx="1394561" cy="1"/>
          </a:xfrm>
          <a:prstGeom prst="line">
            <a:avLst/>
          </a:prstGeom>
          <a:noFill/>
          <a:ln w="15875" algn="ctr">
            <a:solidFill>
              <a:srgbClr val="000000"/>
            </a:solidFill>
            <a:round/>
            <a:headEnd/>
            <a:tailEnd type="triangle" w="med" len="med"/>
          </a:ln>
        </p:spPr>
        <p:txBody>
          <a:bodyPr lIns="36576" tIns="36576" rIns="36576" bIns="36576"/>
          <a:lstStyle/>
          <a:p>
            <a:pPr fontAlgn="base">
              <a:spcBef>
                <a:spcPct val="0"/>
              </a:spcBef>
              <a:spcAft>
                <a:spcPct val="0"/>
              </a:spcAft>
            </a:pPr>
            <a:endParaRPr lang="en-US">
              <a:solidFill>
                <a:prstClr val="black"/>
              </a:solidFill>
              <a:latin typeface="Arial" charset="0"/>
              <a:cs typeface="Arial" charset="0"/>
            </a:endParaRPr>
          </a:p>
        </p:txBody>
      </p:sp>
      <p:sp>
        <p:nvSpPr>
          <p:cNvPr id="28" name="Text Box 31">
            <a:extLst>
              <a:ext uri="{FF2B5EF4-FFF2-40B4-BE49-F238E27FC236}">
                <a16:creationId xmlns:a16="http://schemas.microsoft.com/office/drawing/2014/main" id="{AB7824E9-B912-4DCE-88A6-8490132AF1A6}"/>
              </a:ext>
            </a:extLst>
          </p:cNvPr>
          <p:cNvSpPr txBox="1">
            <a:spLocks noChangeArrowheads="1"/>
          </p:cNvSpPr>
          <p:nvPr/>
        </p:nvSpPr>
        <p:spPr bwMode="auto">
          <a:xfrm>
            <a:off x="7713504" y="1919042"/>
            <a:ext cx="3264540" cy="671314"/>
          </a:xfrm>
          <a:prstGeom prst="rect">
            <a:avLst/>
          </a:prstGeom>
          <a:noFill/>
          <a:ln w="9525" algn="in">
            <a:noFill/>
            <a:miter lim="800000"/>
            <a:headEnd/>
            <a:tailEnd/>
          </a:ln>
        </p:spPr>
        <p:txBody>
          <a:bodyPr lIns="36576" tIns="36576" rIns="36576" bIns="36576"/>
          <a:lstStyle/>
          <a:p>
            <a:pPr fontAlgn="base">
              <a:spcBef>
                <a:spcPct val="0"/>
              </a:spcBef>
              <a:spcAft>
                <a:spcPct val="0"/>
              </a:spcAft>
            </a:pPr>
            <a:r>
              <a:rPr lang="en-US" sz="1600" dirty="0">
                <a:solidFill>
                  <a:srgbClr val="000000"/>
                </a:solidFill>
                <a:latin typeface="+mj-lt"/>
                <a:cs typeface="Arial" charset="0"/>
              </a:rPr>
              <a:t>1/4-20 THREADS 3/4” DEEP</a:t>
            </a:r>
            <a:endParaRPr lang="en-US" sz="1600" dirty="0">
              <a:solidFill>
                <a:prstClr val="black"/>
              </a:solidFill>
              <a:latin typeface="+mj-lt"/>
              <a:cs typeface="Arial" charset="0"/>
            </a:endParaRPr>
          </a:p>
        </p:txBody>
      </p:sp>
      <p:sp>
        <p:nvSpPr>
          <p:cNvPr id="29" name="Line 32">
            <a:extLst>
              <a:ext uri="{FF2B5EF4-FFF2-40B4-BE49-F238E27FC236}">
                <a16:creationId xmlns:a16="http://schemas.microsoft.com/office/drawing/2014/main" id="{CA17D33D-3033-4E30-B637-773F87A20F9B}"/>
              </a:ext>
            </a:extLst>
          </p:cNvPr>
          <p:cNvSpPr>
            <a:spLocks noChangeShapeType="1"/>
          </p:cNvSpPr>
          <p:nvPr/>
        </p:nvSpPr>
        <p:spPr bwMode="auto">
          <a:xfrm flipH="1">
            <a:off x="7396557" y="2098858"/>
            <a:ext cx="316946" cy="467522"/>
          </a:xfrm>
          <a:prstGeom prst="line">
            <a:avLst/>
          </a:prstGeom>
          <a:noFill/>
          <a:ln w="15875" algn="ctr">
            <a:solidFill>
              <a:srgbClr val="000000"/>
            </a:solidFill>
            <a:round/>
            <a:headEnd/>
            <a:tailEnd type="triangle" w="med" len="med"/>
          </a:ln>
        </p:spPr>
        <p:txBody>
          <a:bodyPr lIns="36576" tIns="36576" rIns="36576" bIns="36576"/>
          <a:lstStyle/>
          <a:p>
            <a:pPr fontAlgn="base">
              <a:spcBef>
                <a:spcPct val="0"/>
              </a:spcBef>
              <a:spcAft>
                <a:spcPct val="0"/>
              </a:spcAft>
            </a:pPr>
            <a:endParaRPr lang="en-US">
              <a:solidFill>
                <a:prstClr val="black"/>
              </a:solidFill>
              <a:latin typeface="Arial" charset="0"/>
              <a:cs typeface="Arial" charset="0"/>
            </a:endParaRPr>
          </a:p>
        </p:txBody>
      </p:sp>
      <p:sp>
        <p:nvSpPr>
          <p:cNvPr id="30" name="Line 33">
            <a:extLst>
              <a:ext uri="{FF2B5EF4-FFF2-40B4-BE49-F238E27FC236}">
                <a16:creationId xmlns:a16="http://schemas.microsoft.com/office/drawing/2014/main" id="{B5181549-7178-4026-A6F7-E447480F8B6B}"/>
              </a:ext>
            </a:extLst>
          </p:cNvPr>
          <p:cNvSpPr>
            <a:spLocks noChangeShapeType="1"/>
          </p:cNvSpPr>
          <p:nvPr/>
        </p:nvSpPr>
        <p:spPr bwMode="auto">
          <a:xfrm>
            <a:off x="5716744" y="2782160"/>
            <a:ext cx="126778" cy="1"/>
          </a:xfrm>
          <a:prstGeom prst="line">
            <a:avLst/>
          </a:prstGeom>
          <a:noFill/>
          <a:ln w="12700" algn="ctr">
            <a:solidFill>
              <a:srgbClr val="000000"/>
            </a:solidFill>
            <a:round/>
            <a:headEnd/>
            <a:tailEnd/>
          </a:ln>
        </p:spPr>
        <p:txBody>
          <a:bodyPr lIns="36576" tIns="36576" rIns="36576" bIns="36576"/>
          <a:lstStyle/>
          <a:p>
            <a:pPr fontAlgn="base">
              <a:spcBef>
                <a:spcPct val="0"/>
              </a:spcBef>
              <a:spcAft>
                <a:spcPct val="0"/>
              </a:spcAft>
            </a:pPr>
            <a:endParaRPr lang="en-US">
              <a:solidFill>
                <a:prstClr val="black"/>
              </a:solidFill>
              <a:latin typeface="Arial" charset="0"/>
              <a:cs typeface="Arial" charset="0"/>
            </a:endParaRPr>
          </a:p>
        </p:txBody>
      </p:sp>
      <p:sp>
        <p:nvSpPr>
          <p:cNvPr id="31" name="Line 34">
            <a:extLst>
              <a:ext uri="{FF2B5EF4-FFF2-40B4-BE49-F238E27FC236}">
                <a16:creationId xmlns:a16="http://schemas.microsoft.com/office/drawing/2014/main" id="{33A8E635-E99B-442F-9FCC-025D869FF2C5}"/>
              </a:ext>
            </a:extLst>
          </p:cNvPr>
          <p:cNvSpPr>
            <a:spLocks noChangeShapeType="1"/>
          </p:cNvSpPr>
          <p:nvPr/>
        </p:nvSpPr>
        <p:spPr bwMode="auto">
          <a:xfrm flipV="1">
            <a:off x="6570735" y="2602344"/>
            <a:ext cx="762432" cy="8990"/>
          </a:xfrm>
          <a:prstGeom prst="line">
            <a:avLst/>
          </a:prstGeom>
          <a:noFill/>
          <a:ln w="22225" algn="ctr">
            <a:solidFill>
              <a:srgbClr val="000000"/>
            </a:solidFill>
            <a:round/>
            <a:headEnd/>
            <a:tailEnd/>
          </a:ln>
        </p:spPr>
        <p:txBody>
          <a:bodyPr lIns="36576" tIns="36576" rIns="36576" bIns="36576"/>
          <a:lstStyle/>
          <a:p>
            <a:pPr fontAlgn="base">
              <a:spcBef>
                <a:spcPct val="0"/>
              </a:spcBef>
              <a:spcAft>
                <a:spcPct val="0"/>
              </a:spcAft>
            </a:pPr>
            <a:endParaRPr lang="en-US">
              <a:solidFill>
                <a:prstClr val="black"/>
              </a:solidFill>
              <a:latin typeface="Arial" charset="0"/>
              <a:cs typeface="Arial" charset="0"/>
            </a:endParaRPr>
          </a:p>
        </p:txBody>
      </p:sp>
      <p:sp>
        <p:nvSpPr>
          <p:cNvPr id="32" name="Line 35">
            <a:extLst>
              <a:ext uri="{FF2B5EF4-FFF2-40B4-BE49-F238E27FC236}">
                <a16:creationId xmlns:a16="http://schemas.microsoft.com/office/drawing/2014/main" id="{9095A444-CC49-4694-A72E-99E2598EDE3F}"/>
              </a:ext>
            </a:extLst>
          </p:cNvPr>
          <p:cNvSpPr>
            <a:spLocks noChangeShapeType="1"/>
          </p:cNvSpPr>
          <p:nvPr/>
        </p:nvSpPr>
        <p:spPr bwMode="auto">
          <a:xfrm>
            <a:off x="6572498" y="2914027"/>
            <a:ext cx="760670" cy="0"/>
          </a:xfrm>
          <a:prstGeom prst="line">
            <a:avLst/>
          </a:prstGeom>
          <a:noFill/>
          <a:ln w="19050">
            <a:solidFill>
              <a:srgbClr val="000000"/>
            </a:solidFill>
            <a:round/>
            <a:headEnd/>
            <a:tailEnd/>
          </a:ln>
        </p:spPr>
        <p:txBody>
          <a:bodyPr lIns="36576" tIns="36576" rIns="36576" bIns="36576"/>
          <a:lstStyle/>
          <a:p>
            <a:pPr fontAlgn="base">
              <a:spcBef>
                <a:spcPct val="0"/>
              </a:spcBef>
              <a:spcAft>
                <a:spcPct val="0"/>
              </a:spcAft>
            </a:pPr>
            <a:endParaRPr lang="en-US">
              <a:solidFill>
                <a:prstClr val="black"/>
              </a:solidFill>
              <a:latin typeface="Arial" charset="0"/>
              <a:cs typeface="Arial" charset="0"/>
            </a:endParaRPr>
          </a:p>
        </p:txBody>
      </p:sp>
      <p:sp>
        <p:nvSpPr>
          <p:cNvPr id="33" name="Line 36">
            <a:extLst>
              <a:ext uri="{FF2B5EF4-FFF2-40B4-BE49-F238E27FC236}">
                <a16:creationId xmlns:a16="http://schemas.microsoft.com/office/drawing/2014/main" id="{FAC91BAF-3E3C-46E7-A02F-68D52A5C9F35}"/>
              </a:ext>
            </a:extLst>
          </p:cNvPr>
          <p:cNvSpPr>
            <a:spLocks noChangeShapeType="1"/>
          </p:cNvSpPr>
          <p:nvPr/>
        </p:nvSpPr>
        <p:spPr bwMode="auto">
          <a:xfrm flipH="1">
            <a:off x="4132015" y="2782160"/>
            <a:ext cx="1521340" cy="0"/>
          </a:xfrm>
          <a:prstGeom prst="line">
            <a:avLst/>
          </a:prstGeom>
          <a:noFill/>
          <a:ln w="12700">
            <a:solidFill>
              <a:srgbClr val="000000"/>
            </a:solidFill>
            <a:round/>
            <a:headEnd/>
            <a:tailEnd/>
          </a:ln>
        </p:spPr>
        <p:txBody>
          <a:bodyPr lIns="36576" tIns="36576" rIns="36576" bIns="36576"/>
          <a:lstStyle/>
          <a:p>
            <a:pPr fontAlgn="base">
              <a:spcBef>
                <a:spcPct val="0"/>
              </a:spcBef>
              <a:spcAft>
                <a:spcPct val="0"/>
              </a:spcAft>
            </a:pPr>
            <a:endParaRPr lang="en-US">
              <a:solidFill>
                <a:prstClr val="black"/>
              </a:solidFill>
              <a:latin typeface="Arial" charset="0"/>
              <a:cs typeface="Arial" charset="0"/>
            </a:endParaRPr>
          </a:p>
        </p:txBody>
      </p:sp>
      <p:sp>
        <p:nvSpPr>
          <p:cNvPr id="34" name="Line 37">
            <a:extLst>
              <a:ext uri="{FF2B5EF4-FFF2-40B4-BE49-F238E27FC236}">
                <a16:creationId xmlns:a16="http://schemas.microsoft.com/office/drawing/2014/main" id="{1A4A43FE-EC01-4431-90F5-E47328704A1E}"/>
              </a:ext>
            </a:extLst>
          </p:cNvPr>
          <p:cNvSpPr>
            <a:spLocks noChangeShapeType="1"/>
          </p:cNvSpPr>
          <p:nvPr/>
        </p:nvSpPr>
        <p:spPr bwMode="auto">
          <a:xfrm>
            <a:off x="5970301" y="2782160"/>
            <a:ext cx="1553034" cy="0"/>
          </a:xfrm>
          <a:prstGeom prst="line">
            <a:avLst/>
          </a:prstGeom>
          <a:noFill/>
          <a:ln w="12700">
            <a:solidFill>
              <a:srgbClr val="000000"/>
            </a:solidFill>
            <a:round/>
            <a:headEnd/>
            <a:tailEnd/>
          </a:ln>
        </p:spPr>
        <p:txBody>
          <a:bodyPr lIns="36576" tIns="36576" rIns="36576" bIns="36576"/>
          <a:lstStyle/>
          <a:p>
            <a:pPr fontAlgn="base">
              <a:spcBef>
                <a:spcPct val="0"/>
              </a:spcBef>
              <a:spcAft>
                <a:spcPct val="0"/>
              </a:spcAft>
            </a:pPr>
            <a:endParaRPr lang="en-US">
              <a:solidFill>
                <a:prstClr val="black"/>
              </a:solidFill>
              <a:latin typeface="Arial" charset="0"/>
              <a:cs typeface="Arial" charset="0"/>
            </a:endParaRPr>
          </a:p>
        </p:txBody>
      </p:sp>
      <p:sp>
        <p:nvSpPr>
          <p:cNvPr id="35" name="Oval 34">
            <a:extLst>
              <a:ext uri="{FF2B5EF4-FFF2-40B4-BE49-F238E27FC236}">
                <a16:creationId xmlns:a16="http://schemas.microsoft.com/office/drawing/2014/main" id="{0887F941-1C4D-423B-A5B3-5F88BDC22348}"/>
              </a:ext>
            </a:extLst>
          </p:cNvPr>
          <p:cNvSpPr>
            <a:spLocks noChangeArrowheads="1"/>
          </p:cNvSpPr>
          <p:nvPr/>
        </p:nvSpPr>
        <p:spPr bwMode="auto">
          <a:xfrm>
            <a:off x="7935364" y="2494454"/>
            <a:ext cx="507113" cy="575412"/>
          </a:xfrm>
          <a:prstGeom prst="ellipse">
            <a:avLst/>
          </a:prstGeom>
          <a:noFill/>
          <a:ln w="19050" algn="in">
            <a:solidFill>
              <a:srgbClr val="000000"/>
            </a:solidFill>
            <a:round/>
            <a:headEnd/>
            <a:tailEnd/>
          </a:ln>
        </p:spPr>
        <p:txBody>
          <a:bodyPr lIns="36576" tIns="36576" rIns="36576" bIns="36576"/>
          <a:lstStyle/>
          <a:p>
            <a:pPr fontAlgn="base">
              <a:spcBef>
                <a:spcPct val="0"/>
              </a:spcBef>
              <a:spcAft>
                <a:spcPct val="0"/>
              </a:spcAft>
            </a:pPr>
            <a:endParaRPr lang="en-US">
              <a:solidFill>
                <a:prstClr val="black"/>
              </a:solidFill>
              <a:latin typeface="Arial" charset="0"/>
              <a:cs typeface="Arial" charset="0"/>
            </a:endParaRPr>
          </a:p>
        </p:txBody>
      </p:sp>
      <p:sp>
        <p:nvSpPr>
          <p:cNvPr id="36" name="Oval 35">
            <a:extLst>
              <a:ext uri="{FF2B5EF4-FFF2-40B4-BE49-F238E27FC236}">
                <a16:creationId xmlns:a16="http://schemas.microsoft.com/office/drawing/2014/main" id="{063EFCB1-3FEB-4ADD-9CA4-16252E0C590B}"/>
              </a:ext>
            </a:extLst>
          </p:cNvPr>
          <p:cNvSpPr>
            <a:spLocks noChangeArrowheads="1"/>
          </p:cNvSpPr>
          <p:nvPr/>
        </p:nvSpPr>
        <p:spPr bwMode="auto">
          <a:xfrm>
            <a:off x="8062143" y="2638307"/>
            <a:ext cx="253557" cy="287706"/>
          </a:xfrm>
          <a:prstGeom prst="ellipse">
            <a:avLst/>
          </a:prstGeom>
          <a:noFill/>
          <a:ln w="19050" algn="in">
            <a:solidFill>
              <a:srgbClr val="000000"/>
            </a:solidFill>
            <a:round/>
            <a:headEnd/>
            <a:tailEnd/>
          </a:ln>
        </p:spPr>
        <p:txBody>
          <a:bodyPr lIns="36576" tIns="36576" rIns="36576" bIns="36576"/>
          <a:lstStyle/>
          <a:p>
            <a:pPr fontAlgn="base">
              <a:spcBef>
                <a:spcPct val="0"/>
              </a:spcBef>
              <a:spcAft>
                <a:spcPct val="0"/>
              </a:spcAft>
            </a:pPr>
            <a:endParaRPr lang="en-US">
              <a:solidFill>
                <a:prstClr val="black"/>
              </a:solidFill>
              <a:latin typeface="Arial" charset="0"/>
              <a:cs typeface="Arial" charset="0"/>
            </a:endParaRPr>
          </a:p>
        </p:txBody>
      </p:sp>
    </p:spTree>
    <p:extLst>
      <p:ext uri="{BB962C8B-B14F-4D97-AF65-F5344CB8AC3E}">
        <p14:creationId xmlns:p14="http://schemas.microsoft.com/office/powerpoint/2010/main" val="19500149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a:xfrm>
            <a:off x="740664" y="407209"/>
            <a:ext cx="10059452" cy="876300"/>
          </a:xfrm>
        </p:spPr>
        <p:txBody>
          <a:bodyPr/>
          <a:lstStyle/>
          <a:p>
            <a:r>
              <a:rPr lang="en-US" dirty="0"/>
              <a:t>Hammer Handle</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a:xfrm>
            <a:off x="740664" y="3927852"/>
            <a:ext cx="11055750" cy="2226886"/>
          </a:xfrm>
        </p:spPr>
        <p:txBody>
          <a:bodyPr/>
          <a:lstStyle/>
          <a:p>
            <a:pPr lvl="1"/>
            <a:r>
              <a:rPr lang="en-US" dirty="0"/>
              <a:t>What is the diameter of the round stock used to make the handle?  </a:t>
            </a:r>
            <a:r>
              <a:rPr lang="en-US" dirty="0">
                <a:solidFill>
                  <a:srgbClr val="FF0000"/>
                </a:solidFill>
              </a:rPr>
              <a:t>1/2” </a:t>
            </a:r>
          </a:p>
          <a:p>
            <a:pPr lvl="1"/>
            <a:r>
              <a:rPr lang="en-US" dirty="0"/>
              <a:t>What is the length of the material?  </a:t>
            </a:r>
            <a:r>
              <a:rPr lang="en-US" dirty="0">
                <a:solidFill>
                  <a:srgbClr val="FF0000"/>
                </a:solidFill>
              </a:rPr>
              <a:t>3”</a:t>
            </a:r>
          </a:p>
          <a:p>
            <a:pPr lvl="1"/>
            <a:r>
              <a:rPr lang="en-US" dirty="0"/>
              <a:t>What is the size of the threads in the end?  </a:t>
            </a:r>
          </a:p>
          <a:p>
            <a:pPr marL="0" lvl="1" indent="0">
              <a:buNone/>
            </a:pPr>
            <a:r>
              <a:rPr lang="en-US" dirty="0">
                <a:solidFill>
                  <a:srgbClr val="FF0000"/>
                </a:solidFill>
              </a:rPr>
              <a:t>    1/4”- 20 threads and 3/4” deep</a:t>
            </a:r>
          </a:p>
          <a:p>
            <a:pPr lvl="1"/>
            <a:endParaRPr lang="en-US" dirty="0"/>
          </a:p>
        </p:txBody>
      </p:sp>
      <p:grpSp>
        <p:nvGrpSpPr>
          <p:cNvPr id="4" name="Group 7">
            <a:extLst>
              <a:ext uri="{FF2B5EF4-FFF2-40B4-BE49-F238E27FC236}">
                <a16:creationId xmlns:a16="http://schemas.microsoft.com/office/drawing/2014/main" id="{5D509419-8A85-4398-8F47-A9729750E342}"/>
              </a:ext>
            </a:extLst>
          </p:cNvPr>
          <p:cNvGrpSpPr>
            <a:grpSpLocks/>
          </p:cNvGrpSpPr>
          <p:nvPr/>
        </p:nvGrpSpPr>
        <p:grpSpPr bwMode="auto">
          <a:xfrm>
            <a:off x="4388234" y="2494454"/>
            <a:ext cx="2979290" cy="575413"/>
            <a:chOff x="107347642" y="112485488"/>
            <a:chExt cx="2743200" cy="457201"/>
          </a:xfrm>
        </p:grpSpPr>
        <p:sp>
          <p:nvSpPr>
            <p:cNvPr id="5" name="Line 8">
              <a:extLst>
                <a:ext uri="{FF2B5EF4-FFF2-40B4-BE49-F238E27FC236}">
                  <a16:creationId xmlns:a16="http://schemas.microsoft.com/office/drawing/2014/main" id="{32060C46-DC6F-4AFA-BC70-B523A8BFC403}"/>
                </a:ext>
              </a:extLst>
            </p:cNvPr>
            <p:cNvSpPr>
              <a:spLocks noChangeShapeType="1"/>
            </p:cNvSpPr>
            <p:nvPr/>
          </p:nvSpPr>
          <p:spPr bwMode="auto">
            <a:xfrm>
              <a:off x="107347642" y="112485488"/>
              <a:ext cx="2743200" cy="1"/>
            </a:xfrm>
            <a:prstGeom prst="line">
              <a:avLst/>
            </a:prstGeom>
            <a:noFill/>
            <a:ln w="22225" algn="ctr">
              <a:solidFill>
                <a:srgbClr val="000000"/>
              </a:solidFill>
              <a:round/>
              <a:headEnd/>
              <a:tailEnd/>
            </a:ln>
          </p:spPr>
          <p:txBody>
            <a:bodyPr lIns="36576" tIns="36576" rIns="36576" bIns="36576"/>
            <a:lstStyle/>
            <a:p>
              <a:pPr fontAlgn="base">
                <a:spcBef>
                  <a:spcPct val="0"/>
                </a:spcBef>
                <a:spcAft>
                  <a:spcPct val="0"/>
                </a:spcAft>
              </a:pPr>
              <a:endParaRPr lang="en-US">
                <a:solidFill>
                  <a:prstClr val="black"/>
                </a:solidFill>
                <a:latin typeface="Arial" charset="0"/>
                <a:cs typeface="Arial" charset="0"/>
              </a:endParaRPr>
            </a:p>
          </p:txBody>
        </p:sp>
        <p:sp>
          <p:nvSpPr>
            <p:cNvPr id="6" name="Line 9">
              <a:extLst>
                <a:ext uri="{FF2B5EF4-FFF2-40B4-BE49-F238E27FC236}">
                  <a16:creationId xmlns:a16="http://schemas.microsoft.com/office/drawing/2014/main" id="{688493BB-FA61-4AED-BD5F-B5EF27AD6134}"/>
                </a:ext>
              </a:extLst>
            </p:cNvPr>
            <p:cNvSpPr>
              <a:spLocks noChangeShapeType="1"/>
            </p:cNvSpPr>
            <p:nvPr/>
          </p:nvSpPr>
          <p:spPr bwMode="auto">
            <a:xfrm>
              <a:off x="107347642" y="112942688"/>
              <a:ext cx="2743200" cy="1"/>
            </a:xfrm>
            <a:prstGeom prst="line">
              <a:avLst/>
            </a:prstGeom>
            <a:noFill/>
            <a:ln w="19050" algn="ctr">
              <a:solidFill>
                <a:srgbClr val="000000"/>
              </a:solidFill>
              <a:round/>
              <a:headEnd/>
              <a:tailEnd/>
            </a:ln>
          </p:spPr>
          <p:txBody>
            <a:bodyPr lIns="36576" tIns="36576" rIns="36576" bIns="36576"/>
            <a:lstStyle/>
            <a:p>
              <a:pPr fontAlgn="base">
                <a:spcBef>
                  <a:spcPct val="0"/>
                </a:spcBef>
                <a:spcAft>
                  <a:spcPct val="0"/>
                </a:spcAft>
              </a:pPr>
              <a:endParaRPr lang="en-US">
                <a:solidFill>
                  <a:prstClr val="black"/>
                </a:solidFill>
                <a:latin typeface="Arial" charset="0"/>
                <a:cs typeface="Arial" charset="0"/>
              </a:endParaRPr>
            </a:p>
          </p:txBody>
        </p:sp>
      </p:grpSp>
      <p:sp>
        <p:nvSpPr>
          <p:cNvPr id="7" name="Line 10">
            <a:extLst>
              <a:ext uri="{FF2B5EF4-FFF2-40B4-BE49-F238E27FC236}">
                <a16:creationId xmlns:a16="http://schemas.microsoft.com/office/drawing/2014/main" id="{B989E580-4BCF-4189-A7C5-7CF141C29B6B}"/>
              </a:ext>
            </a:extLst>
          </p:cNvPr>
          <p:cNvSpPr>
            <a:spLocks noChangeShapeType="1"/>
          </p:cNvSpPr>
          <p:nvPr/>
        </p:nvSpPr>
        <p:spPr bwMode="auto">
          <a:xfrm flipV="1">
            <a:off x="7333167" y="2908032"/>
            <a:ext cx="1" cy="143853"/>
          </a:xfrm>
          <a:prstGeom prst="line">
            <a:avLst/>
          </a:prstGeom>
          <a:noFill/>
          <a:ln w="22225" algn="ctr">
            <a:solidFill>
              <a:srgbClr val="000000"/>
            </a:solidFill>
            <a:round/>
            <a:headEnd/>
            <a:tailEnd/>
          </a:ln>
        </p:spPr>
        <p:txBody>
          <a:bodyPr lIns="36576" tIns="36576" rIns="36576" bIns="36576"/>
          <a:lstStyle/>
          <a:p>
            <a:pPr fontAlgn="base">
              <a:spcBef>
                <a:spcPct val="0"/>
              </a:spcBef>
              <a:spcAft>
                <a:spcPct val="0"/>
              </a:spcAft>
            </a:pPr>
            <a:endParaRPr lang="en-US">
              <a:solidFill>
                <a:prstClr val="black"/>
              </a:solidFill>
              <a:latin typeface="Arial" charset="0"/>
              <a:cs typeface="Arial" charset="0"/>
            </a:endParaRPr>
          </a:p>
        </p:txBody>
      </p:sp>
      <p:sp>
        <p:nvSpPr>
          <p:cNvPr id="8" name="Line 11">
            <a:extLst>
              <a:ext uri="{FF2B5EF4-FFF2-40B4-BE49-F238E27FC236}">
                <a16:creationId xmlns:a16="http://schemas.microsoft.com/office/drawing/2014/main" id="{F97D9B02-6640-42E4-8DB7-7901B70F7D09}"/>
              </a:ext>
            </a:extLst>
          </p:cNvPr>
          <p:cNvSpPr>
            <a:spLocks noChangeShapeType="1"/>
          </p:cNvSpPr>
          <p:nvPr/>
        </p:nvSpPr>
        <p:spPr bwMode="auto">
          <a:xfrm flipV="1">
            <a:off x="7333167" y="2476473"/>
            <a:ext cx="1" cy="413577"/>
          </a:xfrm>
          <a:prstGeom prst="line">
            <a:avLst/>
          </a:prstGeom>
          <a:noFill/>
          <a:ln w="22225" algn="ctr">
            <a:solidFill>
              <a:srgbClr val="000000"/>
            </a:solidFill>
            <a:round/>
            <a:headEnd/>
            <a:tailEnd/>
          </a:ln>
        </p:spPr>
        <p:txBody>
          <a:bodyPr lIns="36576" tIns="36576" rIns="36576" bIns="36576"/>
          <a:lstStyle/>
          <a:p>
            <a:pPr fontAlgn="base">
              <a:spcBef>
                <a:spcPct val="0"/>
              </a:spcBef>
              <a:spcAft>
                <a:spcPct val="0"/>
              </a:spcAft>
            </a:pPr>
            <a:endParaRPr lang="en-US">
              <a:solidFill>
                <a:prstClr val="black"/>
              </a:solidFill>
              <a:latin typeface="Arial" charset="0"/>
              <a:cs typeface="Arial" charset="0"/>
            </a:endParaRPr>
          </a:p>
        </p:txBody>
      </p:sp>
      <p:sp>
        <p:nvSpPr>
          <p:cNvPr id="9" name="Line 12">
            <a:extLst>
              <a:ext uri="{FF2B5EF4-FFF2-40B4-BE49-F238E27FC236}">
                <a16:creationId xmlns:a16="http://schemas.microsoft.com/office/drawing/2014/main" id="{FA60EDC8-B1CF-4F69-8A39-58A2C5803858}"/>
              </a:ext>
            </a:extLst>
          </p:cNvPr>
          <p:cNvSpPr>
            <a:spLocks noChangeShapeType="1"/>
          </p:cNvSpPr>
          <p:nvPr/>
        </p:nvSpPr>
        <p:spPr bwMode="auto">
          <a:xfrm>
            <a:off x="6572498" y="2620326"/>
            <a:ext cx="1" cy="287706"/>
          </a:xfrm>
          <a:prstGeom prst="line">
            <a:avLst/>
          </a:prstGeom>
          <a:noFill/>
          <a:ln w="19050" algn="ctr">
            <a:solidFill>
              <a:srgbClr val="000000"/>
            </a:solidFill>
            <a:round/>
            <a:headEnd/>
            <a:tailEnd/>
          </a:ln>
        </p:spPr>
        <p:txBody>
          <a:bodyPr lIns="36576" tIns="36576" rIns="36576" bIns="36576"/>
          <a:lstStyle/>
          <a:p>
            <a:pPr fontAlgn="base">
              <a:spcBef>
                <a:spcPct val="0"/>
              </a:spcBef>
              <a:spcAft>
                <a:spcPct val="0"/>
              </a:spcAft>
            </a:pPr>
            <a:endParaRPr lang="en-US">
              <a:solidFill>
                <a:prstClr val="black"/>
              </a:solidFill>
              <a:latin typeface="Arial" charset="0"/>
              <a:cs typeface="Arial" charset="0"/>
            </a:endParaRPr>
          </a:p>
        </p:txBody>
      </p:sp>
      <p:sp>
        <p:nvSpPr>
          <p:cNvPr id="10" name="Line 13">
            <a:extLst>
              <a:ext uri="{FF2B5EF4-FFF2-40B4-BE49-F238E27FC236}">
                <a16:creationId xmlns:a16="http://schemas.microsoft.com/office/drawing/2014/main" id="{E23C6AA1-ECF7-4C90-AE16-8A8827221672}"/>
              </a:ext>
            </a:extLst>
          </p:cNvPr>
          <p:cNvSpPr>
            <a:spLocks noChangeShapeType="1"/>
          </p:cNvSpPr>
          <p:nvPr/>
        </p:nvSpPr>
        <p:spPr bwMode="auto">
          <a:xfrm flipH="1">
            <a:off x="4322182" y="2591851"/>
            <a:ext cx="0" cy="403090"/>
          </a:xfrm>
          <a:prstGeom prst="line">
            <a:avLst/>
          </a:prstGeom>
          <a:noFill/>
          <a:ln w="22225" algn="ctr">
            <a:solidFill>
              <a:srgbClr val="000000"/>
            </a:solidFill>
            <a:round/>
            <a:headEnd/>
            <a:tailEnd/>
          </a:ln>
        </p:spPr>
        <p:txBody>
          <a:bodyPr lIns="36576" tIns="36576" rIns="36576" bIns="36576"/>
          <a:lstStyle/>
          <a:p>
            <a:pPr fontAlgn="base">
              <a:spcBef>
                <a:spcPct val="0"/>
              </a:spcBef>
              <a:spcAft>
                <a:spcPct val="0"/>
              </a:spcAft>
            </a:pPr>
            <a:endParaRPr lang="en-US">
              <a:solidFill>
                <a:prstClr val="black"/>
              </a:solidFill>
              <a:latin typeface="Arial" charset="0"/>
              <a:cs typeface="Arial" charset="0"/>
            </a:endParaRPr>
          </a:p>
        </p:txBody>
      </p:sp>
      <p:sp>
        <p:nvSpPr>
          <p:cNvPr id="11" name="Line 14">
            <a:extLst>
              <a:ext uri="{FF2B5EF4-FFF2-40B4-BE49-F238E27FC236}">
                <a16:creationId xmlns:a16="http://schemas.microsoft.com/office/drawing/2014/main" id="{D238AFE8-BD30-4A0D-916F-24C343990D6A}"/>
              </a:ext>
            </a:extLst>
          </p:cNvPr>
          <p:cNvSpPr>
            <a:spLocks noChangeShapeType="1"/>
          </p:cNvSpPr>
          <p:nvPr/>
        </p:nvSpPr>
        <p:spPr bwMode="auto">
          <a:xfrm flipH="1">
            <a:off x="4322182" y="2494454"/>
            <a:ext cx="63389" cy="89914"/>
          </a:xfrm>
          <a:prstGeom prst="line">
            <a:avLst/>
          </a:prstGeom>
          <a:noFill/>
          <a:ln w="19050" algn="ctr">
            <a:solidFill>
              <a:srgbClr val="000000"/>
            </a:solidFill>
            <a:round/>
            <a:headEnd/>
            <a:tailEnd/>
          </a:ln>
        </p:spPr>
        <p:txBody>
          <a:bodyPr lIns="36576" tIns="36576" rIns="36576" bIns="36576"/>
          <a:lstStyle/>
          <a:p>
            <a:pPr fontAlgn="base">
              <a:spcBef>
                <a:spcPct val="0"/>
              </a:spcBef>
              <a:spcAft>
                <a:spcPct val="0"/>
              </a:spcAft>
            </a:pPr>
            <a:endParaRPr lang="en-US">
              <a:solidFill>
                <a:prstClr val="black"/>
              </a:solidFill>
              <a:latin typeface="Arial" charset="0"/>
              <a:cs typeface="Arial" charset="0"/>
            </a:endParaRPr>
          </a:p>
        </p:txBody>
      </p:sp>
      <p:sp>
        <p:nvSpPr>
          <p:cNvPr id="12" name="Line 15">
            <a:extLst>
              <a:ext uri="{FF2B5EF4-FFF2-40B4-BE49-F238E27FC236}">
                <a16:creationId xmlns:a16="http://schemas.microsoft.com/office/drawing/2014/main" id="{8DE221CD-2B20-4E7D-B9EC-5A4E29A70FBF}"/>
              </a:ext>
            </a:extLst>
          </p:cNvPr>
          <p:cNvSpPr>
            <a:spLocks noChangeShapeType="1"/>
          </p:cNvSpPr>
          <p:nvPr/>
        </p:nvSpPr>
        <p:spPr bwMode="auto">
          <a:xfrm>
            <a:off x="4322179" y="3003930"/>
            <a:ext cx="63392" cy="65936"/>
          </a:xfrm>
          <a:prstGeom prst="line">
            <a:avLst/>
          </a:prstGeom>
          <a:noFill/>
          <a:ln w="22225" algn="ctr">
            <a:solidFill>
              <a:srgbClr val="000000"/>
            </a:solidFill>
            <a:round/>
            <a:headEnd/>
            <a:tailEnd/>
          </a:ln>
        </p:spPr>
        <p:txBody>
          <a:bodyPr lIns="36576" tIns="36576" rIns="36576" bIns="36576"/>
          <a:lstStyle/>
          <a:p>
            <a:pPr fontAlgn="base">
              <a:spcBef>
                <a:spcPct val="0"/>
              </a:spcBef>
              <a:spcAft>
                <a:spcPct val="0"/>
              </a:spcAft>
            </a:pPr>
            <a:endParaRPr lang="en-US">
              <a:solidFill>
                <a:prstClr val="black"/>
              </a:solidFill>
              <a:latin typeface="Arial" charset="0"/>
              <a:cs typeface="Arial" charset="0"/>
            </a:endParaRPr>
          </a:p>
        </p:txBody>
      </p:sp>
      <p:sp>
        <p:nvSpPr>
          <p:cNvPr id="13" name="Line 16">
            <a:extLst>
              <a:ext uri="{FF2B5EF4-FFF2-40B4-BE49-F238E27FC236}">
                <a16:creationId xmlns:a16="http://schemas.microsoft.com/office/drawing/2014/main" id="{F58BCD7B-B1C1-4987-B552-59A8C2910C73}"/>
              </a:ext>
            </a:extLst>
          </p:cNvPr>
          <p:cNvSpPr>
            <a:spLocks noChangeShapeType="1"/>
          </p:cNvSpPr>
          <p:nvPr/>
        </p:nvSpPr>
        <p:spPr bwMode="auto">
          <a:xfrm flipH="1">
            <a:off x="6572498" y="2620326"/>
            <a:ext cx="63389" cy="287706"/>
          </a:xfrm>
          <a:prstGeom prst="line">
            <a:avLst/>
          </a:prstGeom>
          <a:noFill/>
          <a:ln w="9525" algn="ctr">
            <a:solidFill>
              <a:srgbClr val="000000"/>
            </a:solidFill>
            <a:round/>
            <a:headEnd/>
            <a:tailEnd/>
          </a:ln>
        </p:spPr>
        <p:txBody>
          <a:bodyPr lIns="36576" tIns="36576" rIns="36576" bIns="36576"/>
          <a:lstStyle/>
          <a:p>
            <a:pPr fontAlgn="base">
              <a:spcBef>
                <a:spcPct val="0"/>
              </a:spcBef>
              <a:spcAft>
                <a:spcPct val="0"/>
              </a:spcAft>
            </a:pPr>
            <a:endParaRPr lang="en-US">
              <a:solidFill>
                <a:prstClr val="black"/>
              </a:solidFill>
              <a:latin typeface="Arial" charset="0"/>
              <a:cs typeface="Arial" charset="0"/>
            </a:endParaRPr>
          </a:p>
        </p:txBody>
      </p:sp>
      <p:sp>
        <p:nvSpPr>
          <p:cNvPr id="14" name="Line 17">
            <a:extLst>
              <a:ext uri="{FF2B5EF4-FFF2-40B4-BE49-F238E27FC236}">
                <a16:creationId xmlns:a16="http://schemas.microsoft.com/office/drawing/2014/main" id="{1B6D0285-6A5C-45B8-9215-3E3AFED6F106}"/>
              </a:ext>
            </a:extLst>
          </p:cNvPr>
          <p:cNvSpPr>
            <a:spLocks noChangeShapeType="1"/>
          </p:cNvSpPr>
          <p:nvPr/>
        </p:nvSpPr>
        <p:spPr bwMode="auto">
          <a:xfrm flipH="1">
            <a:off x="6667581" y="2620326"/>
            <a:ext cx="63389" cy="287706"/>
          </a:xfrm>
          <a:prstGeom prst="line">
            <a:avLst/>
          </a:prstGeom>
          <a:noFill/>
          <a:ln w="9525" algn="ctr">
            <a:solidFill>
              <a:srgbClr val="000000"/>
            </a:solidFill>
            <a:round/>
            <a:headEnd/>
            <a:tailEnd/>
          </a:ln>
        </p:spPr>
        <p:txBody>
          <a:bodyPr lIns="36576" tIns="36576" rIns="36576" bIns="36576"/>
          <a:lstStyle/>
          <a:p>
            <a:pPr fontAlgn="base">
              <a:spcBef>
                <a:spcPct val="0"/>
              </a:spcBef>
              <a:spcAft>
                <a:spcPct val="0"/>
              </a:spcAft>
            </a:pPr>
            <a:endParaRPr lang="en-US">
              <a:solidFill>
                <a:prstClr val="black"/>
              </a:solidFill>
              <a:latin typeface="Arial" charset="0"/>
              <a:cs typeface="Arial" charset="0"/>
            </a:endParaRPr>
          </a:p>
        </p:txBody>
      </p:sp>
      <p:sp>
        <p:nvSpPr>
          <p:cNvPr id="15" name="Line 18">
            <a:extLst>
              <a:ext uri="{FF2B5EF4-FFF2-40B4-BE49-F238E27FC236}">
                <a16:creationId xmlns:a16="http://schemas.microsoft.com/office/drawing/2014/main" id="{E368D793-D7EA-4AE2-9D74-FAA495974C49}"/>
              </a:ext>
            </a:extLst>
          </p:cNvPr>
          <p:cNvSpPr>
            <a:spLocks noChangeShapeType="1"/>
          </p:cNvSpPr>
          <p:nvPr/>
        </p:nvSpPr>
        <p:spPr bwMode="auto">
          <a:xfrm flipH="1">
            <a:off x="6762665" y="2620326"/>
            <a:ext cx="63389" cy="287706"/>
          </a:xfrm>
          <a:prstGeom prst="line">
            <a:avLst/>
          </a:prstGeom>
          <a:noFill/>
          <a:ln w="9525" algn="ctr">
            <a:solidFill>
              <a:srgbClr val="000000"/>
            </a:solidFill>
            <a:round/>
            <a:headEnd/>
            <a:tailEnd/>
          </a:ln>
        </p:spPr>
        <p:txBody>
          <a:bodyPr lIns="36576" tIns="36576" rIns="36576" bIns="36576"/>
          <a:lstStyle/>
          <a:p>
            <a:pPr fontAlgn="base">
              <a:spcBef>
                <a:spcPct val="0"/>
              </a:spcBef>
              <a:spcAft>
                <a:spcPct val="0"/>
              </a:spcAft>
            </a:pPr>
            <a:endParaRPr lang="en-US">
              <a:solidFill>
                <a:prstClr val="black"/>
              </a:solidFill>
              <a:latin typeface="Arial" charset="0"/>
              <a:cs typeface="Arial" charset="0"/>
            </a:endParaRPr>
          </a:p>
        </p:txBody>
      </p:sp>
      <p:sp>
        <p:nvSpPr>
          <p:cNvPr id="16" name="Line 19">
            <a:extLst>
              <a:ext uri="{FF2B5EF4-FFF2-40B4-BE49-F238E27FC236}">
                <a16:creationId xmlns:a16="http://schemas.microsoft.com/office/drawing/2014/main" id="{3D9549DB-5595-450A-80F7-1598691A2CBD}"/>
              </a:ext>
            </a:extLst>
          </p:cNvPr>
          <p:cNvSpPr>
            <a:spLocks noChangeShapeType="1"/>
          </p:cNvSpPr>
          <p:nvPr/>
        </p:nvSpPr>
        <p:spPr bwMode="auto">
          <a:xfrm flipH="1">
            <a:off x="6826054" y="2620326"/>
            <a:ext cx="63389" cy="287706"/>
          </a:xfrm>
          <a:prstGeom prst="line">
            <a:avLst/>
          </a:prstGeom>
          <a:noFill/>
          <a:ln w="9525" algn="ctr">
            <a:solidFill>
              <a:srgbClr val="000000"/>
            </a:solidFill>
            <a:round/>
            <a:headEnd/>
            <a:tailEnd/>
          </a:ln>
        </p:spPr>
        <p:txBody>
          <a:bodyPr lIns="36576" tIns="36576" rIns="36576" bIns="36576"/>
          <a:lstStyle/>
          <a:p>
            <a:pPr fontAlgn="base">
              <a:spcBef>
                <a:spcPct val="0"/>
              </a:spcBef>
              <a:spcAft>
                <a:spcPct val="0"/>
              </a:spcAft>
            </a:pPr>
            <a:endParaRPr lang="en-US">
              <a:solidFill>
                <a:prstClr val="black"/>
              </a:solidFill>
              <a:latin typeface="Arial" charset="0"/>
              <a:cs typeface="Arial" charset="0"/>
            </a:endParaRPr>
          </a:p>
        </p:txBody>
      </p:sp>
      <p:sp>
        <p:nvSpPr>
          <p:cNvPr id="17" name="Line 20">
            <a:extLst>
              <a:ext uri="{FF2B5EF4-FFF2-40B4-BE49-F238E27FC236}">
                <a16:creationId xmlns:a16="http://schemas.microsoft.com/office/drawing/2014/main" id="{783669AD-2C0B-4472-872C-3EB1D3C407FC}"/>
              </a:ext>
            </a:extLst>
          </p:cNvPr>
          <p:cNvSpPr>
            <a:spLocks noChangeShapeType="1"/>
          </p:cNvSpPr>
          <p:nvPr/>
        </p:nvSpPr>
        <p:spPr bwMode="auto">
          <a:xfrm flipH="1">
            <a:off x="6921138" y="2620326"/>
            <a:ext cx="63389" cy="287706"/>
          </a:xfrm>
          <a:prstGeom prst="line">
            <a:avLst/>
          </a:prstGeom>
          <a:noFill/>
          <a:ln w="9525" algn="ctr">
            <a:solidFill>
              <a:srgbClr val="000000"/>
            </a:solidFill>
            <a:round/>
            <a:headEnd/>
            <a:tailEnd/>
          </a:ln>
        </p:spPr>
        <p:txBody>
          <a:bodyPr lIns="36576" tIns="36576" rIns="36576" bIns="36576"/>
          <a:lstStyle/>
          <a:p>
            <a:pPr fontAlgn="base">
              <a:spcBef>
                <a:spcPct val="0"/>
              </a:spcBef>
              <a:spcAft>
                <a:spcPct val="0"/>
              </a:spcAft>
            </a:pPr>
            <a:endParaRPr lang="en-US">
              <a:solidFill>
                <a:prstClr val="black"/>
              </a:solidFill>
              <a:latin typeface="Arial" charset="0"/>
              <a:cs typeface="Arial" charset="0"/>
            </a:endParaRPr>
          </a:p>
        </p:txBody>
      </p:sp>
      <p:sp>
        <p:nvSpPr>
          <p:cNvPr id="18" name="Line 21">
            <a:extLst>
              <a:ext uri="{FF2B5EF4-FFF2-40B4-BE49-F238E27FC236}">
                <a16:creationId xmlns:a16="http://schemas.microsoft.com/office/drawing/2014/main" id="{2D3B6C64-606C-40E6-8765-ABB3E96C7912}"/>
              </a:ext>
            </a:extLst>
          </p:cNvPr>
          <p:cNvSpPr>
            <a:spLocks noChangeShapeType="1"/>
          </p:cNvSpPr>
          <p:nvPr/>
        </p:nvSpPr>
        <p:spPr bwMode="auto">
          <a:xfrm flipH="1">
            <a:off x="7016222" y="2620326"/>
            <a:ext cx="63389" cy="287706"/>
          </a:xfrm>
          <a:prstGeom prst="line">
            <a:avLst/>
          </a:prstGeom>
          <a:noFill/>
          <a:ln w="9525" algn="ctr">
            <a:solidFill>
              <a:srgbClr val="000000"/>
            </a:solidFill>
            <a:round/>
            <a:headEnd/>
            <a:tailEnd/>
          </a:ln>
        </p:spPr>
        <p:txBody>
          <a:bodyPr lIns="36576" tIns="36576" rIns="36576" bIns="36576"/>
          <a:lstStyle/>
          <a:p>
            <a:pPr fontAlgn="base">
              <a:spcBef>
                <a:spcPct val="0"/>
              </a:spcBef>
              <a:spcAft>
                <a:spcPct val="0"/>
              </a:spcAft>
            </a:pPr>
            <a:endParaRPr lang="en-US">
              <a:solidFill>
                <a:prstClr val="black"/>
              </a:solidFill>
              <a:latin typeface="Arial" charset="0"/>
              <a:cs typeface="Arial" charset="0"/>
            </a:endParaRPr>
          </a:p>
        </p:txBody>
      </p:sp>
      <p:sp>
        <p:nvSpPr>
          <p:cNvPr id="19" name="Line 22">
            <a:extLst>
              <a:ext uri="{FF2B5EF4-FFF2-40B4-BE49-F238E27FC236}">
                <a16:creationId xmlns:a16="http://schemas.microsoft.com/office/drawing/2014/main" id="{CFB1C8CF-A65C-4F8D-B901-740CD6698D27}"/>
              </a:ext>
            </a:extLst>
          </p:cNvPr>
          <p:cNvSpPr>
            <a:spLocks noChangeShapeType="1"/>
          </p:cNvSpPr>
          <p:nvPr/>
        </p:nvSpPr>
        <p:spPr bwMode="auto">
          <a:xfrm flipH="1">
            <a:off x="7079611" y="2620326"/>
            <a:ext cx="63389" cy="287706"/>
          </a:xfrm>
          <a:prstGeom prst="line">
            <a:avLst/>
          </a:prstGeom>
          <a:noFill/>
          <a:ln w="9525" algn="ctr">
            <a:solidFill>
              <a:srgbClr val="000000"/>
            </a:solidFill>
            <a:round/>
            <a:headEnd/>
            <a:tailEnd/>
          </a:ln>
        </p:spPr>
        <p:txBody>
          <a:bodyPr lIns="36576" tIns="36576" rIns="36576" bIns="36576"/>
          <a:lstStyle/>
          <a:p>
            <a:pPr fontAlgn="base">
              <a:spcBef>
                <a:spcPct val="0"/>
              </a:spcBef>
              <a:spcAft>
                <a:spcPct val="0"/>
              </a:spcAft>
            </a:pPr>
            <a:endParaRPr lang="en-US">
              <a:solidFill>
                <a:prstClr val="black"/>
              </a:solidFill>
              <a:latin typeface="Arial" charset="0"/>
              <a:cs typeface="Arial" charset="0"/>
            </a:endParaRPr>
          </a:p>
        </p:txBody>
      </p:sp>
      <p:sp>
        <p:nvSpPr>
          <p:cNvPr id="20" name="Line 23">
            <a:extLst>
              <a:ext uri="{FF2B5EF4-FFF2-40B4-BE49-F238E27FC236}">
                <a16:creationId xmlns:a16="http://schemas.microsoft.com/office/drawing/2014/main" id="{FE9462C6-7B08-4B81-8196-FA3881C4CD1E}"/>
              </a:ext>
            </a:extLst>
          </p:cNvPr>
          <p:cNvSpPr>
            <a:spLocks noChangeShapeType="1"/>
          </p:cNvSpPr>
          <p:nvPr/>
        </p:nvSpPr>
        <p:spPr bwMode="auto">
          <a:xfrm flipH="1">
            <a:off x="7174695" y="2620326"/>
            <a:ext cx="63389" cy="287706"/>
          </a:xfrm>
          <a:prstGeom prst="line">
            <a:avLst/>
          </a:prstGeom>
          <a:noFill/>
          <a:ln w="9525" algn="ctr">
            <a:solidFill>
              <a:srgbClr val="000000"/>
            </a:solidFill>
            <a:round/>
            <a:headEnd/>
            <a:tailEnd/>
          </a:ln>
        </p:spPr>
        <p:txBody>
          <a:bodyPr lIns="36576" tIns="36576" rIns="36576" bIns="36576"/>
          <a:lstStyle/>
          <a:p>
            <a:pPr fontAlgn="base">
              <a:spcBef>
                <a:spcPct val="0"/>
              </a:spcBef>
              <a:spcAft>
                <a:spcPct val="0"/>
              </a:spcAft>
            </a:pPr>
            <a:endParaRPr lang="en-US">
              <a:solidFill>
                <a:prstClr val="black"/>
              </a:solidFill>
              <a:latin typeface="Arial" charset="0"/>
              <a:cs typeface="Arial" charset="0"/>
            </a:endParaRPr>
          </a:p>
        </p:txBody>
      </p:sp>
      <p:sp>
        <p:nvSpPr>
          <p:cNvPr id="21" name="Line 24">
            <a:extLst>
              <a:ext uri="{FF2B5EF4-FFF2-40B4-BE49-F238E27FC236}">
                <a16:creationId xmlns:a16="http://schemas.microsoft.com/office/drawing/2014/main" id="{70961072-0B34-4608-AA03-C8E252372F19}"/>
              </a:ext>
            </a:extLst>
          </p:cNvPr>
          <p:cNvSpPr>
            <a:spLocks noChangeShapeType="1"/>
          </p:cNvSpPr>
          <p:nvPr/>
        </p:nvSpPr>
        <p:spPr bwMode="auto">
          <a:xfrm flipH="1">
            <a:off x="7269778" y="2620326"/>
            <a:ext cx="63389" cy="287706"/>
          </a:xfrm>
          <a:prstGeom prst="line">
            <a:avLst/>
          </a:prstGeom>
          <a:noFill/>
          <a:ln w="9525" algn="ctr">
            <a:solidFill>
              <a:srgbClr val="000000"/>
            </a:solidFill>
            <a:round/>
            <a:headEnd/>
            <a:tailEnd/>
          </a:ln>
        </p:spPr>
        <p:txBody>
          <a:bodyPr lIns="36576" tIns="36576" rIns="36576" bIns="36576"/>
          <a:lstStyle/>
          <a:p>
            <a:pPr fontAlgn="base">
              <a:spcBef>
                <a:spcPct val="0"/>
              </a:spcBef>
              <a:spcAft>
                <a:spcPct val="0"/>
              </a:spcAft>
            </a:pPr>
            <a:endParaRPr lang="en-US">
              <a:solidFill>
                <a:prstClr val="black"/>
              </a:solidFill>
              <a:latin typeface="Arial" charset="0"/>
              <a:cs typeface="Arial" charset="0"/>
            </a:endParaRPr>
          </a:p>
        </p:txBody>
      </p:sp>
      <p:sp>
        <p:nvSpPr>
          <p:cNvPr id="22" name="Text Box 25">
            <a:extLst>
              <a:ext uri="{FF2B5EF4-FFF2-40B4-BE49-F238E27FC236}">
                <a16:creationId xmlns:a16="http://schemas.microsoft.com/office/drawing/2014/main" id="{B87C11C5-F518-4E79-B819-11F637D18188}"/>
              </a:ext>
            </a:extLst>
          </p:cNvPr>
          <p:cNvSpPr txBox="1">
            <a:spLocks noChangeArrowheads="1"/>
          </p:cNvSpPr>
          <p:nvPr/>
        </p:nvSpPr>
        <p:spPr bwMode="auto">
          <a:xfrm>
            <a:off x="5185801" y="3213719"/>
            <a:ext cx="2210755" cy="287706"/>
          </a:xfrm>
          <a:prstGeom prst="rect">
            <a:avLst/>
          </a:prstGeom>
          <a:noFill/>
          <a:ln w="9525" algn="in">
            <a:noFill/>
            <a:miter lim="800000"/>
            <a:headEnd/>
            <a:tailEnd/>
          </a:ln>
        </p:spPr>
        <p:txBody>
          <a:bodyPr lIns="36576" tIns="36576" rIns="36576" bIns="36576"/>
          <a:lstStyle/>
          <a:p>
            <a:pPr fontAlgn="base">
              <a:spcBef>
                <a:spcPct val="0"/>
              </a:spcBef>
              <a:spcAft>
                <a:spcPct val="0"/>
              </a:spcAft>
            </a:pPr>
            <a:r>
              <a:rPr lang="en-US" sz="1600" dirty="0">
                <a:solidFill>
                  <a:srgbClr val="000000"/>
                </a:solidFill>
                <a:latin typeface="+mj-lt"/>
                <a:cs typeface="Arial" charset="0"/>
              </a:rPr>
              <a:t>1/2” ROUND STOCK </a:t>
            </a:r>
            <a:endParaRPr lang="en-US" sz="1600" dirty="0">
              <a:solidFill>
                <a:prstClr val="black"/>
              </a:solidFill>
              <a:latin typeface="+mj-lt"/>
              <a:cs typeface="Arial" charset="0"/>
            </a:endParaRPr>
          </a:p>
        </p:txBody>
      </p:sp>
      <p:sp>
        <p:nvSpPr>
          <p:cNvPr id="23" name="Line 26">
            <a:extLst>
              <a:ext uri="{FF2B5EF4-FFF2-40B4-BE49-F238E27FC236}">
                <a16:creationId xmlns:a16="http://schemas.microsoft.com/office/drawing/2014/main" id="{808D8958-4CF1-4FA7-9680-2B9F35D27EF9}"/>
              </a:ext>
            </a:extLst>
          </p:cNvPr>
          <p:cNvSpPr>
            <a:spLocks noChangeShapeType="1"/>
          </p:cNvSpPr>
          <p:nvPr/>
        </p:nvSpPr>
        <p:spPr bwMode="auto">
          <a:xfrm>
            <a:off x="4290488" y="1649318"/>
            <a:ext cx="1" cy="817164"/>
          </a:xfrm>
          <a:prstGeom prst="line">
            <a:avLst/>
          </a:prstGeom>
          <a:noFill/>
          <a:ln w="12700" algn="ctr">
            <a:solidFill>
              <a:srgbClr val="000000"/>
            </a:solidFill>
            <a:round/>
            <a:headEnd/>
            <a:tailEnd/>
          </a:ln>
        </p:spPr>
        <p:txBody>
          <a:bodyPr lIns="36576" tIns="36576" rIns="36576" bIns="36576"/>
          <a:lstStyle/>
          <a:p>
            <a:pPr fontAlgn="base">
              <a:spcBef>
                <a:spcPct val="0"/>
              </a:spcBef>
              <a:spcAft>
                <a:spcPct val="0"/>
              </a:spcAft>
            </a:pPr>
            <a:endParaRPr lang="en-US">
              <a:solidFill>
                <a:prstClr val="black"/>
              </a:solidFill>
              <a:latin typeface="Arial" charset="0"/>
              <a:cs typeface="Arial" charset="0"/>
            </a:endParaRPr>
          </a:p>
        </p:txBody>
      </p:sp>
      <p:sp>
        <p:nvSpPr>
          <p:cNvPr id="24" name="Line 27">
            <a:extLst>
              <a:ext uri="{FF2B5EF4-FFF2-40B4-BE49-F238E27FC236}">
                <a16:creationId xmlns:a16="http://schemas.microsoft.com/office/drawing/2014/main" id="{CAE43CCC-8A04-4725-86DE-98396301D22A}"/>
              </a:ext>
            </a:extLst>
          </p:cNvPr>
          <p:cNvSpPr>
            <a:spLocks noChangeShapeType="1"/>
          </p:cNvSpPr>
          <p:nvPr/>
        </p:nvSpPr>
        <p:spPr bwMode="auto">
          <a:xfrm>
            <a:off x="7333167" y="1685282"/>
            <a:ext cx="1" cy="751232"/>
          </a:xfrm>
          <a:prstGeom prst="line">
            <a:avLst/>
          </a:prstGeom>
          <a:noFill/>
          <a:ln w="12700" algn="ctr">
            <a:solidFill>
              <a:srgbClr val="000000"/>
            </a:solidFill>
            <a:round/>
            <a:headEnd/>
            <a:tailEnd/>
          </a:ln>
        </p:spPr>
        <p:txBody>
          <a:bodyPr lIns="36576" tIns="36576" rIns="36576" bIns="36576"/>
          <a:lstStyle/>
          <a:p>
            <a:pPr fontAlgn="base">
              <a:spcBef>
                <a:spcPct val="0"/>
              </a:spcBef>
              <a:spcAft>
                <a:spcPct val="0"/>
              </a:spcAft>
            </a:pPr>
            <a:endParaRPr lang="en-US">
              <a:solidFill>
                <a:prstClr val="black"/>
              </a:solidFill>
              <a:latin typeface="Arial" charset="0"/>
              <a:cs typeface="Arial" charset="0"/>
            </a:endParaRPr>
          </a:p>
        </p:txBody>
      </p:sp>
      <p:sp>
        <p:nvSpPr>
          <p:cNvPr id="25" name="Text Box 28">
            <a:extLst>
              <a:ext uri="{FF2B5EF4-FFF2-40B4-BE49-F238E27FC236}">
                <a16:creationId xmlns:a16="http://schemas.microsoft.com/office/drawing/2014/main" id="{6D15B44E-F55A-4F50-8CE6-DADE1F7EA142}"/>
              </a:ext>
            </a:extLst>
          </p:cNvPr>
          <p:cNvSpPr txBox="1">
            <a:spLocks noChangeArrowheads="1"/>
          </p:cNvSpPr>
          <p:nvPr/>
        </p:nvSpPr>
        <p:spPr bwMode="auto">
          <a:xfrm>
            <a:off x="5716743" y="1566379"/>
            <a:ext cx="253557" cy="251743"/>
          </a:xfrm>
          <a:prstGeom prst="rect">
            <a:avLst/>
          </a:prstGeom>
          <a:noFill/>
          <a:ln w="9525" algn="in">
            <a:noFill/>
            <a:miter lim="800000"/>
            <a:headEnd/>
            <a:tailEnd/>
          </a:ln>
        </p:spPr>
        <p:txBody>
          <a:bodyPr lIns="36576" tIns="36576" rIns="36576" bIns="36576"/>
          <a:lstStyle/>
          <a:p>
            <a:pPr fontAlgn="base">
              <a:spcBef>
                <a:spcPct val="0"/>
              </a:spcBef>
              <a:spcAft>
                <a:spcPct val="0"/>
              </a:spcAft>
            </a:pPr>
            <a:r>
              <a:rPr lang="en-US" sz="1600" dirty="0">
                <a:solidFill>
                  <a:srgbClr val="000000"/>
                </a:solidFill>
                <a:latin typeface="+mj-lt"/>
                <a:cs typeface="Arial" charset="0"/>
              </a:rPr>
              <a:t>3</a:t>
            </a:r>
            <a:endParaRPr lang="en-US" sz="1600" dirty="0">
              <a:solidFill>
                <a:prstClr val="black"/>
              </a:solidFill>
              <a:latin typeface="+mj-lt"/>
              <a:cs typeface="Arial" charset="0"/>
            </a:endParaRPr>
          </a:p>
        </p:txBody>
      </p:sp>
      <p:sp>
        <p:nvSpPr>
          <p:cNvPr id="26" name="Line 29">
            <a:extLst>
              <a:ext uri="{FF2B5EF4-FFF2-40B4-BE49-F238E27FC236}">
                <a16:creationId xmlns:a16="http://schemas.microsoft.com/office/drawing/2014/main" id="{F1021574-3AA6-48A3-BAEF-8EEB16FDC26B}"/>
              </a:ext>
            </a:extLst>
          </p:cNvPr>
          <p:cNvSpPr>
            <a:spLocks noChangeShapeType="1"/>
          </p:cNvSpPr>
          <p:nvPr/>
        </p:nvSpPr>
        <p:spPr bwMode="auto">
          <a:xfrm flipH="1">
            <a:off x="4290488" y="1757208"/>
            <a:ext cx="1394561" cy="1"/>
          </a:xfrm>
          <a:prstGeom prst="line">
            <a:avLst/>
          </a:prstGeom>
          <a:noFill/>
          <a:ln w="15875" algn="ctr">
            <a:solidFill>
              <a:srgbClr val="000000"/>
            </a:solidFill>
            <a:round/>
            <a:headEnd/>
            <a:tailEnd type="arrow" w="med" len="med"/>
          </a:ln>
        </p:spPr>
        <p:txBody>
          <a:bodyPr lIns="36576" tIns="36576" rIns="36576" bIns="36576"/>
          <a:lstStyle/>
          <a:p>
            <a:pPr fontAlgn="base">
              <a:spcBef>
                <a:spcPct val="0"/>
              </a:spcBef>
              <a:spcAft>
                <a:spcPct val="0"/>
              </a:spcAft>
            </a:pPr>
            <a:endParaRPr lang="en-US">
              <a:solidFill>
                <a:prstClr val="black"/>
              </a:solidFill>
              <a:latin typeface="Arial" charset="0"/>
              <a:cs typeface="Arial" charset="0"/>
            </a:endParaRPr>
          </a:p>
        </p:txBody>
      </p:sp>
      <p:sp>
        <p:nvSpPr>
          <p:cNvPr id="27" name="Line 30">
            <a:extLst>
              <a:ext uri="{FF2B5EF4-FFF2-40B4-BE49-F238E27FC236}">
                <a16:creationId xmlns:a16="http://schemas.microsoft.com/office/drawing/2014/main" id="{B85DEC93-8812-453C-AE3B-42FFEE40F6E3}"/>
              </a:ext>
            </a:extLst>
          </p:cNvPr>
          <p:cNvSpPr>
            <a:spLocks noChangeShapeType="1"/>
          </p:cNvSpPr>
          <p:nvPr/>
        </p:nvSpPr>
        <p:spPr bwMode="auto">
          <a:xfrm>
            <a:off x="5938606" y="1757208"/>
            <a:ext cx="1394561" cy="1"/>
          </a:xfrm>
          <a:prstGeom prst="line">
            <a:avLst/>
          </a:prstGeom>
          <a:noFill/>
          <a:ln w="15875" algn="ctr">
            <a:solidFill>
              <a:srgbClr val="000000"/>
            </a:solidFill>
            <a:round/>
            <a:headEnd/>
            <a:tailEnd type="triangle" w="med" len="med"/>
          </a:ln>
        </p:spPr>
        <p:txBody>
          <a:bodyPr lIns="36576" tIns="36576" rIns="36576" bIns="36576"/>
          <a:lstStyle/>
          <a:p>
            <a:pPr fontAlgn="base">
              <a:spcBef>
                <a:spcPct val="0"/>
              </a:spcBef>
              <a:spcAft>
                <a:spcPct val="0"/>
              </a:spcAft>
            </a:pPr>
            <a:endParaRPr lang="en-US">
              <a:solidFill>
                <a:prstClr val="black"/>
              </a:solidFill>
              <a:latin typeface="Arial" charset="0"/>
              <a:cs typeface="Arial" charset="0"/>
            </a:endParaRPr>
          </a:p>
        </p:txBody>
      </p:sp>
      <p:sp>
        <p:nvSpPr>
          <p:cNvPr id="28" name="Text Box 31">
            <a:extLst>
              <a:ext uri="{FF2B5EF4-FFF2-40B4-BE49-F238E27FC236}">
                <a16:creationId xmlns:a16="http://schemas.microsoft.com/office/drawing/2014/main" id="{AB7824E9-B912-4DCE-88A6-8490132AF1A6}"/>
              </a:ext>
            </a:extLst>
          </p:cNvPr>
          <p:cNvSpPr txBox="1">
            <a:spLocks noChangeArrowheads="1"/>
          </p:cNvSpPr>
          <p:nvPr/>
        </p:nvSpPr>
        <p:spPr bwMode="auto">
          <a:xfrm>
            <a:off x="7713504" y="1919042"/>
            <a:ext cx="3264540" cy="671314"/>
          </a:xfrm>
          <a:prstGeom prst="rect">
            <a:avLst/>
          </a:prstGeom>
          <a:noFill/>
          <a:ln w="9525" algn="in">
            <a:noFill/>
            <a:miter lim="800000"/>
            <a:headEnd/>
            <a:tailEnd/>
          </a:ln>
        </p:spPr>
        <p:txBody>
          <a:bodyPr lIns="36576" tIns="36576" rIns="36576" bIns="36576"/>
          <a:lstStyle/>
          <a:p>
            <a:pPr fontAlgn="base">
              <a:spcBef>
                <a:spcPct val="0"/>
              </a:spcBef>
              <a:spcAft>
                <a:spcPct val="0"/>
              </a:spcAft>
            </a:pPr>
            <a:r>
              <a:rPr lang="en-US" sz="1600" dirty="0">
                <a:solidFill>
                  <a:srgbClr val="000000"/>
                </a:solidFill>
                <a:latin typeface="+mj-lt"/>
                <a:cs typeface="Arial" charset="0"/>
              </a:rPr>
              <a:t>1/4-20 THREADS 3/4” DEEP</a:t>
            </a:r>
            <a:endParaRPr lang="en-US" sz="1600" dirty="0">
              <a:solidFill>
                <a:prstClr val="black"/>
              </a:solidFill>
              <a:latin typeface="+mj-lt"/>
              <a:cs typeface="Arial" charset="0"/>
            </a:endParaRPr>
          </a:p>
        </p:txBody>
      </p:sp>
      <p:sp>
        <p:nvSpPr>
          <p:cNvPr id="29" name="Line 32">
            <a:extLst>
              <a:ext uri="{FF2B5EF4-FFF2-40B4-BE49-F238E27FC236}">
                <a16:creationId xmlns:a16="http://schemas.microsoft.com/office/drawing/2014/main" id="{CA17D33D-3033-4E30-B637-773F87A20F9B}"/>
              </a:ext>
            </a:extLst>
          </p:cNvPr>
          <p:cNvSpPr>
            <a:spLocks noChangeShapeType="1"/>
          </p:cNvSpPr>
          <p:nvPr/>
        </p:nvSpPr>
        <p:spPr bwMode="auto">
          <a:xfrm flipH="1">
            <a:off x="7396557" y="2098858"/>
            <a:ext cx="316946" cy="467522"/>
          </a:xfrm>
          <a:prstGeom prst="line">
            <a:avLst/>
          </a:prstGeom>
          <a:noFill/>
          <a:ln w="15875" algn="ctr">
            <a:solidFill>
              <a:srgbClr val="000000"/>
            </a:solidFill>
            <a:round/>
            <a:headEnd/>
            <a:tailEnd type="triangle" w="med" len="med"/>
          </a:ln>
        </p:spPr>
        <p:txBody>
          <a:bodyPr lIns="36576" tIns="36576" rIns="36576" bIns="36576"/>
          <a:lstStyle/>
          <a:p>
            <a:pPr fontAlgn="base">
              <a:spcBef>
                <a:spcPct val="0"/>
              </a:spcBef>
              <a:spcAft>
                <a:spcPct val="0"/>
              </a:spcAft>
            </a:pPr>
            <a:endParaRPr lang="en-US">
              <a:solidFill>
                <a:prstClr val="black"/>
              </a:solidFill>
              <a:latin typeface="Arial" charset="0"/>
              <a:cs typeface="Arial" charset="0"/>
            </a:endParaRPr>
          </a:p>
        </p:txBody>
      </p:sp>
      <p:sp>
        <p:nvSpPr>
          <p:cNvPr id="30" name="Line 33">
            <a:extLst>
              <a:ext uri="{FF2B5EF4-FFF2-40B4-BE49-F238E27FC236}">
                <a16:creationId xmlns:a16="http://schemas.microsoft.com/office/drawing/2014/main" id="{B5181549-7178-4026-A6F7-E447480F8B6B}"/>
              </a:ext>
            </a:extLst>
          </p:cNvPr>
          <p:cNvSpPr>
            <a:spLocks noChangeShapeType="1"/>
          </p:cNvSpPr>
          <p:nvPr/>
        </p:nvSpPr>
        <p:spPr bwMode="auto">
          <a:xfrm>
            <a:off x="5716744" y="2782160"/>
            <a:ext cx="126778" cy="1"/>
          </a:xfrm>
          <a:prstGeom prst="line">
            <a:avLst/>
          </a:prstGeom>
          <a:noFill/>
          <a:ln w="12700" algn="ctr">
            <a:solidFill>
              <a:srgbClr val="000000"/>
            </a:solidFill>
            <a:round/>
            <a:headEnd/>
            <a:tailEnd/>
          </a:ln>
        </p:spPr>
        <p:txBody>
          <a:bodyPr lIns="36576" tIns="36576" rIns="36576" bIns="36576"/>
          <a:lstStyle/>
          <a:p>
            <a:pPr fontAlgn="base">
              <a:spcBef>
                <a:spcPct val="0"/>
              </a:spcBef>
              <a:spcAft>
                <a:spcPct val="0"/>
              </a:spcAft>
            </a:pPr>
            <a:endParaRPr lang="en-US">
              <a:solidFill>
                <a:prstClr val="black"/>
              </a:solidFill>
              <a:latin typeface="Arial" charset="0"/>
              <a:cs typeface="Arial" charset="0"/>
            </a:endParaRPr>
          </a:p>
        </p:txBody>
      </p:sp>
      <p:sp>
        <p:nvSpPr>
          <p:cNvPr id="31" name="Line 34">
            <a:extLst>
              <a:ext uri="{FF2B5EF4-FFF2-40B4-BE49-F238E27FC236}">
                <a16:creationId xmlns:a16="http://schemas.microsoft.com/office/drawing/2014/main" id="{33A8E635-E99B-442F-9FCC-025D869FF2C5}"/>
              </a:ext>
            </a:extLst>
          </p:cNvPr>
          <p:cNvSpPr>
            <a:spLocks noChangeShapeType="1"/>
          </p:cNvSpPr>
          <p:nvPr/>
        </p:nvSpPr>
        <p:spPr bwMode="auto">
          <a:xfrm flipV="1">
            <a:off x="6570735" y="2602344"/>
            <a:ext cx="762432" cy="8990"/>
          </a:xfrm>
          <a:prstGeom prst="line">
            <a:avLst/>
          </a:prstGeom>
          <a:noFill/>
          <a:ln w="22225" algn="ctr">
            <a:solidFill>
              <a:srgbClr val="000000"/>
            </a:solidFill>
            <a:round/>
            <a:headEnd/>
            <a:tailEnd/>
          </a:ln>
        </p:spPr>
        <p:txBody>
          <a:bodyPr lIns="36576" tIns="36576" rIns="36576" bIns="36576"/>
          <a:lstStyle/>
          <a:p>
            <a:pPr fontAlgn="base">
              <a:spcBef>
                <a:spcPct val="0"/>
              </a:spcBef>
              <a:spcAft>
                <a:spcPct val="0"/>
              </a:spcAft>
            </a:pPr>
            <a:endParaRPr lang="en-US">
              <a:solidFill>
                <a:prstClr val="black"/>
              </a:solidFill>
              <a:latin typeface="Arial" charset="0"/>
              <a:cs typeface="Arial" charset="0"/>
            </a:endParaRPr>
          </a:p>
        </p:txBody>
      </p:sp>
      <p:sp>
        <p:nvSpPr>
          <p:cNvPr id="32" name="Line 35">
            <a:extLst>
              <a:ext uri="{FF2B5EF4-FFF2-40B4-BE49-F238E27FC236}">
                <a16:creationId xmlns:a16="http://schemas.microsoft.com/office/drawing/2014/main" id="{9095A444-CC49-4694-A72E-99E2598EDE3F}"/>
              </a:ext>
            </a:extLst>
          </p:cNvPr>
          <p:cNvSpPr>
            <a:spLocks noChangeShapeType="1"/>
          </p:cNvSpPr>
          <p:nvPr/>
        </p:nvSpPr>
        <p:spPr bwMode="auto">
          <a:xfrm>
            <a:off x="6572498" y="2914027"/>
            <a:ext cx="760670" cy="0"/>
          </a:xfrm>
          <a:prstGeom prst="line">
            <a:avLst/>
          </a:prstGeom>
          <a:noFill/>
          <a:ln w="19050">
            <a:solidFill>
              <a:srgbClr val="000000"/>
            </a:solidFill>
            <a:round/>
            <a:headEnd/>
            <a:tailEnd/>
          </a:ln>
        </p:spPr>
        <p:txBody>
          <a:bodyPr lIns="36576" tIns="36576" rIns="36576" bIns="36576"/>
          <a:lstStyle/>
          <a:p>
            <a:pPr fontAlgn="base">
              <a:spcBef>
                <a:spcPct val="0"/>
              </a:spcBef>
              <a:spcAft>
                <a:spcPct val="0"/>
              </a:spcAft>
            </a:pPr>
            <a:endParaRPr lang="en-US">
              <a:solidFill>
                <a:prstClr val="black"/>
              </a:solidFill>
              <a:latin typeface="Arial" charset="0"/>
              <a:cs typeface="Arial" charset="0"/>
            </a:endParaRPr>
          </a:p>
        </p:txBody>
      </p:sp>
      <p:sp>
        <p:nvSpPr>
          <p:cNvPr id="33" name="Line 36">
            <a:extLst>
              <a:ext uri="{FF2B5EF4-FFF2-40B4-BE49-F238E27FC236}">
                <a16:creationId xmlns:a16="http://schemas.microsoft.com/office/drawing/2014/main" id="{FAC91BAF-3E3C-46E7-A02F-68D52A5C9F35}"/>
              </a:ext>
            </a:extLst>
          </p:cNvPr>
          <p:cNvSpPr>
            <a:spLocks noChangeShapeType="1"/>
          </p:cNvSpPr>
          <p:nvPr/>
        </p:nvSpPr>
        <p:spPr bwMode="auto">
          <a:xfrm flipH="1">
            <a:off x="4132015" y="2782160"/>
            <a:ext cx="1521340" cy="0"/>
          </a:xfrm>
          <a:prstGeom prst="line">
            <a:avLst/>
          </a:prstGeom>
          <a:noFill/>
          <a:ln w="12700">
            <a:solidFill>
              <a:srgbClr val="000000"/>
            </a:solidFill>
            <a:round/>
            <a:headEnd/>
            <a:tailEnd/>
          </a:ln>
        </p:spPr>
        <p:txBody>
          <a:bodyPr lIns="36576" tIns="36576" rIns="36576" bIns="36576"/>
          <a:lstStyle/>
          <a:p>
            <a:pPr fontAlgn="base">
              <a:spcBef>
                <a:spcPct val="0"/>
              </a:spcBef>
              <a:spcAft>
                <a:spcPct val="0"/>
              </a:spcAft>
            </a:pPr>
            <a:endParaRPr lang="en-US">
              <a:solidFill>
                <a:prstClr val="black"/>
              </a:solidFill>
              <a:latin typeface="Arial" charset="0"/>
              <a:cs typeface="Arial" charset="0"/>
            </a:endParaRPr>
          </a:p>
        </p:txBody>
      </p:sp>
      <p:sp>
        <p:nvSpPr>
          <p:cNvPr id="34" name="Line 37">
            <a:extLst>
              <a:ext uri="{FF2B5EF4-FFF2-40B4-BE49-F238E27FC236}">
                <a16:creationId xmlns:a16="http://schemas.microsoft.com/office/drawing/2014/main" id="{1A4A43FE-EC01-4431-90F5-E47328704A1E}"/>
              </a:ext>
            </a:extLst>
          </p:cNvPr>
          <p:cNvSpPr>
            <a:spLocks noChangeShapeType="1"/>
          </p:cNvSpPr>
          <p:nvPr/>
        </p:nvSpPr>
        <p:spPr bwMode="auto">
          <a:xfrm>
            <a:off x="5970301" y="2782160"/>
            <a:ext cx="1553034" cy="0"/>
          </a:xfrm>
          <a:prstGeom prst="line">
            <a:avLst/>
          </a:prstGeom>
          <a:noFill/>
          <a:ln w="12700">
            <a:solidFill>
              <a:srgbClr val="000000"/>
            </a:solidFill>
            <a:round/>
            <a:headEnd/>
            <a:tailEnd/>
          </a:ln>
        </p:spPr>
        <p:txBody>
          <a:bodyPr lIns="36576" tIns="36576" rIns="36576" bIns="36576"/>
          <a:lstStyle/>
          <a:p>
            <a:pPr fontAlgn="base">
              <a:spcBef>
                <a:spcPct val="0"/>
              </a:spcBef>
              <a:spcAft>
                <a:spcPct val="0"/>
              </a:spcAft>
            </a:pPr>
            <a:endParaRPr lang="en-US">
              <a:solidFill>
                <a:prstClr val="black"/>
              </a:solidFill>
              <a:latin typeface="Arial" charset="0"/>
              <a:cs typeface="Arial" charset="0"/>
            </a:endParaRPr>
          </a:p>
        </p:txBody>
      </p:sp>
      <p:sp>
        <p:nvSpPr>
          <p:cNvPr id="35" name="Oval 34">
            <a:extLst>
              <a:ext uri="{FF2B5EF4-FFF2-40B4-BE49-F238E27FC236}">
                <a16:creationId xmlns:a16="http://schemas.microsoft.com/office/drawing/2014/main" id="{0887F941-1C4D-423B-A5B3-5F88BDC22348}"/>
              </a:ext>
            </a:extLst>
          </p:cNvPr>
          <p:cNvSpPr>
            <a:spLocks noChangeArrowheads="1"/>
          </p:cNvSpPr>
          <p:nvPr/>
        </p:nvSpPr>
        <p:spPr bwMode="auto">
          <a:xfrm>
            <a:off x="7935364" y="2494454"/>
            <a:ext cx="507113" cy="575412"/>
          </a:xfrm>
          <a:prstGeom prst="ellipse">
            <a:avLst/>
          </a:prstGeom>
          <a:noFill/>
          <a:ln w="19050" algn="in">
            <a:solidFill>
              <a:srgbClr val="000000"/>
            </a:solidFill>
            <a:round/>
            <a:headEnd/>
            <a:tailEnd/>
          </a:ln>
        </p:spPr>
        <p:txBody>
          <a:bodyPr lIns="36576" tIns="36576" rIns="36576" bIns="36576"/>
          <a:lstStyle/>
          <a:p>
            <a:pPr fontAlgn="base">
              <a:spcBef>
                <a:spcPct val="0"/>
              </a:spcBef>
              <a:spcAft>
                <a:spcPct val="0"/>
              </a:spcAft>
            </a:pPr>
            <a:endParaRPr lang="en-US">
              <a:solidFill>
                <a:prstClr val="black"/>
              </a:solidFill>
              <a:latin typeface="Arial" charset="0"/>
              <a:cs typeface="Arial" charset="0"/>
            </a:endParaRPr>
          </a:p>
        </p:txBody>
      </p:sp>
      <p:sp>
        <p:nvSpPr>
          <p:cNvPr id="36" name="Oval 35">
            <a:extLst>
              <a:ext uri="{FF2B5EF4-FFF2-40B4-BE49-F238E27FC236}">
                <a16:creationId xmlns:a16="http://schemas.microsoft.com/office/drawing/2014/main" id="{063EFCB1-3FEB-4ADD-9CA4-16252E0C590B}"/>
              </a:ext>
            </a:extLst>
          </p:cNvPr>
          <p:cNvSpPr>
            <a:spLocks noChangeArrowheads="1"/>
          </p:cNvSpPr>
          <p:nvPr/>
        </p:nvSpPr>
        <p:spPr bwMode="auto">
          <a:xfrm>
            <a:off x="8062143" y="2638307"/>
            <a:ext cx="253557" cy="287706"/>
          </a:xfrm>
          <a:prstGeom prst="ellipse">
            <a:avLst/>
          </a:prstGeom>
          <a:noFill/>
          <a:ln w="19050" algn="in">
            <a:solidFill>
              <a:srgbClr val="000000"/>
            </a:solidFill>
            <a:round/>
            <a:headEnd/>
            <a:tailEnd/>
          </a:ln>
        </p:spPr>
        <p:txBody>
          <a:bodyPr lIns="36576" tIns="36576" rIns="36576" bIns="36576"/>
          <a:lstStyle/>
          <a:p>
            <a:pPr fontAlgn="base">
              <a:spcBef>
                <a:spcPct val="0"/>
              </a:spcBef>
              <a:spcAft>
                <a:spcPct val="0"/>
              </a:spcAft>
            </a:pPr>
            <a:endParaRPr lang="en-US">
              <a:solidFill>
                <a:prstClr val="black"/>
              </a:solidFill>
              <a:latin typeface="Arial" charset="0"/>
              <a:cs typeface="Arial" charset="0"/>
            </a:endParaRPr>
          </a:p>
        </p:txBody>
      </p:sp>
    </p:spTree>
    <p:extLst>
      <p:ext uri="{BB962C8B-B14F-4D97-AF65-F5344CB8AC3E}">
        <p14:creationId xmlns:p14="http://schemas.microsoft.com/office/powerpoint/2010/main" val="259810216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Hammer Head</a:t>
            </a:r>
          </a:p>
        </p:txBody>
      </p:sp>
      <p:sp>
        <p:nvSpPr>
          <p:cNvPr id="4" name="Content Placeholder 3">
            <a:extLst>
              <a:ext uri="{FF2B5EF4-FFF2-40B4-BE49-F238E27FC236}">
                <a16:creationId xmlns:a16="http://schemas.microsoft.com/office/drawing/2014/main" id="{1F0A6F4E-62B2-4342-8816-1AFDA4B9702E}"/>
              </a:ext>
            </a:extLst>
          </p:cNvPr>
          <p:cNvSpPr>
            <a:spLocks noGrp="1"/>
          </p:cNvSpPr>
          <p:nvPr>
            <p:ph sz="half" idx="1"/>
          </p:nvPr>
        </p:nvSpPr>
        <p:spPr/>
        <p:txBody>
          <a:bodyPr/>
          <a:lstStyle/>
          <a:p>
            <a:pPr lvl="1"/>
            <a:r>
              <a:rPr lang="en-US" dirty="0"/>
              <a:t>What is the stock size for the head?</a:t>
            </a:r>
          </a:p>
          <a:p>
            <a:pPr lvl="1"/>
            <a:r>
              <a:rPr lang="en-US" dirty="0"/>
              <a:t>What is the length of the head?</a:t>
            </a:r>
          </a:p>
          <a:p>
            <a:pPr lvl="1"/>
            <a:r>
              <a:rPr lang="en-US" dirty="0"/>
              <a:t>What is the measurement for the placement of the hole?</a:t>
            </a:r>
          </a:p>
          <a:p>
            <a:endParaRPr lang="en-US" dirty="0"/>
          </a:p>
        </p:txBody>
      </p:sp>
      <p:grpSp>
        <p:nvGrpSpPr>
          <p:cNvPr id="5" name="Group 4">
            <a:extLst>
              <a:ext uri="{FF2B5EF4-FFF2-40B4-BE49-F238E27FC236}">
                <a16:creationId xmlns:a16="http://schemas.microsoft.com/office/drawing/2014/main" id="{97864D4D-D957-490B-B515-50727E2F0A8F}"/>
              </a:ext>
            </a:extLst>
          </p:cNvPr>
          <p:cNvGrpSpPr/>
          <p:nvPr/>
        </p:nvGrpSpPr>
        <p:grpSpPr>
          <a:xfrm>
            <a:off x="6957164" y="1191347"/>
            <a:ext cx="4914900" cy="4917288"/>
            <a:chOff x="4953000" y="1764348"/>
            <a:chExt cx="3035034" cy="2352771"/>
          </a:xfrm>
        </p:grpSpPr>
        <p:sp>
          <p:nvSpPr>
            <p:cNvPr id="6" name="Line 78">
              <a:extLst>
                <a:ext uri="{FF2B5EF4-FFF2-40B4-BE49-F238E27FC236}">
                  <a16:creationId xmlns:a16="http://schemas.microsoft.com/office/drawing/2014/main" id="{5A2A2FC8-68B1-475C-8591-A808A41BBFB7}"/>
                </a:ext>
              </a:extLst>
            </p:cNvPr>
            <p:cNvSpPr>
              <a:spLocks noChangeShapeType="1"/>
            </p:cNvSpPr>
            <p:nvPr/>
          </p:nvSpPr>
          <p:spPr bwMode="auto">
            <a:xfrm>
              <a:off x="6196417" y="3755408"/>
              <a:ext cx="426315" cy="1"/>
            </a:xfrm>
            <a:prstGeom prst="line">
              <a:avLst/>
            </a:prstGeom>
            <a:noFill/>
            <a:ln w="22225" algn="ctr">
              <a:solidFill>
                <a:srgbClr val="000000"/>
              </a:solidFill>
              <a:round/>
              <a:headEnd/>
              <a:tailEnd/>
            </a:ln>
          </p:spPr>
          <p:txBody>
            <a:bodyPr lIns="36576" tIns="36576" rIns="36576" bIns="36576"/>
            <a:lstStyle/>
            <a:p>
              <a:pPr fontAlgn="base">
                <a:spcBef>
                  <a:spcPct val="0"/>
                </a:spcBef>
                <a:spcAft>
                  <a:spcPct val="0"/>
                </a:spcAft>
              </a:pPr>
              <a:endParaRPr lang="en-US">
                <a:solidFill>
                  <a:prstClr val="black"/>
                </a:solidFill>
                <a:latin typeface="Arial" charset="0"/>
                <a:cs typeface="Arial" charset="0"/>
              </a:endParaRPr>
            </a:p>
          </p:txBody>
        </p:sp>
        <p:sp>
          <p:nvSpPr>
            <p:cNvPr id="7" name="Line 79">
              <a:extLst>
                <a:ext uri="{FF2B5EF4-FFF2-40B4-BE49-F238E27FC236}">
                  <a16:creationId xmlns:a16="http://schemas.microsoft.com/office/drawing/2014/main" id="{B8C8CA35-84FA-45BD-85A0-52C9381589A2}"/>
                </a:ext>
              </a:extLst>
            </p:cNvPr>
            <p:cNvSpPr>
              <a:spLocks noChangeShapeType="1"/>
            </p:cNvSpPr>
            <p:nvPr/>
          </p:nvSpPr>
          <p:spPr bwMode="auto">
            <a:xfrm flipV="1">
              <a:off x="6622732" y="2340410"/>
              <a:ext cx="0" cy="1414999"/>
            </a:xfrm>
            <a:prstGeom prst="line">
              <a:avLst/>
            </a:prstGeom>
            <a:noFill/>
            <a:ln w="22225" algn="ctr">
              <a:solidFill>
                <a:srgbClr val="000000"/>
              </a:solidFill>
              <a:round/>
              <a:headEnd/>
              <a:tailEnd/>
            </a:ln>
          </p:spPr>
          <p:txBody>
            <a:bodyPr lIns="36576" tIns="36576" rIns="36576" bIns="36576"/>
            <a:lstStyle/>
            <a:p>
              <a:pPr fontAlgn="base">
                <a:spcBef>
                  <a:spcPct val="0"/>
                </a:spcBef>
                <a:spcAft>
                  <a:spcPct val="0"/>
                </a:spcAft>
              </a:pPr>
              <a:endParaRPr lang="en-US">
                <a:solidFill>
                  <a:prstClr val="black"/>
                </a:solidFill>
                <a:latin typeface="Arial" charset="0"/>
                <a:cs typeface="Arial" charset="0"/>
              </a:endParaRPr>
            </a:p>
          </p:txBody>
        </p:sp>
        <p:sp>
          <p:nvSpPr>
            <p:cNvPr id="8" name="Line 80">
              <a:extLst>
                <a:ext uri="{FF2B5EF4-FFF2-40B4-BE49-F238E27FC236}">
                  <a16:creationId xmlns:a16="http://schemas.microsoft.com/office/drawing/2014/main" id="{76AF4D7D-3A70-44FD-8D85-9085BE0ED98D}"/>
                </a:ext>
              </a:extLst>
            </p:cNvPr>
            <p:cNvSpPr>
              <a:spLocks noChangeShapeType="1"/>
            </p:cNvSpPr>
            <p:nvPr/>
          </p:nvSpPr>
          <p:spPr bwMode="auto">
            <a:xfrm>
              <a:off x="6196417" y="2340409"/>
              <a:ext cx="426315" cy="1"/>
            </a:xfrm>
            <a:prstGeom prst="line">
              <a:avLst/>
            </a:prstGeom>
            <a:noFill/>
            <a:ln w="22225" algn="ctr">
              <a:solidFill>
                <a:srgbClr val="000000"/>
              </a:solidFill>
              <a:round/>
              <a:headEnd/>
              <a:tailEnd/>
            </a:ln>
          </p:spPr>
          <p:txBody>
            <a:bodyPr lIns="36576" tIns="36576" rIns="36576" bIns="36576"/>
            <a:lstStyle/>
            <a:p>
              <a:pPr fontAlgn="base">
                <a:spcBef>
                  <a:spcPct val="0"/>
                </a:spcBef>
                <a:spcAft>
                  <a:spcPct val="0"/>
                </a:spcAft>
              </a:pPr>
              <a:endParaRPr lang="en-US">
                <a:solidFill>
                  <a:prstClr val="black"/>
                </a:solidFill>
                <a:latin typeface="Arial" charset="0"/>
                <a:cs typeface="Arial" charset="0"/>
              </a:endParaRPr>
            </a:p>
          </p:txBody>
        </p:sp>
        <p:sp>
          <p:nvSpPr>
            <p:cNvPr id="9" name="Oval 81">
              <a:extLst>
                <a:ext uri="{FF2B5EF4-FFF2-40B4-BE49-F238E27FC236}">
                  <a16:creationId xmlns:a16="http://schemas.microsoft.com/office/drawing/2014/main" id="{B1133C97-6A86-44B0-851E-7A934A911D6C}"/>
                </a:ext>
              </a:extLst>
            </p:cNvPr>
            <p:cNvSpPr>
              <a:spLocks noChangeArrowheads="1"/>
            </p:cNvSpPr>
            <p:nvPr/>
          </p:nvSpPr>
          <p:spPr bwMode="auto">
            <a:xfrm>
              <a:off x="6338522" y="3047909"/>
              <a:ext cx="142105" cy="141500"/>
            </a:xfrm>
            <a:prstGeom prst="ellipse">
              <a:avLst/>
            </a:prstGeom>
            <a:noFill/>
            <a:ln w="19050" algn="in">
              <a:solidFill>
                <a:srgbClr val="000000"/>
              </a:solidFill>
              <a:round/>
              <a:headEnd/>
              <a:tailEnd/>
            </a:ln>
          </p:spPr>
          <p:txBody>
            <a:bodyPr lIns="36576" tIns="36576" rIns="36576" bIns="36576"/>
            <a:lstStyle/>
            <a:p>
              <a:pPr fontAlgn="base">
                <a:spcBef>
                  <a:spcPct val="0"/>
                </a:spcBef>
                <a:spcAft>
                  <a:spcPct val="0"/>
                </a:spcAft>
              </a:pPr>
              <a:endParaRPr lang="en-US">
                <a:solidFill>
                  <a:prstClr val="black"/>
                </a:solidFill>
                <a:latin typeface="Arial" charset="0"/>
                <a:cs typeface="Arial" charset="0"/>
              </a:endParaRPr>
            </a:p>
          </p:txBody>
        </p:sp>
        <p:sp>
          <p:nvSpPr>
            <p:cNvPr id="10" name="Line 82">
              <a:extLst>
                <a:ext uri="{FF2B5EF4-FFF2-40B4-BE49-F238E27FC236}">
                  <a16:creationId xmlns:a16="http://schemas.microsoft.com/office/drawing/2014/main" id="{D9A2FD55-B26E-4DD0-8591-D67912A84404}"/>
                </a:ext>
              </a:extLst>
            </p:cNvPr>
            <p:cNvSpPr>
              <a:spLocks noChangeShapeType="1"/>
            </p:cNvSpPr>
            <p:nvPr/>
          </p:nvSpPr>
          <p:spPr bwMode="auto">
            <a:xfrm>
              <a:off x="6385892" y="3118659"/>
              <a:ext cx="53289" cy="0"/>
            </a:xfrm>
            <a:prstGeom prst="line">
              <a:avLst/>
            </a:prstGeom>
            <a:noFill/>
            <a:ln w="12700">
              <a:solidFill>
                <a:srgbClr val="000000"/>
              </a:solidFill>
              <a:round/>
              <a:headEnd/>
              <a:tailEnd/>
            </a:ln>
          </p:spPr>
          <p:txBody>
            <a:bodyPr lIns="36576" tIns="36576" rIns="36576" bIns="36576"/>
            <a:lstStyle/>
            <a:p>
              <a:pPr fontAlgn="base">
                <a:spcBef>
                  <a:spcPct val="0"/>
                </a:spcBef>
                <a:spcAft>
                  <a:spcPct val="0"/>
                </a:spcAft>
              </a:pPr>
              <a:endParaRPr lang="en-US">
                <a:solidFill>
                  <a:prstClr val="black"/>
                </a:solidFill>
                <a:latin typeface="Arial" charset="0"/>
                <a:cs typeface="Arial" charset="0"/>
              </a:endParaRPr>
            </a:p>
          </p:txBody>
        </p:sp>
        <p:sp>
          <p:nvSpPr>
            <p:cNvPr id="11" name="Line 83">
              <a:extLst>
                <a:ext uri="{FF2B5EF4-FFF2-40B4-BE49-F238E27FC236}">
                  <a16:creationId xmlns:a16="http://schemas.microsoft.com/office/drawing/2014/main" id="{DF3DA586-D5BF-4AD1-B49E-8F8EA4C224DC}"/>
                </a:ext>
              </a:extLst>
            </p:cNvPr>
            <p:cNvSpPr>
              <a:spLocks noChangeShapeType="1"/>
            </p:cNvSpPr>
            <p:nvPr/>
          </p:nvSpPr>
          <p:spPr bwMode="auto">
            <a:xfrm rot="16200000">
              <a:off x="6386004" y="3118661"/>
              <a:ext cx="53062" cy="0"/>
            </a:xfrm>
            <a:prstGeom prst="line">
              <a:avLst/>
            </a:prstGeom>
            <a:noFill/>
            <a:ln w="12700" algn="ctr">
              <a:solidFill>
                <a:srgbClr val="000000"/>
              </a:solidFill>
              <a:round/>
              <a:headEnd/>
              <a:tailEnd/>
            </a:ln>
          </p:spPr>
          <p:txBody>
            <a:bodyPr lIns="36576" tIns="36576" rIns="36576" bIns="36576"/>
            <a:lstStyle/>
            <a:p>
              <a:pPr fontAlgn="base">
                <a:spcBef>
                  <a:spcPct val="0"/>
                </a:spcBef>
                <a:spcAft>
                  <a:spcPct val="0"/>
                </a:spcAft>
              </a:pPr>
              <a:endParaRPr lang="en-US">
                <a:solidFill>
                  <a:prstClr val="black"/>
                </a:solidFill>
                <a:latin typeface="Arial" charset="0"/>
                <a:cs typeface="Arial" charset="0"/>
              </a:endParaRPr>
            </a:p>
          </p:txBody>
        </p:sp>
        <p:sp>
          <p:nvSpPr>
            <p:cNvPr id="12" name="Line 84">
              <a:extLst>
                <a:ext uri="{FF2B5EF4-FFF2-40B4-BE49-F238E27FC236}">
                  <a16:creationId xmlns:a16="http://schemas.microsoft.com/office/drawing/2014/main" id="{15B5CFB9-DC36-4D43-9E84-B9AC1ACB673F}"/>
                </a:ext>
              </a:extLst>
            </p:cNvPr>
            <p:cNvSpPr>
              <a:spLocks noChangeShapeType="1"/>
            </p:cNvSpPr>
            <p:nvPr/>
          </p:nvSpPr>
          <p:spPr bwMode="auto">
            <a:xfrm>
              <a:off x="5983260" y="3118659"/>
              <a:ext cx="319736" cy="1"/>
            </a:xfrm>
            <a:prstGeom prst="line">
              <a:avLst/>
            </a:prstGeom>
            <a:noFill/>
            <a:ln w="12700">
              <a:solidFill>
                <a:srgbClr val="000000"/>
              </a:solidFill>
              <a:round/>
              <a:headEnd/>
              <a:tailEnd/>
            </a:ln>
          </p:spPr>
          <p:txBody>
            <a:bodyPr lIns="36576" tIns="36576" rIns="36576" bIns="36576"/>
            <a:lstStyle/>
            <a:p>
              <a:pPr fontAlgn="base">
                <a:spcBef>
                  <a:spcPct val="0"/>
                </a:spcBef>
                <a:spcAft>
                  <a:spcPct val="0"/>
                </a:spcAft>
              </a:pPr>
              <a:endParaRPr lang="en-US">
                <a:solidFill>
                  <a:prstClr val="black"/>
                </a:solidFill>
                <a:latin typeface="Arial" charset="0"/>
                <a:cs typeface="Arial" charset="0"/>
              </a:endParaRPr>
            </a:p>
          </p:txBody>
        </p:sp>
        <p:sp>
          <p:nvSpPr>
            <p:cNvPr id="13" name="Line 85">
              <a:extLst>
                <a:ext uri="{FF2B5EF4-FFF2-40B4-BE49-F238E27FC236}">
                  <a16:creationId xmlns:a16="http://schemas.microsoft.com/office/drawing/2014/main" id="{FBA8DFE0-E2C9-4FCB-B4CD-E8D303B0989A}"/>
                </a:ext>
              </a:extLst>
            </p:cNvPr>
            <p:cNvSpPr>
              <a:spLocks noChangeShapeType="1"/>
            </p:cNvSpPr>
            <p:nvPr/>
          </p:nvSpPr>
          <p:spPr bwMode="auto">
            <a:xfrm>
              <a:off x="5024052" y="3755408"/>
              <a:ext cx="426315" cy="1"/>
            </a:xfrm>
            <a:prstGeom prst="line">
              <a:avLst/>
            </a:prstGeom>
            <a:noFill/>
            <a:ln w="22225" algn="ctr">
              <a:solidFill>
                <a:srgbClr val="000000"/>
              </a:solidFill>
              <a:round/>
              <a:headEnd/>
              <a:tailEnd/>
            </a:ln>
          </p:spPr>
          <p:txBody>
            <a:bodyPr lIns="36576" tIns="36576" rIns="36576" bIns="36576"/>
            <a:lstStyle/>
            <a:p>
              <a:pPr fontAlgn="base">
                <a:spcBef>
                  <a:spcPct val="0"/>
                </a:spcBef>
                <a:spcAft>
                  <a:spcPct val="0"/>
                </a:spcAft>
              </a:pPr>
              <a:endParaRPr lang="en-US">
                <a:solidFill>
                  <a:prstClr val="black"/>
                </a:solidFill>
                <a:latin typeface="Arial" charset="0"/>
                <a:cs typeface="Arial" charset="0"/>
              </a:endParaRPr>
            </a:p>
          </p:txBody>
        </p:sp>
        <p:sp>
          <p:nvSpPr>
            <p:cNvPr id="14" name="Line 86">
              <a:extLst>
                <a:ext uri="{FF2B5EF4-FFF2-40B4-BE49-F238E27FC236}">
                  <a16:creationId xmlns:a16="http://schemas.microsoft.com/office/drawing/2014/main" id="{14151A4C-D732-49FB-BD5E-BB008F4B62CB}"/>
                </a:ext>
              </a:extLst>
            </p:cNvPr>
            <p:cNvSpPr>
              <a:spLocks noChangeShapeType="1"/>
            </p:cNvSpPr>
            <p:nvPr/>
          </p:nvSpPr>
          <p:spPr bwMode="auto">
            <a:xfrm flipV="1">
              <a:off x="5450366" y="2906408"/>
              <a:ext cx="1" cy="849000"/>
            </a:xfrm>
            <a:prstGeom prst="line">
              <a:avLst/>
            </a:prstGeom>
            <a:noFill/>
            <a:ln w="22225" algn="ctr">
              <a:solidFill>
                <a:srgbClr val="000000"/>
              </a:solidFill>
              <a:round/>
              <a:headEnd/>
              <a:tailEnd/>
            </a:ln>
          </p:spPr>
          <p:txBody>
            <a:bodyPr lIns="36576" tIns="36576" rIns="36576" bIns="36576"/>
            <a:lstStyle/>
            <a:p>
              <a:pPr fontAlgn="base">
                <a:spcBef>
                  <a:spcPct val="0"/>
                </a:spcBef>
                <a:spcAft>
                  <a:spcPct val="0"/>
                </a:spcAft>
              </a:pPr>
              <a:endParaRPr lang="en-US">
                <a:solidFill>
                  <a:prstClr val="black"/>
                </a:solidFill>
                <a:latin typeface="Arial" charset="0"/>
                <a:cs typeface="Arial" charset="0"/>
              </a:endParaRPr>
            </a:p>
          </p:txBody>
        </p:sp>
        <p:sp>
          <p:nvSpPr>
            <p:cNvPr id="15" name="Line 87">
              <a:extLst>
                <a:ext uri="{FF2B5EF4-FFF2-40B4-BE49-F238E27FC236}">
                  <a16:creationId xmlns:a16="http://schemas.microsoft.com/office/drawing/2014/main" id="{FEF10831-3950-448A-8582-8D980BD1C2CB}"/>
                </a:ext>
              </a:extLst>
            </p:cNvPr>
            <p:cNvSpPr>
              <a:spLocks noChangeShapeType="1"/>
            </p:cNvSpPr>
            <p:nvPr/>
          </p:nvSpPr>
          <p:spPr bwMode="auto">
            <a:xfrm flipV="1">
              <a:off x="5024052" y="2340409"/>
              <a:ext cx="1" cy="1414999"/>
            </a:xfrm>
            <a:prstGeom prst="line">
              <a:avLst/>
            </a:prstGeom>
            <a:noFill/>
            <a:ln w="22225" algn="ctr">
              <a:solidFill>
                <a:srgbClr val="000000"/>
              </a:solidFill>
              <a:round/>
              <a:headEnd/>
              <a:tailEnd/>
            </a:ln>
          </p:spPr>
          <p:txBody>
            <a:bodyPr lIns="36576" tIns="36576" rIns="36576" bIns="36576"/>
            <a:lstStyle/>
            <a:p>
              <a:pPr fontAlgn="base">
                <a:spcBef>
                  <a:spcPct val="0"/>
                </a:spcBef>
                <a:spcAft>
                  <a:spcPct val="0"/>
                </a:spcAft>
              </a:pPr>
              <a:endParaRPr lang="en-US">
                <a:solidFill>
                  <a:prstClr val="black"/>
                </a:solidFill>
                <a:latin typeface="Arial" charset="0"/>
                <a:cs typeface="Arial" charset="0"/>
              </a:endParaRPr>
            </a:p>
          </p:txBody>
        </p:sp>
        <p:sp>
          <p:nvSpPr>
            <p:cNvPr id="16" name="Line 88">
              <a:extLst>
                <a:ext uri="{FF2B5EF4-FFF2-40B4-BE49-F238E27FC236}">
                  <a16:creationId xmlns:a16="http://schemas.microsoft.com/office/drawing/2014/main" id="{6C736AA6-2CC0-47CA-AB28-8947E308AE06}"/>
                </a:ext>
              </a:extLst>
            </p:cNvPr>
            <p:cNvSpPr>
              <a:spLocks noChangeShapeType="1"/>
            </p:cNvSpPr>
            <p:nvPr/>
          </p:nvSpPr>
          <p:spPr bwMode="auto">
            <a:xfrm>
              <a:off x="5024052" y="2340409"/>
              <a:ext cx="53289" cy="1"/>
            </a:xfrm>
            <a:prstGeom prst="line">
              <a:avLst/>
            </a:prstGeom>
            <a:noFill/>
            <a:ln w="22225" algn="ctr">
              <a:solidFill>
                <a:srgbClr val="000000"/>
              </a:solidFill>
              <a:round/>
              <a:headEnd/>
              <a:tailEnd/>
            </a:ln>
          </p:spPr>
          <p:txBody>
            <a:bodyPr lIns="36576" tIns="36576" rIns="36576" bIns="36576"/>
            <a:lstStyle/>
            <a:p>
              <a:pPr fontAlgn="base">
                <a:spcBef>
                  <a:spcPct val="0"/>
                </a:spcBef>
                <a:spcAft>
                  <a:spcPct val="0"/>
                </a:spcAft>
              </a:pPr>
              <a:endParaRPr lang="en-US">
                <a:solidFill>
                  <a:prstClr val="black"/>
                </a:solidFill>
                <a:latin typeface="Arial" charset="0"/>
                <a:cs typeface="Arial" charset="0"/>
              </a:endParaRPr>
            </a:p>
          </p:txBody>
        </p:sp>
        <p:sp>
          <p:nvSpPr>
            <p:cNvPr id="17" name="Line 89">
              <a:extLst>
                <a:ext uri="{FF2B5EF4-FFF2-40B4-BE49-F238E27FC236}">
                  <a16:creationId xmlns:a16="http://schemas.microsoft.com/office/drawing/2014/main" id="{A3B22C6C-61B0-4015-8C41-F3FD0AC95264}"/>
                </a:ext>
              </a:extLst>
            </p:cNvPr>
            <p:cNvSpPr>
              <a:spLocks noChangeShapeType="1"/>
            </p:cNvSpPr>
            <p:nvPr/>
          </p:nvSpPr>
          <p:spPr bwMode="auto">
            <a:xfrm>
              <a:off x="5077341" y="2340409"/>
              <a:ext cx="373025" cy="566000"/>
            </a:xfrm>
            <a:prstGeom prst="line">
              <a:avLst/>
            </a:prstGeom>
            <a:noFill/>
            <a:ln w="22225" algn="ctr">
              <a:solidFill>
                <a:srgbClr val="000000"/>
              </a:solidFill>
              <a:round/>
              <a:headEnd/>
              <a:tailEnd/>
            </a:ln>
          </p:spPr>
          <p:txBody>
            <a:bodyPr lIns="36576" tIns="36576" rIns="36576" bIns="36576"/>
            <a:lstStyle/>
            <a:p>
              <a:pPr fontAlgn="base">
                <a:spcBef>
                  <a:spcPct val="0"/>
                </a:spcBef>
                <a:spcAft>
                  <a:spcPct val="0"/>
                </a:spcAft>
              </a:pPr>
              <a:endParaRPr lang="en-US">
                <a:solidFill>
                  <a:prstClr val="black"/>
                </a:solidFill>
                <a:latin typeface="Arial" charset="0"/>
                <a:cs typeface="Arial" charset="0"/>
              </a:endParaRPr>
            </a:p>
          </p:txBody>
        </p:sp>
        <p:sp>
          <p:nvSpPr>
            <p:cNvPr id="18" name="Line 90">
              <a:extLst>
                <a:ext uri="{FF2B5EF4-FFF2-40B4-BE49-F238E27FC236}">
                  <a16:creationId xmlns:a16="http://schemas.microsoft.com/office/drawing/2014/main" id="{EFA94A66-D49B-45A4-9FCE-25BFCFE50939}"/>
                </a:ext>
              </a:extLst>
            </p:cNvPr>
            <p:cNvSpPr>
              <a:spLocks noChangeShapeType="1"/>
            </p:cNvSpPr>
            <p:nvPr/>
          </p:nvSpPr>
          <p:spPr bwMode="auto">
            <a:xfrm>
              <a:off x="5024052" y="3047908"/>
              <a:ext cx="426315" cy="1"/>
            </a:xfrm>
            <a:prstGeom prst="line">
              <a:avLst/>
            </a:prstGeom>
            <a:noFill/>
            <a:ln w="22225" algn="ctr">
              <a:solidFill>
                <a:srgbClr val="000000"/>
              </a:solidFill>
              <a:prstDash val="dash"/>
              <a:round/>
              <a:headEnd/>
              <a:tailEnd/>
            </a:ln>
          </p:spPr>
          <p:txBody>
            <a:bodyPr lIns="36576" tIns="36576" rIns="36576" bIns="36576"/>
            <a:lstStyle/>
            <a:p>
              <a:pPr fontAlgn="base">
                <a:spcBef>
                  <a:spcPct val="0"/>
                </a:spcBef>
                <a:spcAft>
                  <a:spcPct val="0"/>
                </a:spcAft>
              </a:pPr>
              <a:endParaRPr lang="en-US">
                <a:solidFill>
                  <a:prstClr val="black"/>
                </a:solidFill>
                <a:latin typeface="Arial" charset="0"/>
                <a:cs typeface="Arial" charset="0"/>
              </a:endParaRPr>
            </a:p>
          </p:txBody>
        </p:sp>
        <p:sp>
          <p:nvSpPr>
            <p:cNvPr id="19" name="Line 91">
              <a:extLst>
                <a:ext uri="{FF2B5EF4-FFF2-40B4-BE49-F238E27FC236}">
                  <a16:creationId xmlns:a16="http://schemas.microsoft.com/office/drawing/2014/main" id="{4D349555-BFD6-4606-91F9-FE8B4A55EC6C}"/>
                </a:ext>
              </a:extLst>
            </p:cNvPr>
            <p:cNvSpPr>
              <a:spLocks noChangeShapeType="1"/>
            </p:cNvSpPr>
            <p:nvPr/>
          </p:nvSpPr>
          <p:spPr bwMode="auto">
            <a:xfrm>
              <a:off x="5024052" y="3189408"/>
              <a:ext cx="426315" cy="1"/>
            </a:xfrm>
            <a:prstGeom prst="line">
              <a:avLst/>
            </a:prstGeom>
            <a:noFill/>
            <a:ln w="22225" algn="ctr">
              <a:solidFill>
                <a:srgbClr val="000000"/>
              </a:solidFill>
              <a:prstDash val="dash"/>
              <a:round/>
              <a:headEnd/>
              <a:tailEnd/>
            </a:ln>
          </p:spPr>
          <p:txBody>
            <a:bodyPr lIns="36576" tIns="36576" rIns="36576" bIns="36576"/>
            <a:lstStyle/>
            <a:p>
              <a:pPr fontAlgn="base">
                <a:spcBef>
                  <a:spcPct val="0"/>
                </a:spcBef>
                <a:spcAft>
                  <a:spcPct val="0"/>
                </a:spcAft>
              </a:pPr>
              <a:endParaRPr lang="en-US">
                <a:solidFill>
                  <a:prstClr val="black"/>
                </a:solidFill>
                <a:latin typeface="Arial" charset="0"/>
                <a:cs typeface="Arial" charset="0"/>
              </a:endParaRPr>
            </a:p>
          </p:txBody>
        </p:sp>
        <p:sp>
          <p:nvSpPr>
            <p:cNvPr id="20" name="Line 92">
              <a:extLst>
                <a:ext uri="{FF2B5EF4-FFF2-40B4-BE49-F238E27FC236}">
                  <a16:creationId xmlns:a16="http://schemas.microsoft.com/office/drawing/2014/main" id="{B8821A79-BBD8-48C6-9964-E5CE8B79299A}"/>
                </a:ext>
              </a:extLst>
            </p:cNvPr>
            <p:cNvSpPr>
              <a:spLocks noChangeShapeType="1"/>
            </p:cNvSpPr>
            <p:nvPr/>
          </p:nvSpPr>
          <p:spPr bwMode="auto">
            <a:xfrm>
              <a:off x="5210565" y="3118659"/>
              <a:ext cx="53289" cy="0"/>
            </a:xfrm>
            <a:prstGeom prst="line">
              <a:avLst/>
            </a:prstGeom>
            <a:noFill/>
            <a:ln w="12700" algn="ctr">
              <a:solidFill>
                <a:srgbClr val="000000"/>
              </a:solidFill>
              <a:round/>
              <a:headEnd/>
              <a:tailEnd/>
            </a:ln>
          </p:spPr>
          <p:txBody>
            <a:bodyPr lIns="36576" tIns="36576" rIns="36576" bIns="36576"/>
            <a:lstStyle/>
            <a:p>
              <a:pPr fontAlgn="base">
                <a:spcBef>
                  <a:spcPct val="0"/>
                </a:spcBef>
                <a:spcAft>
                  <a:spcPct val="0"/>
                </a:spcAft>
              </a:pPr>
              <a:endParaRPr lang="en-US">
                <a:solidFill>
                  <a:prstClr val="black"/>
                </a:solidFill>
                <a:latin typeface="Arial" charset="0"/>
                <a:cs typeface="Arial" charset="0"/>
              </a:endParaRPr>
            </a:p>
          </p:txBody>
        </p:sp>
        <p:sp>
          <p:nvSpPr>
            <p:cNvPr id="21" name="Line 93">
              <a:extLst>
                <a:ext uri="{FF2B5EF4-FFF2-40B4-BE49-F238E27FC236}">
                  <a16:creationId xmlns:a16="http://schemas.microsoft.com/office/drawing/2014/main" id="{C8C1D688-026D-46A7-9B4E-F137242EEE66}"/>
                </a:ext>
              </a:extLst>
            </p:cNvPr>
            <p:cNvSpPr>
              <a:spLocks noChangeShapeType="1"/>
            </p:cNvSpPr>
            <p:nvPr/>
          </p:nvSpPr>
          <p:spPr bwMode="auto">
            <a:xfrm flipH="1">
              <a:off x="4953000" y="3118659"/>
              <a:ext cx="230920" cy="0"/>
            </a:xfrm>
            <a:prstGeom prst="line">
              <a:avLst/>
            </a:prstGeom>
            <a:noFill/>
            <a:ln w="12700">
              <a:solidFill>
                <a:srgbClr val="000000"/>
              </a:solidFill>
              <a:round/>
              <a:headEnd/>
              <a:tailEnd/>
            </a:ln>
          </p:spPr>
          <p:txBody>
            <a:bodyPr lIns="36576" tIns="36576" rIns="36576" bIns="36576"/>
            <a:lstStyle/>
            <a:p>
              <a:pPr fontAlgn="base">
                <a:spcBef>
                  <a:spcPct val="0"/>
                </a:spcBef>
                <a:spcAft>
                  <a:spcPct val="0"/>
                </a:spcAft>
              </a:pPr>
              <a:endParaRPr lang="en-US">
                <a:solidFill>
                  <a:prstClr val="black"/>
                </a:solidFill>
                <a:latin typeface="Arial" charset="0"/>
                <a:cs typeface="Arial" charset="0"/>
              </a:endParaRPr>
            </a:p>
          </p:txBody>
        </p:sp>
        <p:sp>
          <p:nvSpPr>
            <p:cNvPr id="22" name="Line 94">
              <a:extLst>
                <a:ext uri="{FF2B5EF4-FFF2-40B4-BE49-F238E27FC236}">
                  <a16:creationId xmlns:a16="http://schemas.microsoft.com/office/drawing/2014/main" id="{064EA43E-C343-4ED3-AFEF-A2D2D1E15F50}"/>
                </a:ext>
              </a:extLst>
            </p:cNvPr>
            <p:cNvSpPr>
              <a:spLocks noChangeShapeType="1"/>
            </p:cNvSpPr>
            <p:nvPr/>
          </p:nvSpPr>
          <p:spPr bwMode="auto">
            <a:xfrm>
              <a:off x="6456940" y="3118659"/>
              <a:ext cx="248683" cy="0"/>
            </a:xfrm>
            <a:prstGeom prst="line">
              <a:avLst/>
            </a:prstGeom>
            <a:noFill/>
            <a:ln w="12700">
              <a:solidFill>
                <a:srgbClr val="000000"/>
              </a:solidFill>
              <a:round/>
              <a:headEnd/>
              <a:tailEnd/>
            </a:ln>
          </p:spPr>
          <p:txBody>
            <a:bodyPr lIns="36576" tIns="36576" rIns="36576" bIns="36576"/>
            <a:lstStyle/>
            <a:p>
              <a:pPr fontAlgn="base">
                <a:spcBef>
                  <a:spcPct val="0"/>
                </a:spcBef>
                <a:spcAft>
                  <a:spcPct val="0"/>
                </a:spcAft>
              </a:pPr>
              <a:endParaRPr lang="en-US">
                <a:solidFill>
                  <a:prstClr val="black"/>
                </a:solidFill>
                <a:latin typeface="Arial" charset="0"/>
                <a:cs typeface="Arial" charset="0"/>
              </a:endParaRPr>
            </a:p>
          </p:txBody>
        </p:sp>
        <p:sp>
          <p:nvSpPr>
            <p:cNvPr id="23" name="Line 95">
              <a:extLst>
                <a:ext uri="{FF2B5EF4-FFF2-40B4-BE49-F238E27FC236}">
                  <a16:creationId xmlns:a16="http://schemas.microsoft.com/office/drawing/2014/main" id="{ECE6C35B-3109-4031-A23C-03426E87F14F}"/>
                </a:ext>
              </a:extLst>
            </p:cNvPr>
            <p:cNvSpPr>
              <a:spLocks noChangeShapeType="1"/>
            </p:cNvSpPr>
            <p:nvPr/>
          </p:nvSpPr>
          <p:spPr bwMode="auto">
            <a:xfrm rot="16200000">
              <a:off x="6291682" y="3283738"/>
              <a:ext cx="247625" cy="0"/>
            </a:xfrm>
            <a:prstGeom prst="line">
              <a:avLst/>
            </a:prstGeom>
            <a:noFill/>
            <a:ln w="12700" algn="ctr">
              <a:solidFill>
                <a:srgbClr val="000000"/>
              </a:solidFill>
              <a:round/>
              <a:headEnd/>
              <a:tailEnd/>
            </a:ln>
          </p:spPr>
          <p:txBody>
            <a:bodyPr lIns="36576" tIns="36576" rIns="36576" bIns="36576"/>
            <a:lstStyle/>
            <a:p>
              <a:pPr fontAlgn="base">
                <a:spcBef>
                  <a:spcPct val="0"/>
                </a:spcBef>
                <a:spcAft>
                  <a:spcPct val="0"/>
                </a:spcAft>
              </a:pPr>
              <a:endParaRPr lang="en-US">
                <a:solidFill>
                  <a:prstClr val="black"/>
                </a:solidFill>
                <a:latin typeface="Arial" charset="0"/>
                <a:cs typeface="Arial" charset="0"/>
              </a:endParaRPr>
            </a:p>
          </p:txBody>
        </p:sp>
        <p:sp>
          <p:nvSpPr>
            <p:cNvPr id="24" name="Line 96">
              <a:extLst>
                <a:ext uri="{FF2B5EF4-FFF2-40B4-BE49-F238E27FC236}">
                  <a16:creationId xmlns:a16="http://schemas.microsoft.com/office/drawing/2014/main" id="{0EA8D00C-C028-467D-BC30-7A6C3EE4E4B4}"/>
                </a:ext>
              </a:extLst>
            </p:cNvPr>
            <p:cNvSpPr>
              <a:spLocks noChangeShapeType="1"/>
            </p:cNvSpPr>
            <p:nvPr/>
          </p:nvSpPr>
          <p:spPr bwMode="auto">
            <a:xfrm rot="16200000">
              <a:off x="5905478" y="2561506"/>
              <a:ext cx="1008193" cy="0"/>
            </a:xfrm>
            <a:prstGeom prst="line">
              <a:avLst/>
            </a:prstGeom>
            <a:noFill/>
            <a:ln w="12700" algn="ctr">
              <a:solidFill>
                <a:srgbClr val="000000"/>
              </a:solidFill>
              <a:round/>
              <a:headEnd/>
              <a:tailEnd/>
            </a:ln>
          </p:spPr>
          <p:txBody>
            <a:bodyPr lIns="36576" tIns="36576" rIns="36576" bIns="36576"/>
            <a:lstStyle/>
            <a:p>
              <a:pPr fontAlgn="base">
                <a:spcBef>
                  <a:spcPct val="0"/>
                </a:spcBef>
                <a:spcAft>
                  <a:spcPct val="0"/>
                </a:spcAft>
              </a:pPr>
              <a:endParaRPr lang="en-US">
                <a:solidFill>
                  <a:prstClr val="black"/>
                </a:solidFill>
                <a:latin typeface="Arial" charset="0"/>
                <a:cs typeface="Arial" charset="0"/>
              </a:endParaRPr>
            </a:p>
          </p:txBody>
        </p:sp>
        <p:sp>
          <p:nvSpPr>
            <p:cNvPr id="25" name="Line 97">
              <a:extLst>
                <a:ext uri="{FF2B5EF4-FFF2-40B4-BE49-F238E27FC236}">
                  <a16:creationId xmlns:a16="http://schemas.microsoft.com/office/drawing/2014/main" id="{6CC0E185-8F10-4F84-9DE3-576F233C3E2B}"/>
                </a:ext>
              </a:extLst>
            </p:cNvPr>
            <p:cNvSpPr>
              <a:spLocks noChangeShapeType="1"/>
            </p:cNvSpPr>
            <p:nvPr/>
          </p:nvSpPr>
          <p:spPr bwMode="auto">
            <a:xfrm>
              <a:off x="5343788" y="3118659"/>
              <a:ext cx="213157" cy="0"/>
            </a:xfrm>
            <a:prstGeom prst="line">
              <a:avLst/>
            </a:prstGeom>
            <a:noFill/>
            <a:ln w="12700">
              <a:solidFill>
                <a:srgbClr val="000000"/>
              </a:solidFill>
              <a:round/>
              <a:headEnd/>
              <a:tailEnd/>
            </a:ln>
          </p:spPr>
          <p:txBody>
            <a:bodyPr lIns="36576" tIns="36576" rIns="36576" bIns="36576"/>
            <a:lstStyle/>
            <a:p>
              <a:pPr fontAlgn="base">
                <a:spcBef>
                  <a:spcPct val="0"/>
                </a:spcBef>
                <a:spcAft>
                  <a:spcPct val="0"/>
                </a:spcAft>
              </a:pPr>
              <a:endParaRPr lang="en-US">
                <a:solidFill>
                  <a:prstClr val="black"/>
                </a:solidFill>
                <a:latin typeface="Arial" charset="0"/>
                <a:cs typeface="Arial" charset="0"/>
              </a:endParaRPr>
            </a:p>
          </p:txBody>
        </p:sp>
        <p:sp>
          <p:nvSpPr>
            <p:cNvPr id="26" name="Text Box 98">
              <a:extLst>
                <a:ext uri="{FF2B5EF4-FFF2-40B4-BE49-F238E27FC236}">
                  <a16:creationId xmlns:a16="http://schemas.microsoft.com/office/drawing/2014/main" id="{3381B5A1-7B93-4ECB-8D8B-2F5825787CED}"/>
                </a:ext>
              </a:extLst>
            </p:cNvPr>
            <p:cNvSpPr txBox="1">
              <a:spLocks noChangeArrowheads="1"/>
            </p:cNvSpPr>
            <p:nvPr/>
          </p:nvSpPr>
          <p:spPr bwMode="auto">
            <a:xfrm>
              <a:off x="5257804" y="3962205"/>
              <a:ext cx="1447818" cy="154914"/>
            </a:xfrm>
            <a:prstGeom prst="rect">
              <a:avLst/>
            </a:prstGeom>
            <a:noFill/>
            <a:ln w="9525" algn="in">
              <a:noFill/>
              <a:miter lim="800000"/>
              <a:headEnd/>
              <a:tailEnd/>
            </a:ln>
          </p:spPr>
          <p:txBody>
            <a:bodyPr lIns="36576" tIns="36576" rIns="36576" bIns="36576"/>
            <a:lstStyle/>
            <a:p>
              <a:pPr fontAlgn="base">
                <a:spcBef>
                  <a:spcPct val="0"/>
                </a:spcBef>
                <a:spcAft>
                  <a:spcPct val="0"/>
                </a:spcAft>
              </a:pPr>
              <a:r>
                <a:rPr lang="en-US" sz="1600" dirty="0">
                  <a:solidFill>
                    <a:srgbClr val="000000"/>
                  </a:solidFill>
                  <a:latin typeface="+mj-lt"/>
                  <a:cs typeface="Arial" charset="0"/>
                </a:rPr>
                <a:t>3/4 SQUARE  STOCK</a:t>
              </a:r>
              <a:endParaRPr lang="en-US" sz="1600" dirty="0">
                <a:solidFill>
                  <a:prstClr val="black"/>
                </a:solidFill>
                <a:latin typeface="+mj-lt"/>
                <a:cs typeface="Arial" charset="0"/>
              </a:endParaRPr>
            </a:p>
          </p:txBody>
        </p:sp>
        <p:sp>
          <p:nvSpPr>
            <p:cNvPr id="27" name="Line 99">
              <a:extLst>
                <a:ext uri="{FF2B5EF4-FFF2-40B4-BE49-F238E27FC236}">
                  <a16:creationId xmlns:a16="http://schemas.microsoft.com/office/drawing/2014/main" id="{FC895758-DE2F-4187-AE5E-401533EFAADB}"/>
                </a:ext>
              </a:extLst>
            </p:cNvPr>
            <p:cNvSpPr>
              <a:spLocks noChangeShapeType="1"/>
            </p:cNvSpPr>
            <p:nvPr/>
          </p:nvSpPr>
          <p:spPr bwMode="auto">
            <a:xfrm>
              <a:off x="5770103" y="3755408"/>
              <a:ext cx="355262" cy="0"/>
            </a:xfrm>
            <a:prstGeom prst="line">
              <a:avLst/>
            </a:prstGeom>
            <a:noFill/>
            <a:ln w="12700">
              <a:solidFill>
                <a:srgbClr val="000000"/>
              </a:solidFill>
              <a:round/>
              <a:headEnd/>
              <a:tailEnd/>
            </a:ln>
          </p:spPr>
          <p:txBody>
            <a:bodyPr lIns="36576" tIns="36576" rIns="36576" bIns="36576"/>
            <a:lstStyle/>
            <a:p>
              <a:pPr fontAlgn="base">
                <a:spcBef>
                  <a:spcPct val="0"/>
                </a:spcBef>
                <a:spcAft>
                  <a:spcPct val="0"/>
                </a:spcAft>
              </a:pPr>
              <a:endParaRPr lang="en-US">
                <a:solidFill>
                  <a:prstClr val="black"/>
                </a:solidFill>
                <a:latin typeface="Arial" charset="0"/>
                <a:cs typeface="Arial" charset="0"/>
              </a:endParaRPr>
            </a:p>
          </p:txBody>
        </p:sp>
        <p:sp>
          <p:nvSpPr>
            <p:cNvPr id="28" name="Line 100">
              <a:extLst>
                <a:ext uri="{FF2B5EF4-FFF2-40B4-BE49-F238E27FC236}">
                  <a16:creationId xmlns:a16="http://schemas.microsoft.com/office/drawing/2014/main" id="{0E5B89A0-BF4F-4B77-9D1D-8534A2C0481D}"/>
                </a:ext>
              </a:extLst>
            </p:cNvPr>
            <p:cNvSpPr>
              <a:spLocks noChangeShapeType="1"/>
            </p:cNvSpPr>
            <p:nvPr/>
          </p:nvSpPr>
          <p:spPr bwMode="auto">
            <a:xfrm>
              <a:off x="5770103" y="2340409"/>
              <a:ext cx="355262" cy="0"/>
            </a:xfrm>
            <a:prstGeom prst="line">
              <a:avLst/>
            </a:prstGeom>
            <a:noFill/>
            <a:ln w="12700">
              <a:solidFill>
                <a:srgbClr val="000000"/>
              </a:solidFill>
              <a:round/>
              <a:headEnd/>
              <a:tailEnd/>
            </a:ln>
          </p:spPr>
          <p:txBody>
            <a:bodyPr lIns="36576" tIns="36576" rIns="36576" bIns="36576"/>
            <a:lstStyle/>
            <a:p>
              <a:pPr fontAlgn="base">
                <a:spcBef>
                  <a:spcPct val="0"/>
                </a:spcBef>
                <a:spcAft>
                  <a:spcPct val="0"/>
                </a:spcAft>
              </a:pPr>
              <a:endParaRPr lang="en-US">
                <a:solidFill>
                  <a:prstClr val="black"/>
                </a:solidFill>
                <a:latin typeface="Arial" charset="0"/>
                <a:cs typeface="Arial" charset="0"/>
              </a:endParaRPr>
            </a:p>
          </p:txBody>
        </p:sp>
        <p:sp>
          <p:nvSpPr>
            <p:cNvPr id="29" name="Text Box 101">
              <a:extLst>
                <a:ext uri="{FF2B5EF4-FFF2-40B4-BE49-F238E27FC236}">
                  <a16:creationId xmlns:a16="http://schemas.microsoft.com/office/drawing/2014/main" id="{38B35B0F-2B94-45F7-AE55-4FF3225CED52}"/>
                </a:ext>
              </a:extLst>
            </p:cNvPr>
            <p:cNvSpPr txBox="1">
              <a:spLocks noChangeArrowheads="1"/>
            </p:cNvSpPr>
            <p:nvPr/>
          </p:nvSpPr>
          <p:spPr bwMode="auto">
            <a:xfrm>
              <a:off x="5638809" y="3047900"/>
              <a:ext cx="381005" cy="380961"/>
            </a:xfrm>
            <a:prstGeom prst="rect">
              <a:avLst/>
            </a:prstGeom>
            <a:noFill/>
            <a:ln w="9525" algn="in">
              <a:noFill/>
              <a:miter lim="800000"/>
              <a:headEnd/>
              <a:tailEnd/>
            </a:ln>
          </p:spPr>
          <p:txBody>
            <a:bodyPr lIns="36576" tIns="36576" rIns="36576" bIns="36576"/>
            <a:lstStyle/>
            <a:p>
              <a:pPr fontAlgn="base">
                <a:spcBef>
                  <a:spcPct val="0"/>
                </a:spcBef>
                <a:spcAft>
                  <a:spcPct val="0"/>
                </a:spcAft>
              </a:pPr>
              <a:r>
                <a:rPr lang="en-US" sz="1600" dirty="0">
                  <a:solidFill>
                    <a:srgbClr val="000000"/>
                  </a:solidFill>
                  <a:latin typeface="Calibri" pitchFamily="34" charset="0"/>
                  <a:cs typeface="Calibri" pitchFamily="34" charset="0"/>
                </a:rPr>
                <a:t>2 1/2</a:t>
              </a:r>
            </a:p>
            <a:p>
              <a:pPr fontAlgn="base">
                <a:spcBef>
                  <a:spcPct val="0"/>
                </a:spcBef>
                <a:spcAft>
                  <a:spcPct val="0"/>
                </a:spcAft>
              </a:pPr>
              <a:endParaRPr lang="en-US" dirty="0">
                <a:solidFill>
                  <a:prstClr val="black"/>
                </a:solidFill>
                <a:latin typeface="Arial" charset="0"/>
                <a:cs typeface="Arial" charset="0"/>
              </a:endParaRPr>
            </a:p>
          </p:txBody>
        </p:sp>
        <p:sp>
          <p:nvSpPr>
            <p:cNvPr id="30" name="Line 102">
              <a:extLst>
                <a:ext uri="{FF2B5EF4-FFF2-40B4-BE49-F238E27FC236}">
                  <a16:creationId xmlns:a16="http://schemas.microsoft.com/office/drawing/2014/main" id="{98C9A6D1-EBA9-4C29-863E-D02D12BE1A05}"/>
                </a:ext>
              </a:extLst>
            </p:cNvPr>
            <p:cNvSpPr>
              <a:spLocks noChangeShapeType="1"/>
            </p:cNvSpPr>
            <p:nvPr/>
          </p:nvSpPr>
          <p:spPr bwMode="auto">
            <a:xfrm flipV="1">
              <a:off x="5829311" y="2330257"/>
              <a:ext cx="0" cy="707500"/>
            </a:xfrm>
            <a:prstGeom prst="line">
              <a:avLst/>
            </a:prstGeom>
            <a:noFill/>
            <a:ln w="15875">
              <a:solidFill>
                <a:srgbClr val="000000"/>
              </a:solidFill>
              <a:round/>
              <a:headEnd/>
              <a:tailEnd type="triangle" w="med" len="med"/>
            </a:ln>
          </p:spPr>
          <p:txBody>
            <a:bodyPr lIns="36576" tIns="36576" rIns="36576" bIns="36576"/>
            <a:lstStyle/>
            <a:p>
              <a:pPr fontAlgn="base">
                <a:spcBef>
                  <a:spcPct val="0"/>
                </a:spcBef>
                <a:spcAft>
                  <a:spcPct val="0"/>
                </a:spcAft>
              </a:pPr>
              <a:endParaRPr lang="en-US">
                <a:solidFill>
                  <a:prstClr val="black"/>
                </a:solidFill>
                <a:latin typeface="Arial" charset="0"/>
                <a:cs typeface="Arial" charset="0"/>
              </a:endParaRPr>
            </a:p>
          </p:txBody>
        </p:sp>
        <p:sp>
          <p:nvSpPr>
            <p:cNvPr id="31" name="Text Box 103">
              <a:extLst>
                <a:ext uri="{FF2B5EF4-FFF2-40B4-BE49-F238E27FC236}">
                  <a16:creationId xmlns:a16="http://schemas.microsoft.com/office/drawing/2014/main" id="{FC7B4622-5390-4BD1-A53C-5CFFF1400BAC}"/>
                </a:ext>
              </a:extLst>
            </p:cNvPr>
            <p:cNvSpPr txBox="1">
              <a:spLocks noChangeArrowheads="1"/>
            </p:cNvSpPr>
            <p:nvPr/>
          </p:nvSpPr>
          <p:spPr bwMode="auto">
            <a:xfrm>
              <a:off x="5860687" y="3401657"/>
              <a:ext cx="390788" cy="247625"/>
            </a:xfrm>
            <a:prstGeom prst="rect">
              <a:avLst/>
            </a:prstGeom>
            <a:noFill/>
            <a:ln w="9525" algn="in">
              <a:noFill/>
              <a:miter lim="800000"/>
              <a:headEnd/>
              <a:tailEnd/>
            </a:ln>
          </p:spPr>
          <p:txBody>
            <a:bodyPr lIns="36576" tIns="36576" rIns="36576" bIns="36576"/>
            <a:lstStyle/>
            <a:p>
              <a:pPr fontAlgn="base">
                <a:spcBef>
                  <a:spcPct val="0"/>
                </a:spcBef>
                <a:spcAft>
                  <a:spcPct val="0"/>
                </a:spcAft>
              </a:pPr>
              <a:r>
                <a:rPr lang="en-US" sz="1600" dirty="0">
                  <a:solidFill>
                    <a:srgbClr val="000000"/>
                  </a:solidFill>
                  <a:latin typeface="+mj-lt"/>
                  <a:cs typeface="Arial" charset="0"/>
                </a:rPr>
                <a:t>1 1/8</a:t>
              </a:r>
              <a:endParaRPr lang="en-US" sz="1600" dirty="0">
                <a:solidFill>
                  <a:prstClr val="black"/>
                </a:solidFill>
                <a:latin typeface="+mj-lt"/>
                <a:cs typeface="Arial" charset="0"/>
              </a:endParaRPr>
            </a:p>
          </p:txBody>
        </p:sp>
        <p:sp>
          <p:nvSpPr>
            <p:cNvPr id="32" name="Line 104">
              <a:extLst>
                <a:ext uri="{FF2B5EF4-FFF2-40B4-BE49-F238E27FC236}">
                  <a16:creationId xmlns:a16="http://schemas.microsoft.com/office/drawing/2014/main" id="{E47AE062-37D0-401D-BA7A-464945980C5B}"/>
                </a:ext>
              </a:extLst>
            </p:cNvPr>
            <p:cNvSpPr>
              <a:spLocks noChangeShapeType="1"/>
            </p:cNvSpPr>
            <p:nvPr/>
          </p:nvSpPr>
          <p:spPr bwMode="auto">
            <a:xfrm>
              <a:off x="6054312" y="3543159"/>
              <a:ext cx="0" cy="212250"/>
            </a:xfrm>
            <a:prstGeom prst="line">
              <a:avLst/>
            </a:prstGeom>
            <a:noFill/>
            <a:ln w="15875">
              <a:solidFill>
                <a:srgbClr val="000000"/>
              </a:solidFill>
              <a:round/>
              <a:headEnd/>
              <a:tailEnd type="triangle" w="med" len="med"/>
            </a:ln>
          </p:spPr>
          <p:txBody>
            <a:bodyPr lIns="36576" tIns="36576" rIns="36576" bIns="36576"/>
            <a:lstStyle/>
            <a:p>
              <a:pPr fontAlgn="base">
                <a:spcBef>
                  <a:spcPct val="0"/>
                </a:spcBef>
                <a:spcAft>
                  <a:spcPct val="0"/>
                </a:spcAft>
              </a:pPr>
              <a:endParaRPr lang="en-US">
                <a:solidFill>
                  <a:prstClr val="black"/>
                </a:solidFill>
                <a:latin typeface="Arial" charset="0"/>
                <a:cs typeface="Arial" charset="0"/>
              </a:endParaRPr>
            </a:p>
          </p:txBody>
        </p:sp>
        <p:sp>
          <p:nvSpPr>
            <p:cNvPr id="33" name="Line 105">
              <a:extLst>
                <a:ext uri="{FF2B5EF4-FFF2-40B4-BE49-F238E27FC236}">
                  <a16:creationId xmlns:a16="http://schemas.microsoft.com/office/drawing/2014/main" id="{288C4680-D7C8-463D-B0FF-F3C93353B682}"/>
                </a:ext>
              </a:extLst>
            </p:cNvPr>
            <p:cNvSpPr>
              <a:spLocks noChangeShapeType="1"/>
            </p:cNvSpPr>
            <p:nvPr/>
          </p:nvSpPr>
          <p:spPr bwMode="auto">
            <a:xfrm flipV="1">
              <a:off x="6054312" y="3118659"/>
              <a:ext cx="0" cy="283000"/>
            </a:xfrm>
            <a:prstGeom prst="line">
              <a:avLst/>
            </a:prstGeom>
            <a:noFill/>
            <a:ln w="15875">
              <a:solidFill>
                <a:srgbClr val="000000"/>
              </a:solidFill>
              <a:round/>
              <a:headEnd/>
              <a:tailEnd type="triangle" w="med" len="med"/>
            </a:ln>
          </p:spPr>
          <p:txBody>
            <a:bodyPr lIns="36576" tIns="36576" rIns="36576" bIns="36576"/>
            <a:lstStyle/>
            <a:p>
              <a:pPr fontAlgn="base">
                <a:spcBef>
                  <a:spcPct val="0"/>
                </a:spcBef>
                <a:spcAft>
                  <a:spcPct val="0"/>
                </a:spcAft>
              </a:pPr>
              <a:endParaRPr lang="en-US" dirty="0">
                <a:solidFill>
                  <a:prstClr val="black"/>
                </a:solidFill>
                <a:latin typeface="Arial" pitchFamily="34" charset="0"/>
                <a:cs typeface="Arial" pitchFamily="34" charset="0"/>
              </a:endParaRPr>
            </a:p>
          </p:txBody>
        </p:sp>
        <p:sp>
          <p:nvSpPr>
            <p:cNvPr id="34" name="Line 106">
              <a:extLst>
                <a:ext uri="{FF2B5EF4-FFF2-40B4-BE49-F238E27FC236}">
                  <a16:creationId xmlns:a16="http://schemas.microsoft.com/office/drawing/2014/main" id="{BE75287F-A278-4582-AEA6-22EFF7EAD28F}"/>
                </a:ext>
              </a:extLst>
            </p:cNvPr>
            <p:cNvSpPr>
              <a:spLocks noChangeShapeType="1"/>
            </p:cNvSpPr>
            <p:nvPr/>
          </p:nvSpPr>
          <p:spPr bwMode="auto">
            <a:xfrm>
              <a:off x="6196417" y="2906409"/>
              <a:ext cx="426315" cy="0"/>
            </a:xfrm>
            <a:prstGeom prst="line">
              <a:avLst/>
            </a:prstGeom>
            <a:noFill/>
            <a:ln w="22225">
              <a:solidFill>
                <a:srgbClr val="000000"/>
              </a:solidFill>
              <a:round/>
              <a:headEnd/>
              <a:tailEnd/>
            </a:ln>
          </p:spPr>
          <p:txBody>
            <a:bodyPr lIns="36576" tIns="36576" rIns="36576" bIns="36576"/>
            <a:lstStyle/>
            <a:p>
              <a:pPr fontAlgn="base">
                <a:spcBef>
                  <a:spcPct val="0"/>
                </a:spcBef>
                <a:spcAft>
                  <a:spcPct val="0"/>
                </a:spcAft>
              </a:pPr>
              <a:endParaRPr lang="en-US">
                <a:solidFill>
                  <a:prstClr val="black"/>
                </a:solidFill>
                <a:latin typeface="Arial" charset="0"/>
                <a:cs typeface="Arial" charset="0"/>
              </a:endParaRPr>
            </a:p>
          </p:txBody>
        </p:sp>
        <p:sp>
          <p:nvSpPr>
            <p:cNvPr id="35" name="Line 107">
              <a:extLst>
                <a:ext uri="{FF2B5EF4-FFF2-40B4-BE49-F238E27FC236}">
                  <a16:creationId xmlns:a16="http://schemas.microsoft.com/office/drawing/2014/main" id="{A79A5EEF-F1B4-4DB1-A84A-B577160424FC}"/>
                </a:ext>
              </a:extLst>
            </p:cNvPr>
            <p:cNvSpPr>
              <a:spLocks noChangeShapeType="1"/>
            </p:cNvSpPr>
            <p:nvPr/>
          </p:nvSpPr>
          <p:spPr bwMode="auto">
            <a:xfrm>
              <a:off x="5983260" y="2906409"/>
              <a:ext cx="142105" cy="0"/>
            </a:xfrm>
            <a:prstGeom prst="line">
              <a:avLst/>
            </a:prstGeom>
            <a:noFill/>
            <a:ln w="12700">
              <a:solidFill>
                <a:srgbClr val="000000"/>
              </a:solidFill>
              <a:round/>
              <a:headEnd/>
              <a:tailEnd/>
            </a:ln>
          </p:spPr>
          <p:txBody>
            <a:bodyPr lIns="36576" tIns="36576" rIns="36576" bIns="36576"/>
            <a:lstStyle/>
            <a:p>
              <a:pPr fontAlgn="base">
                <a:spcBef>
                  <a:spcPct val="0"/>
                </a:spcBef>
                <a:spcAft>
                  <a:spcPct val="0"/>
                </a:spcAft>
              </a:pPr>
              <a:endParaRPr lang="en-US">
                <a:solidFill>
                  <a:prstClr val="black"/>
                </a:solidFill>
                <a:latin typeface="Arial" charset="0"/>
                <a:cs typeface="Arial" charset="0"/>
              </a:endParaRPr>
            </a:p>
          </p:txBody>
        </p:sp>
        <p:sp>
          <p:nvSpPr>
            <p:cNvPr id="36" name="Text Box 108">
              <a:extLst>
                <a:ext uri="{FF2B5EF4-FFF2-40B4-BE49-F238E27FC236}">
                  <a16:creationId xmlns:a16="http://schemas.microsoft.com/office/drawing/2014/main" id="{0682EED0-6DB6-4DCF-A083-0A2E4D3C6CB7}"/>
                </a:ext>
              </a:extLst>
            </p:cNvPr>
            <p:cNvSpPr txBox="1">
              <a:spLocks noChangeArrowheads="1"/>
            </p:cNvSpPr>
            <p:nvPr/>
          </p:nvSpPr>
          <p:spPr bwMode="auto">
            <a:xfrm>
              <a:off x="5943587" y="2514554"/>
              <a:ext cx="304804" cy="228577"/>
            </a:xfrm>
            <a:prstGeom prst="rect">
              <a:avLst/>
            </a:prstGeom>
            <a:noFill/>
            <a:ln w="9525" algn="in">
              <a:noFill/>
              <a:miter lim="800000"/>
              <a:headEnd/>
              <a:tailEnd/>
            </a:ln>
          </p:spPr>
          <p:txBody>
            <a:bodyPr lIns="36576" tIns="36576" rIns="36576" bIns="36576"/>
            <a:lstStyle/>
            <a:p>
              <a:pPr fontAlgn="base">
                <a:spcBef>
                  <a:spcPct val="0"/>
                </a:spcBef>
                <a:spcAft>
                  <a:spcPct val="0"/>
                </a:spcAft>
              </a:pPr>
              <a:r>
                <a:rPr lang="en-US" sz="1600" dirty="0">
                  <a:solidFill>
                    <a:srgbClr val="000000"/>
                  </a:solidFill>
                  <a:latin typeface="Calibri" pitchFamily="34" charset="0"/>
                  <a:cs typeface="Calibri" pitchFamily="34" charset="0"/>
                </a:rPr>
                <a:t>1</a:t>
              </a:r>
              <a:endParaRPr lang="en-US" sz="1600" dirty="0">
                <a:solidFill>
                  <a:prstClr val="black"/>
                </a:solidFill>
                <a:latin typeface="Calibri" pitchFamily="34" charset="0"/>
                <a:cs typeface="Calibri" pitchFamily="34" charset="0"/>
              </a:endParaRPr>
            </a:p>
          </p:txBody>
        </p:sp>
        <p:sp>
          <p:nvSpPr>
            <p:cNvPr id="37" name="Line 109">
              <a:extLst>
                <a:ext uri="{FF2B5EF4-FFF2-40B4-BE49-F238E27FC236}">
                  <a16:creationId xmlns:a16="http://schemas.microsoft.com/office/drawing/2014/main" id="{CC604650-AE11-4255-9CA7-A11AADDB0DEC}"/>
                </a:ext>
              </a:extLst>
            </p:cNvPr>
            <p:cNvSpPr>
              <a:spLocks noChangeShapeType="1"/>
            </p:cNvSpPr>
            <p:nvPr/>
          </p:nvSpPr>
          <p:spPr bwMode="auto">
            <a:xfrm>
              <a:off x="6017750" y="2764909"/>
              <a:ext cx="0" cy="141500"/>
            </a:xfrm>
            <a:prstGeom prst="line">
              <a:avLst/>
            </a:prstGeom>
            <a:noFill/>
            <a:ln w="9525">
              <a:solidFill>
                <a:srgbClr val="000000"/>
              </a:solidFill>
              <a:round/>
              <a:headEnd/>
              <a:tailEnd type="triangle" w="med" len="med"/>
            </a:ln>
          </p:spPr>
          <p:txBody>
            <a:bodyPr lIns="36576" tIns="36576" rIns="36576" bIns="36576"/>
            <a:lstStyle/>
            <a:p>
              <a:pPr fontAlgn="base">
                <a:spcBef>
                  <a:spcPct val="0"/>
                </a:spcBef>
                <a:spcAft>
                  <a:spcPct val="0"/>
                </a:spcAft>
              </a:pPr>
              <a:endParaRPr lang="en-US">
                <a:solidFill>
                  <a:prstClr val="black"/>
                </a:solidFill>
                <a:latin typeface="Arial" charset="0"/>
                <a:cs typeface="Arial" charset="0"/>
              </a:endParaRPr>
            </a:p>
          </p:txBody>
        </p:sp>
        <p:sp>
          <p:nvSpPr>
            <p:cNvPr id="38" name="Line 110">
              <a:extLst>
                <a:ext uri="{FF2B5EF4-FFF2-40B4-BE49-F238E27FC236}">
                  <a16:creationId xmlns:a16="http://schemas.microsoft.com/office/drawing/2014/main" id="{BC41B60B-DDDC-4401-8248-32D203707043}"/>
                </a:ext>
              </a:extLst>
            </p:cNvPr>
            <p:cNvSpPr>
              <a:spLocks noChangeShapeType="1"/>
            </p:cNvSpPr>
            <p:nvPr/>
          </p:nvSpPr>
          <p:spPr bwMode="auto">
            <a:xfrm flipV="1">
              <a:off x="6196417" y="2057409"/>
              <a:ext cx="0" cy="283000"/>
            </a:xfrm>
            <a:prstGeom prst="line">
              <a:avLst/>
            </a:prstGeom>
            <a:noFill/>
            <a:ln w="12700">
              <a:solidFill>
                <a:srgbClr val="000000"/>
              </a:solidFill>
              <a:round/>
              <a:headEnd/>
              <a:tailEnd/>
            </a:ln>
          </p:spPr>
          <p:txBody>
            <a:bodyPr lIns="36576" tIns="36576" rIns="36576" bIns="36576"/>
            <a:lstStyle/>
            <a:p>
              <a:pPr fontAlgn="base">
                <a:spcBef>
                  <a:spcPct val="0"/>
                </a:spcBef>
                <a:spcAft>
                  <a:spcPct val="0"/>
                </a:spcAft>
              </a:pPr>
              <a:endParaRPr lang="en-US">
                <a:solidFill>
                  <a:prstClr val="black"/>
                </a:solidFill>
                <a:latin typeface="Arial" charset="0"/>
                <a:cs typeface="Arial" charset="0"/>
              </a:endParaRPr>
            </a:p>
          </p:txBody>
        </p:sp>
        <p:sp>
          <p:nvSpPr>
            <p:cNvPr id="39" name="Text Box 111">
              <a:extLst>
                <a:ext uri="{FF2B5EF4-FFF2-40B4-BE49-F238E27FC236}">
                  <a16:creationId xmlns:a16="http://schemas.microsoft.com/office/drawing/2014/main" id="{332D09AB-3D60-4B5F-B8C2-55A745275946}"/>
                </a:ext>
              </a:extLst>
            </p:cNvPr>
            <p:cNvSpPr txBox="1">
              <a:spLocks noChangeArrowheads="1"/>
            </p:cNvSpPr>
            <p:nvPr/>
          </p:nvSpPr>
          <p:spPr bwMode="auto">
            <a:xfrm>
              <a:off x="6553195" y="2057400"/>
              <a:ext cx="381005" cy="228577"/>
            </a:xfrm>
            <a:prstGeom prst="rect">
              <a:avLst/>
            </a:prstGeom>
            <a:noFill/>
            <a:ln w="9525" algn="in">
              <a:noFill/>
              <a:miter lim="800000"/>
              <a:headEnd/>
              <a:tailEnd/>
            </a:ln>
          </p:spPr>
          <p:txBody>
            <a:bodyPr lIns="36576" tIns="36576" rIns="36576" bIns="36576"/>
            <a:lstStyle/>
            <a:p>
              <a:pPr fontAlgn="base">
                <a:spcBef>
                  <a:spcPct val="0"/>
                </a:spcBef>
                <a:spcAft>
                  <a:spcPct val="0"/>
                </a:spcAft>
              </a:pPr>
              <a:r>
                <a:rPr lang="en-US" sz="1600" dirty="0">
                  <a:solidFill>
                    <a:srgbClr val="000000"/>
                  </a:solidFill>
                  <a:latin typeface="Calibri" pitchFamily="34" charset="0"/>
                  <a:cs typeface="Calibri" pitchFamily="34" charset="0"/>
                </a:rPr>
                <a:t>3/8</a:t>
              </a:r>
              <a:endParaRPr lang="en-US" sz="1600" dirty="0">
                <a:solidFill>
                  <a:prstClr val="black"/>
                </a:solidFill>
                <a:latin typeface="Calibri" pitchFamily="34" charset="0"/>
                <a:cs typeface="Calibri" pitchFamily="34" charset="0"/>
              </a:endParaRPr>
            </a:p>
          </p:txBody>
        </p:sp>
        <p:sp>
          <p:nvSpPr>
            <p:cNvPr id="40" name="Line 112">
              <a:extLst>
                <a:ext uri="{FF2B5EF4-FFF2-40B4-BE49-F238E27FC236}">
                  <a16:creationId xmlns:a16="http://schemas.microsoft.com/office/drawing/2014/main" id="{B51225E3-56CD-4A34-9EB6-1AFFBAED45A9}"/>
                </a:ext>
              </a:extLst>
            </p:cNvPr>
            <p:cNvSpPr>
              <a:spLocks noChangeShapeType="1"/>
            </p:cNvSpPr>
            <p:nvPr/>
          </p:nvSpPr>
          <p:spPr bwMode="auto">
            <a:xfrm>
              <a:off x="6054312" y="2198909"/>
              <a:ext cx="142105" cy="0"/>
            </a:xfrm>
            <a:prstGeom prst="line">
              <a:avLst/>
            </a:prstGeom>
            <a:noFill/>
            <a:ln w="15875">
              <a:solidFill>
                <a:srgbClr val="000000"/>
              </a:solidFill>
              <a:round/>
              <a:headEnd/>
              <a:tailEnd type="triangle" w="med" len="med"/>
            </a:ln>
          </p:spPr>
          <p:txBody>
            <a:bodyPr lIns="36576" tIns="36576" rIns="36576" bIns="36576"/>
            <a:lstStyle/>
            <a:p>
              <a:pPr fontAlgn="base">
                <a:spcBef>
                  <a:spcPct val="0"/>
                </a:spcBef>
                <a:spcAft>
                  <a:spcPct val="0"/>
                </a:spcAft>
              </a:pPr>
              <a:endParaRPr lang="en-US">
                <a:solidFill>
                  <a:prstClr val="black"/>
                </a:solidFill>
                <a:latin typeface="Arial" charset="0"/>
                <a:cs typeface="Arial" charset="0"/>
              </a:endParaRPr>
            </a:p>
          </p:txBody>
        </p:sp>
        <p:sp>
          <p:nvSpPr>
            <p:cNvPr id="41" name="Line 113">
              <a:extLst>
                <a:ext uri="{FF2B5EF4-FFF2-40B4-BE49-F238E27FC236}">
                  <a16:creationId xmlns:a16="http://schemas.microsoft.com/office/drawing/2014/main" id="{F04ECAA6-367B-400D-A434-DC5F47F31B9C}"/>
                </a:ext>
              </a:extLst>
            </p:cNvPr>
            <p:cNvSpPr>
              <a:spLocks noChangeShapeType="1"/>
            </p:cNvSpPr>
            <p:nvPr/>
          </p:nvSpPr>
          <p:spPr bwMode="auto">
            <a:xfrm flipH="1">
              <a:off x="6409575" y="2198909"/>
              <a:ext cx="142105" cy="0"/>
            </a:xfrm>
            <a:prstGeom prst="line">
              <a:avLst/>
            </a:prstGeom>
            <a:noFill/>
            <a:ln w="15875">
              <a:solidFill>
                <a:srgbClr val="000000"/>
              </a:solidFill>
              <a:round/>
              <a:headEnd/>
              <a:tailEnd type="triangle" w="med" len="med"/>
            </a:ln>
          </p:spPr>
          <p:txBody>
            <a:bodyPr lIns="36576" tIns="36576" rIns="36576" bIns="36576"/>
            <a:lstStyle/>
            <a:p>
              <a:pPr fontAlgn="base">
                <a:spcBef>
                  <a:spcPct val="0"/>
                </a:spcBef>
                <a:spcAft>
                  <a:spcPct val="0"/>
                </a:spcAft>
              </a:pPr>
              <a:endParaRPr lang="en-US">
                <a:solidFill>
                  <a:prstClr val="black"/>
                </a:solidFill>
                <a:latin typeface="Arial" charset="0"/>
                <a:cs typeface="Arial" charset="0"/>
              </a:endParaRPr>
            </a:p>
          </p:txBody>
        </p:sp>
        <p:sp>
          <p:nvSpPr>
            <p:cNvPr id="42" name="Line 114">
              <a:extLst>
                <a:ext uri="{FF2B5EF4-FFF2-40B4-BE49-F238E27FC236}">
                  <a16:creationId xmlns:a16="http://schemas.microsoft.com/office/drawing/2014/main" id="{2A1B251C-C3E2-415A-A564-E1F79F365B2A}"/>
                </a:ext>
              </a:extLst>
            </p:cNvPr>
            <p:cNvSpPr>
              <a:spLocks noChangeShapeType="1"/>
            </p:cNvSpPr>
            <p:nvPr/>
          </p:nvSpPr>
          <p:spPr bwMode="auto">
            <a:xfrm flipV="1">
              <a:off x="6196417" y="2340409"/>
              <a:ext cx="1" cy="1414999"/>
            </a:xfrm>
            <a:prstGeom prst="line">
              <a:avLst/>
            </a:prstGeom>
            <a:noFill/>
            <a:ln w="22225" algn="ctr">
              <a:solidFill>
                <a:srgbClr val="000000"/>
              </a:solidFill>
              <a:round/>
              <a:headEnd/>
              <a:tailEnd/>
            </a:ln>
          </p:spPr>
          <p:txBody>
            <a:bodyPr lIns="36576" tIns="36576" rIns="36576" bIns="36576"/>
            <a:lstStyle/>
            <a:p>
              <a:pPr fontAlgn="base">
                <a:spcBef>
                  <a:spcPct val="0"/>
                </a:spcBef>
                <a:spcAft>
                  <a:spcPct val="0"/>
                </a:spcAft>
              </a:pPr>
              <a:endParaRPr lang="en-US">
                <a:solidFill>
                  <a:prstClr val="black"/>
                </a:solidFill>
                <a:latin typeface="Arial" charset="0"/>
                <a:cs typeface="Arial" charset="0"/>
              </a:endParaRPr>
            </a:p>
          </p:txBody>
        </p:sp>
        <p:sp>
          <p:nvSpPr>
            <p:cNvPr id="43" name="Line 115">
              <a:extLst>
                <a:ext uri="{FF2B5EF4-FFF2-40B4-BE49-F238E27FC236}">
                  <a16:creationId xmlns:a16="http://schemas.microsoft.com/office/drawing/2014/main" id="{BEF97B4A-037E-4AED-83EE-3F42B55EE8FF}"/>
                </a:ext>
              </a:extLst>
            </p:cNvPr>
            <p:cNvSpPr>
              <a:spLocks noChangeShapeType="1"/>
            </p:cNvSpPr>
            <p:nvPr/>
          </p:nvSpPr>
          <p:spPr bwMode="auto">
            <a:xfrm>
              <a:off x="5825351" y="3189409"/>
              <a:ext cx="0" cy="566000"/>
            </a:xfrm>
            <a:prstGeom prst="line">
              <a:avLst/>
            </a:prstGeom>
            <a:noFill/>
            <a:ln w="15875">
              <a:solidFill>
                <a:srgbClr val="000000"/>
              </a:solidFill>
              <a:round/>
              <a:headEnd/>
              <a:tailEnd type="triangle" w="med" len="med"/>
            </a:ln>
          </p:spPr>
          <p:txBody>
            <a:bodyPr lIns="36576" tIns="36576" rIns="36576" bIns="36576"/>
            <a:lstStyle/>
            <a:p>
              <a:pPr fontAlgn="base">
                <a:spcBef>
                  <a:spcPct val="0"/>
                </a:spcBef>
                <a:spcAft>
                  <a:spcPct val="0"/>
                </a:spcAft>
              </a:pPr>
              <a:endParaRPr lang="en-US">
                <a:solidFill>
                  <a:prstClr val="black"/>
                </a:solidFill>
                <a:latin typeface="Arial" charset="0"/>
                <a:cs typeface="Arial" charset="0"/>
              </a:endParaRPr>
            </a:p>
          </p:txBody>
        </p:sp>
        <p:sp>
          <p:nvSpPr>
            <p:cNvPr id="44" name="Rectangle 117">
              <a:extLst>
                <a:ext uri="{FF2B5EF4-FFF2-40B4-BE49-F238E27FC236}">
                  <a16:creationId xmlns:a16="http://schemas.microsoft.com/office/drawing/2014/main" id="{7EC930F3-D112-462B-A649-E98384144596}"/>
                </a:ext>
              </a:extLst>
            </p:cNvPr>
            <p:cNvSpPr>
              <a:spLocks noChangeArrowheads="1"/>
            </p:cNvSpPr>
            <p:nvPr/>
          </p:nvSpPr>
          <p:spPr bwMode="auto">
            <a:xfrm>
              <a:off x="6781800" y="2743200"/>
              <a:ext cx="1206234" cy="328749"/>
            </a:xfrm>
            <a:prstGeom prst="rect">
              <a:avLst/>
            </a:prstGeom>
            <a:noFill/>
            <a:ln w="9525">
              <a:noFill/>
              <a:miter lim="800000"/>
              <a:headEnd/>
              <a:tailEnd/>
            </a:ln>
          </p:spPr>
          <p:txBody>
            <a:bodyPr wrap="square">
              <a:spAutoFit/>
            </a:bodyPr>
            <a:lstStyle/>
            <a:p>
              <a:pPr fontAlgn="base">
                <a:spcBef>
                  <a:spcPct val="0"/>
                </a:spcBef>
                <a:spcAft>
                  <a:spcPct val="0"/>
                </a:spcAft>
              </a:pPr>
              <a:r>
                <a:rPr lang="en-US" sz="1600" dirty="0">
                  <a:solidFill>
                    <a:srgbClr val="000000"/>
                  </a:solidFill>
                  <a:latin typeface="+mj-lt"/>
                  <a:cs typeface="Arial" charset="0"/>
                </a:rPr>
                <a:t>1/4-20 THREADS</a:t>
              </a:r>
            </a:p>
            <a:p>
              <a:pPr fontAlgn="base">
                <a:spcBef>
                  <a:spcPct val="0"/>
                </a:spcBef>
                <a:spcAft>
                  <a:spcPct val="0"/>
                </a:spcAft>
              </a:pPr>
              <a:r>
                <a:rPr lang="en-US" sz="1600" dirty="0">
                  <a:solidFill>
                    <a:srgbClr val="000000"/>
                  </a:solidFill>
                  <a:latin typeface="+mj-lt"/>
                  <a:cs typeface="Arial" charset="0"/>
                </a:rPr>
                <a:t> 3/4” DEEP</a:t>
              </a:r>
              <a:endParaRPr lang="en-US" sz="1600" dirty="0">
                <a:solidFill>
                  <a:prstClr val="black"/>
                </a:solidFill>
                <a:latin typeface="+mj-lt"/>
                <a:cs typeface="Arial" charset="0"/>
              </a:endParaRPr>
            </a:p>
          </p:txBody>
        </p:sp>
        <p:cxnSp>
          <p:nvCxnSpPr>
            <p:cNvPr id="45" name="Straight Arrow Connector 44">
              <a:extLst>
                <a:ext uri="{FF2B5EF4-FFF2-40B4-BE49-F238E27FC236}">
                  <a16:creationId xmlns:a16="http://schemas.microsoft.com/office/drawing/2014/main" id="{8F89E15A-18D7-4A36-9115-8EC1E68F3923}"/>
                </a:ext>
              </a:extLst>
            </p:cNvPr>
            <p:cNvCxnSpPr>
              <a:stCxn id="44" idx="1"/>
              <a:endCxn id="9" idx="7"/>
            </p:cNvCxnSpPr>
            <p:nvPr/>
          </p:nvCxnSpPr>
          <p:spPr>
            <a:xfrm flipH="1">
              <a:off x="6459816" y="2907575"/>
              <a:ext cx="321984" cy="161056"/>
            </a:xfrm>
            <a:prstGeom prst="straightConnector1">
              <a:avLst/>
            </a:prstGeom>
            <a:noFill/>
            <a:ln w="15875" cap="flat" cmpd="sng" algn="ctr">
              <a:solidFill>
                <a:sysClr val="windowText" lastClr="000000">
                  <a:shade val="95000"/>
                  <a:satMod val="105000"/>
                </a:sysClr>
              </a:solidFill>
              <a:prstDash val="solid"/>
              <a:tailEnd type="arrow"/>
            </a:ln>
            <a:effectLst/>
          </p:spPr>
        </p:cxnSp>
        <p:sp>
          <p:nvSpPr>
            <p:cNvPr id="46" name="Line 109">
              <a:extLst>
                <a:ext uri="{FF2B5EF4-FFF2-40B4-BE49-F238E27FC236}">
                  <a16:creationId xmlns:a16="http://schemas.microsoft.com/office/drawing/2014/main" id="{23FCEF89-9A65-4CA7-AC0F-0A2C65F0029B}"/>
                </a:ext>
              </a:extLst>
            </p:cNvPr>
            <p:cNvSpPr>
              <a:spLocks noChangeShapeType="1"/>
            </p:cNvSpPr>
            <p:nvPr/>
          </p:nvSpPr>
          <p:spPr bwMode="auto">
            <a:xfrm flipV="1">
              <a:off x="6017750" y="2340410"/>
              <a:ext cx="0" cy="141500"/>
            </a:xfrm>
            <a:prstGeom prst="line">
              <a:avLst/>
            </a:prstGeom>
            <a:noFill/>
            <a:ln w="15875">
              <a:solidFill>
                <a:srgbClr val="000000"/>
              </a:solidFill>
              <a:round/>
              <a:headEnd/>
              <a:tailEnd type="triangle" w="med" len="med"/>
            </a:ln>
          </p:spPr>
          <p:txBody>
            <a:bodyPr lIns="36576" tIns="36576" rIns="36576" bIns="36576"/>
            <a:lstStyle/>
            <a:p>
              <a:pPr fontAlgn="base">
                <a:spcBef>
                  <a:spcPct val="0"/>
                </a:spcBef>
                <a:spcAft>
                  <a:spcPct val="0"/>
                </a:spcAft>
              </a:pPr>
              <a:endParaRPr lang="en-US">
                <a:solidFill>
                  <a:prstClr val="black"/>
                </a:solidFill>
                <a:latin typeface="Arial" charset="0"/>
                <a:cs typeface="Arial" charset="0"/>
              </a:endParaRPr>
            </a:p>
          </p:txBody>
        </p:sp>
        <p:cxnSp>
          <p:nvCxnSpPr>
            <p:cNvPr id="47" name="Straight Connector 46">
              <a:extLst>
                <a:ext uri="{FF2B5EF4-FFF2-40B4-BE49-F238E27FC236}">
                  <a16:creationId xmlns:a16="http://schemas.microsoft.com/office/drawing/2014/main" id="{748E7A84-9935-4771-98C9-E0FEC13408C2}"/>
                </a:ext>
              </a:extLst>
            </p:cNvPr>
            <p:cNvCxnSpPr/>
            <p:nvPr/>
          </p:nvCxnSpPr>
          <p:spPr>
            <a:xfrm flipH="1" flipV="1">
              <a:off x="5024053" y="2103659"/>
              <a:ext cx="5148" cy="19050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8" name="Straight Connector 47">
              <a:extLst>
                <a:ext uri="{FF2B5EF4-FFF2-40B4-BE49-F238E27FC236}">
                  <a16:creationId xmlns:a16="http://schemas.microsoft.com/office/drawing/2014/main" id="{496C571C-296D-4663-8C77-D21A103B7233}"/>
                </a:ext>
              </a:extLst>
            </p:cNvPr>
            <p:cNvCxnSpPr/>
            <p:nvPr/>
          </p:nvCxnSpPr>
          <p:spPr>
            <a:xfrm flipH="1" flipV="1">
              <a:off x="5083390" y="2112508"/>
              <a:ext cx="5148" cy="19050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49" name="Line 109">
              <a:extLst>
                <a:ext uri="{FF2B5EF4-FFF2-40B4-BE49-F238E27FC236}">
                  <a16:creationId xmlns:a16="http://schemas.microsoft.com/office/drawing/2014/main" id="{16EABB6D-1439-4659-BC41-64BC96D2AD1C}"/>
                </a:ext>
              </a:extLst>
            </p:cNvPr>
            <p:cNvSpPr>
              <a:spLocks noChangeShapeType="1"/>
            </p:cNvSpPr>
            <p:nvPr/>
          </p:nvSpPr>
          <p:spPr bwMode="auto">
            <a:xfrm flipH="1">
              <a:off x="5050696" y="1891717"/>
              <a:ext cx="133224" cy="211942"/>
            </a:xfrm>
            <a:prstGeom prst="line">
              <a:avLst/>
            </a:prstGeom>
            <a:noFill/>
            <a:ln w="15875">
              <a:solidFill>
                <a:srgbClr val="000000"/>
              </a:solidFill>
              <a:round/>
              <a:headEnd/>
              <a:tailEnd type="triangle" w="med" len="med"/>
            </a:ln>
          </p:spPr>
          <p:txBody>
            <a:bodyPr lIns="36576" tIns="36576" rIns="36576" bIns="36576"/>
            <a:lstStyle/>
            <a:p>
              <a:pPr fontAlgn="base">
                <a:spcBef>
                  <a:spcPct val="0"/>
                </a:spcBef>
                <a:spcAft>
                  <a:spcPct val="0"/>
                </a:spcAft>
              </a:pPr>
              <a:endParaRPr lang="en-US">
                <a:solidFill>
                  <a:prstClr val="black"/>
                </a:solidFill>
                <a:latin typeface="Arial" charset="0"/>
                <a:cs typeface="Arial" charset="0"/>
              </a:endParaRPr>
            </a:p>
          </p:txBody>
        </p:sp>
        <p:sp>
          <p:nvSpPr>
            <p:cNvPr id="50" name="Text Box 111">
              <a:extLst>
                <a:ext uri="{FF2B5EF4-FFF2-40B4-BE49-F238E27FC236}">
                  <a16:creationId xmlns:a16="http://schemas.microsoft.com/office/drawing/2014/main" id="{8C0A6F47-CDE8-4C27-A925-B879BD5EB5C3}"/>
                </a:ext>
              </a:extLst>
            </p:cNvPr>
            <p:cNvSpPr txBox="1">
              <a:spLocks noChangeArrowheads="1"/>
            </p:cNvSpPr>
            <p:nvPr/>
          </p:nvSpPr>
          <p:spPr bwMode="auto">
            <a:xfrm>
              <a:off x="5175940" y="1764348"/>
              <a:ext cx="381005" cy="228577"/>
            </a:xfrm>
            <a:prstGeom prst="rect">
              <a:avLst/>
            </a:prstGeom>
            <a:noFill/>
            <a:ln w="9525" algn="in">
              <a:noFill/>
              <a:miter lim="800000"/>
              <a:headEnd/>
              <a:tailEnd/>
            </a:ln>
          </p:spPr>
          <p:txBody>
            <a:bodyPr lIns="36576" tIns="36576" rIns="36576" bIns="36576"/>
            <a:lstStyle/>
            <a:p>
              <a:pPr fontAlgn="base">
                <a:spcBef>
                  <a:spcPct val="0"/>
                </a:spcBef>
                <a:spcAft>
                  <a:spcPct val="0"/>
                </a:spcAft>
              </a:pPr>
              <a:r>
                <a:rPr lang="en-US" sz="1600" dirty="0">
                  <a:solidFill>
                    <a:srgbClr val="000000"/>
                  </a:solidFill>
                  <a:latin typeface="Calibri" pitchFamily="34" charset="0"/>
                  <a:cs typeface="Calibri" pitchFamily="34" charset="0"/>
                </a:rPr>
                <a:t>1/8</a:t>
              </a:r>
              <a:endParaRPr lang="en-US" sz="1600" dirty="0">
                <a:solidFill>
                  <a:prstClr val="black"/>
                </a:solidFill>
                <a:latin typeface="Calibri" pitchFamily="34" charset="0"/>
                <a:cs typeface="Calibri" pitchFamily="34" charset="0"/>
              </a:endParaRPr>
            </a:p>
          </p:txBody>
        </p:sp>
      </p:grpSp>
    </p:spTree>
    <p:extLst>
      <p:ext uri="{BB962C8B-B14F-4D97-AF65-F5344CB8AC3E}">
        <p14:creationId xmlns:p14="http://schemas.microsoft.com/office/powerpoint/2010/main" val="476241265"/>
      </p:ext>
    </p:extLst>
  </p:cSld>
  <p:clrMapOvr>
    <a:masterClrMapping/>
  </p:clrMapOvr>
</p:sld>
</file>

<file path=ppt/theme/theme1.xml><?xml version="1.0" encoding="utf-8"?>
<a:theme xmlns:a="http://schemas.openxmlformats.org/drawingml/2006/main" name="2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5A508723-CE50-461D-9A6A-E6D3C9F5651A}"/>
    </a:ext>
  </a:extLst>
</a:theme>
</file>

<file path=ppt/theme/theme2.xml><?xml version="1.0" encoding="utf-8"?>
<a:theme xmlns:a="http://schemas.openxmlformats.org/drawingml/2006/main" name="3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F8C53487-7124-4AE1-8CBC-7355D7BEE90F}"/>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FC82BBDCC32AD74AB640967B88EF271F" ma:contentTypeVersion="11" ma:contentTypeDescription="Create a new document." ma:contentTypeScope="" ma:versionID="3260728671e633f113ffedab895acd2b">
  <xsd:schema xmlns:xsd="http://www.w3.org/2001/XMLSchema" xmlns:xs="http://www.w3.org/2001/XMLSchema" xmlns:p="http://schemas.microsoft.com/office/2006/metadata/properties" xmlns:ns1="http://schemas.microsoft.com/sharepoint/v3" xmlns:ns2="56ea17bb-c96d-4826-b465-01eec0dd23dd" xmlns:ns3="05d88611-e516-4d1a-b12e-39107e78b3d0" targetNamespace="http://schemas.microsoft.com/office/2006/metadata/properties" ma:root="true" ma:fieldsID="118e6586c7b7a065353eb7d290f10c3b" ns1:_="" ns2:_="" ns3:_="">
    <xsd:import namespace="http://schemas.microsoft.com/sharepoint/v3"/>
    <xsd:import namespace="56ea17bb-c96d-4826-b465-01eec0dd23dd"/>
    <xsd:import namespace="05d88611-e516-4d1a-b12e-39107e78b3d0"/>
    <xsd:element name="properties">
      <xsd:complexType>
        <xsd:sequence>
          <xsd:element name="documentManagement">
            <xsd:complexType>
              <xsd:all>
                <xsd:element ref="ns2:UniqueSourceRef" minOccurs="0"/>
                <xsd:element ref="ns2:FileHash" minOccurs="0"/>
                <xsd:element ref="ns3:SharedWithUsers" minOccurs="0"/>
                <xsd:element ref="ns3:SharedWithDetails" minOccurs="0"/>
                <xsd:element ref="ns3:SharingHintHash" minOccurs="0"/>
                <xsd:element ref="ns3:LastSharedByTime" minOccurs="0"/>
                <xsd:element ref="ns3:LastSharedByUser" minOccurs="0"/>
                <xsd:element ref="ns1:DetailLink" minOccurs="0"/>
                <xsd:element ref="ns2:MediaServiceMetadata" minOccurs="0"/>
                <xsd:element ref="ns2:MediaServiceFastMetadata"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DetailLink" ma:index="15" nillable="true" ma:displayName="Detail Link" ma:description="Link for page for clicking through for details " ma:internalName="DetailLink">
      <xsd:complexType>
        <xsd:complexContent>
          <xsd:extension base="dms:URL">
            <xsd:sequence>
              <xsd:element name="Url" type="dms:ValidUrl" minOccurs="0" nillable="true"/>
              <xsd:element name="Description" type="xsd:string"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56ea17bb-c96d-4826-b465-01eec0dd23dd" elementFormDefault="qualified">
    <xsd:import namespace="http://schemas.microsoft.com/office/2006/documentManagement/types"/>
    <xsd:import namespace="http://schemas.microsoft.com/office/infopath/2007/PartnerControls"/>
    <xsd:element name="UniqueSourceRef" ma:index="8" nillable="true" ma:displayName="UniqueSourceRef" ma:internalName="UniqueSourceRef">
      <xsd:simpleType>
        <xsd:restriction base="dms:Note">
          <xsd:maxLength value="255"/>
        </xsd:restriction>
      </xsd:simpleType>
    </xsd:element>
    <xsd:element name="FileHash" ma:index="9" nillable="true" ma:displayName="FileHash" ma:internalName="FileHash">
      <xsd:simpleType>
        <xsd:restriction base="dms:Note">
          <xsd:maxLength value="255"/>
        </xsd:restriction>
      </xsd:simpleType>
    </xsd:element>
    <xsd:element name="MediaServiceMetadata" ma:index="16" nillable="true" ma:displayName="MediaServiceMetadata" ma:description="" ma:hidden="true" ma:internalName="MediaServiceMetadata" ma:readOnly="true">
      <xsd:simpleType>
        <xsd:restriction base="dms:Note"/>
      </xsd:simpleType>
    </xsd:element>
    <xsd:element name="MediaServiceFastMetadata" ma:index="17" nillable="true" ma:displayName="MediaServiceFastMetadata" ma:description="" ma:hidden="true" ma:internalName="MediaServiceFastMetadata" ma:readOnly="true">
      <xsd:simpleType>
        <xsd:restriction base="dms:Note"/>
      </xsd:simpleType>
    </xsd:element>
    <xsd:element name="MediaServiceDateTaken" ma:index="18" nillable="true" ma:displayName="MediaServiceDateTaken" ma:description="" ma:hidden="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5d88611-e516-4d1a-b12e-39107e78b3d0" elementFormDefault="qualified">
    <xsd:import namespace="http://schemas.microsoft.com/office/2006/documentManagement/types"/>
    <xsd:import namespace="http://schemas.microsoft.com/office/infopath/2007/PartnerControls"/>
    <xsd:element name="SharedWithUsers" ma:index="10"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description="" ma:internalName="SharedWithDetails" ma:readOnly="true">
      <xsd:simpleType>
        <xsd:restriction base="dms:Note">
          <xsd:maxLength value="255"/>
        </xsd:restriction>
      </xsd:simpleType>
    </xsd:element>
    <xsd:element name="SharingHintHash" ma:index="12" nillable="true" ma:displayName="Sharing Hint Hash" ma:description="" ma:hidden="true" ma:internalName="SharingHintHash" ma:readOnly="true">
      <xsd:simpleType>
        <xsd:restriction base="dms:Text"/>
      </xsd:simpleType>
    </xsd:element>
    <xsd:element name="LastSharedByTime" ma:index="13" nillable="true" ma:displayName="Last Shared By Time" ma:description="" ma:internalName="LastSharedByTime" ma:readOnly="true">
      <xsd:simpleType>
        <xsd:restriction base="dms:DateTime"/>
      </xsd:simpleType>
    </xsd:element>
    <xsd:element name="LastSharedByUser" ma:index="14" nillable="true" ma:displayName="Last Shared By User" ma:description="" ma:internalName="LastSharedByUse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FileHash xmlns="56ea17bb-c96d-4826-b465-01eec0dd23dd" xsi:nil="true"/>
    <DetailLink xmlns="http://schemas.microsoft.com/sharepoint/v3">
      <Url xsi:nil="true"/>
      <Description xsi:nil="true"/>
    </DetailLink>
    <UniqueSourceRef xmlns="56ea17bb-c96d-4826-b465-01eec0dd23dd" xsi:nil="true"/>
  </documentManagement>
</p:properties>
</file>

<file path=customXml/itemProps1.xml><?xml version="1.0" encoding="utf-8"?>
<ds:datastoreItem xmlns:ds="http://schemas.openxmlformats.org/officeDocument/2006/customXml" ds:itemID="{077C5653-F1B1-41E2-918D-E9E2724FB9D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56ea17bb-c96d-4826-b465-01eec0dd23dd"/>
    <ds:schemaRef ds:uri="05d88611-e516-4d1a-b12e-39107e78b3d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E510B6C6-E837-483C-A857-03CE8FC2D022}">
  <ds:schemaRefs>
    <ds:schemaRef ds:uri="http://schemas.microsoft.com/sharepoint/v3/contenttype/forms"/>
  </ds:schemaRefs>
</ds:datastoreItem>
</file>

<file path=customXml/itemProps3.xml><?xml version="1.0" encoding="utf-8"?>
<ds:datastoreItem xmlns:ds="http://schemas.openxmlformats.org/officeDocument/2006/customXml" ds:itemID="{371B5C7F-2497-4FAB-9E2E-E6A7EB669C3E}">
  <ds:schemaRefs>
    <ds:schemaRef ds:uri="http://schemas.microsoft.com/sharepoint/v3"/>
    <ds:schemaRef ds:uri="http://schemas.microsoft.com/office/2006/documentManagement/types"/>
    <ds:schemaRef ds:uri="http://schemas.openxmlformats.org/package/2006/metadata/core-properties"/>
    <ds:schemaRef ds:uri="http://purl.org/dc/dcmitype/"/>
    <ds:schemaRef ds:uri="56ea17bb-c96d-4826-b465-01eec0dd23dd"/>
    <ds:schemaRef ds:uri="http://schemas.microsoft.com/office/2006/metadata/properties"/>
    <ds:schemaRef ds:uri="http://purl.org/dc/elements/1.1/"/>
    <ds:schemaRef ds:uri="http://www.w3.org/XML/1998/namespace"/>
    <ds:schemaRef ds:uri="http://schemas.microsoft.com/office/infopath/2007/PartnerControls"/>
    <ds:schemaRef ds:uri="05d88611-e516-4d1a-b12e-39107e78b3d0"/>
    <ds:schemaRef ds:uri="http://purl.org/dc/terms/"/>
  </ds:schemaRefs>
</ds:datastoreItem>
</file>

<file path=docProps/app.xml><?xml version="1.0" encoding="utf-8"?>
<Properties xmlns="http://schemas.openxmlformats.org/officeDocument/2006/extended-properties" xmlns:vt="http://schemas.openxmlformats.org/officeDocument/2006/docPropsVTypes">
  <Template>Draft Deliverable 7- PPT Template</Template>
  <TotalTime>135</TotalTime>
  <Words>1346</Words>
  <Application>Microsoft Office PowerPoint</Application>
  <PresentationFormat>Widescreen</PresentationFormat>
  <Paragraphs>436</Paragraphs>
  <Slides>29</Slides>
  <Notes>0</Notes>
  <HiddenSlides>0</HiddenSlides>
  <MMClips>0</MMClips>
  <ScaleCrop>false</ScaleCrop>
  <HeadingPairs>
    <vt:vector size="6" baseType="variant">
      <vt:variant>
        <vt:lpstr>Fonts Used</vt:lpstr>
      </vt:variant>
      <vt:variant>
        <vt:i4>7</vt:i4>
      </vt:variant>
      <vt:variant>
        <vt:lpstr>Theme</vt:lpstr>
      </vt:variant>
      <vt:variant>
        <vt:i4>2</vt:i4>
      </vt:variant>
      <vt:variant>
        <vt:lpstr>Slide Titles</vt:lpstr>
      </vt:variant>
      <vt:variant>
        <vt:i4>29</vt:i4>
      </vt:variant>
    </vt:vector>
  </HeadingPairs>
  <TitlesOfParts>
    <vt:vector size="38" baseType="lpstr">
      <vt:lpstr>.AppleSystemUIFont</vt:lpstr>
      <vt:lpstr>Arial</vt:lpstr>
      <vt:lpstr>Calibri</vt:lpstr>
      <vt:lpstr>Calibri Light</vt:lpstr>
      <vt:lpstr>Open Sans</vt:lpstr>
      <vt:lpstr>Open Sans SemiBold</vt:lpstr>
      <vt:lpstr>Times New Roman</vt:lpstr>
      <vt:lpstr>2_Office Theme</vt:lpstr>
      <vt:lpstr>3_Office Theme</vt:lpstr>
      <vt:lpstr>PowerPoint Presentation</vt:lpstr>
      <vt:lpstr>PowerPoint Presentation</vt:lpstr>
      <vt:lpstr>How to Read Blueprints</vt:lpstr>
      <vt:lpstr>How to Read Blueprints</vt:lpstr>
      <vt:lpstr>How to Read Blueprints</vt:lpstr>
      <vt:lpstr>How to Read Blueprints</vt:lpstr>
      <vt:lpstr>Hammer Handle</vt:lpstr>
      <vt:lpstr>Hammer Handle</vt:lpstr>
      <vt:lpstr>Hammer Head</vt:lpstr>
      <vt:lpstr>Hammer Head</vt:lpstr>
      <vt:lpstr>Lines Used in a Blueprint</vt:lpstr>
      <vt:lpstr>Screw Jack Base Plans</vt:lpstr>
      <vt:lpstr>Identify the Type of Lines</vt:lpstr>
      <vt:lpstr>Identify the Type of Lines</vt:lpstr>
      <vt:lpstr>Metal sizes needed to make the cooker base</vt:lpstr>
      <vt:lpstr>Handout for Blueprint Reading</vt:lpstr>
      <vt:lpstr>Handout for Blueprint Reading</vt:lpstr>
      <vt:lpstr>Handout for Blueprint Reading</vt:lpstr>
      <vt:lpstr>Using Charts</vt:lpstr>
      <vt:lpstr>Charts</vt:lpstr>
      <vt:lpstr>Exploded View of Vise Parts</vt:lpstr>
      <vt:lpstr>Vise Bill of Materials</vt:lpstr>
      <vt:lpstr>Fill in the Bill of Material for the Base</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Swati Gupta</dc:creator>
  <cp:lastModifiedBy>Mahua Majumdar</cp:lastModifiedBy>
  <cp:revision>14</cp:revision>
  <cp:lastPrinted>2017-07-07T16:17:37Z</cp:lastPrinted>
  <dcterms:created xsi:type="dcterms:W3CDTF">2017-07-11T23:58:30Z</dcterms:created>
  <dcterms:modified xsi:type="dcterms:W3CDTF">2017-07-14T18:22:50Z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0x010100FC82BBDCC32AD74AB640967B88EF271F</vt:lpwstr>
  </property>
</Properties>
</file>