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6"/>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108" d="100"/>
          <a:sy n="108" d="100"/>
        </p:scale>
        <p:origin x="82" y="254"/>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7/20/2017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Architectural History </a:t>
            </a:r>
          </a:p>
          <a:p>
            <a:pPr lvl="1"/>
            <a:r>
              <a:rPr lang="en-US" dirty="0"/>
              <a:t>Architectural History: </a:t>
            </a:r>
          </a:p>
          <a:p>
            <a:pPr lvl="1"/>
            <a:r>
              <a:rPr lang="en-US" dirty="0"/>
              <a:t>Byzantine Architecture </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Middle Byzantine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Background</a:t>
            </a:r>
          </a:p>
          <a:p>
            <a:pPr lvl="2"/>
            <a:r>
              <a:rPr lang="en-US" sz="2400" dirty="0"/>
              <a:t>Renaissance (842 – 1204) </a:t>
            </a:r>
          </a:p>
          <a:p>
            <a:pPr lvl="2"/>
            <a:r>
              <a:rPr lang="en-US" sz="2400" dirty="0"/>
              <a:t>Follows period of the Dark Ages (610-842)</a:t>
            </a:r>
          </a:p>
          <a:p>
            <a:pPr lvl="2"/>
            <a:r>
              <a:rPr lang="en-US" sz="2400" dirty="0"/>
              <a:t>Culminated in </a:t>
            </a:r>
            <a:r>
              <a:rPr lang="en-US" sz="2400" dirty="0" err="1"/>
              <a:t>Icoloclasm</a:t>
            </a:r>
            <a:endParaRPr lang="en-US" sz="2400" dirty="0"/>
          </a:p>
          <a:p>
            <a:pPr lvl="2"/>
            <a:r>
              <a:rPr lang="en-US" sz="2400" dirty="0"/>
              <a:t>Empire reduced from Justinian’s rule</a:t>
            </a:r>
          </a:p>
          <a:p>
            <a:pPr lvl="2"/>
            <a:r>
              <a:rPr lang="en-US" sz="2400" dirty="0"/>
              <a:t>Relatively stabilized</a:t>
            </a:r>
          </a:p>
          <a:p>
            <a:pPr lvl="2"/>
            <a:r>
              <a:rPr lang="en-US" sz="2400" dirty="0"/>
              <a:t>Reached a peak in a flowering of the arts</a:t>
            </a:r>
          </a:p>
          <a:p>
            <a:pPr lvl="1"/>
            <a:endParaRPr lang="en-US" dirty="0"/>
          </a:p>
        </p:txBody>
      </p:sp>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Middle Byzantine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buClr>
                <a:srgbClr val="C02033"/>
              </a:buClr>
              <a:buFontTx/>
              <a:buChar char="&gt;"/>
            </a:pPr>
            <a:r>
              <a:rPr lang="en-US" sz="2400" dirty="0"/>
              <a:t>Architectural Plans</a:t>
            </a:r>
          </a:p>
          <a:p>
            <a:pPr lvl="2"/>
            <a:r>
              <a:rPr lang="en-US" sz="2400" dirty="0"/>
              <a:t>Cross-in-square</a:t>
            </a:r>
          </a:p>
          <a:p>
            <a:pPr lvl="3"/>
            <a:r>
              <a:rPr lang="en-US" sz="2200" dirty="0"/>
              <a:t>Domed central core</a:t>
            </a:r>
          </a:p>
          <a:p>
            <a:pPr lvl="3"/>
            <a:r>
              <a:rPr lang="en-US" sz="2200" dirty="0"/>
              <a:t>Radiating cross-arms</a:t>
            </a:r>
          </a:p>
          <a:p>
            <a:pPr lvl="3"/>
            <a:r>
              <a:rPr lang="en-US" sz="2200" dirty="0"/>
              <a:t>Barrel-valued</a:t>
            </a:r>
          </a:p>
          <a:p>
            <a:pPr lvl="3"/>
            <a:r>
              <a:rPr lang="en-US" sz="2200" dirty="0"/>
              <a:t>Vaulted corner units</a:t>
            </a:r>
          </a:p>
          <a:p>
            <a:pPr lvl="2"/>
            <a:r>
              <a:rPr lang="en-US" sz="2400" dirty="0" err="1"/>
              <a:t>Octogon</a:t>
            </a:r>
            <a:r>
              <a:rPr lang="en-US" sz="2400" dirty="0"/>
              <a:t>-domed</a:t>
            </a:r>
          </a:p>
          <a:p>
            <a:pPr lvl="3"/>
            <a:r>
              <a:rPr lang="en-US" sz="2200" dirty="0"/>
              <a:t>Triple-domed</a:t>
            </a:r>
          </a:p>
          <a:p>
            <a:pPr lvl="3"/>
            <a:r>
              <a:rPr lang="en-US" sz="2200" dirty="0" err="1"/>
              <a:t>Douple-apsed</a:t>
            </a:r>
            <a:r>
              <a:rPr lang="en-US" sz="2200" dirty="0"/>
              <a:t> outer narthex</a:t>
            </a:r>
          </a:p>
          <a:p>
            <a:pPr lvl="3"/>
            <a:r>
              <a:rPr lang="en-US" sz="2200" dirty="0"/>
              <a:t>Inner narthex with a single dome</a:t>
            </a:r>
          </a:p>
          <a:p>
            <a:pPr lvl="3"/>
            <a:r>
              <a:rPr lang="en-US" sz="2200" dirty="0"/>
              <a:t>Barrel-vaulted aisles</a:t>
            </a:r>
          </a:p>
          <a:p>
            <a:pPr lvl="1"/>
            <a:endParaRPr lang="en-US" dirty="0"/>
          </a:p>
        </p:txBody>
      </p:sp>
    </p:spTree>
    <p:extLst>
      <p:ext uri="{BB962C8B-B14F-4D97-AF65-F5344CB8AC3E}">
        <p14:creationId xmlns:p14="http://schemas.microsoft.com/office/powerpoint/2010/main" val="2506308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Middle Byzantine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Architectural Plans (continued)</a:t>
            </a:r>
          </a:p>
          <a:p>
            <a:pPr lvl="2"/>
            <a:r>
              <a:rPr lang="en-US" sz="2400" dirty="0"/>
              <a:t>Cross-octagon</a:t>
            </a:r>
          </a:p>
          <a:p>
            <a:pPr lvl="3"/>
            <a:r>
              <a:rPr lang="en-US" sz="2200" dirty="0"/>
              <a:t>Begins as a cube</a:t>
            </a:r>
          </a:p>
          <a:p>
            <a:pPr lvl="3"/>
            <a:r>
              <a:rPr lang="en-US" sz="2200" dirty="0"/>
              <a:t>Transformed through squinches</a:t>
            </a:r>
          </a:p>
          <a:p>
            <a:pPr lvl="3"/>
            <a:r>
              <a:rPr lang="en-US" sz="2200" dirty="0"/>
              <a:t>Becomes an </a:t>
            </a:r>
            <a:r>
              <a:rPr lang="en-US" sz="2200" dirty="0" err="1"/>
              <a:t>octogan</a:t>
            </a:r>
            <a:r>
              <a:rPr lang="en-US" sz="2200" dirty="0"/>
              <a:t>, cupola, and a cross</a:t>
            </a:r>
          </a:p>
          <a:p>
            <a:pPr lvl="3"/>
            <a:r>
              <a:rPr lang="en-US" sz="2200" dirty="0"/>
              <a:t>Interpenetrates a secondary belt of structure</a:t>
            </a:r>
          </a:p>
          <a:p>
            <a:pPr lvl="1"/>
            <a:r>
              <a:rPr lang="en-US" dirty="0"/>
              <a:t>Architectural Examples</a:t>
            </a:r>
          </a:p>
          <a:p>
            <a:pPr lvl="2"/>
            <a:r>
              <a:rPr lang="en-US" sz="2400" dirty="0" err="1"/>
              <a:t>Bodrum</a:t>
            </a:r>
            <a:r>
              <a:rPr lang="en-US" sz="2400" dirty="0"/>
              <a:t> </a:t>
            </a:r>
            <a:r>
              <a:rPr lang="en-US" sz="2400" dirty="0" err="1"/>
              <a:t>Camii</a:t>
            </a:r>
            <a:r>
              <a:rPr lang="en-US" sz="2400" dirty="0"/>
              <a:t> (the </a:t>
            </a:r>
            <a:r>
              <a:rPr lang="en-US" sz="2400" dirty="0" err="1"/>
              <a:t>Myrelaion</a:t>
            </a:r>
            <a:r>
              <a:rPr lang="en-US" sz="2400" dirty="0"/>
              <a:t>)</a:t>
            </a:r>
          </a:p>
          <a:p>
            <a:pPr lvl="2"/>
            <a:r>
              <a:rPr lang="en-US" sz="2400" dirty="0" err="1"/>
              <a:t>Theotokos</a:t>
            </a:r>
            <a:r>
              <a:rPr lang="en-US" sz="2400" dirty="0"/>
              <a:t> Churches, </a:t>
            </a:r>
            <a:r>
              <a:rPr lang="en-US" sz="2400" dirty="0" err="1"/>
              <a:t>Hosios</a:t>
            </a:r>
            <a:r>
              <a:rPr lang="en-US" sz="2400" dirty="0"/>
              <a:t> </a:t>
            </a:r>
            <a:r>
              <a:rPr lang="en-US" sz="2400" dirty="0" err="1"/>
              <a:t>Loukas</a:t>
            </a:r>
            <a:endParaRPr lang="en-US" sz="2400" dirty="0"/>
          </a:p>
          <a:p>
            <a:pPr lvl="1"/>
            <a:endParaRPr lang="en-US" dirty="0"/>
          </a:p>
        </p:txBody>
      </p:sp>
    </p:spTree>
    <p:extLst>
      <p:ext uri="{BB962C8B-B14F-4D97-AF65-F5344CB8AC3E}">
        <p14:creationId xmlns:p14="http://schemas.microsoft.com/office/powerpoint/2010/main" val="1701804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err="1"/>
              <a:t>Bodrum</a:t>
            </a:r>
            <a:r>
              <a:rPr lang="en-US" dirty="0"/>
              <a:t> </a:t>
            </a:r>
            <a:r>
              <a:rPr lang="en-US" dirty="0" err="1"/>
              <a:t>Camii</a:t>
            </a:r>
            <a:r>
              <a:rPr lang="en-US" dirty="0"/>
              <a:t> (the </a:t>
            </a:r>
            <a:r>
              <a:rPr lang="en-US" dirty="0" err="1"/>
              <a:t>Myrelaion</a:t>
            </a:r>
            <a:r>
              <a:rPr lang="en-US" dirty="0"/>
              <a:t>)</a:t>
            </a:r>
          </a:p>
        </p:txBody>
      </p:sp>
      <p:pic>
        <p:nvPicPr>
          <p:cNvPr id="4" name="Content Placeholder 3">
            <a:extLst>
              <a:ext uri="{FF2B5EF4-FFF2-40B4-BE49-F238E27FC236}">
                <a16:creationId xmlns:a16="http://schemas.microsoft.com/office/drawing/2014/main" id="{7E066C85-8371-4512-96E1-EFD08DD00B6E}"/>
              </a:ext>
            </a:extLst>
          </p:cNvPr>
          <p:cNvPicPr>
            <a:picLocks noGrp="1" noChangeAspect="1"/>
          </p:cNvPicPr>
          <p:nvPr>
            <p:ph sz="half" idx="1"/>
          </p:nvPr>
        </p:nvPicPr>
        <p:blipFill>
          <a:blip r:embed="rId2"/>
          <a:stretch>
            <a:fillRect/>
          </a:stretch>
        </p:blipFill>
        <p:spPr>
          <a:xfrm>
            <a:off x="3586565" y="1760680"/>
            <a:ext cx="5364945" cy="4054191"/>
          </a:xfrm>
          <a:prstGeom prst="rect">
            <a:avLst/>
          </a:prstGeom>
        </p:spPr>
      </p:pic>
    </p:spTree>
    <p:extLst>
      <p:ext uri="{BB962C8B-B14F-4D97-AF65-F5344CB8AC3E}">
        <p14:creationId xmlns:p14="http://schemas.microsoft.com/office/powerpoint/2010/main" val="3613397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err="1"/>
              <a:t>Theotokos</a:t>
            </a:r>
            <a:r>
              <a:rPr lang="en-US" dirty="0"/>
              <a:t> Churches, </a:t>
            </a:r>
            <a:r>
              <a:rPr lang="en-US" dirty="0" err="1"/>
              <a:t>Hosios</a:t>
            </a:r>
            <a:r>
              <a:rPr lang="en-US" dirty="0"/>
              <a:t> </a:t>
            </a:r>
            <a:r>
              <a:rPr lang="en-US" dirty="0" err="1"/>
              <a:t>Loukas</a:t>
            </a:r>
            <a:endParaRPr lang="en-US" dirty="0"/>
          </a:p>
        </p:txBody>
      </p:sp>
      <p:pic>
        <p:nvPicPr>
          <p:cNvPr id="4" name="Content Placeholder 3">
            <a:extLst>
              <a:ext uri="{FF2B5EF4-FFF2-40B4-BE49-F238E27FC236}">
                <a16:creationId xmlns:a16="http://schemas.microsoft.com/office/drawing/2014/main" id="{06917A80-16ED-4C63-B343-C0949640C932}"/>
              </a:ext>
            </a:extLst>
          </p:cNvPr>
          <p:cNvPicPr>
            <a:picLocks noGrp="1" noChangeAspect="1"/>
          </p:cNvPicPr>
          <p:nvPr>
            <p:ph sz="half" idx="1"/>
          </p:nvPr>
        </p:nvPicPr>
        <p:blipFill>
          <a:blip r:embed="rId2"/>
          <a:stretch>
            <a:fillRect/>
          </a:stretch>
        </p:blipFill>
        <p:spPr>
          <a:xfrm>
            <a:off x="3580469" y="1760680"/>
            <a:ext cx="5377138" cy="4054191"/>
          </a:xfrm>
          <a:prstGeom prst="rect">
            <a:avLst/>
          </a:prstGeom>
        </p:spPr>
      </p:pic>
    </p:spTree>
    <p:extLst>
      <p:ext uri="{BB962C8B-B14F-4D97-AF65-F5344CB8AC3E}">
        <p14:creationId xmlns:p14="http://schemas.microsoft.com/office/powerpoint/2010/main" val="1883323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Late Byzantine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4734318"/>
          </a:xfrm>
        </p:spPr>
        <p:txBody>
          <a:bodyPr/>
          <a:lstStyle/>
          <a:p>
            <a:pPr lvl="1"/>
            <a:r>
              <a:rPr lang="en-US" dirty="0"/>
              <a:t>Background</a:t>
            </a:r>
          </a:p>
          <a:p>
            <a:pPr lvl="2"/>
            <a:r>
              <a:rPr lang="en-US" sz="2400" dirty="0"/>
              <a:t>Period between 1267 - 1453</a:t>
            </a:r>
          </a:p>
          <a:p>
            <a:pPr lvl="2"/>
            <a:r>
              <a:rPr lang="en-US" sz="2400" dirty="0" err="1"/>
              <a:t>Paleologian</a:t>
            </a:r>
            <a:r>
              <a:rPr lang="en-US" sz="2400" dirty="0"/>
              <a:t> dynasty rule</a:t>
            </a:r>
          </a:p>
          <a:p>
            <a:pPr lvl="2"/>
            <a:r>
              <a:rPr lang="en-US" sz="2400" dirty="0"/>
              <a:t>Diminishing Empire</a:t>
            </a:r>
          </a:p>
          <a:p>
            <a:pPr lvl="2"/>
            <a:r>
              <a:rPr lang="en-US" sz="2400" dirty="0"/>
              <a:t>Retains a surprising artistic creativity</a:t>
            </a:r>
          </a:p>
          <a:p>
            <a:pPr lvl="1"/>
            <a:r>
              <a:rPr lang="en-US" dirty="0"/>
              <a:t>Architectural Factors</a:t>
            </a:r>
          </a:p>
          <a:p>
            <a:pPr lvl="2"/>
            <a:r>
              <a:rPr lang="en-US" sz="2400" dirty="0"/>
              <a:t>Architectural system pushed to the limit</a:t>
            </a:r>
          </a:p>
          <a:p>
            <a:pPr lvl="2"/>
            <a:r>
              <a:rPr lang="en-US" sz="2400" dirty="0"/>
              <a:t>Lacked balance and harmony</a:t>
            </a:r>
          </a:p>
          <a:p>
            <a:pPr lvl="2"/>
            <a:r>
              <a:rPr lang="en-US" sz="2400" dirty="0"/>
              <a:t>Excessive and </a:t>
            </a:r>
            <a:r>
              <a:rPr lang="en-US" sz="2400" dirty="0" err="1"/>
              <a:t>manneristic</a:t>
            </a:r>
            <a:endParaRPr lang="en-US" sz="2400" dirty="0"/>
          </a:p>
          <a:p>
            <a:pPr lvl="1"/>
            <a:endParaRPr lang="en-US" dirty="0"/>
          </a:p>
        </p:txBody>
      </p:sp>
    </p:spTree>
    <p:extLst>
      <p:ext uri="{BB962C8B-B14F-4D97-AF65-F5344CB8AC3E}">
        <p14:creationId xmlns:p14="http://schemas.microsoft.com/office/powerpoint/2010/main" val="1342950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Late Byzantine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Architectural Examples</a:t>
            </a:r>
          </a:p>
          <a:p>
            <a:pPr lvl="2"/>
            <a:r>
              <a:rPr lang="en-US" sz="2400" dirty="0" err="1"/>
              <a:t>Pantanassa</a:t>
            </a:r>
            <a:endParaRPr lang="en-US" sz="2400" dirty="0"/>
          </a:p>
          <a:p>
            <a:pPr lvl="2"/>
            <a:r>
              <a:rPr lang="en-US" sz="2400" dirty="0" err="1"/>
              <a:t>Parigoritissa</a:t>
            </a:r>
            <a:r>
              <a:rPr lang="en-US" sz="2400" dirty="0"/>
              <a:t> at Arta</a:t>
            </a:r>
          </a:p>
          <a:p>
            <a:pPr lvl="2"/>
            <a:r>
              <a:rPr lang="en-US" sz="2400" dirty="0"/>
              <a:t>Church at </a:t>
            </a:r>
            <a:r>
              <a:rPr lang="en-US" sz="2400" dirty="0" err="1"/>
              <a:t>Gracanica</a:t>
            </a:r>
            <a:endParaRPr lang="en-US" sz="2400" dirty="0"/>
          </a:p>
          <a:p>
            <a:pPr lvl="1"/>
            <a:endParaRPr lang="en-US" dirty="0"/>
          </a:p>
        </p:txBody>
      </p:sp>
    </p:spTree>
    <p:extLst>
      <p:ext uri="{BB962C8B-B14F-4D97-AF65-F5344CB8AC3E}">
        <p14:creationId xmlns:p14="http://schemas.microsoft.com/office/powerpoint/2010/main" val="3472387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err="1"/>
              <a:t>Pantanassa</a:t>
            </a:r>
            <a:endParaRPr lang="en-US" dirty="0"/>
          </a:p>
        </p:txBody>
      </p:sp>
      <p:pic>
        <p:nvPicPr>
          <p:cNvPr id="4" name="Content Placeholder 3">
            <a:extLst>
              <a:ext uri="{FF2B5EF4-FFF2-40B4-BE49-F238E27FC236}">
                <a16:creationId xmlns:a16="http://schemas.microsoft.com/office/drawing/2014/main" id="{42067410-FA77-49A2-BBFA-1B59BF8EEB06}"/>
              </a:ext>
            </a:extLst>
          </p:cNvPr>
          <p:cNvPicPr>
            <a:picLocks noGrp="1" noChangeAspect="1"/>
          </p:cNvPicPr>
          <p:nvPr>
            <p:ph sz="half" idx="1"/>
          </p:nvPr>
        </p:nvPicPr>
        <p:blipFill>
          <a:blip r:embed="rId2"/>
          <a:stretch>
            <a:fillRect/>
          </a:stretch>
        </p:blipFill>
        <p:spPr>
          <a:xfrm>
            <a:off x="4049901" y="1760680"/>
            <a:ext cx="4438273" cy="4054191"/>
          </a:xfrm>
          <a:prstGeom prst="rect">
            <a:avLst/>
          </a:prstGeom>
        </p:spPr>
      </p:pic>
    </p:spTree>
    <p:extLst>
      <p:ext uri="{BB962C8B-B14F-4D97-AF65-F5344CB8AC3E}">
        <p14:creationId xmlns:p14="http://schemas.microsoft.com/office/powerpoint/2010/main" val="3445775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err="1"/>
              <a:t>Parigoritissa</a:t>
            </a:r>
            <a:endParaRPr lang="en-US" dirty="0"/>
          </a:p>
        </p:txBody>
      </p:sp>
      <p:pic>
        <p:nvPicPr>
          <p:cNvPr id="4" name="Content Placeholder 3">
            <a:extLst>
              <a:ext uri="{FF2B5EF4-FFF2-40B4-BE49-F238E27FC236}">
                <a16:creationId xmlns:a16="http://schemas.microsoft.com/office/drawing/2014/main" id="{41E88D31-2A72-4668-B75A-7C1A2EB2E9F7}"/>
              </a:ext>
            </a:extLst>
          </p:cNvPr>
          <p:cNvPicPr>
            <a:picLocks noGrp="1" noChangeAspect="1"/>
          </p:cNvPicPr>
          <p:nvPr>
            <p:ph sz="half" idx="1"/>
          </p:nvPr>
        </p:nvPicPr>
        <p:blipFill>
          <a:blip r:embed="rId2"/>
          <a:stretch>
            <a:fillRect/>
          </a:stretch>
        </p:blipFill>
        <p:spPr>
          <a:xfrm>
            <a:off x="3583517" y="1760680"/>
            <a:ext cx="5371042" cy="4054191"/>
          </a:xfrm>
          <a:prstGeom prst="rect">
            <a:avLst/>
          </a:prstGeom>
        </p:spPr>
      </p:pic>
    </p:spTree>
    <p:extLst>
      <p:ext uri="{BB962C8B-B14F-4D97-AF65-F5344CB8AC3E}">
        <p14:creationId xmlns:p14="http://schemas.microsoft.com/office/powerpoint/2010/main" val="1766564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Church at </a:t>
            </a:r>
            <a:r>
              <a:rPr lang="en-US" dirty="0" err="1"/>
              <a:t>Gracanica</a:t>
            </a:r>
            <a:endParaRPr lang="en-US" dirty="0"/>
          </a:p>
        </p:txBody>
      </p:sp>
      <p:pic>
        <p:nvPicPr>
          <p:cNvPr id="4" name="Content Placeholder 3">
            <a:extLst>
              <a:ext uri="{FF2B5EF4-FFF2-40B4-BE49-F238E27FC236}">
                <a16:creationId xmlns:a16="http://schemas.microsoft.com/office/drawing/2014/main" id="{D9095137-B697-4A81-B792-ACFCE787E085}"/>
              </a:ext>
            </a:extLst>
          </p:cNvPr>
          <p:cNvPicPr>
            <a:picLocks noGrp="1" noChangeAspect="1"/>
          </p:cNvPicPr>
          <p:nvPr>
            <p:ph sz="half" idx="1"/>
          </p:nvPr>
        </p:nvPicPr>
        <p:blipFill>
          <a:blip r:embed="rId2"/>
          <a:stretch>
            <a:fillRect/>
          </a:stretch>
        </p:blipFill>
        <p:spPr>
          <a:xfrm>
            <a:off x="3921874" y="1760680"/>
            <a:ext cx="4694327" cy="4054191"/>
          </a:xfrm>
          <a:prstGeom prst="rect">
            <a:avLst/>
          </a:prstGeom>
        </p:spPr>
      </p:pic>
    </p:spTree>
    <p:extLst>
      <p:ext uri="{BB962C8B-B14F-4D97-AF65-F5344CB8AC3E}">
        <p14:creationId xmlns:p14="http://schemas.microsoft.com/office/powerpoint/2010/main" val="1288310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Vocabulary Review</a:t>
            </a:r>
          </a:p>
        </p:txBody>
      </p:sp>
      <p:sp>
        <p:nvSpPr>
          <p:cNvPr id="13" name="Rectangle 3">
            <a:extLst>
              <a:ext uri="{FF2B5EF4-FFF2-40B4-BE49-F238E27FC236}">
                <a16:creationId xmlns:a16="http://schemas.microsoft.com/office/drawing/2014/main" id="{61B0E3D6-9846-404D-8852-32B848101180}"/>
              </a:ext>
            </a:extLst>
          </p:cNvPr>
          <p:cNvSpPr txBox="1">
            <a:spLocks noChangeArrowheads="1"/>
          </p:cNvSpPr>
          <p:nvPr/>
        </p:nvSpPr>
        <p:spPr>
          <a:xfrm>
            <a:off x="1268818" y="1683489"/>
            <a:ext cx="3048000" cy="4411663"/>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C02033"/>
              </a:buClr>
              <a:buFontTx/>
              <a:buChar char="&gt;"/>
            </a:pPr>
            <a:r>
              <a:rPr lang="en-US" altLang="en-US" dirty="0"/>
              <a:t>Apse</a:t>
            </a:r>
          </a:p>
          <a:p>
            <a:pPr marL="457200" indent="-457200">
              <a:buClr>
                <a:srgbClr val="C02033"/>
              </a:buClr>
              <a:buFontTx/>
              <a:buChar char="&gt;"/>
            </a:pPr>
            <a:r>
              <a:rPr lang="en-US" altLang="en-US" dirty="0"/>
              <a:t>Basilica</a:t>
            </a:r>
          </a:p>
          <a:p>
            <a:pPr marL="457200" indent="-457200">
              <a:buClr>
                <a:srgbClr val="C02033"/>
              </a:buClr>
              <a:buFontTx/>
              <a:buChar char="&gt;"/>
            </a:pPr>
            <a:r>
              <a:rPr lang="en-US" altLang="en-US" dirty="0"/>
              <a:t>Cross-in-square</a:t>
            </a:r>
          </a:p>
          <a:p>
            <a:pPr marL="457200" indent="-457200">
              <a:buClr>
                <a:srgbClr val="C02033"/>
              </a:buClr>
              <a:buFontTx/>
              <a:buChar char="&gt;"/>
            </a:pPr>
            <a:r>
              <a:rPr lang="en-US" altLang="en-US" dirty="0"/>
              <a:t>Cross-</a:t>
            </a:r>
            <a:r>
              <a:rPr lang="en-US" altLang="en-US" dirty="0" err="1"/>
              <a:t>octogon</a:t>
            </a:r>
            <a:endParaRPr lang="en-US" altLang="en-US" dirty="0"/>
          </a:p>
          <a:p>
            <a:pPr marL="457200" indent="-457200">
              <a:buClr>
                <a:srgbClr val="C02033"/>
              </a:buClr>
              <a:buFontTx/>
              <a:buChar char="&gt;"/>
            </a:pPr>
            <a:r>
              <a:rPr lang="en-US" altLang="en-US" dirty="0"/>
              <a:t>Cupola</a:t>
            </a:r>
          </a:p>
          <a:p>
            <a:pPr marL="457200" indent="-457200">
              <a:buClr>
                <a:srgbClr val="C02033"/>
              </a:buClr>
              <a:buFontTx/>
              <a:buChar char="&gt;"/>
            </a:pPr>
            <a:r>
              <a:rPr lang="en-US" altLang="en-US" dirty="0"/>
              <a:t>Domed basilica</a:t>
            </a:r>
          </a:p>
          <a:p>
            <a:pPr lvl="2">
              <a:buClr>
                <a:srgbClr val="4E7CBE"/>
              </a:buClr>
            </a:pPr>
            <a:r>
              <a:rPr lang="en-US" altLang="en-US" sz="2400" dirty="0"/>
              <a:t>Fresco</a:t>
            </a:r>
          </a:p>
          <a:p>
            <a:endParaRPr lang="en-US" altLang="en-US" dirty="0"/>
          </a:p>
        </p:txBody>
      </p:sp>
      <p:sp>
        <p:nvSpPr>
          <p:cNvPr id="14" name="Rectangle 4">
            <a:extLst>
              <a:ext uri="{FF2B5EF4-FFF2-40B4-BE49-F238E27FC236}">
                <a16:creationId xmlns:a16="http://schemas.microsoft.com/office/drawing/2014/main" id="{7FB2D43B-0CC5-4554-A53F-6C796AD59843}"/>
              </a:ext>
            </a:extLst>
          </p:cNvPr>
          <p:cNvSpPr>
            <a:spLocks noChangeArrowheads="1"/>
          </p:cNvSpPr>
          <p:nvPr/>
        </p:nvSpPr>
        <p:spPr bwMode="auto">
          <a:xfrm>
            <a:off x="3973918" y="1683489"/>
            <a:ext cx="312420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rgbClr val="000066"/>
                </a:solidFill>
                <a:latin typeface="Arial" panose="020B0604020202020204" pitchFamily="34" charset="0"/>
              </a:defRPr>
            </a:lvl1pPr>
            <a:lvl2pPr marL="742950" indent="-285750" eaLnBrk="0" hangingPunct="0">
              <a:defRPr>
                <a:solidFill>
                  <a:srgbClr val="000066"/>
                </a:solidFill>
                <a:latin typeface="Arial" panose="020B0604020202020204" pitchFamily="34" charset="0"/>
              </a:defRPr>
            </a:lvl2pPr>
            <a:lvl3pPr marL="1143000" indent="-228600" eaLnBrk="0" hangingPunct="0">
              <a:defRPr>
                <a:solidFill>
                  <a:srgbClr val="000066"/>
                </a:solidFill>
                <a:latin typeface="Arial" panose="020B0604020202020204" pitchFamily="34" charset="0"/>
              </a:defRPr>
            </a:lvl3pPr>
            <a:lvl4pPr marL="1600200" indent="-228600" eaLnBrk="0" hangingPunct="0">
              <a:defRPr>
                <a:solidFill>
                  <a:srgbClr val="000066"/>
                </a:solidFill>
                <a:latin typeface="Arial" panose="020B0604020202020204" pitchFamily="34" charset="0"/>
              </a:defRPr>
            </a:lvl4pPr>
            <a:lvl5pPr marL="2057400" indent="-228600" eaLnBrk="0" hangingPunct="0">
              <a:defRPr>
                <a:solidFill>
                  <a:srgbClr val="000066"/>
                </a:solidFill>
                <a:latin typeface="Arial" panose="020B0604020202020204" pitchFamily="34" charset="0"/>
              </a:defRPr>
            </a:lvl5pPr>
            <a:lvl6pPr marL="2514600" indent="-228600" eaLnBrk="0" fontAlgn="base" hangingPunct="0">
              <a:spcBef>
                <a:spcPct val="0"/>
              </a:spcBef>
              <a:spcAft>
                <a:spcPct val="0"/>
              </a:spcAft>
              <a:defRPr>
                <a:solidFill>
                  <a:srgbClr val="000066"/>
                </a:solidFill>
                <a:latin typeface="Arial" panose="020B0604020202020204" pitchFamily="34" charset="0"/>
              </a:defRPr>
            </a:lvl6pPr>
            <a:lvl7pPr marL="2971800" indent="-228600" eaLnBrk="0" fontAlgn="base" hangingPunct="0">
              <a:spcBef>
                <a:spcPct val="0"/>
              </a:spcBef>
              <a:spcAft>
                <a:spcPct val="0"/>
              </a:spcAft>
              <a:defRPr>
                <a:solidFill>
                  <a:srgbClr val="000066"/>
                </a:solidFill>
                <a:latin typeface="Arial" panose="020B0604020202020204" pitchFamily="34" charset="0"/>
              </a:defRPr>
            </a:lvl7pPr>
            <a:lvl8pPr marL="3429000" indent="-228600" eaLnBrk="0" fontAlgn="base" hangingPunct="0">
              <a:spcBef>
                <a:spcPct val="0"/>
              </a:spcBef>
              <a:spcAft>
                <a:spcPct val="0"/>
              </a:spcAft>
              <a:defRPr>
                <a:solidFill>
                  <a:srgbClr val="000066"/>
                </a:solidFill>
                <a:latin typeface="Arial" panose="020B0604020202020204" pitchFamily="34" charset="0"/>
              </a:defRPr>
            </a:lvl8pPr>
            <a:lvl9pPr marL="3886200" indent="-228600" eaLnBrk="0" fontAlgn="base" hangingPunct="0">
              <a:spcBef>
                <a:spcPct val="0"/>
              </a:spcBef>
              <a:spcAft>
                <a:spcPct val="0"/>
              </a:spcAft>
              <a:defRPr>
                <a:solidFill>
                  <a:srgbClr val="000066"/>
                </a:solidFill>
                <a:latin typeface="Arial" panose="020B0604020202020204" pitchFamily="34" charset="0"/>
              </a:defRPr>
            </a:lvl9pPr>
          </a:lstStyle>
          <a:p>
            <a:pPr marL="457200" indent="-457200" eaLnBrk="1" hangingPunct="1">
              <a:spcBef>
                <a:spcPct val="20000"/>
              </a:spcBef>
              <a:buClr>
                <a:srgbClr val="C02033"/>
              </a:buClr>
              <a:buSzPct val="100000"/>
              <a:buFont typeface="Arial" panose="020B0604020202020204" pitchFamily="34" charset="0"/>
              <a:buChar char="&gt;"/>
            </a:pPr>
            <a:r>
              <a:rPr lang="en-US" altLang="en-US" sz="2600" dirty="0"/>
              <a:t>Half-dome</a:t>
            </a:r>
          </a:p>
          <a:p>
            <a:pPr marL="457200" indent="-457200" eaLnBrk="1" hangingPunct="1">
              <a:spcBef>
                <a:spcPct val="20000"/>
              </a:spcBef>
              <a:buClr>
                <a:srgbClr val="C02033"/>
              </a:buClr>
              <a:buSzPct val="100000"/>
              <a:buFont typeface="Arial" panose="020B0604020202020204" pitchFamily="34" charset="0"/>
              <a:buChar char="&gt;"/>
            </a:pPr>
            <a:r>
              <a:rPr lang="en-US" altLang="en-US" sz="2600" dirty="0"/>
              <a:t>Icon</a:t>
            </a:r>
          </a:p>
          <a:p>
            <a:pPr marL="457200" indent="-457200" eaLnBrk="1" hangingPunct="1">
              <a:spcBef>
                <a:spcPct val="20000"/>
              </a:spcBef>
              <a:buClr>
                <a:srgbClr val="C02033"/>
              </a:buClr>
              <a:buSzPct val="100000"/>
              <a:buFont typeface="Arial" panose="020B0604020202020204" pitchFamily="34" charset="0"/>
              <a:buChar char="&gt;"/>
            </a:pPr>
            <a:r>
              <a:rPr lang="en-US" altLang="en-US" sz="2600" dirty="0" err="1"/>
              <a:t>Iconastasis</a:t>
            </a:r>
            <a:endParaRPr lang="en-US" altLang="en-US" sz="2600" dirty="0"/>
          </a:p>
          <a:p>
            <a:pPr marL="457200" indent="-457200" eaLnBrk="1" hangingPunct="1">
              <a:spcBef>
                <a:spcPct val="20000"/>
              </a:spcBef>
              <a:buClr>
                <a:srgbClr val="C02033"/>
              </a:buClr>
              <a:buSzPct val="100000"/>
              <a:buFont typeface="Arial" panose="020B0604020202020204" pitchFamily="34" charset="0"/>
              <a:buChar char="&gt;"/>
            </a:pPr>
            <a:r>
              <a:rPr lang="en-US" altLang="en-US" sz="2600" dirty="0"/>
              <a:t>Mosaic</a:t>
            </a:r>
          </a:p>
          <a:p>
            <a:pPr marL="457200" indent="-457200" eaLnBrk="1" hangingPunct="1">
              <a:spcBef>
                <a:spcPct val="20000"/>
              </a:spcBef>
              <a:buClr>
                <a:srgbClr val="C02033"/>
              </a:buClr>
              <a:buSzPct val="100000"/>
              <a:buFont typeface="Arial" panose="020B0604020202020204" pitchFamily="34" charset="0"/>
              <a:buChar char="&gt;"/>
            </a:pPr>
            <a:r>
              <a:rPr lang="en-US" altLang="en-US" sz="2600" dirty="0"/>
              <a:t>Narthex</a:t>
            </a:r>
          </a:p>
          <a:p>
            <a:pPr marL="457200" indent="-457200" eaLnBrk="1" hangingPunct="1">
              <a:spcBef>
                <a:spcPct val="20000"/>
              </a:spcBef>
              <a:buClr>
                <a:srgbClr val="C02033"/>
              </a:buClr>
              <a:buSzPct val="100000"/>
              <a:buFont typeface="Arial" panose="020B0604020202020204" pitchFamily="34" charset="0"/>
              <a:buChar char="&gt;"/>
            </a:pPr>
            <a:r>
              <a:rPr lang="en-US" altLang="en-US" sz="2600" dirty="0"/>
              <a:t>Nave</a:t>
            </a:r>
          </a:p>
          <a:p>
            <a:pPr marL="457200" indent="-457200" eaLnBrk="1" hangingPunct="1">
              <a:spcBef>
                <a:spcPct val="20000"/>
              </a:spcBef>
              <a:buClr>
                <a:srgbClr val="C02033"/>
              </a:buClr>
              <a:buSzPct val="100000"/>
              <a:buFont typeface="Arial" panose="020B0604020202020204" pitchFamily="34" charset="0"/>
              <a:buChar char="&gt;"/>
            </a:pPr>
            <a:r>
              <a:rPr lang="en-US" altLang="en-US" sz="2600" dirty="0" err="1"/>
              <a:t>Octogon</a:t>
            </a:r>
            <a:r>
              <a:rPr lang="en-US" altLang="en-US" sz="2600" dirty="0"/>
              <a:t>-domed</a:t>
            </a:r>
          </a:p>
          <a:p>
            <a:pPr marL="457200" indent="-457200" eaLnBrk="1" hangingPunct="1">
              <a:spcBef>
                <a:spcPct val="20000"/>
              </a:spcBef>
              <a:buClr>
                <a:srgbClr val="C02033"/>
              </a:buClr>
              <a:buSzPct val="70000"/>
              <a:buFont typeface="Arial" panose="020B0604020202020204" pitchFamily="34" charset="0"/>
              <a:buChar char="&gt;"/>
            </a:pPr>
            <a:endParaRPr lang="en-US" altLang="en-US" sz="2600" dirty="0"/>
          </a:p>
          <a:p>
            <a:pPr marL="457200" indent="-457200" eaLnBrk="1" hangingPunct="1">
              <a:spcBef>
                <a:spcPct val="20000"/>
              </a:spcBef>
              <a:buClr>
                <a:srgbClr val="C02033"/>
              </a:buClr>
              <a:buSzPct val="70000"/>
              <a:buFont typeface="Arial" panose="020B0604020202020204" pitchFamily="34" charset="0"/>
              <a:buChar char="&gt;"/>
            </a:pPr>
            <a:endParaRPr lang="en-US" altLang="en-US" sz="2600" dirty="0"/>
          </a:p>
          <a:p>
            <a:pPr marL="457200" indent="-457200" eaLnBrk="1" hangingPunct="1">
              <a:lnSpc>
                <a:spcPct val="80000"/>
              </a:lnSpc>
              <a:spcBef>
                <a:spcPct val="20000"/>
              </a:spcBef>
              <a:buClr>
                <a:srgbClr val="C02033"/>
              </a:buClr>
              <a:buSzPct val="70000"/>
              <a:buFont typeface="Arial" panose="020B0604020202020204" pitchFamily="34" charset="0"/>
              <a:buChar char="&gt;"/>
            </a:pPr>
            <a:endParaRPr lang="en-US" altLang="en-US" sz="2600" dirty="0"/>
          </a:p>
        </p:txBody>
      </p:sp>
      <p:sp>
        <p:nvSpPr>
          <p:cNvPr id="15" name="Rectangle 5">
            <a:extLst>
              <a:ext uri="{FF2B5EF4-FFF2-40B4-BE49-F238E27FC236}">
                <a16:creationId xmlns:a16="http://schemas.microsoft.com/office/drawing/2014/main" id="{AAB22949-1705-4FD2-819B-C81B8519A95B}"/>
              </a:ext>
            </a:extLst>
          </p:cNvPr>
          <p:cNvSpPr>
            <a:spLocks noChangeArrowheads="1"/>
          </p:cNvSpPr>
          <p:nvPr/>
        </p:nvSpPr>
        <p:spPr bwMode="auto">
          <a:xfrm>
            <a:off x="6602818" y="1683489"/>
            <a:ext cx="327660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rgbClr val="000066"/>
                </a:solidFill>
                <a:latin typeface="Arial" panose="020B0604020202020204" pitchFamily="34" charset="0"/>
              </a:defRPr>
            </a:lvl1pPr>
            <a:lvl2pPr marL="742950" indent="-285750" eaLnBrk="0" hangingPunct="0">
              <a:defRPr>
                <a:solidFill>
                  <a:srgbClr val="000066"/>
                </a:solidFill>
                <a:latin typeface="Arial" panose="020B0604020202020204" pitchFamily="34" charset="0"/>
              </a:defRPr>
            </a:lvl2pPr>
            <a:lvl3pPr marL="1143000" indent="-228600" eaLnBrk="0" hangingPunct="0">
              <a:defRPr>
                <a:solidFill>
                  <a:srgbClr val="000066"/>
                </a:solidFill>
                <a:latin typeface="Arial" panose="020B0604020202020204" pitchFamily="34" charset="0"/>
              </a:defRPr>
            </a:lvl3pPr>
            <a:lvl4pPr marL="1600200" indent="-228600" eaLnBrk="0" hangingPunct="0">
              <a:defRPr>
                <a:solidFill>
                  <a:srgbClr val="000066"/>
                </a:solidFill>
                <a:latin typeface="Arial" panose="020B0604020202020204" pitchFamily="34" charset="0"/>
              </a:defRPr>
            </a:lvl4pPr>
            <a:lvl5pPr marL="2057400" indent="-228600" eaLnBrk="0" hangingPunct="0">
              <a:defRPr>
                <a:solidFill>
                  <a:srgbClr val="000066"/>
                </a:solidFill>
                <a:latin typeface="Arial" panose="020B0604020202020204" pitchFamily="34" charset="0"/>
              </a:defRPr>
            </a:lvl5pPr>
            <a:lvl6pPr marL="2514600" indent="-228600" eaLnBrk="0" fontAlgn="base" hangingPunct="0">
              <a:spcBef>
                <a:spcPct val="0"/>
              </a:spcBef>
              <a:spcAft>
                <a:spcPct val="0"/>
              </a:spcAft>
              <a:defRPr>
                <a:solidFill>
                  <a:srgbClr val="000066"/>
                </a:solidFill>
                <a:latin typeface="Arial" panose="020B0604020202020204" pitchFamily="34" charset="0"/>
              </a:defRPr>
            </a:lvl6pPr>
            <a:lvl7pPr marL="2971800" indent="-228600" eaLnBrk="0" fontAlgn="base" hangingPunct="0">
              <a:spcBef>
                <a:spcPct val="0"/>
              </a:spcBef>
              <a:spcAft>
                <a:spcPct val="0"/>
              </a:spcAft>
              <a:defRPr>
                <a:solidFill>
                  <a:srgbClr val="000066"/>
                </a:solidFill>
                <a:latin typeface="Arial" panose="020B0604020202020204" pitchFamily="34" charset="0"/>
              </a:defRPr>
            </a:lvl7pPr>
            <a:lvl8pPr marL="3429000" indent="-228600" eaLnBrk="0" fontAlgn="base" hangingPunct="0">
              <a:spcBef>
                <a:spcPct val="0"/>
              </a:spcBef>
              <a:spcAft>
                <a:spcPct val="0"/>
              </a:spcAft>
              <a:defRPr>
                <a:solidFill>
                  <a:srgbClr val="000066"/>
                </a:solidFill>
                <a:latin typeface="Arial" panose="020B0604020202020204" pitchFamily="34" charset="0"/>
              </a:defRPr>
            </a:lvl8pPr>
            <a:lvl9pPr marL="3886200" indent="-228600" eaLnBrk="0" fontAlgn="base" hangingPunct="0">
              <a:spcBef>
                <a:spcPct val="0"/>
              </a:spcBef>
              <a:spcAft>
                <a:spcPct val="0"/>
              </a:spcAft>
              <a:defRPr>
                <a:solidFill>
                  <a:srgbClr val="000066"/>
                </a:solidFill>
                <a:latin typeface="Arial" panose="020B0604020202020204" pitchFamily="34" charset="0"/>
              </a:defRPr>
            </a:lvl9pPr>
          </a:lstStyle>
          <a:p>
            <a:pPr marL="457200" indent="-457200" eaLnBrk="1" hangingPunct="1">
              <a:spcBef>
                <a:spcPct val="20000"/>
              </a:spcBef>
              <a:buClr>
                <a:srgbClr val="C02033"/>
              </a:buClr>
              <a:buSzPct val="100000"/>
              <a:buFont typeface="Arial" panose="020B0604020202020204" pitchFamily="34" charset="0"/>
              <a:buChar char="&gt;"/>
            </a:pPr>
            <a:r>
              <a:rPr lang="en-US" altLang="en-US" sz="2600" dirty="0" err="1"/>
              <a:t>Pantokrator</a:t>
            </a:r>
            <a:endParaRPr lang="en-US" altLang="en-US" sz="2600" dirty="0"/>
          </a:p>
          <a:p>
            <a:pPr marL="457200" indent="-457200" eaLnBrk="1" hangingPunct="1">
              <a:spcBef>
                <a:spcPct val="20000"/>
              </a:spcBef>
              <a:buClr>
                <a:srgbClr val="C02033"/>
              </a:buClr>
              <a:buSzPct val="100000"/>
              <a:buFont typeface="Arial" panose="020B0604020202020204" pitchFamily="34" charset="0"/>
              <a:buChar char="&gt;"/>
            </a:pPr>
            <a:r>
              <a:rPr lang="en-US" altLang="en-US" sz="2600" dirty="0"/>
              <a:t>Pendentive dome</a:t>
            </a:r>
          </a:p>
          <a:p>
            <a:pPr marL="457200" indent="-457200" eaLnBrk="1" hangingPunct="1">
              <a:spcBef>
                <a:spcPct val="20000"/>
              </a:spcBef>
              <a:buClr>
                <a:srgbClr val="C02033"/>
              </a:buClr>
              <a:buSzPct val="100000"/>
              <a:buFont typeface="Arial" panose="020B0604020202020204" pitchFamily="34" charset="0"/>
              <a:buChar char="&gt;"/>
            </a:pPr>
            <a:r>
              <a:rPr lang="en-US" altLang="en-US" sz="2600" dirty="0"/>
              <a:t>Piers</a:t>
            </a:r>
          </a:p>
          <a:p>
            <a:pPr marL="457200" indent="-457200" eaLnBrk="1" hangingPunct="1">
              <a:spcBef>
                <a:spcPct val="20000"/>
              </a:spcBef>
              <a:buClr>
                <a:srgbClr val="C02033"/>
              </a:buClr>
              <a:buSzPct val="100000"/>
              <a:buFont typeface="Arial" panose="020B0604020202020204" pitchFamily="34" charset="0"/>
              <a:buChar char="&gt;"/>
            </a:pPr>
            <a:r>
              <a:rPr lang="en-US" altLang="en-US" sz="2600" dirty="0"/>
              <a:t>Sanctuary</a:t>
            </a:r>
          </a:p>
          <a:p>
            <a:pPr marL="457200" indent="-457200" eaLnBrk="1" hangingPunct="1">
              <a:spcBef>
                <a:spcPct val="20000"/>
              </a:spcBef>
              <a:buClr>
                <a:srgbClr val="C02033"/>
              </a:buClr>
              <a:buSzPct val="100000"/>
              <a:buFont typeface="Arial" panose="020B0604020202020204" pitchFamily="34" charset="0"/>
              <a:buChar char="&gt;"/>
            </a:pPr>
            <a:r>
              <a:rPr lang="en-US" altLang="en-US" sz="2600" dirty="0"/>
              <a:t>Squinch</a:t>
            </a:r>
          </a:p>
          <a:p>
            <a:pPr marL="457200" indent="-457200" eaLnBrk="1" hangingPunct="1">
              <a:spcBef>
                <a:spcPct val="20000"/>
              </a:spcBef>
              <a:buClr>
                <a:srgbClr val="C02033"/>
              </a:buClr>
              <a:buSzPct val="100000"/>
              <a:buFont typeface="Arial" panose="020B0604020202020204" pitchFamily="34" charset="0"/>
              <a:buChar char="&gt;"/>
            </a:pPr>
            <a:r>
              <a:rPr lang="en-US" altLang="en-US" sz="2600" dirty="0"/>
              <a:t>Vault</a:t>
            </a:r>
          </a:p>
          <a:p>
            <a:pPr marL="457200" indent="-457200" eaLnBrk="1" hangingPunct="1">
              <a:spcBef>
                <a:spcPct val="20000"/>
              </a:spcBef>
              <a:buClr>
                <a:srgbClr val="C02033"/>
              </a:buClr>
              <a:buSzPct val="70000"/>
              <a:buFont typeface="Arial" panose="020B0604020202020204" pitchFamily="34" charset="0"/>
              <a:buChar char="&gt;"/>
            </a:pPr>
            <a:endParaRPr lang="en-US" altLang="en-US" sz="2600" dirty="0"/>
          </a:p>
        </p:txBody>
      </p:sp>
    </p:spTree>
    <p:extLst>
      <p:ext uri="{BB962C8B-B14F-4D97-AF65-F5344CB8AC3E}">
        <p14:creationId xmlns:p14="http://schemas.microsoft.com/office/powerpoint/2010/main" val="3966202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altLang="en-US" dirty="0"/>
              <a:t>Objectives</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Outline the background affecting the period.</a:t>
            </a:r>
          </a:p>
          <a:p>
            <a:pPr lvl="1"/>
            <a:r>
              <a:rPr lang="en-US" dirty="0"/>
              <a:t>Isolate elements associated with Byzantine architecture.</a:t>
            </a:r>
          </a:p>
          <a:p>
            <a:pPr lvl="1"/>
            <a:r>
              <a:rPr lang="en-US" dirty="0"/>
              <a:t>Identify famous Byzantine buildings.</a:t>
            </a:r>
          </a:p>
          <a:p>
            <a:pPr lvl="1"/>
            <a:r>
              <a:rPr lang="en-US" dirty="0"/>
              <a:t>Recognize key terms from Byzantine architecture.</a:t>
            </a:r>
          </a:p>
          <a:p>
            <a:pPr lvl="1"/>
            <a:endParaRPr lang="en-US" dirty="0"/>
          </a:p>
        </p:txBody>
      </p:sp>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Early Byzantine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Background </a:t>
            </a:r>
          </a:p>
          <a:p>
            <a:pPr lvl="2"/>
            <a:r>
              <a:rPr lang="en-US" sz="2400" dirty="0"/>
              <a:t>Western Empire in ruin</a:t>
            </a:r>
          </a:p>
          <a:p>
            <a:pPr lvl="3"/>
            <a:r>
              <a:rPr lang="en-US" sz="2200" dirty="0"/>
              <a:t>Rome twice sacked</a:t>
            </a:r>
          </a:p>
          <a:p>
            <a:pPr lvl="3"/>
            <a:r>
              <a:rPr lang="en-US" sz="2200" dirty="0"/>
              <a:t>Italy in hands of Ostrogoths</a:t>
            </a:r>
          </a:p>
          <a:p>
            <a:pPr lvl="2"/>
            <a:r>
              <a:rPr lang="en-US" sz="2400" dirty="0"/>
              <a:t>Justinian</a:t>
            </a:r>
          </a:p>
          <a:p>
            <a:pPr lvl="3"/>
            <a:r>
              <a:rPr lang="en-US" sz="2200" dirty="0"/>
              <a:t>Re-conquers Western Empire</a:t>
            </a:r>
          </a:p>
          <a:p>
            <a:pPr lvl="3"/>
            <a:r>
              <a:rPr lang="en-US" sz="2200" dirty="0"/>
              <a:t>Launches era of Byzantine architecture</a:t>
            </a:r>
          </a:p>
          <a:p>
            <a:pPr lvl="3"/>
            <a:r>
              <a:rPr lang="en-US" sz="2200" dirty="0"/>
              <a:t>Establishes Constantinople as center of political and architectural renewal</a:t>
            </a:r>
          </a:p>
          <a:p>
            <a:pPr lvl="1"/>
            <a:endParaRPr lang="en-US" dirty="0"/>
          </a:p>
        </p:txBody>
      </p:sp>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Early Byzantine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Architectural Factors</a:t>
            </a:r>
          </a:p>
          <a:p>
            <a:pPr lvl="2"/>
            <a:r>
              <a:rPr lang="en-US" sz="2400" dirty="0"/>
              <a:t>Central-Plan Structure</a:t>
            </a:r>
          </a:p>
          <a:p>
            <a:pPr lvl="3"/>
            <a:r>
              <a:rPr lang="en-US" sz="2200" dirty="0"/>
              <a:t>Square central core</a:t>
            </a:r>
          </a:p>
          <a:p>
            <a:pPr lvl="3"/>
            <a:r>
              <a:rPr lang="en-US" sz="2200" dirty="0"/>
              <a:t>Squared pier forms</a:t>
            </a:r>
          </a:p>
          <a:p>
            <a:pPr lvl="2"/>
            <a:r>
              <a:rPr lang="en-US" sz="2400" dirty="0"/>
              <a:t>Pendentive Dome</a:t>
            </a:r>
          </a:p>
          <a:p>
            <a:pPr lvl="2"/>
            <a:r>
              <a:rPr lang="en-US" sz="2400" dirty="0"/>
              <a:t>Lighting and Decoration</a:t>
            </a:r>
          </a:p>
          <a:p>
            <a:pPr lvl="3"/>
            <a:r>
              <a:rPr lang="en-US" sz="2200" dirty="0"/>
              <a:t>Transcendental effect</a:t>
            </a:r>
          </a:p>
          <a:p>
            <a:pPr lvl="3"/>
            <a:r>
              <a:rPr lang="en-US" sz="2200" dirty="0"/>
              <a:t>No visible surface left in a natural state</a:t>
            </a:r>
          </a:p>
          <a:p>
            <a:pPr lvl="1"/>
            <a:endParaRPr lang="en-US" dirty="0"/>
          </a:p>
        </p:txBody>
      </p:sp>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Early Byzantine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Architectural Examples</a:t>
            </a:r>
          </a:p>
          <a:p>
            <a:pPr lvl="2"/>
            <a:r>
              <a:rPr lang="en-US" sz="2400" dirty="0" err="1"/>
              <a:t>Hagia</a:t>
            </a:r>
            <a:r>
              <a:rPr lang="en-US" sz="2400" dirty="0"/>
              <a:t> Sophia</a:t>
            </a:r>
          </a:p>
          <a:p>
            <a:pPr lvl="2"/>
            <a:r>
              <a:rPr lang="en-US" sz="2400" dirty="0"/>
              <a:t>Saint Vitale, Ravenna</a:t>
            </a:r>
          </a:p>
          <a:p>
            <a:pPr lvl="2"/>
            <a:r>
              <a:rPr lang="en-US" sz="2400" dirty="0"/>
              <a:t>Saint Marco, Venice</a:t>
            </a:r>
          </a:p>
          <a:p>
            <a:pPr lvl="1"/>
            <a:endParaRPr lang="en-US" dirty="0"/>
          </a:p>
        </p:txBody>
      </p:sp>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err="1"/>
              <a:t>Hagia</a:t>
            </a:r>
            <a:r>
              <a:rPr lang="en-US" dirty="0"/>
              <a:t> Sophia</a:t>
            </a:r>
          </a:p>
        </p:txBody>
      </p:sp>
      <p:pic>
        <p:nvPicPr>
          <p:cNvPr id="4" name="Content Placeholder 3">
            <a:extLst>
              <a:ext uri="{FF2B5EF4-FFF2-40B4-BE49-F238E27FC236}">
                <a16:creationId xmlns:a16="http://schemas.microsoft.com/office/drawing/2014/main" id="{67A780F6-6574-4FE9-9EF3-46CC87338781}"/>
              </a:ext>
            </a:extLst>
          </p:cNvPr>
          <p:cNvPicPr>
            <a:picLocks noGrp="1" noChangeAspect="1"/>
          </p:cNvPicPr>
          <p:nvPr>
            <p:ph sz="half" idx="1"/>
          </p:nvPr>
        </p:nvPicPr>
        <p:blipFill>
          <a:blip r:embed="rId2"/>
          <a:stretch>
            <a:fillRect/>
          </a:stretch>
        </p:blipFill>
        <p:spPr>
          <a:xfrm>
            <a:off x="4037708" y="1760680"/>
            <a:ext cx="4462659" cy="4054191"/>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Saint Vitale, Ravenna</a:t>
            </a:r>
          </a:p>
        </p:txBody>
      </p:sp>
      <p:pic>
        <p:nvPicPr>
          <p:cNvPr id="4" name="Content Placeholder 3">
            <a:extLst>
              <a:ext uri="{FF2B5EF4-FFF2-40B4-BE49-F238E27FC236}">
                <a16:creationId xmlns:a16="http://schemas.microsoft.com/office/drawing/2014/main" id="{BA653442-BB5F-4F3A-9D98-7AEB5171E6E2}"/>
              </a:ext>
            </a:extLst>
          </p:cNvPr>
          <p:cNvPicPr>
            <a:picLocks noGrp="1" noChangeAspect="1"/>
          </p:cNvPicPr>
          <p:nvPr>
            <p:ph sz="half" idx="1"/>
          </p:nvPr>
        </p:nvPicPr>
        <p:blipFill>
          <a:blip r:embed="rId2"/>
          <a:stretch>
            <a:fillRect/>
          </a:stretch>
        </p:blipFill>
        <p:spPr>
          <a:xfrm>
            <a:off x="3562179" y="1763728"/>
            <a:ext cx="5413717" cy="4048095"/>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altLang="en-US" dirty="0"/>
              <a:t>Saint </a:t>
            </a:r>
            <a:r>
              <a:rPr lang="en-US" altLang="en-US" dirty="0" err="1"/>
              <a:t>Marco,Venice</a:t>
            </a:r>
            <a:endParaRPr lang="en-US" dirty="0"/>
          </a:p>
        </p:txBody>
      </p:sp>
      <p:pic>
        <p:nvPicPr>
          <p:cNvPr id="4" name="Content Placeholder 3">
            <a:extLst>
              <a:ext uri="{FF2B5EF4-FFF2-40B4-BE49-F238E27FC236}">
                <a16:creationId xmlns:a16="http://schemas.microsoft.com/office/drawing/2014/main" id="{A47F4336-35C2-47BA-9FE3-C28B31D0C1C6}"/>
              </a:ext>
            </a:extLst>
          </p:cNvPr>
          <p:cNvPicPr>
            <a:picLocks noGrp="1" noChangeAspect="1"/>
          </p:cNvPicPr>
          <p:nvPr>
            <p:ph sz="half" idx="1"/>
          </p:nvPr>
        </p:nvPicPr>
        <p:blipFill>
          <a:blip r:embed="rId2"/>
          <a:stretch>
            <a:fillRect/>
          </a:stretch>
        </p:blipFill>
        <p:spPr>
          <a:xfrm>
            <a:off x="3580469" y="1760680"/>
            <a:ext cx="5377138" cy="4054191"/>
          </a:xfrm>
          <a:prstGeom prst="rect">
            <a:avLst/>
          </a:prstGeom>
        </p:spPr>
      </p:pic>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56ea17bb-c96d-4826-b465-01eec0dd23dd"/>
    <ds:schemaRef ds:uri="http://schemas.microsoft.com/office/infopath/2007/PartnerControls"/>
    <ds:schemaRef ds:uri="http://purl.org/dc/dcmitype/"/>
    <ds:schemaRef ds:uri="http://schemas.microsoft.com/office/2006/documentManagement/types"/>
    <ds:schemaRef ds:uri="http://schemas.microsoft.com/office/2006/metadata/properties"/>
    <ds:schemaRef ds:uri="http://purl.org/dc/elements/1.1/"/>
    <ds:schemaRef ds:uri="http://schemas.microsoft.com/sharepoint/v3"/>
    <ds:schemaRef ds:uri="http://schemas.openxmlformats.org/package/2006/metadata/core-properties"/>
    <ds:schemaRef ds:uri="05d88611-e516-4d1a-b12e-39107e78b3d0"/>
    <ds:schemaRef ds:uri="http://www.w3.org/XML/1998/namespace"/>
    <ds:schemaRef ds:uri="http://purl.org/dc/terms/"/>
  </ds:schemaRefs>
</ds:datastoreItem>
</file>

<file path=customXml/itemProps2.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222</TotalTime>
  <Words>317</Words>
  <Application>Microsoft Office PowerPoint</Application>
  <PresentationFormat>Widescreen</PresentationFormat>
  <Paragraphs>106</Paragraphs>
  <Slides>20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Objectives</vt:lpstr>
      <vt:lpstr>Early Byzantine Architecture</vt:lpstr>
      <vt:lpstr>Early Byzantine Architecture</vt:lpstr>
      <vt:lpstr>Early Byzantine Architecture</vt:lpstr>
      <vt:lpstr>Hagia Sophia</vt:lpstr>
      <vt:lpstr>Saint Vitale, Ravenna</vt:lpstr>
      <vt:lpstr>Saint Marco,Venice</vt:lpstr>
      <vt:lpstr>Middle Byzantine Architecture</vt:lpstr>
      <vt:lpstr>Middle Byzantine Architecture</vt:lpstr>
      <vt:lpstr>Middle Byzantine Architecture</vt:lpstr>
      <vt:lpstr>Bodrum Camii (the Myrelaion)</vt:lpstr>
      <vt:lpstr>Theotokos Churches, Hosios Loukas</vt:lpstr>
      <vt:lpstr>Late Byzantine Architecture</vt:lpstr>
      <vt:lpstr>Late Byzantine Architecture</vt:lpstr>
      <vt:lpstr>Pantanassa</vt:lpstr>
      <vt:lpstr>Parigoritissa</vt:lpstr>
      <vt:lpstr>Church at Gracanica</vt:lpstr>
      <vt:lpstr>Vocabulary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10</cp:revision>
  <cp:lastPrinted>2017-07-07T16:17:37Z</cp:lastPrinted>
  <dcterms:created xsi:type="dcterms:W3CDTF">2017-07-11T23:58:30Z</dcterms:created>
  <dcterms:modified xsi:type="dcterms:W3CDTF">2017-07-20T14:05:50Z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