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5"/>
  </p:notesMasterIdLst>
  <p:sldIdLst>
    <p:sldId id="321" r:id="rId7"/>
    <p:sldId id="342"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E8545C5-53CC-4933-A5A9-CA240D076204}"/>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42DEFEC6-84B3-4C89-9E3D-A513011FB669}"/>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34AB5203-24E8-4E15-8D4E-3509F83D55DD}" type="datetimeFigureOut">
              <a:rPr lang="en-US"/>
              <a:pPr>
                <a:defRPr/>
              </a:pPr>
              <a:t>7/26/2017</a:t>
            </a:fld>
            <a:endParaRPr lang="en-US"/>
          </a:p>
        </p:txBody>
      </p:sp>
      <p:sp>
        <p:nvSpPr>
          <p:cNvPr id="4" name="Slide Image Placeholder 3">
            <a:extLst>
              <a:ext uri="{FF2B5EF4-FFF2-40B4-BE49-F238E27FC236}">
                <a16:creationId xmlns:a16="http://schemas.microsoft.com/office/drawing/2014/main" id="{5D0B1753-7595-4A60-966A-3EACC7D01FB4}"/>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B3333A5C-0EFC-454C-AFF4-B015D4D1DBD6}"/>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E71CBC0-A0F9-4F4F-98E3-5C387C126D10}"/>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712FE6C2-F565-4096-923C-43E76CF93DF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170B4AC2-BE84-493E-BDC1-64AD031C29F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A360A64-CC17-42A5-9826-7384B822CE81}"/>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C3EA75CD-1044-4DAA-8BAB-3A1621F0B0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812DBA0B-11CE-4853-BDFD-B20EFFD3AFE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A96AB8D6-8B77-4534-83AA-CBBFCC696B52}"/>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302670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D1DFD46-A914-4454-A66F-009F2D0A0309}"/>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5AD0CA26-3D2C-4CAC-A995-6D92F494F2C3}"/>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5123E5C-673B-496D-A621-6FC5FE922F45}"/>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576561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4800" b="1"/>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2">
            <a:extLst>
              <a:ext uri="{FF2B5EF4-FFF2-40B4-BE49-F238E27FC236}">
                <a16:creationId xmlns:a16="http://schemas.microsoft.com/office/drawing/2014/main" id="{A6477D7A-0B18-4250-A2A0-126ED6E27D5B}"/>
              </a:ext>
            </a:extLst>
          </p:cNvPr>
          <p:cNvSpPr>
            <a:spLocks noGrp="1"/>
          </p:cNvSpPr>
          <p:nvPr>
            <p:ph type="ftr" sz="quarter" idx="10"/>
          </p:nvPr>
        </p:nvSpPr>
        <p:spPr>
          <a:xfrm>
            <a:off x="609600" y="6324600"/>
            <a:ext cx="5384800" cy="228600"/>
          </a:xfrm>
        </p:spPr>
        <p:txBody>
          <a:bodyPr/>
          <a:lstStyle>
            <a:lvl1pPr algn="l" eaLnBrk="1" fontAlgn="auto" hangingPunct="1">
              <a:spcBef>
                <a:spcPts val="0"/>
              </a:spcBef>
              <a:spcAft>
                <a:spcPts val="0"/>
              </a:spcAft>
              <a:defRPr sz="1000">
                <a:latin typeface="+mn-lt"/>
              </a:defRPr>
            </a:lvl1pPr>
          </a:lstStyle>
          <a:p>
            <a:pPr>
              <a:defRPr/>
            </a:pPr>
            <a:r>
              <a:rPr lang="en-US"/>
              <a:t>Copyright © Texas Education Agency 2011. All rights reserved.</a:t>
            </a:r>
          </a:p>
        </p:txBody>
      </p:sp>
      <p:sp>
        <p:nvSpPr>
          <p:cNvPr id="5" name="Slide Number Placeholder 22">
            <a:extLst>
              <a:ext uri="{FF2B5EF4-FFF2-40B4-BE49-F238E27FC236}">
                <a16:creationId xmlns:a16="http://schemas.microsoft.com/office/drawing/2014/main" id="{C8AE7FBC-8AAA-4EBD-AB0B-CECBFDB1A4B6}"/>
              </a:ext>
            </a:extLst>
          </p:cNvPr>
          <p:cNvSpPr>
            <a:spLocks noGrp="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D044F1CE-5279-48C2-AFB9-1C27D3375771}" type="slidenum">
              <a:rPr lang="en-US"/>
              <a:pPr>
                <a:defRPr/>
              </a:pPr>
              <a:t>‹#›</a:t>
            </a:fld>
            <a:endParaRPr lang="en-US"/>
          </a:p>
        </p:txBody>
      </p:sp>
    </p:spTree>
    <p:extLst>
      <p:ext uri="{BB962C8B-B14F-4D97-AF65-F5344CB8AC3E}">
        <p14:creationId xmlns:p14="http://schemas.microsoft.com/office/powerpoint/2010/main" val="10856357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491757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83670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997985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23058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33943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5200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6901649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406801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64DF82-9EBB-4626-9B6C-406EC829D61D}"/>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5A363F41-83A0-485D-9AE6-29AFC23945D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1B4E098C-F400-485F-A030-807393F4D32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9254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76719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419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494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34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103454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88093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F16DFC7-607D-465C-8240-1826132CD5AA}"/>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6517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7959B79-06D4-4D22-8F36-6B82148CE1C7}"/>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7F004B5F-8283-4325-BCFB-D2D928972C33}"/>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8A9EB3E-6CE2-483D-A33B-67F15E536D7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31590212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DD3E027-4FFF-4FA7-AD82-34C177AD63C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EAABA0B-D1F9-4A7B-8085-4996377CEF09}"/>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3789DE-E8E3-412C-BA4C-9A5B7E5DFE55}"/>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5A94AE93-D751-4900-8005-B45CABF270BC}"/>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6F10415F-D682-4AEC-9473-B08B89BA03E2}"/>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A6D0C59A-5A8A-477E-9BCD-06847D0FC275}"/>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0D74416D-3948-40A5-B15F-505B0B31105C}"/>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1977BC50-0C3A-43D5-A990-66A6E610471C}"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4207440127"/>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www.heart.org/HEARTOR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1CC45B8-577F-444D-8822-38D66C79D87E}"/>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Cardiopulmonary Resuscitation</a:t>
            </a:r>
          </a:p>
          <a:p>
            <a:pPr lvl="1" fontAlgn="auto">
              <a:spcAft>
                <a:spcPts val="0"/>
              </a:spcAft>
              <a:defRPr/>
            </a:pPr>
            <a:r>
              <a:rPr lang="en-US" dirty="0"/>
              <a:t>CPR in Correctional Facilities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6440320B-C641-4302-A98C-452DCC12BDB2}"/>
              </a:ext>
            </a:extLst>
          </p:cNvPr>
          <p:cNvSpPr>
            <a:spLocks noGrp="1"/>
          </p:cNvSpPr>
          <p:nvPr>
            <p:ph type="title"/>
          </p:nvPr>
        </p:nvSpPr>
        <p:spPr/>
        <p:txBody>
          <a:bodyPr/>
          <a:lstStyle/>
          <a:p>
            <a:pPr fontAlgn="auto">
              <a:spcAft>
                <a:spcPts val="0"/>
              </a:spcAft>
              <a:defRPr/>
            </a:pPr>
            <a:r>
              <a:rPr lang="en-US"/>
              <a:t>C is for Circulation</a:t>
            </a:r>
          </a:p>
        </p:txBody>
      </p:sp>
      <p:sp>
        <p:nvSpPr>
          <p:cNvPr id="23555" name="Content Placeholder 2">
            <a:extLst>
              <a:ext uri="{FF2B5EF4-FFF2-40B4-BE49-F238E27FC236}">
                <a16:creationId xmlns:a16="http://schemas.microsoft.com/office/drawing/2014/main" id="{4B45513D-C318-4F7A-B6BB-C2C264AF8AE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Feel for a pulse</a:t>
            </a:r>
          </a:p>
          <a:p>
            <a:pPr lvl="1"/>
            <a:r>
              <a:rPr lang="en-US" altLang="en-US" dirty="0"/>
              <a:t>Put your fingers on the side of the neck or on the top of the underside of the wrist</a:t>
            </a:r>
          </a:p>
          <a:p>
            <a:pPr lvl="1"/>
            <a:r>
              <a:rPr lang="en-US" altLang="en-US" dirty="0"/>
              <a:t>Do NOT use your thumb. Your own pulse may be felt, and this could lead to confusion</a:t>
            </a:r>
          </a:p>
        </p:txBody>
      </p:sp>
      <p:pic>
        <p:nvPicPr>
          <p:cNvPr id="23556" name="Picture 1" descr="C:\Documents and Settings\alegler\Local Settings\Temporary Internet Files\Content.IE5\QTH9FART\MPj04387430000[1].jpg">
            <a:extLst>
              <a:ext uri="{FF2B5EF4-FFF2-40B4-BE49-F238E27FC236}">
                <a16:creationId xmlns:a16="http://schemas.microsoft.com/office/drawing/2014/main" id="{982BCA3B-F82D-4482-8C26-31444AD3C6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8341" y="2067635"/>
            <a:ext cx="2362200"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5" descr="http://images.clipart.com/thb/thb6/CL/artineed/health_medical/body_human_nervous_system_bw_001/15065216.thb.jpg?015">
            <a:extLst>
              <a:ext uri="{FF2B5EF4-FFF2-40B4-BE49-F238E27FC236}">
                <a16:creationId xmlns:a16="http://schemas.microsoft.com/office/drawing/2014/main" id="{720B3A04-A45B-4411-B7D2-8703F58215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15920" y="2191460"/>
            <a:ext cx="12065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2F6FEA8-5F64-445A-88ED-9EF10794C36A}"/>
              </a:ext>
            </a:extLst>
          </p:cNvPr>
          <p:cNvSpPr>
            <a:spLocks noGrp="1"/>
          </p:cNvSpPr>
          <p:nvPr>
            <p:ph type="title"/>
          </p:nvPr>
        </p:nvSpPr>
        <p:spPr/>
        <p:txBody>
          <a:bodyPr/>
          <a:lstStyle/>
          <a:p>
            <a:pPr fontAlgn="auto">
              <a:spcAft>
                <a:spcPts val="0"/>
              </a:spcAft>
              <a:defRPr/>
            </a:pPr>
            <a:r>
              <a:rPr lang="en-US"/>
              <a:t>Rescue Breathing</a:t>
            </a:r>
          </a:p>
        </p:txBody>
      </p:sp>
      <p:sp>
        <p:nvSpPr>
          <p:cNvPr id="24579" name="Content Placeholder 2">
            <a:extLst>
              <a:ext uri="{FF2B5EF4-FFF2-40B4-BE49-F238E27FC236}">
                <a16:creationId xmlns:a16="http://schemas.microsoft.com/office/drawing/2014/main" id="{F5753132-C76C-4DF8-AEDA-7080E3D872C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Perform if a person has a pulse but is NOT breathing</a:t>
            </a:r>
          </a:p>
          <a:p>
            <a:pPr lvl="1"/>
            <a:r>
              <a:rPr lang="en-US" altLang="en-US" dirty="0"/>
              <a:t>Make sure they are lying on their back</a:t>
            </a:r>
          </a:p>
          <a:p>
            <a:pPr>
              <a:buFont typeface="Georgia" panose="02040502050405020303" pitchFamily="18" charset="0"/>
              <a:buNone/>
            </a:pPr>
            <a:endParaRPr lang="en-US" altLang="en-US" dirty="0"/>
          </a:p>
        </p:txBody>
      </p:sp>
      <p:pic>
        <p:nvPicPr>
          <p:cNvPr id="24580" name="Picture 3" descr="http://images.clipart.com/thw/thw11/CL/5344_2005010018/000803_1055_38/21724294.thb.jpg?000803_1055_3885_v__v">
            <a:extLst>
              <a:ext uri="{FF2B5EF4-FFF2-40B4-BE49-F238E27FC236}">
                <a16:creationId xmlns:a16="http://schemas.microsoft.com/office/drawing/2014/main" id="{D430C5B8-5722-474D-91FD-1F3B94287E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4038600"/>
            <a:ext cx="333375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A95A5F0-EF26-4599-82CD-3A3BB6AC02A9}"/>
              </a:ext>
            </a:extLst>
          </p:cNvPr>
          <p:cNvSpPr>
            <a:spLocks noGrp="1"/>
          </p:cNvSpPr>
          <p:nvPr>
            <p:ph type="title"/>
          </p:nvPr>
        </p:nvSpPr>
        <p:spPr/>
        <p:txBody>
          <a:bodyPr/>
          <a:lstStyle/>
          <a:p>
            <a:pPr fontAlgn="auto">
              <a:spcAft>
                <a:spcPts val="0"/>
              </a:spcAft>
              <a:defRPr/>
            </a:pPr>
            <a:r>
              <a:rPr lang="en-US"/>
              <a:t>Rescue Breathing</a:t>
            </a:r>
          </a:p>
        </p:txBody>
      </p:sp>
      <p:sp>
        <p:nvSpPr>
          <p:cNvPr id="25603" name="Content Placeholder 2">
            <a:extLst>
              <a:ext uri="{FF2B5EF4-FFF2-40B4-BE49-F238E27FC236}">
                <a16:creationId xmlns:a16="http://schemas.microsoft.com/office/drawing/2014/main" id="{F4856123-949D-416E-98B2-D848C5A89D50}"/>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Tilt the head back</a:t>
            </a:r>
          </a:p>
          <a:p>
            <a:pPr lvl="1"/>
            <a:r>
              <a:rPr lang="en-US" altLang="en-US" dirty="0"/>
              <a:t>Lift the chin with one hand</a:t>
            </a:r>
          </a:p>
          <a:p>
            <a:pPr lvl="1"/>
            <a:r>
              <a:rPr lang="en-US" altLang="en-US" dirty="0"/>
              <a:t>Press the forehead back with the other</a:t>
            </a:r>
          </a:p>
          <a:p>
            <a:r>
              <a:rPr lang="en-US" altLang="en-US" dirty="0"/>
              <a:t>Close the airway through the nose by pinching it</a:t>
            </a:r>
          </a:p>
          <a:p>
            <a:pPr>
              <a:buFont typeface="Georgia" panose="02040502050405020303" pitchFamily="18" charset="0"/>
              <a:buNone/>
            </a:pPr>
            <a:endParaRPr lang="en-US" altLang="en-US" dirty="0"/>
          </a:p>
        </p:txBody>
      </p:sp>
      <p:pic>
        <p:nvPicPr>
          <p:cNvPr id="25604" name="Picture 1" descr="C:\Documents and Settings\alegler\Local Settings\Temporary Internet Files\Content.IE5\G1JYN5IY\MPj04304810000[1].jpg">
            <a:extLst>
              <a:ext uri="{FF2B5EF4-FFF2-40B4-BE49-F238E27FC236}">
                <a16:creationId xmlns:a16="http://schemas.microsoft.com/office/drawing/2014/main" id="{35C861AF-1FAA-4828-AEEB-5AA99E8CD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9949" y="1420420"/>
            <a:ext cx="19812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D7A4190-01C6-454D-AF8B-B810A954269E}"/>
              </a:ext>
            </a:extLst>
          </p:cNvPr>
          <p:cNvSpPr>
            <a:spLocks noGrp="1"/>
          </p:cNvSpPr>
          <p:nvPr>
            <p:ph type="title"/>
          </p:nvPr>
        </p:nvSpPr>
        <p:spPr/>
        <p:txBody>
          <a:bodyPr/>
          <a:lstStyle/>
          <a:p>
            <a:pPr fontAlgn="auto">
              <a:spcAft>
                <a:spcPts val="0"/>
              </a:spcAft>
              <a:defRPr/>
            </a:pPr>
            <a:r>
              <a:rPr lang="en-US"/>
              <a:t>Rescue Breathing</a:t>
            </a:r>
          </a:p>
        </p:txBody>
      </p:sp>
      <p:sp>
        <p:nvSpPr>
          <p:cNvPr id="26627" name="Content Placeholder 2">
            <a:extLst>
              <a:ext uri="{FF2B5EF4-FFF2-40B4-BE49-F238E27FC236}">
                <a16:creationId xmlns:a16="http://schemas.microsoft.com/office/drawing/2014/main" id="{DD848579-31AC-4FD6-A011-54B79653C78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Give 1 breath every 5 seconds</a:t>
            </a:r>
          </a:p>
          <a:p>
            <a:pPr lvl="1"/>
            <a:r>
              <a:rPr lang="en-US" altLang="en-US" dirty="0"/>
              <a:t>Take a normal breath</a:t>
            </a:r>
          </a:p>
          <a:p>
            <a:pPr lvl="1"/>
            <a:r>
              <a:rPr lang="en-US" altLang="en-US" dirty="0"/>
              <a:t>Cover the victim’s mouth with yours to create an airtight seal</a:t>
            </a:r>
          </a:p>
          <a:p>
            <a:pPr lvl="1"/>
            <a:r>
              <a:rPr lang="en-US" altLang="en-US" dirty="0"/>
              <a:t>Watch for the chest to rise as you give each breath</a:t>
            </a:r>
          </a:p>
        </p:txBody>
      </p:sp>
      <p:pic>
        <p:nvPicPr>
          <p:cNvPr id="26628" name="Picture 1" descr="C:\Documents and Settings\alegler\Local Settings\Temporary Internet Files\Content.IE5\9DTD3OJN\MCj03590370000[1].wmf">
            <a:extLst>
              <a:ext uri="{FF2B5EF4-FFF2-40B4-BE49-F238E27FC236}">
                <a16:creationId xmlns:a16="http://schemas.microsoft.com/office/drawing/2014/main" id="{F18E980C-E00B-4916-919B-A914A5E59A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7439" y="4142096"/>
            <a:ext cx="2363060" cy="2080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84B6998-B631-4031-912E-3D53F7DB59F9}"/>
              </a:ext>
            </a:extLst>
          </p:cNvPr>
          <p:cNvSpPr>
            <a:spLocks noGrp="1"/>
          </p:cNvSpPr>
          <p:nvPr>
            <p:ph type="title"/>
          </p:nvPr>
        </p:nvSpPr>
        <p:spPr/>
        <p:txBody>
          <a:bodyPr/>
          <a:lstStyle/>
          <a:p>
            <a:pPr fontAlgn="auto">
              <a:spcAft>
                <a:spcPts val="0"/>
              </a:spcAft>
              <a:defRPr/>
            </a:pPr>
            <a:r>
              <a:rPr lang="en-US"/>
              <a:t>CPR Procedure</a:t>
            </a:r>
          </a:p>
        </p:txBody>
      </p:sp>
      <p:sp>
        <p:nvSpPr>
          <p:cNvPr id="27651" name="Content Placeholder 2">
            <a:extLst>
              <a:ext uri="{FF2B5EF4-FFF2-40B4-BE49-F238E27FC236}">
                <a16:creationId xmlns:a16="http://schemas.microsoft.com/office/drawing/2014/main" id="{698E9141-52DD-43CE-AAD3-9B13F45C86D5}"/>
              </a:ext>
            </a:extLst>
          </p:cNvPr>
          <p:cNvSpPr>
            <a:spLocks noGrp="1" noChangeArrowheads="1"/>
          </p:cNvSpPr>
          <p:nvPr>
            <p:ph sz="half" idx="1"/>
          </p:nvPr>
        </p:nvSpPr>
        <p:spPr bwMode="auto">
          <a:xfrm>
            <a:off x="740664" y="1420420"/>
            <a:ext cx="11055750" cy="22030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If a person’s airway is clear but they are NOT breathing and do NOT have a pulse</a:t>
            </a:r>
          </a:p>
          <a:p>
            <a:pPr lvl="1"/>
            <a:r>
              <a:rPr lang="en-US" altLang="en-US" dirty="0"/>
              <a:t>CPR involves giving compressions which pump blood to the brain and heart.</a:t>
            </a:r>
          </a:p>
          <a:p>
            <a:pPr>
              <a:buFont typeface="Georgia" panose="02040502050405020303" pitchFamily="18" charset="0"/>
              <a:buNone/>
            </a:pPr>
            <a:endParaRPr lang="en-US" altLang="en-US" dirty="0"/>
          </a:p>
          <a:p>
            <a:endParaRPr lang="en-US" altLang="en-US" dirty="0"/>
          </a:p>
        </p:txBody>
      </p:sp>
      <p:pic>
        <p:nvPicPr>
          <p:cNvPr id="27652" name="Picture 1" descr="C:\Documents and Settings\alegler\Local Settings\Temporary Internet Files\Content.IE5\QTH9FART\MCBD20062_0000[1].wmf">
            <a:extLst>
              <a:ext uri="{FF2B5EF4-FFF2-40B4-BE49-F238E27FC236}">
                <a16:creationId xmlns:a16="http://schemas.microsoft.com/office/drawing/2014/main" id="{DF5350F0-F176-4ACA-96B5-1E65AF8350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5884" y="3855926"/>
            <a:ext cx="4278215" cy="2495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3B261F00-1A7C-4A8B-AF71-50F434F1CBBC}"/>
              </a:ext>
            </a:extLst>
          </p:cNvPr>
          <p:cNvSpPr>
            <a:spLocks noGrp="1"/>
          </p:cNvSpPr>
          <p:nvPr>
            <p:ph type="title"/>
          </p:nvPr>
        </p:nvSpPr>
        <p:spPr/>
        <p:txBody>
          <a:bodyPr/>
          <a:lstStyle/>
          <a:p>
            <a:pPr fontAlgn="auto">
              <a:spcAft>
                <a:spcPts val="0"/>
              </a:spcAft>
              <a:defRPr/>
            </a:pPr>
            <a:r>
              <a:rPr lang="en-US"/>
              <a:t>CPR Procedure</a:t>
            </a:r>
          </a:p>
        </p:txBody>
      </p:sp>
      <p:sp>
        <p:nvSpPr>
          <p:cNvPr id="28675" name="Content Placeholder 2">
            <a:extLst>
              <a:ext uri="{FF2B5EF4-FFF2-40B4-BE49-F238E27FC236}">
                <a16:creationId xmlns:a16="http://schemas.microsoft.com/office/drawing/2014/main" id="{17CC79F4-C3F8-4846-99A9-FD7DEF0BB69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0"/>
              </a:spcBef>
              <a:spcAft>
                <a:spcPts val="600"/>
              </a:spcAft>
              <a:buFont typeface="Arial" panose="020B0604020202020204" pitchFamily="34" charset="0"/>
              <a:buNone/>
            </a:pPr>
            <a:r>
              <a:rPr lang="en-US" altLang="en-US" b="1" dirty="0"/>
              <a:t>To give compressions:</a:t>
            </a:r>
          </a:p>
          <a:p>
            <a:pPr lvl="1">
              <a:spcBef>
                <a:spcPct val="0"/>
              </a:spcBef>
              <a:spcAft>
                <a:spcPts val="600"/>
              </a:spcAft>
            </a:pPr>
            <a:r>
              <a:rPr lang="en-US" altLang="en-US" dirty="0"/>
              <a:t>Put the heel of one hand on the center of the chest between the nipples</a:t>
            </a:r>
          </a:p>
          <a:p>
            <a:pPr lvl="1">
              <a:spcBef>
                <a:spcPct val="0"/>
              </a:spcBef>
              <a:spcAft>
                <a:spcPts val="600"/>
              </a:spcAft>
            </a:pPr>
            <a:r>
              <a:rPr lang="en-US" altLang="en-US" dirty="0"/>
              <a:t>Put the other hand on top of the first hand</a:t>
            </a:r>
          </a:p>
          <a:p>
            <a:pPr lvl="1">
              <a:spcBef>
                <a:spcPct val="0"/>
              </a:spcBef>
              <a:spcAft>
                <a:spcPts val="600"/>
              </a:spcAft>
            </a:pPr>
            <a:r>
              <a:rPr lang="en-US" altLang="en-US" dirty="0"/>
              <a:t>Push hard and push fast</a:t>
            </a:r>
          </a:p>
          <a:p>
            <a:pPr lvl="1">
              <a:spcBef>
                <a:spcPct val="0"/>
              </a:spcBef>
              <a:spcAft>
                <a:spcPts val="600"/>
              </a:spcAft>
            </a:pPr>
            <a:r>
              <a:rPr lang="en-US" altLang="en-US" dirty="0"/>
              <a:t>Push at a rate of 100 times a minute</a:t>
            </a:r>
          </a:p>
          <a:p>
            <a:pPr lvl="1">
              <a:spcBef>
                <a:spcPct val="0"/>
              </a:spcBef>
              <a:spcAft>
                <a:spcPts val="600"/>
              </a:spcAft>
            </a:pPr>
            <a:r>
              <a:rPr lang="en-US" altLang="en-US" dirty="0"/>
              <a:t>After each compression, release pressure on the chest to let it come back to its normal position.</a:t>
            </a:r>
          </a:p>
          <a:p>
            <a:pPr lvl="1">
              <a:spcBef>
                <a:spcPct val="0"/>
              </a:spcBef>
              <a:spcAft>
                <a:spcPts val="600"/>
              </a:spcAft>
            </a:pPr>
            <a:r>
              <a:rPr lang="en-US" altLang="en-US" dirty="0"/>
              <a:t>Keep your elbows </a:t>
            </a:r>
            <a:r>
              <a:rPr lang="en-US" altLang="en-US" b="1" dirty="0"/>
              <a:t>locked</a:t>
            </a:r>
            <a:r>
              <a:rPr lang="en-US" altLang="en-US" dirty="0"/>
              <a:t> so you do not get tired quickly.</a:t>
            </a:r>
          </a:p>
        </p:txBody>
      </p:sp>
      <p:pic>
        <p:nvPicPr>
          <p:cNvPr id="28676" name="Picture 4" descr="C:\Documents and Settings\alegler\Local Settings\Temporary Internet Files\Content.IE5\E6V2MF9M\MPj04222820000[1].jpg">
            <a:extLst>
              <a:ext uri="{FF2B5EF4-FFF2-40B4-BE49-F238E27FC236}">
                <a16:creationId xmlns:a16="http://schemas.microsoft.com/office/drawing/2014/main" id="{B0611051-CA5D-4538-9F12-0EE6E4EFA1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09043" y="4551529"/>
            <a:ext cx="1787888" cy="178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8DFD81E-FEBB-43BC-ACD1-EC4CEFA6945C}"/>
              </a:ext>
            </a:extLst>
          </p:cNvPr>
          <p:cNvSpPr>
            <a:spLocks noGrp="1"/>
          </p:cNvSpPr>
          <p:nvPr>
            <p:ph type="title"/>
          </p:nvPr>
        </p:nvSpPr>
        <p:spPr/>
        <p:txBody>
          <a:bodyPr/>
          <a:lstStyle/>
          <a:p>
            <a:pPr fontAlgn="auto">
              <a:spcAft>
                <a:spcPts val="0"/>
              </a:spcAft>
              <a:defRPr/>
            </a:pPr>
            <a:r>
              <a:rPr lang="en-US" dirty="0"/>
              <a:t>CPR Procedure</a:t>
            </a:r>
          </a:p>
        </p:txBody>
      </p:sp>
      <p:sp>
        <p:nvSpPr>
          <p:cNvPr id="29699" name="Content Placeholder 2">
            <a:extLst>
              <a:ext uri="{FF2B5EF4-FFF2-40B4-BE49-F238E27FC236}">
                <a16:creationId xmlns:a16="http://schemas.microsoft.com/office/drawing/2014/main" id="{B4328787-5E13-43B7-9062-3D8CAFBF2DB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Give 2 breaths, 1 second each</a:t>
            </a:r>
          </a:p>
          <a:p>
            <a:pPr lvl="1"/>
            <a:r>
              <a:rPr lang="en-US" altLang="en-US" dirty="0"/>
              <a:t>Give 30 compressions at a rate of 100 per minute and then give 2 breaths.  </a:t>
            </a:r>
          </a:p>
          <a:p>
            <a:pPr lvl="1"/>
            <a:r>
              <a:rPr lang="en-US" altLang="en-US" dirty="0"/>
              <a:t>Remember to release pressure after every compression</a:t>
            </a:r>
          </a:p>
          <a:p>
            <a:pPr lvl="1"/>
            <a:r>
              <a:rPr lang="en-US" altLang="en-US" dirty="0"/>
              <a:t>Keep giving sets of 30 to 2 until:</a:t>
            </a:r>
          </a:p>
          <a:p>
            <a:pPr lvl="2"/>
            <a:r>
              <a:rPr lang="en-US" altLang="en-US" dirty="0"/>
              <a:t>The automated external defibrillator (AED) arrives </a:t>
            </a:r>
          </a:p>
          <a:p>
            <a:pPr lvl="2"/>
            <a:r>
              <a:rPr lang="en-US" altLang="en-US" dirty="0"/>
              <a:t>Victim starts to move or</a:t>
            </a:r>
          </a:p>
          <a:p>
            <a:pPr lvl="2"/>
            <a:r>
              <a:rPr lang="en-US" altLang="en-US" dirty="0"/>
              <a:t>Trained help arrives</a:t>
            </a:r>
          </a:p>
        </p:txBody>
      </p:sp>
      <p:pic>
        <p:nvPicPr>
          <p:cNvPr id="29700" name="Picture 2" descr="http://images.clipart.com/thw/thw11/CL/5344_2005010018/000803_1060_86/21986703.thb.jpg?000803_1060_8626_v__v">
            <a:extLst>
              <a:ext uri="{FF2B5EF4-FFF2-40B4-BE49-F238E27FC236}">
                <a16:creationId xmlns:a16="http://schemas.microsoft.com/office/drawing/2014/main" id="{FEC4C18F-CFC1-4030-B2D7-29453AD7B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11066" y="3452197"/>
            <a:ext cx="128905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15CF0742-3A63-4520-996F-0E7D67D58467}"/>
              </a:ext>
            </a:extLst>
          </p:cNvPr>
          <p:cNvSpPr>
            <a:spLocks noGrp="1"/>
          </p:cNvSpPr>
          <p:nvPr>
            <p:ph type="title"/>
          </p:nvPr>
        </p:nvSpPr>
        <p:spPr/>
        <p:txBody>
          <a:bodyPr/>
          <a:lstStyle/>
          <a:p>
            <a:pPr fontAlgn="auto">
              <a:spcAft>
                <a:spcPts val="0"/>
              </a:spcAft>
              <a:defRPr/>
            </a:pPr>
            <a:r>
              <a:rPr lang="en-US"/>
              <a:t>Remember!</a:t>
            </a:r>
          </a:p>
        </p:txBody>
      </p:sp>
      <p:sp>
        <p:nvSpPr>
          <p:cNvPr id="30723" name="Content Placeholder 2">
            <a:extLst>
              <a:ext uri="{FF2B5EF4-FFF2-40B4-BE49-F238E27FC236}">
                <a16:creationId xmlns:a16="http://schemas.microsoft.com/office/drawing/2014/main" id="{C8408110-4BC4-4DE8-A891-45787A105BA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Before you begin:</a:t>
            </a:r>
          </a:p>
          <a:p>
            <a:pPr lvl="1"/>
            <a:r>
              <a:rPr lang="en-US" altLang="en-US" dirty="0"/>
              <a:t>Confirm that the area is secure</a:t>
            </a:r>
          </a:p>
          <a:p>
            <a:pPr lvl="1"/>
            <a:r>
              <a:rPr lang="en-US" altLang="en-US" dirty="0"/>
              <a:t>Notify (or have someone notify) medical personnel about the situation</a:t>
            </a:r>
          </a:p>
          <a:p>
            <a:r>
              <a:rPr lang="en-US" altLang="en-US" dirty="0"/>
              <a:t>CPR is best done with 2 people </a:t>
            </a:r>
          </a:p>
          <a:p>
            <a:pPr lvl="1"/>
            <a:r>
              <a:rPr lang="en-US" altLang="en-US" dirty="0"/>
              <a:t>One person doing the breathing</a:t>
            </a:r>
          </a:p>
          <a:p>
            <a:pPr lvl="1"/>
            <a:r>
              <a:rPr lang="en-US" altLang="en-US" dirty="0"/>
              <a:t>One person doing </a:t>
            </a:r>
            <a:r>
              <a:rPr lang="en-US" altLang="en-US"/>
              <a:t>the compressions</a:t>
            </a:r>
            <a:endParaRPr lang="en-US" altLang="en-US" dirty="0"/>
          </a:p>
        </p:txBody>
      </p:sp>
      <p:pic>
        <p:nvPicPr>
          <p:cNvPr id="30724" name="Picture 1" descr="C:\Documents and Settings\alegler\Local Settings\Temporary Internet Files\Content.IE5\AW7QCMWC\MCj04160100000[1].wmf">
            <a:extLst>
              <a:ext uri="{FF2B5EF4-FFF2-40B4-BE49-F238E27FC236}">
                <a16:creationId xmlns:a16="http://schemas.microsoft.com/office/drawing/2014/main" id="{499A5AA1-3DB6-4AC1-B3B6-82C4DDF1DE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0" y="3962400"/>
            <a:ext cx="1838325" cy="103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B862C60-81C6-40E7-BAEC-CE1940455CA6}"/>
              </a:ext>
            </a:extLst>
          </p:cNvPr>
          <p:cNvSpPr>
            <a:spLocks noGrp="1"/>
          </p:cNvSpPr>
          <p:nvPr>
            <p:ph type="title"/>
          </p:nvPr>
        </p:nvSpPr>
        <p:spPr/>
        <p:txBody>
          <a:bodyPr/>
          <a:lstStyle/>
          <a:p>
            <a:pPr fontAlgn="auto">
              <a:spcAft>
                <a:spcPts val="0"/>
              </a:spcAft>
              <a:defRPr/>
            </a:pPr>
            <a:r>
              <a:rPr lang="en-US"/>
              <a:t>Resource</a:t>
            </a:r>
          </a:p>
        </p:txBody>
      </p:sp>
      <p:sp>
        <p:nvSpPr>
          <p:cNvPr id="21507" name="Content Placeholder 2">
            <a:extLst>
              <a:ext uri="{FF2B5EF4-FFF2-40B4-BE49-F238E27FC236}">
                <a16:creationId xmlns:a16="http://schemas.microsoft.com/office/drawing/2014/main" id="{94587770-1258-4FBA-B1B9-82CFF561B34B}"/>
              </a:ext>
            </a:extLst>
          </p:cNvPr>
          <p:cNvSpPr>
            <a:spLocks noGrp="1"/>
          </p:cNvSpPr>
          <p:nvPr>
            <p:ph sz="half" idx="1"/>
          </p:nvPr>
        </p:nvSpPr>
        <p:spPr/>
        <p:txBody>
          <a:bodyPr/>
          <a:lstStyle/>
          <a:p>
            <a:pPr marL="452438" lvl="1" fontAlgn="auto">
              <a:spcAft>
                <a:spcPts val="0"/>
              </a:spcAft>
              <a:defRPr/>
            </a:pPr>
            <a:r>
              <a:rPr lang="en-US" sz="2400" dirty="0"/>
              <a:t>American Heart Association </a:t>
            </a:r>
            <a:r>
              <a:rPr lang="en-US" sz="2400" dirty="0">
                <a:hlinkClick r:id="rId2"/>
              </a:rPr>
              <a:t>http://www.heart.org/HEARTORG/</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E406935-3DC5-4F8E-B4A9-C76BF73DC58C}"/>
              </a:ext>
            </a:extLst>
          </p:cNvPr>
          <p:cNvSpPr>
            <a:spLocks noGrp="1"/>
          </p:cNvSpPr>
          <p:nvPr>
            <p:ph type="title"/>
          </p:nvPr>
        </p:nvSpPr>
        <p:spPr/>
        <p:txBody>
          <a:bodyPr/>
          <a:lstStyle/>
          <a:p>
            <a:pPr fontAlgn="auto">
              <a:spcAft>
                <a:spcPts val="0"/>
              </a:spcAft>
              <a:defRPr/>
            </a:pPr>
            <a:r>
              <a:rPr lang="en-US"/>
              <a:t>CPR Facts</a:t>
            </a:r>
          </a:p>
        </p:txBody>
      </p:sp>
      <p:sp>
        <p:nvSpPr>
          <p:cNvPr id="3" name="Content Placeholder 2">
            <a:extLst>
              <a:ext uri="{FF2B5EF4-FFF2-40B4-BE49-F238E27FC236}">
                <a16:creationId xmlns:a16="http://schemas.microsoft.com/office/drawing/2014/main" id="{DCD3317B-06F5-4F68-8F66-AFEE1CAC505F}"/>
              </a:ext>
            </a:extLst>
          </p:cNvPr>
          <p:cNvSpPr>
            <a:spLocks noGrp="1"/>
          </p:cNvSpPr>
          <p:nvPr>
            <p:ph sz="half" idx="1"/>
          </p:nvPr>
        </p:nvSpPr>
        <p:spPr/>
        <p:txBody>
          <a:bodyPr>
            <a:normAutofit/>
          </a:bodyPr>
          <a:lstStyle/>
          <a:p>
            <a:pPr marL="452628" lvl="1" fontAlgn="auto">
              <a:spcAft>
                <a:spcPts val="0"/>
              </a:spcAft>
              <a:buClr>
                <a:srgbClr val="C00000"/>
              </a:buClr>
              <a:defRPr/>
            </a:pPr>
            <a:r>
              <a:rPr lang="en-US" dirty="0"/>
              <a:t>Heart disease is the number 1 killer in the U.S. </a:t>
            </a:r>
          </a:p>
          <a:p>
            <a:pPr marL="452628" lvl="1" fontAlgn="auto">
              <a:spcAft>
                <a:spcPts val="0"/>
              </a:spcAft>
              <a:buClr>
                <a:srgbClr val="C00000"/>
              </a:buClr>
              <a:defRPr/>
            </a:pPr>
            <a:r>
              <a:rPr lang="en-US" dirty="0"/>
              <a:t>330,000 Americans die yearly</a:t>
            </a:r>
          </a:p>
          <a:p>
            <a:pPr marL="452628" lvl="1" fontAlgn="auto">
              <a:spcAft>
                <a:spcPts val="0"/>
              </a:spcAft>
              <a:buClr>
                <a:srgbClr val="C00000"/>
              </a:buClr>
              <a:defRPr/>
            </a:pPr>
            <a:r>
              <a:rPr lang="en-US" dirty="0"/>
              <a:t>50% of these will die </a:t>
            </a:r>
            <a:r>
              <a:rPr lang="en-US" u="sng" dirty="0"/>
              <a:t>before</a:t>
            </a:r>
            <a:r>
              <a:rPr lang="en-US" dirty="0"/>
              <a:t> they get to the hospital</a:t>
            </a:r>
          </a:p>
          <a:p>
            <a:pPr marL="452628" lvl="1" fontAlgn="auto">
              <a:spcAft>
                <a:spcPts val="0"/>
              </a:spcAft>
              <a:buClr>
                <a:srgbClr val="C00000"/>
              </a:buClr>
              <a:defRPr/>
            </a:pPr>
            <a:endParaRPr lang="en-US" dirty="0"/>
          </a:p>
          <a:p>
            <a:pPr marL="452628" lvl="1" fontAlgn="auto">
              <a:spcAft>
                <a:spcPts val="0"/>
              </a:spcAft>
              <a:buClr>
                <a:srgbClr val="C00000"/>
              </a:buClr>
              <a:defRPr/>
            </a:pPr>
            <a:endParaRPr lang="en-US" dirty="0"/>
          </a:p>
          <a:p>
            <a:pPr marL="452628" lvl="1" fontAlgn="auto">
              <a:spcAft>
                <a:spcPts val="0"/>
              </a:spcAft>
              <a:buClr>
                <a:srgbClr val="C00000"/>
              </a:buClr>
              <a:defRPr/>
            </a:pPr>
            <a:endParaRPr lang="en-US" dirty="0"/>
          </a:p>
          <a:p>
            <a:pPr marL="109728" lvl="1" indent="0" fontAlgn="auto">
              <a:spcAft>
                <a:spcPts val="0"/>
              </a:spcAft>
              <a:buClr>
                <a:srgbClr val="C00000"/>
              </a:buClr>
              <a:buNone/>
              <a:defRPr/>
            </a:pPr>
            <a:br>
              <a:rPr lang="en-US" dirty="0"/>
            </a:br>
            <a:br>
              <a:rPr lang="en-US" dirty="0"/>
            </a:br>
            <a:endParaRPr lang="en-US" dirty="0"/>
          </a:p>
          <a:p>
            <a:pPr marL="452628" lvl="1" fontAlgn="auto">
              <a:spcAft>
                <a:spcPts val="0"/>
              </a:spcAft>
              <a:buClr>
                <a:srgbClr val="C00000"/>
              </a:buClr>
              <a:defRPr/>
            </a:pPr>
            <a:endParaRPr lang="en-US" dirty="0"/>
          </a:p>
        </p:txBody>
      </p:sp>
      <p:pic>
        <p:nvPicPr>
          <p:cNvPr id="16388" name="Picture 5" descr="http://images.clipart.com/thb/thb8/CL/30876/37649368.thb.jpg?1001624573">
            <a:extLst>
              <a:ext uri="{FF2B5EF4-FFF2-40B4-BE49-F238E27FC236}">
                <a16:creationId xmlns:a16="http://schemas.microsoft.com/office/drawing/2014/main" id="{266EE194-31C8-4D67-B687-A5D3057BA7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12094" y="3657600"/>
            <a:ext cx="1677538" cy="2283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5" descr="C:\Documents and Settings\alegler\Local Settings\Temporary Internet Files\Content.IE5\D9YWJN2D\MPj04222880000[1].jpg">
            <a:extLst>
              <a:ext uri="{FF2B5EF4-FFF2-40B4-BE49-F238E27FC236}">
                <a16:creationId xmlns:a16="http://schemas.microsoft.com/office/drawing/2014/main" id="{372EEAA2-16AD-4021-A221-278A8DF6F5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3878" y="3218598"/>
            <a:ext cx="3149220" cy="3149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2E1BAC2-E4DE-497A-BED9-8E0E33B65763}"/>
              </a:ext>
            </a:extLst>
          </p:cNvPr>
          <p:cNvSpPr>
            <a:spLocks noGrp="1"/>
          </p:cNvSpPr>
          <p:nvPr>
            <p:ph type="title"/>
          </p:nvPr>
        </p:nvSpPr>
        <p:spPr/>
        <p:txBody>
          <a:bodyPr/>
          <a:lstStyle/>
          <a:p>
            <a:pPr fontAlgn="auto">
              <a:spcAft>
                <a:spcPts val="0"/>
              </a:spcAft>
              <a:defRPr/>
            </a:pPr>
            <a:r>
              <a:rPr lang="en-US"/>
              <a:t>CPR Facts</a:t>
            </a:r>
          </a:p>
        </p:txBody>
      </p:sp>
      <p:sp>
        <p:nvSpPr>
          <p:cNvPr id="3" name="Content Placeholder 2">
            <a:extLst>
              <a:ext uri="{FF2B5EF4-FFF2-40B4-BE49-F238E27FC236}">
                <a16:creationId xmlns:a16="http://schemas.microsoft.com/office/drawing/2014/main" id="{1AE0274E-AD38-4B50-83EC-B3167A8A7D3E}"/>
              </a:ext>
            </a:extLst>
          </p:cNvPr>
          <p:cNvSpPr>
            <a:spLocks noGrp="1"/>
          </p:cNvSpPr>
          <p:nvPr>
            <p:ph sz="half" idx="1"/>
          </p:nvPr>
        </p:nvSpPr>
        <p:spPr/>
        <p:txBody>
          <a:bodyPr>
            <a:normAutofit/>
          </a:bodyPr>
          <a:lstStyle/>
          <a:p>
            <a:pPr marL="452628" lvl="1" fontAlgn="auto">
              <a:spcAft>
                <a:spcPts val="0"/>
              </a:spcAft>
              <a:buClr>
                <a:srgbClr val="C00000"/>
              </a:buClr>
              <a:defRPr/>
            </a:pPr>
            <a:r>
              <a:rPr lang="en-US" dirty="0"/>
              <a:t>The most common cause of death from a heart attack in adults is ventricular fibrillation</a:t>
            </a:r>
          </a:p>
          <a:p>
            <a:pPr marL="452628" lvl="1" fontAlgn="auto">
              <a:spcAft>
                <a:spcPts val="0"/>
              </a:spcAft>
              <a:buClr>
                <a:srgbClr val="C00000"/>
              </a:buClr>
              <a:defRPr/>
            </a:pPr>
            <a:r>
              <a:rPr lang="en-US" dirty="0"/>
              <a:t>Ventricular fibrillation:</a:t>
            </a:r>
          </a:p>
          <a:p>
            <a:pPr marL="1201928" lvl="2" indent="-457200" fontAlgn="auto">
              <a:spcAft>
                <a:spcPts val="0"/>
              </a:spcAft>
              <a:buClr>
                <a:srgbClr val="4E7CBE"/>
              </a:buClr>
              <a:defRPr/>
            </a:pPr>
            <a:r>
              <a:rPr lang="en-US" dirty="0"/>
              <a:t>A disturbance in the electrical rhythm of the heart </a:t>
            </a:r>
          </a:p>
          <a:p>
            <a:pPr marL="1201928" lvl="2" indent="-457200" fontAlgn="auto">
              <a:spcAft>
                <a:spcPts val="0"/>
              </a:spcAft>
              <a:buClr>
                <a:srgbClr val="4E7CBE"/>
              </a:buClr>
              <a:defRPr/>
            </a:pPr>
            <a:r>
              <a:rPr lang="en-US" dirty="0"/>
              <a:t>Can be treated with defibrillation (applying an electrical shock to the chest)</a:t>
            </a:r>
          </a:p>
          <a:p>
            <a:pPr marL="1201928" lvl="2" indent="-457200" fontAlgn="auto">
              <a:spcAft>
                <a:spcPts val="0"/>
              </a:spcAft>
              <a:buClr>
                <a:srgbClr val="4E7CBE"/>
              </a:buClr>
              <a:defRPr/>
            </a:pPr>
            <a:r>
              <a:rPr lang="en-US" dirty="0"/>
              <a:t>If a defibrillator is not readily available, brain death will occur in less than 10 minutes</a:t>
            </a:r>
          </a:p>
          <a:p>
            <a:pPr marL="452628" lvl="1" fontAlgn="auto">
              <a:spcAft>
                <a:spcPts val="0"/>
              </a:spcAft>
              <a:buClr>
                <a:schemeClr val="accent3"/>
              </a:buClr>
              <a:defRPr/>
            </a:pPr>
            <a:endParaRPr lang="en-US" dirty="0"/>
          </a:p>
        </p:txBody>
      </p:sp>
      <p:pic>
        <p:nvPicPr>
          <p:cNvPr id="17412" name="Picture 2" descr="http://images.clipart.com/thw/thw11/CL/5433_2005010014/000803_1085_15/21315785.thb.jpg?000803_1085_1564_v__v">
            <a:extLst>
              <a:ext uri="{FF2B5EF4-FFF2-40B4-BE49-F238E27FC236}">
                <a16:creationId xmlns:a16="http://schemas.microsoft.com/office/drawing/2014/main" id="{7C059F50-53BC-4FD4-A3F3-3723D947D4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9047" y="4718713"/>
            <a:ext cx="219075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064D6A5E-809C-41AE-8C87-2E9FBBD4384A}"/>
              </a:ext>
            </a:extLst>
          </p:cNvPr>
          <p:cNvSpPr>
            <a:spLocks noGrp="1"/>
          </p:cNvSpPr>
          <p:nvPr>
            <p:ph type="title"/>
          </p:nvPr>
        </p:nvSpPr>
        <p:spPr/>
        <p:txBody>
          <a:bodyPr/>
          <a:lstStyle/>
          <a:p>
            <a:pPr fontAlgn="auto">
              <a:spcAft>
                <a:spcPts val="0"/>
              </a:spcAft>
              <a:defRPr/>
            </a:pPr>
            <a:r>
              <a:rPr lang="en-US"/>
              <a:t>CPR Facts</a:t>
            </a:r>
          </a:p>
        </p:txBody>
      </p:sp>
      <p:sp>
        <p:nvSpPr>
          <p:cNvPr id="9219" name="Content Placeholder 2">
            <a:extLst>
              <a:ext uri="{FF2B5EF4-FFF2-40B4-BE49-F238E27FC236}">
                <a16:creationId xmlns:a16="http://schemas.microsoft.com/office/drawing/2014/main" id="{245960D4-BF8B-48F9-BC4A-B3B19EF7582B}"/>
              </a:ext>
            </a:extLst>
          </p:cNvPr>
          <p:cNvSpPr>
            <a:spLocks noGrp="1"/>
          </p:cNvSpPr>
          <p:nvPr>
            <p:ph sz="half" idx="1"/>
          </p:nvPr>
        </p:nvSpPr>
        <p:spPr/>
        <p:txBody>
          <a:bodyPr/>
          <a:lstStyle/>
          <a:p>
            <a:pPr lvl="1" fontAlgn="auto">
              <a:spcBef>
                <a:spcPts val="0"/>
              </a:spcBef>
              <a:spcAft>
                <a:spcPts val="600"/>
              </a:spcAft>
              <a:defRPr/>
            </a:pPr>
            <a:r>
              <a:rPr lang="en-US" sz="2400" dirty="0"/>
              <a:t>During cardiac arrest, the heart stops pumping blood.  </a:t>
            </a:r>
          </a:p>
          <a:p>
            <a:pPr marL="708660" lvl="1" indent="-256032" fontAlgn="auto">
              <a:spcBef>
                <a:spcPts val="0"/>
              </a:spcBef>
              <a:spcAft>
                <a:spcPts val="600"/>
              </a:spcAft>
              <a:buClr>
                <a:srgbClr val="4E7CBE"/>
              </a:buClr>
              <a:buFont typeface="Georgia"/>
              <a:buChar char="•"/>
              <a:defRPr/>
            </a:pPr>
            <a:r>
              <a:rPr lang="en-US" sz="2400" dirty="0"/>
              <a:t>CPR is one way of buying time until normal heart function is restored or a defibrillator becomes available.</a:t>
            </a:r>
          </a:p>
          <a:p>
            <a:pPr marL="708660" lvl="1" indent="-256032" fontAlgn="auto">
              <a:spcBef>
                <a:spcPts val="0"/>
              </a:spcBef>
              <a:spcAft>
                <a:spcPts val="600"/>
              </a:spcAft>
              <a:buClr>
                <a:srgbClr val="4E7CBE"/>
              </a:buClr>
              <a:buFont typeface="Georgia"/>
              <a:buChar char="•"/>
              <a:defRPr/>
            </a:pPr>
            <a:r>
              <a:rPr lang="en-US" sz="2400" dirty="0"/>
              <a:t>CPR provides artificial breathing and circulation, keeping oxygenated blood flowing to the heart and brain.</a:t>
            </a:r>
          </a:p>
          <a:p>
            <a:pPr marL="708660" lvl="1" indent="-256032" fontAlgn="auto">
              <a:spcBef>
                <a:spcPts val="0"/>
              </a:spcBef>
              <a:spcAft>
                <a:spcPts val="600"/>
              </a:spcAft>
              <a:buClr>
                <a:srgbClr val="4E7CBE"/>
              </a:buClr>
              <a:buFont typeface="Georgia"/>
              <a:buChar char="•"/>
              <a:defRPr/>
            </a:pPr>
            <a:r>
              <a:rPr lang="en-US" sz="2400" dirty="0"/>
              <a:t>The earlier you give CPR, the greater the chance of success.</a:t>
            </a:r>
          </a:p>
          <a:p>
            <a:pPr lvl="1" fontAlgn="auto">
              <a:spcBef>
                <a:spcPts val="0"/>
              </a:spcBef>
              <a:spcAft>
                <a:spcPts val="600"/>
              </a:spcAft>
              <a:defRPr/>
            </a:pPr>
            <a:r>
              <a:rPr lang="en-US" sz="2400" dirty="0"/>
              <a:t>CPR is a combination of rescue breathing and chest compressions.</a:t>
            </a:r>
          </a:p>
        </p:txBody>
      </p:sp>
      <p:pic>
        <p:nvPicPr>
          <p:cNvPr id="18436" name="Picture 5" descr="C:\Documents and Settings\alegler\Local Settings\Temporary Internet Files\Content.IE5\G1JYN5IY\MCj04041930000[1].wmf">
            <a:extLst>
              <a:ext uri="{FF2B5EF4-FFF2-40B4-BE49-F238E27FC236}">
                <a16:creationId xmlns:a16="http://schemas.microsoft.com/office/drawing/2014/main" id="{09126851-D288-4BC6-9D97-32F6A569F7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1836" y="4551749"/>
            <a:ext cx="14827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3B67B921-982A-40CE-8FF0-BF92E816A211}"/>
              </a:ext>
            </a:extLst>
          </p:cNvPr>
          <p:cNvSpPr>
            <a:spLocks noGrp="1"/>
          </p:cNvSpPr>
          <p:nvPr>
            <p:ph type="title"/>
          </p:nvPr>
        </p:nvSpPr>
        <p:spPr/>
        <p:txBody>
          <a:bodyPr/>
          <a:lstStyle/>
          <a:p>
            <a:pPr fontAlgn="auto">
              <a:spcAft>
                <a:spcPts val="0"/>
              </a:spcAft>
              <a:defRPr/>
            </a:pPr>
            <a:r>
              <a:rPr lang="en-US" dirty="0"/>
              <a:t>When to Give CPR</a:t>
            </a:r>
          </a:p>
        </p:txBody>
      </p:sp>
      <p:sp>
        <p:nvSpPr>
          <p:cNvPr id="19459" name="Content Placeholder 2">
            <a:extLst>
              <a:ext uri="{FF2B5EF4-FFF2-40B4-BE49-F238E27FC236}">
                <a16:creationId xmlns:a16="http://schemas.microsoft.com/office/drawing/2014/main" id="{39E007C8-878D-4A9F-86E9-4F10C0B5D3A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Someone is not breathing and has no pulse</a:t>
            </a:r>
          </a:p>
          <a:p>
            <a:pPr lvl="1"/>
            <a:r>
              <a:rPr lang="en-US" altLang="en-US" dirty="0"/>
              <a:t>If someone is not breathing, but has a pulse, perform rescue breathing</a:t>
            </a:r>
          </a:p>
          <a:p>
            <a:endParaRPr lang="en-US" altLang="en-US" dirty="0"/>
          </a:p>
        </p:txBody>
      </p:sp>
      <p:pic>
        <p:nvPicPr>
          <p:cNvPr id="19460" name="Picture 5" descr="C:\Documents and Settings\alegler\Local Settings\Temporary Internet Files\Content.IE5\G1JYN5IY\MCj02871050000[1].wmf">
            <a:extLst>
              <a:ext uri="{FF2B5EF4-FFF2-40B4-BE49-F238E27FC236}">
                <a16:creationId xmlns:a16="http://schemas.microsoft.com/office/drawing/2014/main" id="{10334701-2219-4735-8146-F2AF0D1491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36827" y="3261934"/>
            <a:ext cx="2054225"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663C778B-5E35-41E5-A678-AD5D50461B69}"/>
              </a:ext>
            </a:extLst>
          </p:cNvPr>
          <p:cNvSpPr>
            <a:spLocks noGrp="1"/>
          </p:cNvSpPr>
          <p:nvPr>
            <p:ph type="title"/>
          </p:nvPr>
        </p:nvSpPr>
        <p:spPr/>
        <p:txBody>
          <a:bodyPr/>
          <a:lstStyle/>
          <a:p>
            <a:pPr fontAlgn="auto">
              <a:spcAft>
                <a:spcPts val="0"/>
              </a:spcAft>
              <a:defRPr/>
            </a:pPr>
            <a:br>
              <a:rPr lang="en-US" dirty="0"/>
            </a:br>
            <a:r>
              <a:rPr lang="en-US" dirty="0"/>
              <a:t>When to Give CPR</a:t>
            </a:r>
          </a:p>
        </p:txBody>
      </p:sp>
      <p:sp>
        <p:nvSpPr>
          <p:cNvPr id="20483" name="Content Placeholder 2">
            <a:extLst>
              <a:ext uri="{FF2B5EF4-FFF2-40B4-BE49-F238E27FC236}">
                <a16:creationId xmlns:a16="http://schemas.microsoft.com/office/drawing/2014/main" id="{29ED89DF-4EBD-4559-8B49-9AA49EBF0BA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Check the ABCs:</a:t>
            </a:r>
          </a:p>
          <a:p>
            <a:pPr lvl="1"/>
            <a:r>
              <a:rPr lang="en-US" altLang="en-US" dirty="0"/>
              <a:t>Airway</a:t>
            </a:r>
          </a:p>
          <a:p>
            <a:pPr lvl="1"/>
            <a:r>
              <a:rPr lang="en-US" altLang="en-US" dirty="0"/>
              <a:t>Breathing</a:t>
            </a:r>
          </a:p>
          <a:p>
            <a:pPr lvl="1"/>
            <a:r>
              <a:rPr lang="en-US" altLang="en-US" dirty="0"/>
              <a:t>Circulation</a:t>
            </a:r>
          </a:p>
        </p:txBody>
      </p:sp>
      <p:pic>
        <p:nvPicPr>
          <p:cNvPr id="20484" name="Picture 4" descr="C:\Documents and Settings\alegler\Local Settings\Temporary Internet Files\Content.IE5\D9YWJN2D\MPj04011310000[1].jpg">
            <a:extLst>
              <a:ext uri="{FF2B5EF4-FFF2-40B4-BE49-F238E27FC236}">
                <a16:creationId xmlns:a16="http://schemas.microsoft.com/office/drawing/2014/main" id="{CF549403-328E-4DF6-8FE6-C635B9AE2F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6060" y="1420420"/>
            <a:ext cx="2505075" cy="313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224BFA9-1EE2-4C4C-BD9E-D8BA923B00C3}"/>
              </a:ext>
            </a:extLst>
          </p:cNvPr>
          <p:cNvSpPr>
            <a:spLocks noGrp="1"/>
          </p:cNvSpPr>
          <p:nvPr>
            <p:ph type="title"/>
          </p:nvPr>
        </p:nvSpPr>
        <p:spPr/>
        <p:txBody>
          <a:bodyPr/>
          <a:lstStyle/>
          <a:p>
            <a:pPr fontAlgn="auto">
              <a:spcAft>
                <a:spcPts val="0"/>
              </a:spcAft>
              <a:defRPr/>
            </a:pPr>
            <a:r>
              <a:rPr lang="en-US" dirty="0"/>
              <a:t>A is for Airway</a:t>
            </a:r>
          </a:p>
        </p:txBody>
      </p:sp>
      <p:sp>
        <p:nvSpPr>
          <p:cNvPr id="21507" name="Content Placeholder 2">
            <a:extLst>
              <a:ext uri="{FF2B5EF4-FFF2-40B4-BE49-F238E27FC236}">
                <a16:creationId xmlns:a16="http://schemas.microsoft.com/office/drawing/2014/main" id="{A844C48A-AEC6-47A0-BE19-C24EF7D3DD2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Check their mouth or throat for blockage</a:t>
            </a:r>
          </a:p>
          <a:p>
            <a:pPr lvl="1"/>
            <a:r>
              <a:rPr lang="en-US" altLang="en-US" dirty="0"/>
              <a:t>Sweep the inside of the mouth with your fingers, if necessary</a:t>
            </a:r>
          </a:p>
        </p:txBody>
      </p:sp>
      <p:pic>
        <p:nvPicPr>
          <p:cNvPr id="21508" name="Picture 5" descr="http://images.clipart.com/thw/thw11/CL/5433_2005010014/000803_1057_07/20498798.thb.jpg?000803_1057_0722_v__v">
            <a:extLst>
              <a:ext uri="{FF2B5EF4-FFF2-40B4-BE49-F238E27FC236}">
                <a16:creationId xmlns:a16="http://schemas.microsoft.com/office/drawing/2014/main" id="{B083D653-C594-4B66-B16F-1A2999CB91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9214" y="3182202"/>
            <a:ext cx="189865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7E1A6910-3159-4768-A7EB-23AA9338A47B}"/>
              </a:ext>
            </a:extLst>
          </p:cNvPr>
          <p:cNvSpPr>
            <a:spLocks noGrp="1"/>
          </p:cNvSpPr>
          <p:nvPr>
            <p:ph type="title"/>
          </p:nvPr>
        </p:nvSpPr>
        <p:spPr/>
        <p:txBody>
          <a:bodyPr/>
          <a:lstStyle/>
          <a:p>
            <a:pPr fontAlgn="auto">
              <a:spcAft>
                <a:spcPts val="0"/>
              </a:spcAft>
              <a:defRPr/>
            </a:pPr>
            <a:r>
              <a:rPr lang="en-US"/>
              <a:t>B is for Breathing</a:t>
            </a:r>
          </a:p>
        </p:txBody>
      </p:sp>
      <p:sp>
        <p:nvSpPr>
          <p:cNvPr id="22531" name="Content Placeholder 2">
            <a:extLst>
              <a:ext uri="{FF2B5EF4-FFF2-40B4-BE49-F238E27FC236}">
                <a16:creationId xmlns:a16="http://schemas.microsoft.com/office/drawing/2014/main" id="{B50625DD-BE76-46F4-B499-CFE9292DD0A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Put your ear to the mouth and nose</a:t>
            </a:r>
          </a:p>
          <a:p>
            <a:pPr lvl="1"/>
            <a:r>
              <a:rPr lang="en-US" altLang="en-US" dirty="0"/>
              <a:t>Listen to see if they are breathing</a:t>
            </a:r>
          </a:p>
          <a:p>
            <a:pPr lvl="1"/>
            <a:r>
              <a:rPr lang="en-US" altLang="en-US" dirty="0"/>
              <a:t>Observe if the chest is rising</a:t>
            </a:r>
          </a:p>
          <a:p>
            <a:pPr lvl="1"/>
            <a:r>
              <a:rPr lang="en-US" altLang="en-US" dirty="0"/>
              <a:t>Feel for breaths on your cheek</a:t>
            </a:r>
          </a:p>
        </p:txBody>
      </p:sp>
      <p:pic>
        <p:nvPicPr>
          <p:cNvPr id="22532" name="Picture 2" descr="http://images.clipart.com/thb/thb11/CL/5344_2005030011/010716_0867_49/24596032.thb.jpg?010716_0867_4984_o__i">
            <a:extLst>
              <a:ext uri="{FF2B5EF4-FFF2-40B4-BE49-F238E27FC236}">
                <a16:creationId xmlns:a16="http://schemas.microsoft.com/office/drawing/2014/main" id="{B94B948D-7E62-41F7-B335-37F55EFB0E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8973" y="1519563"/>
            <a:ext cx="3028950" cy="213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2006/metadata/properties"/>
    <ds:schemaRef ds:uri="http://schemas.microsoft.com/office/infopath/2007/PartnerControls"/>
    <ds:schemaRef ds:uri="56ea17bb-c96d-4826-b465-01eec0dd23dd"/>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42</TotalTime>
  <Words>545</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18</vt:i4>
      </vt:variant>
    </vt:vector>
  </HeadingPairs>
  <TitlesOfParts>
    <vt:vector size="27" baseType="lpstr">
      <vt:lpstr>.AppleSystemUIFont</vt:lpstr>
      <vt:lpstr>Arial</vt:lpstr>
      <vt:lpstr>Calibri</vt:lpstr>
      <vt:lpstr>Georgia</vt:lpstr>
      <vt:lpstr>Open Sans</vt:lpstr>
      <vt:lpstr>Open Sans SemiBold</vt:lpstr>
      <vt:lpstr>2_Office Theme</vt:lpstr>
      <vt:lpstr>3_Office Theme</vt:lpstr>
      <vt:lpstr>4_Office Theme</vt:lpstr>
      <vt:lpstr>PowerPoint Presentation</vt:lpstr>
      <vt:lpstr>PowerPoint Presentation</vt:lpstr>
      <vt:lpstr>CPR Facts</vt:lpstr>
      <vt:lpstr>CPR Facts</vt:lpstr>
      <vt:lpstr>CPR Facts</vt:lpstr>
      <vt:lpstr>When to Give CPR</vt:lpstr>
      <vt:lpstr> When to Give CPR</vt:lpstr>
      <vt:lpstr>A is for Airway</vt:lpstr>
      <vt:lpstr>B is for Breathing</vt:lpstr>
      <vt:lpstr>C is for Circulation</vt:lpstr>
      <vt:lpstr>Rescue Breathing</vt:lpstr>
      <vt:lpstr>Rescue Breathing</vt:lpstr>
      <vt:lpstr>Rescue Breathing</vt:lpstr>
      <vt:lpstr>CPR Procedure</vt:lpstr>
      <vt:lpstr>CPR Procedure</vt:lpstr>
      <vt:lpstr>CPR Procedure</vt:lpstr>
      <vt:lpstr>Remember!</vt:lpstr>
      <vt:lpstr>Resource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2017-07-26T13:48:15Z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