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6"/>
  </p:notesMasterIdLst>
  <p:sldIdLst>
    <p:sldId id="321" r:id="rId6"/>
    <p:sldId id="319" r:id="rId7"/>
    <p:sldId id="323" r:id="rId8"/>
    <p:sldId id="324" r:id="rId9"/>
    <p:sldId id="325" r:id="rId10"/>
    <p:sldId id="326" r:id="rId11"/>
    <p:sldId id="327" r:id="rId12"/>
    <p:sldId id="328" r:id="rId13"/>
    <p:sldId id="329" r:id="rId14"/>
    <p:sldId id="330"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116" d="100"/>
          <a:sy n="116" d="100"/>
        </p:scale>
        <p:origin x="389"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7/19/2017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56929" y="1127102"/>
            <a:ext cx="7080130" cy="5072063"/>
          </a:xfrm>
        </p:spPr>
        <p:txBody>
          <a:bodyPr>
            <a:normAutofit/>
          </a:bodyPr>
          <a:lstStyle/>
          <a:p>
            <a:r>
              <a:rPr lang="en-US" dirty="0"/>
              <a:t>Career Journey</a:t>
            </a:r>
          </a:p>
          <a:p>
            <a:endParaRPr lang="en-US" dirty="0"/>
          </a:p>
          <a:p>
            <a:pPr lvl="1"/>
            <a:r>
              <a:rPr lang="en-US" dirty="0"/>
              <a:t>The journey of a thousand miles begins with one step.</a:t>
            </a:r>
          </a:p>
          <a:p>
            <a:pPr lvl="1" algn="r"/>
            <a:r>
              <a:rPr lang="en-US" dirty="0"/>
              <a:t>-Lao Tzu</a:t>
            </a:r>
          </a:p>
          <a:p>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Causes Occupation Changes?</a:t>
            </a:r>
            <a:br>
              <a:rPr lang="en-US" dirty="0"/>
            </a:b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Possible Factors</a:t>
            </a:r>
          </a:p>
          <a:p>
            <a:pPr lvl="2"/>
            <a:r>
              <a:rPr lang="en-US" sz="2400" dirty="0"/>
              <a:t>Factor 1 – Career Advancement</a:t>
            </a:r>
          </a:p>
          <a:p>
            <a:pPr lvl="2"/>
            <a:r>
              <a:rPr lang="en-US" sz="2400" dirty="0"/>
              <a:t>Factor 2 – Better Pay/Benefits elsewhere</a:t>
            </a:r>
          </a:p>
          <a:p>
            <a:pPr lvl="2"/>
            <a:r>
              <a:rPr lang="en-US" sz="2400" dirty="0"/>
              <a:t>Factor 3 – Not a good fit</a:t>
            </a:r>
          </a:p>
          <a:p>
            <a:pPr lvl="2"/>
            <a:r>
              <a:rPr lang="en-US" sz="2400" dirty="0"/>
              <a:t>Factor 4 – Don’t like the environment</a:t>
            </a:r>
          </a:p>
          <a:p>
            <a:pPr lvl="2"/>
            <a:r>
              <a:rPr lang="en-US" sz="2400" dirty="0"/>
              <a:t>Factor 5 – Don’t like the schedule</a:t>
            </a:r>
          </a:p>
          <a:p>
            <a:pPr lvl="2"/>
            <a:r>
              <a:rPr lang="en-US" sz="2400" dirty="0"/>
              <a:t>Factor 6 – Job Security</a:t>
            </a:r>
          </a:p>
          <a:p>
            <a:pPr lvl="2"/>
            <a:r>
              <a:rPr lang="en-US" sz="2400" dirty="0"/>
              <a:t>*Can you name others?</a:t>
            </a:r>
          </a:p>
          <a:p>
            <a:pPr lvl="1"/>
            <a:endParaRPr lang="en-US" dirty="0"/>
          </a:p>
        </p:txBody>
      </p:sp>
    </p:spTree>
    <p:extLst>
      <p:ext uri="{BB962C8B-B14F-4D97-AF65-F5344CB8AC3E}">
        <p14:creationId xmlns:p14="http://schemas.microsoft.com/office/powerpoint/2010/main" val="476325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Charles E. Merrill</a:t>
            </a:r>
            <a:br>
              <a:rPr lang="en-US" dirty="0"/>
            </a:b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4341754" y="1532838"/>
            <a:ext cx="7006015" cy="3624641"/>
          </a:xfrm>
        </p:spPr>
        <p:txBody>
          <a:bodyPr/>
          <a:lstStyle/>
          <a:p>
            <a:pPr lvl="1"/>
            <a:r>
              <a:rPr lang="en-US" dirty="0"/>
              <a:t>Investor and Philanthropist</a:t>
            </a:r>
          </a:p>
          <a:p>
            <a:pPr lvl="2"/>
            <a:r>
              <a:rPr lang="en-US" sz="2400" dirty="0"/>
              <a:t>Created Safeway food chain in 1926</a:t>
            </a:r>
          </a:p>
          <a:p>
            <a:pPr lvl="2"/>
            <a:r>
              <a:rPr lang="en-US" sz="2400" dirty="0"/>
              <a:t>Major investor in S. S. Kresge Corp. (future Kmart)</a:t>
            </a:r>
          </a:p>
          <a:p>
            <a:pPr lvl="2"/>
            <a:r>
              <a:rPr lang="en-US" sz="2400" dirty="0"/>
              <a:t>His estate funds Merrill Science Center at Amherst College and Merrill College at USC-Santa Cruz</a:t>
            </a:r>
          </a:p>
          <a:p>
            <a:pPr lvl="1"/>
            <a:endParaRPr lang="en-US" dirty="0"/>
          </a:p>
        </p:txBody>
      </p:sp>
      <p:pic>
        <p:nvPicPr>
          <p:cNvPr id="4" name="Picture 3">
            <a:extLst>
              <a:ext uri="{FF2B5EF4-FFF2-40B4-BE49-F238E27FC236}">
                <a16:creationId xmlns:a16="http://schemas.microsoft.com/office/drawing/2014/main" id="{9C2C7B66-E4D5-43F1-B15B-5E135FD6DC6E}"/>
              </a:ext>
            </a:extLst>
          </p:cNvPr>
          <p:cNvPicPr>
            <a:picLocks noChangeAspect="1"/>
          </p:cNvPicPr>
          <p:nvPr/>
        </p:nvPicPr>
        <p:blipFill>
          <a:blip r:embed="rId2"/>
          <a:stretch>
            <a:fillRect/>
          </a:stretch>
        </p:blipFill>
        <p:spPr>
          <a:xfrm>
            <a:off x="901341" y="1485777"/>
            <a:ext cx="2908044" cy="3816427"/>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Mayer Rothschild</a:t>
            </a:r>
            <a:br>
              <a:rPr lang="en-US" dirty="0"/>
            </a:b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4466744" y="1367792"/>
            <a:ext cx="6763925" cy="3954147"/>
          </a:xfrm>
        </p:spPr>
        <p:txBody>
          <a:bodyPr/>
          <a:lstStyle/>
          <a:p>
            <a:pPr lvl="1"/>
            <a:r>
              <a:rPr lang="en-US" dirty="0"/>
              <a:t>Banker and “founder father of international finance”</a:t>
            </a:r>
          </a:p>
          <a:p>
            <a:pPr lvl="2"/>
            <a:r>
              <a:rPr lang="en-US" sz="2400" dirty="0"/>
              <a:t>Began by dealing in rare coins</a:t>
            </a:r>
          </a:p>
          <a:p>
            <a:pPr lvl="2"/>
            <a:r>
              <a:rPr lang="en-US" sz="2400" dirty="0"/>
              <a:t>Principal international banker to </a:t>
            </a:r>
            <a:r>
              <a:rPr lang="en-US" sz="2400" dirty="0" err="1"/>
              <a:t>Wilhem</a:t>
            </a:r>
            <a:r>
              <a:rPr lang="en-US" sz="2400" dirty="0"/>
              <a:t> IX, Crown Prince of Germany</a:t>
            </a:r>
          </a:p>
          <a:p>
            <a:pPr lvl="2"/>
            <a:r>
              <a:rPr lang="en-US" sz="2400" dirty="0"/>
              <a:t>Rothschild family dynasty is believed to have become the wealthiest family in human history</a:t>
            </a:r>
          </a:p>
          <a:p>
            <a:pPr lvl="1"/>
            <a:endParaRPr lang="en-US" dirty="0"/>
          </a:p>
        </p:txBody>
      </p:sp>
      <p:pic>
        <p:nvPicPr>
          <p:cNvPr id="5" name="Picture 4">
            <a:extLst>
              <a:ext uri="{FF2B5EF4-FFF2-40B4-BE49-F238E27FC236}">
                <a16:creationId xmlns:a16="http://schemas.microsoft.com/office/drawing/2014/main" id="{D2C0A9DD-6B7E-4270-AB08-BB7F09BA9233}"/>
              </a:ext>
            </a:extLst>
          </p:cNvPr>
          <p:cNvPicPr>
            <a:picLocks noChangeAspect="1"/>
          </p:cNvPicPr>
          <p:nvPr/>
        </p:nvPicPr>
        <p:blipFill>
          <a:blip r:embed="rId2"/>
          <a:stretch>
            <a:fillRect/>
          </a:stretch>
        </p:blipFill>
        <p:spPr>
          <a:xfrm>
            <a:off x="1061223" y="1283509"/>
            <a:ext cx="2688569" cy="3877392"/>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J. P. Morgan</a:t>
            </a:r>
            <a:br>
              <a:rPr lang="en-US" dirty="0"/>
            </a:b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4500059" y="1909860"/>
            <a:ext cx="8005220" cy="4734318"/>
          </a:xfrm>
        </p:spPr>
        <p:txBody>
          <a:bodyPr/>
          <a:lstStyle/>
          <a:p>
            <a:pPr lvl="1"/>
            <a:r>
              <a:rPr lang="en-US" dirty="0"/>
              <a:t>Banker, financier, philanthropist and art collector</a:t>
            </a:r>
          </a:p>
          <a:p>
            <a:pPr lvl="2"/>
            <a:r>
              <a:rPr lang="en-US" sz="2400" dirty="0"/>
              <a:t>Arranged the merger that formed General Electric</a:t>
            </a:r>
          </a:p>
          <a:p>
            <a:pPr lvl="2"/>
            <a:r>
              <a:rPr lang="en-US" sz="2400" dirty="0"/>
              <a:t>Created Federal Steel Company </a:t>
            </a:r>
          </a:p>
          <a:p>
            <a:pPr lvl="2"/>
            <a:r>
              <a:rPr lang="en-US" sz="2400" dirty="0"/>
              <a:t>(now U. S. Steel Corp.)</a:t>
            </a:r>
          </a:p>
          <a:p>
            <a:pPr lvl="2"/>
            <a:r>
              <a:rPr lang="en-US" sz="2400" dirty="0"/>
              <a:t>Leading Financier of the Progressive Era</a:t>
            </a:r>
          </a:p>
          <a:p>
            <a:pPr lvl="1"/>
            <a:endParaRPr lang="en-US" dirty="0"/>
          </a:p>
        </p:txBody>
      </p:sp>
      <p:pic>
        <p:nvPicPr>
          <p:cNvPr id="4" name="Picture 3">
            <a:extLst>
              <a:ext uri="{FF2B5EF4-FFF2-40B4-BE49-F238E27FC236}">
                <a16:creationId xmlns:a16="http://schemas.microsoft.com/office/drawing/2014/main" id="{D0E05157-30AF-4152-A0BA-32FA8CF90236}"/>
              </a:ext>
            </a:extLst>
          </p:cNvPr>
          <p:cNvPicPr>
            <a:picLocks noChangeAspect="1"/>
          </p:cNvPicPr>
          <p:nvPr/>
        </p:nvPicPr>
        <p:blipFill>
          <a:blip r:embed="rId2"/>
          <a:stretch>
            <a:fillRect/>
          </a:stretch>
        </p:blipFill>
        <p:spPr>
          <a:xfrm>
            <a:off x="740664" y="1499015"/>
            <a:ext cx="3029975" cy="4078577"/>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Charles Schwab</a:t>
            </a:r>
            <a:br>
              <a:rPr lang="en-US" dirty="0"/>
            </a:b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4578578" y="1940116"/>
            <a:ext cx="6986280" cy="4210705"/>
          </a:xfrm>
        </p:spPr>
        <p:txBody>
          <a:bodyPr/>
          <a:lstStyle/>
          <a:p>
            <a:pPr lvl="1"/>
            <a:r>
              <a:rPr lang="en-US" dirty="0"/>
              <a:t>Business owner, investor and founder of Charles Schwab Corp</a:t>
            </a:r>
          </a:p>
          <a:p>
            <a:pPr lvl="2"/>
            <a:r>
              <a:rPr lang="en-US" sz="2400" dirty="0"/>
              <a:t>Founded First Commander Corporation, later renamed Charles Schwab &amp; Co. Inc.</a:t>
            </a:r>
          </a:p>
          <a:p>
            <a:pPr lvl="2"/>
            <a:r>
              <a:rPr lang="en-US" sz="2400" dirty="0"/>
              <a:t>Established the finance industry’s first 24-hour quote service</a:t>
            </a:r>
          </a:p>
          <a:p>
            <a:pPr lvl="2"/>
            <a:r>
              <a:rPr lang="en-US" sz="2400" dirty="0"/>
              <a:t>Currently serves 8.2 million client accounts</a:t>
            </a:r>
          </a:p>
          <a:p>
            <a:pPr lvl="1"/>
            <a:endParaRPr lang="en-US" dirty="0"/>
          </a:p>
        </p:txBody>
      </p:sp>
      <p:pic>
        <p:nvPicPr>
          <p:cNvPr id="4" name="Picture 3">
            <a:extLst>
              <a:ext uri="{FF2B5EF4-FFF2-40B4-BE49-F238E27FC236}">
                <a16:creationId xmlns:a16="http://schemas.microsoft.com/office/drawing/2014/main" id="{19E1B149-8F30-4A33-A115-848F17523B96}"/>
              </a:ext>
            </a:extLst>
          </p:cNvPr>
          <p:cNvPicPr>
            <a:picLocks noChangeAspect="1"/>
          </p:cNvPicPr>
          <p:nvPr/>
        </p:nvPicPr>
        <p:blipFill>
          <a:blip r:embed="rId2"/>
          <a:stretch>
            <a:fillRect/>
          </a:stretch>
        </p:blipFill>
        <p:spPr>
          <a:xfrm>
            <a:off x="999295" y="1687215"/>
            <a:ext cx="2786113" cy="3743268"/>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Donald Trump</a:t>
            </a:r>
            <a:br>
              <a:rPr lang="en-US" dirty="0"/>
            </a:b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4156440" y="1715819"/>
            <a:ext cx="7318141" cy="4734318"/>
          </a:xfrm>
        </p:spPr>
        <p:txBody>
          <a:bodyPr/>
          <a:lstStyle/>
          <a:p>
            <a:pPr lvl="1"/>
            <a:r>
              <a:rPr lang="en-US" dirty="0"/>
              <a:t>Business magnate, investor, television personality and author</a:t>
            </a:r>
          </a:p>
          <a:p>
            <a:pPr lvl="2"/>
            <a:r>
              <a:rPr lang="en-US" sz="2400" dirty="0"/>
              <a:t>Earned control of The Trump Organization in 1971</a:t>
            </a:r>
          </a:p>
          <a:p>
            <a:pPr lvl="2"/>
            <a:r>
              <a:rPr lang="en-US" sz="2400" dirty="0"/>
              <a:t>Considered an east coast real estate magnate</a:t>
            </a:r>
          </a:p>
          <a:p>
            <a:pPr lvl="2"/>
            <a:r>
              <a:rPr lang="en-US" sz="2400" dirty="0"/>
              <a:t>Owner of Miss Universe Organization</a:t>
            </a:r>
          </a:p>
          <a:p>
            <a:pPr lvl="1"/>
            <a:endParaRPr lang="en-US" dirty="0"/>
          </a:p>
        </p:txBody>
      </p:sp>
      <p:pic>
        <p:nvPicPr>
          <p:cNvPr id="4" name="Picture 3">
            <a:extLst>
              <a:ext uri="{FF2B5EF4-FFF2-40B4-BE49-F238E27FC236}">
                <a16:creationId xmlns:a16="http://schemas.microsoft.com/office/drawing/2014/main" id="{03661C58-A242-4F29-9D9E-B9B07BCFCAA2}"/>
              </a:ext>
            </a:extLst>
          </p:cNvPr>
          <p:cNvPicPr>
            <a:picLocks noChangeAspect="1"/>
          </p:cNvPicPr>
          <p:nvPr/>
        </p:nvPicPr>
        <p:blipFill>
          <a:blip r:embed="rId2"/>
          <a:stretch>
            <a:fillRect/>
          </a:stretch>
        </p:blipFill>
        <p:spPr>
          <a:xfrm>
            <a:off x="966634" y="1523180"/>
            <a:ext cx="2755631" cy="3968840"/>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Alan Greenspan</a:t>
            </a:r>
            <a:br>
              <a:rPr lang="en-US" dirty="0"/>
            </a:b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4398264" y="1801968"/>
            <a:ext cx="6809713" cy="3506815"/>
          </a:xfrm>
        </p:spPr>
        <p:txBody>
          <a:bodyPr/>
          <a:lstStyle/>
          <a:p>
            <a:pPr lvl="1"/>
            <a:r>
              <a:rPr lang="en-US" dirty="0"/>
              <a:t>American Economics</a:t>
            </a:r>
          </a:p>
          <a:p>
            <a:pPr lvl="2"/>
            <a:r>
              <a:rPr lang="en-US" sz="2400" dirty="0"/>
              <a:t>Chairman of the Federal Reserve 1987-2006</a:t>
            </a:r>
          </a:p>
          <a:p>
            <a:pPr lvl="2"/>
            <a:r>
              <a:rPr lang="en-US" sz="2400" dirty="0"/>
              <a:t>Career began on Wall Street for Brown Brothers Harriman</a:t>
            </a:r>
          </a:p>
          <a:p>
            <a:pPr lvl="2"/>
            <a:r>
              <a:rPr lang="en-US" sz="2400" dirty="0"/>
              <a:t>Served for President Richard Nixon as his coordinator on domestic policy in the nomination campaign</a:t>
            </a:r>
          </a:p>
          <a:p>
            <a:pPr lvl="1"/>
            <a:endParaRPr lang="en-US" dirty="0"/>
          </a:p>
        </p:txBody>
      </p:sp>
      <p:pic>
        <p:nvPicPr>
          <p:cNvPr id="4" name="Picture 3">
            <a:extLst>
              <a:ext uri="{FF2B5EF4-FFF2-40B4-BE49-F238E27FC236}">
                <a16:creationId xmlns:a16="http://schemas.microsoft.com/office/drawing/2014/main" id="{8E4223A3-61B6-43A4-92CB-D891F5790AC0}"/>
              </a:ext>
            </a:extLst>
          </p:cNvPr>
          <p:cNvPicPr>
            <a:picLocks noChangeAspect="1"/>
          </p:cNvPicPr>
          <p:nvPr/>
        </p:nvPicPr>
        <p:blipFill>
          <a:blip r:embed="rId2"/>
          <a:stretch>
            <a:fillRect/>
          </a:stretch>
        </p:blipFill>
        <p:spPr>
          <a:xfrm>
            <a:off x="936342" y="1656962"/>
            <a:ext cx="2773920" cy="3651821"/>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Dave Ramsey</a:t>
            </a:r>
            <a:br>
              <a:rPr lang="en-US" dirty="0"/>
            </a:b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4130771" y="2021201"/>
            <a:ext cx="7320608" cy="3287582"/>
          </a:xfrm>
        </p:spPr>
        <p:txBody>
          <a:bodyPr/>
          <a:lstStyle/>
          <a:p>
            <a:pPr lvl="1"/>
            <a:r>
              <a:rPr lang="en-US" dirty="0"/>
              <a:t>Financial author, motivational speaker, radio host and television personality</a:t>
            </a:r>
          </a:p>
          <a:p>
            <a:pPr lvl="2"/>
            <a:r>
              <a:rPr lang="en-US" sz="2400" dirty="0"/>
              <a:t>Radio show is currently heard on over 500 stations throughout US and Canada</a:t>
            </a:r>
          </a:p>
          <a:p>
            <a:pPr lvl="2"/>
            <a:r>
              <a:rPr lang="en-US" sz="2400" dirty="0"/>
              <a:t>Written five New York Times bestsellers</a:t>
            </a:r>
          </a:p>
          <a:p>
            <a:pPr lvl="2"/>
            <a:r>
              <a:rPr lang="en-US" sz="2400" dirty="0"/>
              <a:t>2009 Marconi winner for Network/Syndicated Personality of the Year</a:t>
            </a:r>
          </a:p>
          <a:p>
            <a:pPr lvl="1"/>
            <a:endParaRPr lang="en-US" dirty="0"/>
          </a:p>
        </p:txBody>
      </p:sp>
      <p:pic>
        <p:nvPicPr>
          <p:cNvPr id="4" name="Picture 3">
            <a:extLst>
              <a:ext uri="{FF2B5EF4-FFF2-40B4-BE49-F238E27FC236}">
                <a16:creationId xmlns:a16="http://schemas.microsoft.com/office/drawing/2014/main" id="{1633A377-4347-40BC-A8D6-9B3B3A322B51}"/>
              </a:ext>
            </a:extLst>
          </p:cNvPr>
          <p:cNvPicPr>
            <a:picLocks noChangeAspect="1"/>
          </p:cNvPicPr>
          <p:nvPr/>
        </p:nvPicPr>
        <p:blipFill>
          <a:blip r:embed="rId2"/>
          <a:stretch>
            <a:fillRect/>
          </a:stretch>
        </p:blipFill>
        <p:spPr>
          <a:xfrm>
            <a:off x="943038" y="1888000"/>
            <a:ext cx="2615411" cy="3273836"/>
          </a:xfrm>
          <a:prstGeom prst="rect">
            <a:avLst/>
          </a:prstGeom>
        </p:spPr>
      </p:pic>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http://schemas.microsoft.com/office/2006/metadata/properties"/>
    <ds:schemaRef ds:uri="http://www.w3.org/XML/1998/namespace"/>
    <ds:schemaRef ds:uri="http://purl.org/dc/terms/"/>
    <ds:schemaRef ds:uri="http://schemas.microsoft.com/office/infopath/2007/PartnerControls"/>
    <ds:schemaRef ds:uri="http://purl.org/dc/dcmitype/"/>
    <ds:schemaRef ds:uri="http://purl.org/dc/elements/1.1/"/>
    <ds:schemaRef ds:uri="http://schemas.microsoft.com/office/2006/documentManagement/types"/>
    <ds:schemaRef ds:uri="http://schemas.openxmlformats.org/package/2006/metadata/core-properties"/>
    <ds:schemaRef ds:uri="05d88611-e516-4d1a-b12e-39107e78b3d0"/>
    <ds:schemaRef ds:uri="56ea17bb-c96d-4826-b465-01eec0dd23dd"/>
    <ds:schemaRef ds:uri="http://schemas.microsoft.com/sharepoint/v3"/>
  </ds:schemaRefs>
</ds:datastoreItem>
</file>

<file path=customXml/itemProps2.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167</TotalTime>
  <Words>339</Words>
  <Application>Microsoft Office PowerPoint</Application>
  <PresentationFormat>Widescreen</PresentationFormat>
  <Paragraphs>49</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Charles E. Merrill </vt:lpstr>
      <vt:lpstr>Mayer Rothschild </vt:lpstr>
      <vt:lpstr>J. P. Morgan </vt:lpstr>
      <vt:lpstr>Charles Schwab </vt:lpstr>
      <vt:lpstr>Donald Trump </vt:lpstr>
      <vt:lpstr>Alan Greenspan </vt:lpstr>
      <vt:lpstr>Dave Ramsey </vt:lpstr>
      <vt:lpstr>What Causes Occupation Changes?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7</cp:revision>
  <cp:lastPrinted>2017-07-07T16:17:37Z</cp:lastPrinted>
  <dcterms:created xsi:type="dcterms:W3CDTF">2017-07-11T23:58:30Z</dcterms:created>
  <dcterms:modified xsi:type="dcterms:W3CDTF">2017-07-19T21:43:25Z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