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3" r:id="rId8"/>
    <p:sldId id="324" r:id="rId9"/>
    <p:sldId id="325" r:id="rId10"/>
    <p:sldId id="326" r:id="rId11"/>
    <p:sldId id="327" r:id="rId12"/>
    <p:sldId id="328" r:id="rId13"/>
    <p:sldId id="329" r:id="rId14"/>
    <p:sldId id="330" r:id="rId15"/>
    <p:sldId id="331" r:id="rId16"/>
    <p:sldId id="333" r:id="rId17"/>
    <p:sldId id="334" r:id="rId18"/>
    <p:sldId id="335" r:id="rId19"/>
    <p:sldId id="336" r:id="rId20"/>
    <p:sldId id="337"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p:scale>
          <a:sx n="75" d="100"/>
          <a:sy n="75" d="100"/>
        </p:scale>
        <p:origin x="974" y="30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Career Pathways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1 – My Career Pathway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cs typeface="Times New Roman" pitchFamily="18" charset="0"/>
              </a:rPr>
              <a:t>Complete the </a:t>
            </a:r>
            <a:r>
              <a:rPr lang="en-US" i="1" dirty="0">
                <a:cs typeface="Times New Roman" pitchFamily="18" charset="0"/>
              </a:rPr>
              <a:t>My Career Pathway </a:t>
            </a:r>
            <a:r>
              <a:rPr lang="en-US" dirty="0">
                <a:cs typeface="Times New Roman" pitchFamily="18" charset="0"/>
              </a:rPr>
              <a:t>handout.</a:t>
            </a:r>
          </a:p>
        </p:txBody>
      </p:sp>
      <p:pic>
        <p:nvPicPr>
          <p:cNvPr id="5" name="Picture 4">
            <a:extLst>
              <a:ext uri="{FF2B5EF4-FFF2-40B4-BE49-F238E27FC236}">
                <a16:creationId xmlns:a16="http://schemas.microsoft.com/office/drawing/2014/main" id="{DFE74043-112A-49C5-8D04-D9AFB7308584}"/>
              </a:ext>
            </a:extLst>
          </p:cNvPr>
          <p:cNvPicPr>
            <a:picLocks noChangeAspect="1"/>
          </p:cNvPicPr>
          <p:nvPr/>
        </p:nvPicPr>
        <p:blipFill>
          <a:blip r:embed="rId2"/>
          <a:stretch>
            <a:fillRect/>
          </a:stretch>
        </p:blipFill>
        <p:spPr>
          <a:xfrm>
            <a:off x="740664" y="2143661"/>
            <a:ext cx="8711939" cy="2286198"/>
          </a:xfrm>
          <a:prstGeom prst="rect">
            <a:avLst/>
          </a:prstGeom>
        </p:spPr>
      </p:pic>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78DEB-A155-471E-9D42-2D8F00972A66}"/>
              </a:ext>
            </a:extLst>
          </p:cNvPr>
          <p:cNvSpPr>
            <a:spLocks noGrp="1"/>
          </p:cNvSpPr>
          <p:nvPr>
            <p:ph type="title"/>
          </p:nvPr>
        </p:nvSpPr>
        <p:spPr/>
        <p:txBody>
          <a:bodyPr/>
          <a:lstStyle/>
          <a:p>
            <a:r>
              <a:rPr lang="en-US" dirty="0"/>
              <a:t>Career Pathways Resources</a:t>
            </a:r>
          </a:p>
        </p:txBody>
      </p:sp>
      <p:sp>
        <p:nvSpPr>
          <p:cNvPr id="4" name="Content Placeholder 2">
            <a:extLst>
              <a:ext uri="{FF2B5EF4-FFF2-40B4-BE49-F238E27FC236}">
                <a16:creationId xmlns:a16="http://schemas.microsoft.com/office/drawing/2014/main" id="{185C156A-06E2-42CB-A2EA-949F40C4B5CB}"/>
              </a:ext>
            </a:extLst>
          </p:cNvPr>
          <p:cNvSpPr>
            <a:spLocks noGrp="1"/>
          </p:cNvSpPr>
          <p:nvPr>
            <p:ph sz="half" idx="1"/>
          </p:nvPr>
        </p:nvSpPr>
        <p:spPr/>
        <p:txBody>
          <a:bodyPr/>
          <a:lstStyle/>
          <a:p>
            <a:pPr marL="0" lvl="1" indent="0">
              <a:buNone/>
            </a:pPr>
            <a:r>
              <a:rPr lang="en-US" dirty="0">
                <a:cs typeface="Times New Roman" pitchFamily="18" charset="0"/>
              </a:rPr>
              <a:t>There are several resources available to assist you with learning about the various Career Pathways. Please visit each website to learn more about each resource.</a:t>
            </a:r>
          </a:p>
          <a:p>
            <a:pPr lvl="1"/>
            <a:r>
              <a:rPr lang="en-US" b="1" dirty="0">
                <a:cs typeface="Times New Roman" pitchFamily="18" charset="0"/>
              </a:rPr>
              <a:t>Bureau of Labor Statistics</a:t>
            </a:r>
          </a:p>
          <a:p>
            <a:pPr marL="0" lvl="1" indent="0">
              <a:buNone/>
            </a:pPr>
            <a:r>
              <a:rPr lang="en-US" dirty="0">
                <a:cs typeface="Times New Roman" pitchFamily="18" charset="0"/>
              </a:rPr>
              <a:t>http://www.bls.gov/ooh/</a:t>
            </a:r>
          </a:p>
          <a:p>
            <a:pPr lvl="1"/>
            <a:r>
              <a:rPr lang="en-US" b="1" dirty="0">
                <a:cs typeface="Times New Roman" pitchFamily="18" charset="0"/>
              </a:rPr>
              <a:t>Department of Labor</a:t>
            </a:r>
          </a:p>
          <a:p>
            <a:pPr marL="0" lvl="1" indent="0">
              <a:buNone/>
            </a:pPr>
            <a:r>
              <a:rPr lang="en-US" dirty="0">
                <a:cs typeface="Times New Roman" pitchFamily="18" charset="0"/>
              </a:rPr>
              <a:t>http://www.dol.gov/</a:t>
            </a:r>
          </a:p>
          <a:p>
            <a:pPr lvl="1"/>
            <a:r>
              <a:rPr lang="en-US" b="1" dirty="0">
                <a:cs typeface="Times New Roman" pitchFamily="18" charset="0"/>
              </a:rPr>
              <a:t>O-Net Online</a:t>
            </a:r>
          </a:p>
          <a:p>
            <a:pPr marL="0" lvl="1" indent="0">
              <a:buNone/>
            </a:pPr>
            <a:r>
              <a:rPr lang="en-US" dirty="0">
                <a:cs typeface="Times New Roman" pitchFamily="18" charset="0"/>
              </a:rPr>
              <a:t>https://www.onetonline.org/ </a:t>
            </a:r>
          </a:p>
          <a:p>
            <a:pPr lvl="1"/>
            <a:endParaRPr lang="en-US" dirty="0">
              <a:cs typeface="Times New Roman" pitchFamily="18" charset="0"/>
            </a:endParaRPr>
          </a:p>
          <a:p>
            <a:pPr lvl="1"/>
            <a:endParaRPr lang="en-US" dirty="0">
              <a:cs typeface="Times New Roman" pitchFamily="18" charset="0"/>
            </a:endParaRPr>
          </a:p>
          <a:p>
            <a:pPr marL="0" lvl="1" indent="0">
              <a:buNone/>
            </a:pPr>
            <a:endParaRPr lang="en-US" dirty="0"/>
          </a:p>
          <a:p>
            <a:pPr lvl="1"/>
            <a:endParaRPr lang="en-US" dirty="0"/>
          </a:p>
        </p:txBody>
      </p:sp>
    </p:spTree>
    <p:extLst>
      <p:ext uri="{BB962C8B-B14F-4D97-AF65-F5344CB8AC3E}">
        <p14:creationId xmlns:p14="http://schemas.microsoft.com/office/powerpoint/2010/main" val="3321770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2 - Career Pathway Presentation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and create a presentation about a career that you are interested in pursuing after graduation.</a:t>
            </a:r>
          </a:p>
          <a:p>
            <a:pPr lvl="1"/>
            <a:r>
              <a:rPr lang="en-US" b="1" dirty="0"/>
              <a:t>NOTE</a:t>
            </a:r>
            <a:r>
              <a:rPr lang="en-US" dirty="0"/>
              <a:t> - Please use the </a:t>
            </a:r>
            <a:r>
              <a:rPr lang="en-US" b="1" dirty="0"/>
              <a:t>Career Pathways Resources</a:t>
            </a:r>
            <a:r>
              <a:rPr lang="en-US" dirty="0"/>
              <a:t> links to assist you with your presentation.</a:t>
            </a:r>
          </a:p>
          <a:p>
            <a:pPr lvl="1"/>
            <a:endParaRPr lang="en-US" dirty="0"/>
          </a:p>
          <a:p>
            <a:pPr lvl="1"/>
            <a:endParaRPr lang="en-US" dirty="0"/>
          </a:p>
        </p:txBody>
      </p:sp>
    </p:spTree>
    <p:extLst>
      <p:ext uri="{BB962C8B-B14F-4D97-AF65-F5344CB8AC3E}">
        <p14:creationId xmlns:p14="http://schemas.microsoft.com/office/powerpoint/2010/main" val="475094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College or University of Choice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a college or university of interest that will assist you with pursuing your Career Pathway.</a:t>
            </a:r>
          </a:p>
          <a:p>
            <a:pPr lvl="1"/>
            <a:r>
              <a:rPr lang="en-US" dirty="0"/>
              <a:t>Create and deliver your research in a presentation. </a:t>
            </a:r>
          </a:p>
          <a:p>
            <a:pPr lvl="1"/>
            <a:endParaRPr lang="en-US" dirty="0"/>
          </a:p>
          <a:p>
            <a:pPr lvl="1"/>
            <a:endParaRPr lang="en-US" dirty="0"/>
          </a:p>
        </p:txBody>
      </p:sp>
    </p:spTree>
    <p:extLst>
      <p:ext uri="{BB962C8B-B14F-4D97-AF65-F5344CB8AC3E}">
        <p14:creationId xmlns:p14="http://schemas.microsoft.com/office/powerpoint/2010/main" val="556403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3 - College or University Research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the college or university of your choice and produce a presentation.</a:t>
            </a:r>
          </a:p>
          <a:p>
            <a:pPr marL="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2569941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Companies of Interest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10 companies of interest that will assist you in pursuing your Career Pathway.</a:t>
            </a:r>
          </a:p>
          <a:p>
            <a:pPr lvl="1"/>
            <a:r>
              <a:rPr lang="en-US" dirty="0"/>
              <a:t>Create and deliver your research in a presentation. </a:t>
            </a:r>
          </a:p>
          <a:p>
            <a:pPr lvl="1"/>
            <a:endParaRPr lang="en-US" dirty="0"/>
          </a:p>
          <a:p>
            <a:pPr lvl="1"/>
            <a:endParaRPr lang="en-US" dirty="0"/>
          </a:p>
        </p:txBody>
      </p:sp>
    </p:spTree>
    <p:extLst>
      <p:ext uri="{BB962C8B-B14F-4D97-AF65-F5344CB8AC3E}">
        <p14:creationId xmlns:p14="http://schemas.microsoft.com/office/powerpoint/2010/main" val="1845920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4 - Companies of Interest Research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10 companies of interest that will assist you in pursuing your Career Pathway.</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79061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05430"/>
            <a:ext cx="11055750" cy="4734318"/>
          </a:xfrm>
        </p:spPr>
        <p:txBody>
          <a:bodyPr/>
          <a:lstStyle/>
          <a:p>
            <a:pPr lvl="1"/>
            <a:r>
              <a:rPr lang="en-US" dirty="0">
                <a:cs typeface="Times New Roman" pitchFamily="18" charset="0"/>
              </a:rPr>
              <a:t>Students will learn about the various Career Pathways models adopted by the federal government, explore a career of interest, research a college of choice, and choose companies of interest to work for after graduating from college.</a:t>
            </a:r>
          </a:p>
          <a:p>
            <a:pPr marL="0" lvl="1" indent="0">
              <a:buNone/>
            </a:pPr>
            <a:endParaRPr lang="en-US" dirty="0"/>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solidFill>
                  <a:srgbClr val="4E7CBE"/>
                </a:solidFill>
                <a:latin typeface="Calibri" panose="020F0502020204030204" pitchFamily="34" charset="0"/>
                <a:cs typeface="Times New Roman" pitchFamily="18" charset="0"/>
              </a:rPr>
              <a:t>What are Career Pathways?</a:t>
            </a:r>
            <a:endParaRPr lang="en-US" dirty="0">
              <a:solidFill>
                <a:srgbClr val="4E7CBE"/>
              </a:solidFill>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cs typeface="Times New Roman" pitchFamily="18" charset="0"/>
              </a:rPr>
              <a:t>Career Pathways is a workforce development strategy used in the United States of America to support workers’ transitions from education into and through the workforce.</a:t>
            </a:r>
          </a:p>
          <a:p>
            <a:pPr marL="0" lvl="1" indent="0">
              <a:buNone/>
            </a:pPr>
            <a:endParaRPr lang="en-US" dirty="0"/>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the Career Pathways?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the State of Texas, Career Pathways are offered through Career Clusters – Programs of Study in high school.</a:t>
            </a:r>
          </a:p>
          <a:p>
            <a:pPr lvl="1"/>
            <a:r>
              <a:rPr lang="en-US" dirty="0"/>
              <a:t>Each Career Cluster – Program of Study is aligned with post secondary/industry collaboration.</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Career Pathways – Programs of Study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There are 16 Career Pathways - Programs of Study available in the State of Texas.</a:t>
            </a:r>
          </a:p>
          <a:p>
            <a:pPr lvl="1"/>
            <a:r>
              <a:rPr lang="en-US" dirty="0"/>
              <a:t>All states recognize Career Pathways -  Programs of Study are designed to provide skills to students enrolled in Career and Technical Education (CTE) high school courses.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Career Pathways – Programs of Study</a:t>
            </a:r>
          </a:p>
        </p:txBody>
      </p:sp>
      <p:pic>
        <p:nvPicPr>
          <p:cNvPr id="8" name="Picture 7">
            <a:extLst>
              <a:ext uri="{FF2B5EF4-FFF2-40B4-BE49-F238E27FC236}">
                <a16:creationId xmlns:a16="http://schemas.microsoft.com/office/drawing/2014/main" id="{A1D10B88-2905-4E22-BD21-6C2DA72E80F9}"/>
              </a:ext>
            </a:extLst>
          </p:cNvPr>
          <p:cNvPicPr>
            <a:picLocks noGrp="1" noChangeAspect="1" noChangeArrowheads="1"/>
          </p:cNvPicPr>
          <p:nvPr/>
        </p:nvPicPr>
        <p:blipFill>
          <a:blip r:embed="rId2" cstate="print"/>
          <a:srcRect/>
          <a:stretch>
            <a:fillRect/>
          </a:stretch>
        </p:blipFill>
        <p:spPr bwMode="auto">
          <a:xfrm>
            <a:off x="740664" y="1404620"/>
            <a:ext cx="8534400" cy="5105400"/>
          </a:xfrm>
          <a:prstGeom prst="rect">
            <a:avLst/>
          </a:prstGeom>
          <a:noFill/>
          <a:ln w="9525">
            <a:noFill/>
            <a:miter lim="800000"/>
            <a:headEnd/>
            <a:tailEnd/>
          </a:ln>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latin typeface="Open Sans"/>
              </a:rPr>
              <a:t>Career Pathway Research</a:t>
            </a:r>
          </a:p>
        </p:txBody>
      </p:sp>
      <p:sp>
        <p:nvSpPr>
          <p:cNvPr id="5" name="Content Placeholder 4">
            <a:extLst>
              <a:ext uri="{FF2B5EF4-FFF2-40B4-BE49-F238E27FC236}">
                <a16:creationId xmlns:a16="http://schemas.microsoft.com/office/drawing/2014/main" id="{889056B2-D02F-4096-A62B-D90B5400EA27}"/>
              </a:ext>
            </a:extLst>
          </p:cNvPr>
          <p:cNvSpPr>
            <a:spLocks noGrp="1"/>
          </p:cNvSpPr>
          <p:nvPr>
            <p:ph sz="half" idx="1"/>
          </p:nvPr>
        </p:nvSpPr>
        <p:spPr/>
        <p:txBody>
          <a:bodyPr/>
          <a:lstStyle/>
          <a:p>
            <a:r>
              <a:rPr lang="en-US" dirty="0"/>
              <a:t>Select a Career Pathway that you are interested in pursuing after graduation. Choosing a Career Pathway requires a lot of research and thought-provoking decisions.</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1 - My Career Pathway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Complete the </a:t>
            </a:r>
            <a:r>
              <a:rPr lang="en-US" i="1" dirty="0"/>
              <a:t>My Career Pathway </a:t>
            </a:r>
            <a:r>
              <a:rPr lang="en-US" dirty="0"/>
              <a:t>handout.</a:t>
            </a:r>
          </a:p>
        </p:txBody>
      </p:sp>
      <p:pic>
        <p:nvPicPr>
          <p:cNvPr id="8" name="Picture 7">
            <a:extLst>
              <a:ext uri="{FF2B5EF4-FFF2-40B4-BE49-F238E27FC236}">
                <a16:creationId xmlns:a16="http://schemas.microsoft.com/office/drawing/2014/main" id="{8D462909-C9D1-479C-82FE-65ACBB0A757F}"/>
              </a:ext>
            </a:extLst>
          </p:cNvPr>
          <p:cNvPicPr>
            <a:picLocks noChangeAspect="1"/>
          </p:cNvPicPr>
          <p:nvPr/>
        </p:nvPicPr>
        <p:blipFill>
          <a:blip r:embed="rId2"/>
          <a:stretch>
            <a:fillRect/>
          </a:stretch>
        </p:blipFill>
        <p:spPr>
          <a:xfrm>
            <a:off x="740664" y="1998333"/>
            <a:ext cx="8718036" cy="3206774"/>
          </a:xfrm>
          <a:prstGeom prst="rect">
            <a:avLst/>
          </a:prstGeom>
        </p:spPr>
      </p:pic>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56ea17bb-c96d-4826-b465-01eec0dd23dd"/>
    <ds:schemaRef ds:uri="http://purl.org/dc/dcmitype/"/>
    <ds:schemaRef ds:uri="http://purl.org/dc/elements/1.1/"/>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schemas.microsoft.com/office/infopath/2007/PartnerControls"/>
    <ds:schemaRef ds:uri="05d88611-e516-4d1a-b12e-39107e78b3d0"/>
    <ds:schemaRef ds:uri="http://schemas.microsoft.com/sharepoint/v3"/>
    <ds:schemaRef ds:uri="http://www.w3.org/XML/1998/namespace"/>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177</TotalTime>
  <Words>434</Words>
  <Application>Microsoft Office PowerPoint</Application>
  <PresentationFormat>Widescreen</PresentationFormat>
  <Paragraphs>43</Paragraphs>
  <Slides>16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.AppleSystemUIFont</vt:lpstr>
      <vt:lpstr>Arial</vt:lpstr>
      <vt:lpstr>Calibri</vt:lpstr>
      <vt:lpstr>Open Sans</vt:lpstr>
      <vt:lpstr>Open Sans SemiBold</vt:lpstr>
      <vt:lpstr>Times New Roman</vt:lpstr>
      <vt:lpstr>2_Office Theme</vt:lpstr>
      <vt:lpstr>3_Office Theme</vt:lpstr>
      <vt:lpstr>PowerPoint Presentation</vt:lpstr>
      <vt:lpstr>PowerPoint Presentation</vt:lpstr>
      <vt:lpstr>Objectives</vt:lpstr>
      <vt:lpstr>What are Career Pathways?</vt:lpstr>
      <vt:lpstr>What are the Career Pathways?</vt:lpstr>
      <vt:lpstr>Career Pathways – Programs of Study</vt:lpstr>
      <vt:lpstr>Career Pathways – Programs of Study</vt:lpstr>
      <vt:lpstr>Career Pathway Research</vt:lpstr>
      <vt:lpstr>Activity 1 - My Career Pathway</vt:lpstr>
      <vt:lpstr>Activity 1 – My Career Pathway</vt:lpstr>
      <vt:lpstr>Career Pathways Resources</vt:lpstr>
      <vt:lpstr>Activity 2 - Career Pathway Presentation</vt:lpstr>
      <vt:lpstr>College or University of Choice</vt:lpstr>
      <vt:lpstr>Activity 3 - College or University Research</vt:lpstr>
      <vt:lpstr>Companies of Interest</vt:lpstr>
      <vt:lpstr>Activity 4 - Companies of Interest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Juhi Pandit</cp:lastModifiedBy>
  <cp:revision>8</cp:revision>
  <cp:lastPrinted>2017-07-07T16:17:37Z</cp:lastPrinted>
  <dcterms:created xsi:type="dcterms:W3CDTF">2017-07-11T23:58:30Z</dcterms:created>
  <dcterms:modified xsi:type="dcterms:W3CDTF">2017-07-25T23:10:07Z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