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2" r:id="rId9"/>
    <p:sldId id="324" r:id="rId10"/>
    <p:sldId id="325" r:id="rId11"/>
    <p:sldId id="326" r:id="rId12"/>
    <p:sldId id="327" r:id="rId13"/>
    <p:sldId id="328" r:id="rId14"/>
    <p:sldId id="330" r:id="rId15"/>
    <p:sldId id="329"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Slide" id="{0E726C1B-87FA-4C65-997D-3671F0AB581A}">
          <p14:sldIdLst>
            <p14:sldId id="323"/>
            <p14:sldId id="322"/>
            <p14:sldId id="324"/>
            <p14:sldId id="325"/>
            <p14:sldId id="326"/>
            <p14:sldId id="327"/>
            <p14:sldId id="328"/>
            <p14:sldId id="330"/>
            <p14:sldId id="329"/>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35870" y="1219200"/>
            <a:ext cx="7080130" cy="5072063"/>
          </a:xfrm>
        </p:spPr>
        <p:txBody>
          <a:bodyPr/>
          <a:lstStyle/>
          <a:p>
            <a:r>
              <a:rPr lang="en-US" dirty="0">
                <a:latin typeface="Arial" pitchFamily="34" charset="0"/>
                <a:cs typeface="Arial" pitchFamily="34" charset="0"/>
              </a:rPr>
              <a:t>Careers in STEM </a:t>
            </a:r>
            <a:endParaRPr lang="en-US" dirty="0"/>
          </a:p>
          <a:p>
            <a:pPr lvl="1"/>
            <a:r>
              <a:rPr lang="en-US" dirty="0"/>
              <a:t>(Science, Technology, Engineering, and Mathematics) </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a:xfrm>
            <a:off x="727081" y="407209"/>
            <a:ext cx="10059452" cy="876300"/>
          </a:xfrm>
        </p:spPr>
        <p:txBody>
          <a:bodyPr anchor="t"/>
          <a:lstStyle/>
          <a:p>
            <a:br>
              <a:rPr lang="en-US" dirty="0"/>
            </a:br>
            <a:br>
              <a:rPr lang="en-US" dirty="0"/>
            </a:br>
            <a:endParaRPr lang="en-US" dirty="0"/>
          </a:p>
        </p:txBody>
      </p:sp>
      <p:sp>
        <p:nvSpPr>
          <p:cNvPr id="6" name="Content Placeholder 5"/>
          <p:cNvSpPr>
            <a:spLocks noGrp="1"/>
          </p:cNvSpPr>
          <p:nvPr>
            <p:ph sz="half" idx="1"/>
          </p:nvPr>
        </p:nvSpPr>
        <p:spPr>
          <a:xfrm>
            <a:off x="6104771" y="1223587"/>
            <a:ext cx="5715753" cy="4931152"/>
          </a:xfrm>
        </p:spPr>
        <p:txBody>
          <a:bodyPr/>
          <a:lstStyle/>
          <a:p>
            <a:r>
              <a:rPr lang="en-US" b="1" dirty="0"/>
              <a:t>Passed away 1992</a:t>
            </a:r>
          </a:p>
          <a:p>
            <a:pPr lvl="1"/>
            <a:r>
              <a:rPr lang="en-US" sz="2200" dirty="0"/>
              <a:t>1931 mathematics teacher at Yale University</a:t>
            </a:r>
          </a:p>
          <a:p>
            <a:pPr lvl="1"/>
            <a:r>
              <a:rPr lang="en-US" sz="2200" dirty="0"/>
              <a:t>Associate professor at Vassar College</a:t>
            </a:r>
          </a:p>
          <a:p>
            <a:pPr lvl="1"/>
            <a:r>
              <a:rPr lang="en-US" sz="2200" dirty="0"/>
              <a:t>1943 joined Naval Reserve in WWII</a:t>
            </a:r>
          </a:p>
          <a:p>
            <a:pPr lvl="1"/>
            <a:r>
              <a:rPr lang="en-US" sz="2200" dirty="0"/>
              <a:t>1944 assigned to Bureau of Ordinance Computing, where she learned to computer program the Mark II</a:t>
            </a:r>
          </a:p>
          <a:p>
            <a:pPr lvl="1"/>
            <a:r>
              <a:rPr lang="en-US" sz="2200" dirty="0"/>
              <a:t>Credited with inventing the term computer bug</a:t>
            </a:r>
          </a:p>
          <a:p>
            <a:pPr lvl="1"/>
            <a:r>
              <a:rPr lang="en-US" sz="2200" dirty="0"/>
              <a:t>Lead the team that developed COBOL</a:t>
            </a:r>
          </a:p>
          <a:p>
            <a:pPr lvl="1"/>
            <a:r>
              <a:rPr lang="en-US" sz="2200" dirty="0"/>
              <a:t>1986 retired as the oldest serving Navy officer as a rear admiral</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Grace Hopper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
        <p:nvSpPr>
          <p:cNvPr id="11" name="Title 1">
            <a:extLst>
              <a:ext uri="{FF2B5EF4-FFF2-40B4-BE49-F238E27FC236}">
                <a16:creationId xmlns:a16="http://schemas.microsoft.com/office/drawing/2014/main" id="{4C16B0CF-BC88-47BA-B4ED-4C9C88E0FCFB}"/>
              </a:ext>
            </a:extLst>
          </p:cNvPr>
          <p:cNvSpPr txBox="1">
            <a:spLocks/>
          </p:cNvSpPr>
          <p:nvPr/>
        </p:nvSpPr>
        <p:spPr>
          <a:xfrm>
            <a:off x="740664" y="703882"/>
            <a:ext cx="10059452" cy="717765"/>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STEM Famous Person #4 - NOW</a:t>
            </a:r>
            <a:br>
              <a:rPr lang="en-US" dirty="0"/>
            </a:br>
            <a:endParaRPr lang="en-US" dirty="0"/>
          </a:p>
        </p:txBody>
      </p:sp>
    </p:spTree>
    <p:extLst>
      <p:ext uri="{BB962C8B-B14F-4D97-AF65-F5344CB8AC3E}">
        <p14:creationId xmlns:p14="http://schemas.microsoft.com/office/powerpoint/2010/main" val="51382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a:xfrm>
            <a:off x="740664" y="703882"/>
            <a:ext cx="10059452" cy="717765"/>
          </a:xfrm>
        </p:spPr>
        <p:txBody>
          <a:bodyPr/>
          <a:lstStyle/>
          <a:p>
            <a:r>
              <a:rPr lang="en-US" dirty="0"/>
              <a:t>What Causes Occupation Changes? </a:t>
            </a:r>
            <a:br>
              <a:rPr lang="en-US" dirty="0"/>
            </a:br>
            <a:endParaRPr lang="en-US" dirty="0"/>
          </a:p>
        </p:txBody>
      </p:sp>
      <p:sp>
        <p:nvSpPr>
          <p:cNvPr id="6" name="Content Placeholder 5"/>
          <p:cNvSpPr>
            <a:spLocks noGrp="1"/>
          </p:cNvSpPr>
          <p:nvPr>
            <p:ph sz="half" idx="1"/>
          </p:nvPr>
        </p:nvSpPr>
        <p:spPr/>
        <p:txBody>
          <a:bodyPr/>
          <a:lstStyle/>
          <a:p>
            <a:r>
              <a:rPr lang="en-US" b="1" dirty="0"/>
              <a:t>Possible Factors</a:t>
            </a:r>
          </a:p>
          <a:p>
            <a:pPr lvl="1"/>
            <a:r>
              <a:rPr lang="en-US" dirty="0"/>
              <a:t>For most of them it was going into military service that launched them even more into STEM</a:t>
            </a:r>
          </a:p>
          <a:p>
            <a:pPr lvl="1"/>
            <a:r>
              <a:rPr lang="en-US" dirty="0"/>
              <a:t>All were influenced by their parents, who were also involved in STEM in some way </a:t>
            </a:r>
          </a:p>
          <a:p>
            <a:pPr lvl="1"/>
            <a:r>
              <a:rPr lang="en-US" dirty="0"/>
              <a:t>They all became famous to try to further everyone's knowledge in STEM</a:t>
            </a:r>
          </a:p>
          <a:p>
            <a:pPr lvl="1"/>
            <a:r>
              <a:rPr lang="en-US" dirty="0"/>
              <a:t>Can you think of any other factors that cause occupation changes?</a:t>
            </a:r>
          </a:p>
          <a:p>
            <a:endParaRPr lang="en-US" dirty="0"/>
          </a:p>
          <a:p>
            <a:endParaRPr lang="en-US" dirty="0"/>
          </a:p>
        </p:txBody>
      </p:sp>
    </p:spTree>
    <p:extLst>
      <p:ext uri="{BB962C8B-B14F-4D97-AF65-F5344CB8AC3E}">
        <p14:creationId xmlns:p14="http://schemas.microsoft.com/office/powerpoint/2010/main" val="399543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#1</a:t>
            </a:r>
            <a:br>
              <a:rPr lang="en-US" dirty="0"/>
            </a:br>
            <a:endParaRPr lang="en-US" dirty="0"/>
          </a:p>
        </p:txBody>
      </p:sp>
      <p:sp>
        <p:nvSpPr>
          <p:cNvPr id="6" name="Content Placeholder 5"/>
          <p:cNvSpPr>
            <a:spLocks noGrp="1"/>
          </p:cNvSpPr>
          <p:nvPr>
            <p:ph sz="half" idx="1"/>
          </p:nvPr>
        </p:nvSpPr>
        <p:spPr/>
        <p:txBody>
          <a:bodyPr/>
          <a:lstStyle/>
          <a:p>
            <a:r>
              <a:rPr lang="en-US" b="1" dirty="0"/>
              <a:t>Adam Savage </a:t>
            </a:r>
          </a:p>
          <a:p>
            <a:r>
              <a:rPr lang="en-US" dirty="0" err="1"/>
              <a:t>Mythbusters</a:t>
            </a:r>
            <a:r>
              <a:rPr lang="en-US" dirty="0"/>
              <a:t> co-host, designer/fabricator, actor, educator</a:t>
            </a:r>
          </a:p>
          <a:p>
            <a:pPr lvl="1"/>
            <a:r>
              <a:rPr lang="en-US" dirty="0"/>
              <a:t>Received honorary doctorate from the University of Twente in </a:t>
            </a:r>
            <a:r>
              <a:rPr lang="en-US" dirty="0" err="1"/>
              <a:t>Enschede</a:t>
            </a:r>
            <a:r>
              <a:rPr lang="en-US" dirty="0"/>
              <a:t>, Netherlands for his role in popularizing math, science, and technology.</a:t>
            </a:r>
          </a:p>
          <a:p>
            <a:pPr lvl="1"/>
            <a:r>
              <a:rPr lang="en-US" dirty="0"/>
              <a:t>Built models for Galaxy Quest, Bicentennial Man, Star Wars II and Matrix Reloaded.</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Adam Savage 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205908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#2</a:t>
            </a:r>
            <a:br>
              <a:rPr lang="en-US" dirty="0"/>
            </a:br>
            <a:endParaRPr lang="en-US" dirty="0"/>
          </a:p>
        </p:txBody>
      </p:sp>
      <p:sp>
        <p:nvSpPr>
          <p:cNvPr id="6" name="Content Placeholder 5"/>
          <p:cNvSpPr>
            <a:spLocks noGrp="1"/>
          </p:cNvSpPr>
          <p:nvPr>
            <p:ph sz="half" idx="1"/>
          </p:nvPr>
        </p:nvSpPr>
        <p:spPr/>
        <p:txBody>
          <a:bodyPr/>
          <a:lstStyle/>
          <a:p>
            <a:r>
              <a:rPr lang="en-US" b="1" dirty="0"/>
              <a:t>Lonnie G. Johnson</a:t>
            </a:r>
          </a:p>
          <a:p>
            <a:r>
              <a:rPr lang="en-US" dirty="0"/>
              <a:t>Engineer and Inventor</a:t>
            </a:r>
          </a:p>
          <a:p>
            <a:pPr lvl="1"/>
            <a:r>
              <a:rPr lang="en-US" dirty="0"/>
              <a:t>Received Master’s degree from Tuskegee University</a:t>
            </a:r>
          </a:p>
          <a:p>
            <a:pPr lvl="1"/>
            <a:r>
              <a:rPr lang="en-US" dirty="0"/>
              <a:t>Helped develop the stealth bomber program</a:t>
            </a:r>
          </a:p>
          <a:p>
            <a:pPr lvl="1"/>
            <a:r>
              <a:rPr lang="en-US" dirty="0"/>
              <a:t>Systems engineer for the Galileo mission to Jupiter; and Cassini mission to Saturn.</a:t>
            </a:r>
          </a:p>
          <a:p>
            <a:pPr lvl="1"/>
            <a:r>
              <a:rPr lang="en-US" dirty="0"/>
              <a:t>Created the Super Soaker squirt gun</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Lonnie G.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1174869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#3</a:t>
            </a:r>
            <a:br>
              <a:rPr lang="en-US" dirty="0"/>
            </a:br>
            <a:endParaRPr lang="en-US" dirty="0"/>
          </a:p>
        </p:txBody>
      </p:sp>
      <p:sp>
        <p:nvSpPr>
          <p:cNvPr id="6" name="Content Placeholder 5"/>
          <p:cNvSpPr>
            <a:spLocks noGrp="1"/>
          </p:cNvSpPr>
          <p:nvPr>
            <p:ph sz="half" idx="1"/>
          </p:nvPr>
        </p:nvSpPr>
        <p:spPr/>
        <p:txBody>
          <a:bodyPr/>
          <a:lstStyle/>
          <a:p>
            <a:r>
              <a:rPr lang="en-US" b="1" dirty="0"/>
              <a:t>Michio </a:t>
            </a:r>
            <a:r>
              <a:rPr lang="en-US" b="1" dirty="0" err="1"/>
              <a:t>Kaku</a:t>
            </a:r>
            <a:endParaRPr lang="en-US" b="1" dirty="0"/>
          </a:p>
          <a:p>
            <a:r>
              <a:rPr lang="en-US" dirty="0"/>
              <a:t>Physicist</a:t>
            </a:r>
          </a:p>
          <a:p>
            <a:pPr lvl="1"/>
            <a:r>
              <a:rPr lang="en-US" dirty="0"/>
              <a:t>Received Ph.D. from the University of California in Berkeley, CA</a:t>
            </a:r>
          </a:p>
          <a:p>
            <a:pPr lvl="1"/>
            <a:r>
              <a:rPr lang="en-US" dirty="0"/>
              <a:t>Co-founder of the string theory</a:t>
            </a:r>
          </a:p>
          <a:p>
            <a:pPr lvl="1"/>
            <a:r>
              <a:rPr lang="en-US" dirty="0"/>
              <a:t>Author of several books and appears on numerous television programs</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Michio </a:t>
            </a:r>
            <a:r>
              <a:rPr lang="en-US" sz="3600" dirty="0" err="1"/>
              <a:t>Kaku</a:t>
            </a:r>
            <a:r>
              <a:rPr lang="en-US" sz="3600" dirty="0"/>
              <a:t>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3611098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#4</a:t>
            </a:r>
            <a:br>
              <a:rPr lang="en-US" dirty="0"/>
            </a:br>
            <a:endParaRPr lang="en-US" dirty="0"/>
          </a:p>
        </p:txBody>
      </p:sp>
      <p:sp>
        <p:nvSpPr>
          <p:cNvPr id="6" name="Content Placeholder 5"/>
          <p:cNvSpPr>
            <a:spLocks noGrp="1"/>
          </p:cNvSpPr>
          <p:nvPr>
            <p:ph sz="half" idx="1"/>
          </p:nvPr>
        </p:nvSpPr>
        <p:spPr/>
        <p:txBody>
          <a:bodyPr/>
          <a:lstStyle/>
          <a:p>
            <a:r>
              <a:rPr lang="en-US" b="1" dirty="0"/>
              <a:t>Grace Hopper</a:t>
            </a:r>
          </a:p>
          <a:p>
            <a:r>
              <a:rPr lang="en-US" dirty="0"/>
              <a:t>Computer programmer and rear admiral US Navy</a:t>
            </a:r>
          </a:p>
          <a:p>
            <a:pPr lvl="1"/>
            <a:r>
              <a:rPr lang="en-US" dirty="0"/>
              <a:t>Received Ph.D. degree in mathematics from Yale University</a:t>
            </a:r>
          </a:p>
          <a:p>
            <a:pPr lvl="1"/>
            <a:r>
              <a:rPr lang="en-US" dirty="0"/>
              <a:t>WWII Mark I and Mark III computer programmer who led the team that created the first computer language compiler COBOL</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Grace Hopper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258488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#1 - NOW</a:t>
            </a:r>
            <a:br>
              <a:rPr lang="en-US" dirty="0"/>
            </a:br>
            <a:endParaRPr lang="en-US" dirty="0"/>
          </a:p>
        </p:txBody>
      </p:sp>
      <p:sp>
        <p:nvSpPr>
          <p:cNvPr id="6" name="Content Placeholder 5"/>
          <p:cNvSpPr>
            <a:spLocks noGrp="1"/>
          </p:cNvSpPr>
          <p:nvPr>
            <p:ph sz="half" idx="1"/>
          </p:nvPr>
        </p:nvSpPr>
        <p:spPr/>
        <p:txBody>
          <a:bodyPr/>
          <a:lstStyle/>
          <a:p>
            <a:r>
              <a:rPr lang="en-US" b="1" dirty="0"/>
              <a:t>1967-Present</a:t>
            </a:r>
          </a:p>
          <a:p>
            <a:pPr lvl="1"/>
            <a:r>
              <a:rPr lang="en-US" dirty="0"/>
              <a:t>1993 started in the special affects industry </a:t>
            </a:r>
          </a:p>
          <a:p>
            <a:pPr lvl="1"/>
            <a:r>
              <a:rPr lang="en-US" dirty="0"/>
              <a:t>2002 co-host </a:t>
            </a:r>
            <a:r>
              <a:rPr lang="en-US" dirty="0" err="1"/>
              <a:t>Mythbusters</a:t>
            </a:r>
            <a:endParaRPr lang="en-US" dirty="0"/>
          </a:p>
          <a:p>
            <a:pPr lvl="1"/>
            <a:r>
              <a:rPr lang="en-US" dirty="0"/>
              <a:t>Presenter and advocate for Science, Technology, Engineering, Art, and Technology</a:t>
            </a:r>
          </a:p>
          <a:p>
            <a:pPr lvl="1"/>
            <a:r>
              <a:rPr lang="en-US" dirty="0"/>
              <a:t>TED talks </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Adam Savage 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382396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#2 - NOW</a:t>
            </a:r>
            <a:br>
              <a:rPr lang="en-US" dirty="0"/>
            </a:br>
            <a:endParaRPr lang="en-US" dirty="0"/>
          </a:p>
        </p:txBody>
      </p:sp>
      <p:sp>
        <p:nvSpPr>
          <p:cNvPr id="6" name="Content Placeholder 5"/>
          <p:cNvSpPr>
            <a:spLocks noGrp="1"/>
          </p:cNvSpPr>
          <p:nvPr>
            <p:ph sz="half" idx="1"/>
          </p:nvPr>
        </p:nvSpPr>
        <p:spPr/>
        <p:txBody>
          <a:bodyPr/>
          <a:lstStyle/>
          <a:p>
            <a:r>
              <a:rPr lang="en-US" b="1" dirty="0"/>
              <a:t>1967-Present</a:t>
            </a:r>
          </a:p>
          <a:p>
            <a:pPr lvl="1"/>
            <a:r>
              <a:rPr lang="en-US" dirty="0"/>
              <a:t>1993 started in the special affects industry </a:t>
            </a:r>
          </a:p>
          <a:p>
            <a:pPr lvl="1"/>
            <a:r>
              <a:rPr lang="en-US" dirty="0"/>
              <a:t>2002 co-host </a:t>
            </a:r>
            <a:r>
              <a:rPr lang="en-US" dirty="0" err="1"/>
              <a:t>Mythbusters</a:t>
            </a:r>
            <a:endParaRPr lang="en-US" dirty="0"/>
          </a:p>
          <a:p>
            <a:pPr lvl="1"/>
            <a:r>
              <a:rPr lang="en-US" dirty="0"/>
              <a:t>Presenter and advocate for Science, Technology, Engineering, Art, and Technology</a:t>
            </a:r>
          </a:p>
          <a:p>
            <a:pPr lvl="1"/>
            <a:r>
              <a:rPr lang="en-US" dirty="0"/>
              <a:t>TED talks </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Lonnie G.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21137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645F-37A5-411D-A84B-49AC79A317FD}"/>
              </a:ext>
            </a:extLst>
          </p:cNvPr>
          <p:cNvSpPr>
            <a:spLocks noGrp="1"/>
          </p:cNvSpPr>
          <p:nvPr>
            <p:ph type="title"/>
          </p:nvPr>
        </p:nvSpPr>
        <p:spPr/>
        <p:txBody>
          <a:bodyPr/>
          <a:lstStyle/>
          <a:p>
            <a:r>
              <a:rPr lang="en-US" dirty="0"/>
              <a:t>STEM Famous Person #3 - NOW</a:t>
            </a:r>
            <a:br>
              <a:rPr lang="en-US" dirty="0"/>
            </a:br>
            <a:endParaRPr lang="en-US" dirty="0"/>
          </a:p>
        </p:txBody>
      </p:sp>
      <p:sp>
        <p:nvSpPr>
          <p:cNvPr id="6" name="Content Placeholder 5"/>
          <p:cNvSpPr>
            <a:spLocks noGrp="1"/>
          </p:cNvSpPr>
          <p:nvPr>
            <p:ph sz="half" idx="1"/>
          </p:nvPr>
        </p:nvSpPr>
        <p:spPr>
          <a:xfrm>
            <a:off x="6170555" y="1420420"/>
            <a:ext cx="5649969" cy="4734318"/>
          </a:xfrm>
        </p:spPr>
        <p:txBody>
          <a:bodyPr/>
          <a:lstStyle/>
          <a:p>
            <a:r>
              <a:rPr lang="en-US" b="1" dirty="0"/>
              <a:t>1947-Present</a:t>
            </a:r>
          </a:p>
          <a:p>
            <a:pPr lvl="1"/>
            <a:r>
              <a:rPr lang="en-US" sz="2400" dirty="0"/>
              <a:t>Built an atom smasher in his parents’ garage when in high school</a:t>
            </a:r>
          </a:p>
          <a:p>
            <a:pPr lvl="1"/>
            <a:r>
              <a:rPr lang="en-US" sz="2400" dirty="0"/>
              <a:t>Lecturer at Princeton until drafted for the Vietnam War, which ended shortly before he was deployed</a:t>
            </a:r>
          </a:p>
          <a:p>
            <a:pPr lvl="1"/>
            <a:r>
              <a:rPr lang="en-US" sz="2400" dirty="0"/>
              <a:t>Devoted studies to a single unifying theory that unites Albert Einstein’s quantum physics finding, string theory.</a:t>
            </a:r>
          </a:p>
          <a:p>
            <a:pPr lvl="1"/>
            <a:r>
              <a:rPr lang="en-US" sz="2400" dirty="0"/>
              <a:t>Known for work to popularize science and make physics more accessible to non-scientists.</a:t>
            </a:r>
          </a:p>
          <a:p>
            <a:endParaRPr lang="en-US" dirty="0"/>
          </a:p>
          <a:p>
            <a:endParaRPr lang="en-US" dirty="0"/>
          </a:p>
        </p:txBody>
      </p:sp>
      <p:sp>
        <p:nvSpPr>
          <p:cNvPr id="8" name="TextBox 7">
            <a:extLst>
              <a:ext uri="{FF2B5EF4-FFF2-40B4-BE49-F238E27FC236}">
                <a16:creationId xmlns:a16="http://schemas.microsoft.com/office/drawing/2014/main" id="{331AA672-225D-4DCB-A95E-6DCA916A1B4F}"/>
              </a:ext>
            </a:extLst>
          </p:cNvPr>
          <p:cNvSpPr txBox="1"/>
          <p:nvPr/>
        </p:nvSpPr>
        <p:spPr>
          <a:xfrm>
            <a:off x="1170982" y="1615751"/>
            <a:ext cx="4495553" cy="3416320"/>
          </a:xfrm>
          <a:prstGeom prst="rect">
            <a:avLst/>
          </a:prstGeom>
          <a:noFill/>
          <a:ln>
            <a:solidFill>
              <a:schemeClr val="accent1"/>
            </a:solidFill>
          </a:ln>
        </p:spPr>
        <p:txBody>
          <a:bodyPr wrap="square" rtlCol="0">
            <a:spAutoFit/>
          </a:bodyPr>
          <a:lstStyle/>
          <a:p>
            <a:r>
              <a:rPr lang="en-US" sz="3600" dirty="0">
                <a:latin typeface="Open Sans" panose="020B0606030504020204"/>
              </a:rPr>
              <a:t>Do a web search for a photo of </a:t>
            </a:r>
            <a:r>
              <a:rPr lang="en-US" sz="3600" dirty="0"/>
              <a:t>Michio </a:t>
            </a:r>
            <a:r>
              <a:rPr lang="en-US" sz="3600" dirty="0" err="1"/>
              <a:t>Kaku</a:t>
            </a:r>
            <a:r>
              <a:rPr lang="en-US" sz="3600" dirty="0"/>
              <a:t> </a:t>
            </a:r>
            <a:r>
              <a:rPr lang="en-US" sz="3600" dirty="0">
                <a:latin typeface="Open Sans" panose="020B0606030504020204"/>
              </a:rPr>
              <a:t>to use and place it here.</a:t>
            </a:r>
          </a:p>
          <a:p>
            <a:endParaRPr lang="en-US" sz="3600" dirty="0"/>
          </a:p>
          <a:p>
            <a:endParaRPr lang="en-US" sz="3600" dirty="0"/>
          </a:p>
        </p:txBody>
      </p:sp>
      <p:pic>
        <p:nvPicPr>
          <p:cNvPr id="9" name="Picture 8">
            <a:extLst>
              <a:ext uri="{FF2B5EF4-FFF2-40B4-BE49-F238E27FC236}">
                <a16:creationId xmlns:a16="http://schemas.microsoft.com/office/drawing/2014/main" id="{E3769993-66CD-4C89-AEEA-598419C79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658" y="4482061"/>
            <a:ext cx="1825625" cy="1558925"/>
          </a:xfrm>
          <a:prstGeom prst="rect">
            <a:avLst/>
          </a:prstGeom>
        </p:spPr>
      </p:pic>
      <p:pic>
        <p:nvPicPr>
          <p:cNvPr id="10" name="Picture 9">
            <a:extLst>
              <a:ext uri="{FF2B5EF4-FFF2-40B4-BE49-F238E27FC236}">
                <a16:creationId xmlns:a16="http://schemas.microsoft.com/office/drawing/2014/main" id="{977D97DE-4654-4FDB-8D62-9707AE9BD7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831" y="4672561"/>
            <a:ext cx="2130425" cy="1368425"/>
          </a:xfrm>
          <a:prstGeom prst="rect">
            <a:avLst/>
          </a:prstGeom>
        </p:spPr>
      </p:pic>
    </p:spTree>
    <p:extLst>
      <p:ext uri="{BB962C8B-B14F-4D97-AF65-F5344CB8AC3E}">
        <p14:creationId xmlns:p14="http://schemas.microsoft.com/office/powerpoint/2010/main" val="393233952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purl.org/dc/dcmitype/"/>
    <ds:schemaRef ds:uri="56ea17bb-c96d-4826-b465-01eec0dd23dd"/>
    <ds:schemaRef ds:uri="http://www.w3.org/XML/1998/namespace"/>
    <ds:schemaRef ds:uri="http://purl.org/dc/elements/1.1/"/>
    <ds:schemaRef ds:uri="http://purl.org/dc/terms/"/>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606</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STEM Famous Person #1 </vt:lpstr>
      <vt:lpstr>STEM Famous Person #2 </vt:lpstr>
      <vt:lpstr>STEM Famous Person #3 </vt:lpstr>
      <vt:lpstr>STEM Famous Person #4 </vt:lpstr>
      <vt:lpstr>STEM Famous Person #1 - NOW </vt:lpstr>
      <vt:lpstr>STEM Famous Person #2 - NOW </vt:lpstr>
      <vt:lpstr>STEM Famous Person #3 - NOW </vt:lpstr>
      <vt:lpstr>  </vt:lpstr>
      <vt:lpstr>What Causes Occupation Changes?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2017-07-13T19:45:37Z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