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5"/>
  </p:notesMasterIdLst>
  <p:sldIdLst>
    <p:sldId id="321" r:id="rId6"/>
    <p:sldId id="319" r:id="rId7"/>
    <p:sldId id="323" r:id="rId8"/>
    <p:sldId id="324" r:id="rId9"/>
    <p:sldId id="325" r:id="rId10"/>
    <p:sldId id="326" r:id="rId11"/>
    <p:sldId id="327" r:id="rId12"/>
    <p:sldId id="328" r:id="rId13"/>
    <p:sldId id="329" r:id="rId1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Clothing and Personal Appearance</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Clothing and Personal Appearance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Clothing and body adornments communicate information to others such as position, personality, and relationships. </a:t>
            </a:r>
          </a:p>
          <a:p>
            <a:pPr lvl="1"/>
            <a:r>
              <a:rPr lang="en-US" dirty="0"/>
              <a:t>In health care, building a relationship of trust between the client and health care professional is a vital factor in providing quality health care. </a:t>
            </a:r>
          </a:p>
          <a:p>
            <a:pPr lvl="1"/>
            <a:r>
              <a:rPr lang="en-US" dirty="0"/>
              <a:t>The health care professional must be aware of the non-verbal messages being sent by clothing and appearance and how these factors influence client’s perception of the health care professional.</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Clothing and Personal Appearance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Initial Impression is based on appearance:</a:t>
            </a:r>
          </a:p>
          <a:p>
            <a:pPr lvl="2"/>
            <a:r>
              <a:rPr lang="en-US" dirty="0"/>
              <a:t>Grooming and hygiene</a:t>
            </a:r>
          </a:p>
          <a:p>
            <a:pPr lvl="2"/>
            <a:r>
              <a:rPr lang="en-US" dirty="0"/>
              <a:t>Posture</a:t>
            </a:r>
          </a:p>
          <a:p>
            <a:pPr lvl="2"/>
            <a:r>
              <a:rPr lang="en-US" dirty="0"/>
              <a:t>Facial expressions</a:t>
            </a:r>
          </a:p>
          <a:p>
            <a:pPr lvl="2"/>
            <a:r>
              <a:rPr lang="en-US" dirty="0"/>
              <a:t>Handshake</a:t>
            </a:r>
          </a:p>
          <a:p>
            <a:pPr lvl="2"/>
            <a:r>
              <a:rPr lang="en-US" dirty="0"/>
              <a:t>Verbal greetings</a:t>
            </a:r>
          </a:p>
          <a:p>
            <a:pPr lvl="2"/>
            <a:r>
              <a:rPr lang="en-US" dirty="0"/>
              <a:t>Personal adornments</a:t>
            </a:r>
          </a:p>
          <a:p>
            <a:pPr lvl="2"/>
            <a:r>
              <a:rPr lang="en-US" dirty="0"/>
              <a:t>Clothing</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Clothing and Personal Appearance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It is possible to “choose” the image portrayed to clients by being aware of nonverbal cues sent by appearance and dress.</a:t>
            </a:r>
          </a:p>
          <a:p>
            <a:pPr lvl="1"/>
            <a:r>
              <a:rPr lang="en-US" dirty="0"/>
              <a:t>The impression created by these cues reflects the quality of care clients expect to receive.</a:t>
            </a:r>
          </a:p>
          <a:p>
            <a:pPr lvl="1"/>
            <a:r>
              <a:rPr lang="en-US" dirty="0"/>
              <a:t>The initial interaction lays the foundation for the client – health care professional relationship.</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Clothing and Personal Appearance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Most health care professionals wear some type of uniform.</a:t>
            </a:r>
          </a:p>
          <a:p>
            <a:pPr lvl="1"/>
            <a:r>
              <a:rPr lang="en-US" dirty="0"/>
              <a:t>Uniforms may include:</a:t>
            </a:r>
          </a:p>
          <a:p>
            <a:pPr lvl="2"/>
            <a:r>
              <a:rPr lang="en-US" dirty="0"/>
              <a:t>Dresses</a:t>
            </a:r>
          </a:p>
          <a:p>
            <a:pPr lvl="2"/>
            <a:r>
              <a:rPr lang="en-US" dirty="0"/>
              <a:t>Suits</a:t>
            </a:r>
          </a:p>
          <a:p>
            <a:pPr lvl="2"/>
            <a:r>
              <a:rPr lang="en-US" dirty="0"/>
              <a:t>Smocks</a:t>
            </a:r>
          </a:p>
          <a:p>
            <a:pPr lvl="2"/>
            <a:r>
              <a:rPr lang="en-US" dirty="0"/>
              <a:t>Jackets</a:t>
            </a:r>
          </a:p>
          <a:p>
            <a:pPr lvl="2"/>
            <a:r>
              <a:rPr lang="en-US" dirty="0"/>
              <a:t>Lab coats</a:t>
            </a:r>
          </a:p>
          <a:p>
            <a:pPr lvl="2"/>
            <a:r>
              <a:rPr lang="en-US" dirty="0"/>
              <a:t>Scrubs</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Clothing and Personal Appearance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Professional attire should be neat and clean.</a:t>
            </a:r>
          </a:p>
          <a:p>
            <a:pPr lvl="1"/>
            <a:r>
              <a:rPr lang="en-US" dirty="0"/>
              <a:t>Clients expect the health care professional to maintain a high standard of cleanliness.</a:t>
            </a:r>
          </a:p>
          <a:p>
            <a:pPr lvl="1"/>
            <a:r>
              <a:rPr lang="en-US" dirty="0"/>
              <a:t>To present professional appearance and inspire confidence:</a:t>
            </a:r>
          </a:p>
          <a:p>
            <a:pPr lvl="2"/>
            <a:r>
              <a:rPr lang="en-US" dirty="0"/>
              <a:t>Clothing should fit properly.</a:t>
            </a:r>
          </a:p>
          <a:p>
            <a:pPr lvl="2"/>
            <a:r>
              <a:rPr lang="en-US" dirty="0"/>
              <a:t>Be in good repair (free from tears, missing buttons, broken zippers, uneven hemlines).</a:t>
            </a:r>
          </a:p>
          <a:p>
            <a:pPr lvl="2"/>
            <a:r>
              <a:rPr lang="en-US" dirty="0"/>
              <a:t>Shoes should be neat, clean, and comfortable.</a:t>
            </a:r>
          </a:p>
          <a:p>
            <a:pPr lvl="1"/>
            <a:endParaRPr lang="en-US" dirty="0"/>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Clothing and Personal Appearance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Jewelry and personal adornments are not permitted because of the possibility of causing injury to the patient and  increased risk of transmitting pathogens.</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Clothing and Personal Appearance</a:t>
            </a:r>
          </a:p>
        </p:txBody>
      </p:sp>
      <p:graphicFrame>
        <p:nvGraphicFramePr>
          <p:cNvPr id="6" name="Group 51">
            <a:extLst>
              <a:ext uri="{FF2B5EF4-FFF2-40B4-BE49-F238E27FC236}">
                <a16:creationId xmlns:a16="http://schemas.microsoft.com/office/drawing/2014/main" id="{3EFC3708-5511-4419-B13F-41AE96482ED7}"/>
              </a:ext>
            </a:extLst>
          </p:cNvPr>
          <p:cNvGraphicFramePr>
            <a:graphicFrameLocks noGrp="1"/>
          </p:cNvGraphicFramePr>
          <p:nvPr>
            <p:extLst>
              <p:ext uri="{D42A27DB-BD31-4B8C-83A1-F6EECF244321}">
                <p14:modId xmlns:p14="http://schemas.microsoft.com/office/powerpoint/2010/main" val="2410019833"/>
              </p:ext>
            </p:extLst>
          </p:nvPr>
        </p:nvGraphicFramePr>
        <p:xfrm>
          <a:off x="2150890" y="2021150"/>
          <a:ext cx="7239000" cy="3914648"/>
        </p:xfrm>
        <a:graphic>
          <a:graphicData uri="http://schemas.openxmlformats.org/drawingml/2006/table">
            <a:tbl>
              <a:tblPr>
                <a:tableStyleId>{E8B1032C-EA38-4F05-BA0D-38AFFFC7BED3}</a:tableStyleId>
              </a:tblPr>
              <a:tblGrid>
                <a:gridCol w="3619500">
                  <a:extLst>
                    <a:ext uri="{9D8B030D-6E8A-4147-A177-3AD203B41FA5}">
                      <a16:colId xmlns:a16="http://schemas.microsoft.com/office/drawing/2014/main" val="3931837130"/>
                    </a:ext>
                  </a:extLst>
                </a:gridCol>
                <a:gridCol w="3619500">
                  <a:extLst>
                    <a:ext uri="{9D8B030D-6E8A-4147-A177-3AD203B41FA5}">
                      <a16:colId xmlns:a16="http://schemas.microsoft.com/office/drawing/2014/main" val="4202379767"/>
                    </a:ext>
                  </a:extLst>
                </a:gridCol>
              </a:tblGrid>
              <a:tr h="787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2600" u="none" strike="noStrike" cap="none" normalizeH="0" baseline="0" dirty="0">
                          <a:ln>
                            <a:noFill/>
                          </a:ln>
                          <a:effectLst/>
                          <a:latin typeface="Open Sans"/>
                        </a:rPr>
                        <a:t>Appearance</a:t>
                      </a:r>
                      <a:endParaRPr kumimoji="0" lang="en-US" altLang="en-US" sz="2600" b="0" i="0" u="none" strike="noStrike" cap="none" normalizeH="0" baseline="0" dirty="0">
                        <a:ln>
                          <a:noFill/>
                        </a:ln>
                        <a:solidFill>
                          <a:schemeClr val="tx1"/>
                        </a:solidFill>
                        <a:effectLst/>
                        <a:latin typeface="Open Sans"/>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2600" u="none" strike="noStrike" cap="none" normalizeH="0" baseline="0">
                          <a:ln>
                            <a:noFill/>
                          </a:ln>
                          <a:effectLst/>
                          <a:latin typeface="Open Sans"/>
                        </a:rPr>
                        <a:t>Impression</a:t>
                      </a:r>
                      <a:endParaRPr kumimoji="0" lang="en-US" altLang="en-US" sz="2600" b="0" i="0" u="none" strike="noStrike" cap="none" normalizeH="0" baseline="0">
                        <a:ln>
                          <a:noFill/>
                        </a:ln>
                        <a:solidFill>
                          <a:schemeClr val="tx1"/>
                        </a:solidFill>
                        <a:effectLst/>
                        <a:latin typeface="Open Sans"/>
                      </a:endParaRPr>
                    </a:p>
                  </a:txBody>
                  <a:tcPr horzOverflow="overflow"/>
                </a:tc>
                <a:extLst>
                  <a:ext uri="{0D108BD9-81ED-4DB2-BD59-A6C34878D82A}">
                    <a16:rowId xmlns:a16="http://schemas.microsoft.com/office/drawing/2014/main" val="2048148291"/>
                  </a:ext>
                </a:extLst>
              </a:tr>
              <a:tr h="787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2600" u="none" strike="noStrike" cap="none" normalizeH="0" baseline="0" dirty="0">
                          <a:ln>
                            <a:noFill/>
                          </a:ln>
                          <a:effectLst/>
                          <a:latin typeface="Open Sans"/>
                        </a:rPr>
                        <a:t>Dirty</a:t>
                      </a:r>
                      <a:endParaRPr kumimoji="0" lang="en-US" altLang="en-US" sz="2600" b="0" i="0" u="none" strike="noStrike" cap="none" normalizeH="0" baseline="0" dirty="0">
                        <a:ln>
                          <a:noFill/>
                        </a:ln>
                        <a:solidFill>
                          <a:schemeClr val="tx1"/>
                        </a:solidFill>
                        <a:effectLst/>
                        <a:latin typeface="Open Sans"/>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2600" u="none" strike="noStrike" cap="none" normalizeH="0" baseline="0" dirty="0">
                          <a:ln>
                            <a:noFill/>
                          </a:ln>
                          <a:effectLst/>
                          <a:latin typeface="Open Sans"/>
                        </a:rPr>
                        <a:t>Unreliable and    unprofessional</a:t>
                      </a:r>
                      <a:endParaRPr kumimoji="0" lang="en-US" altLang="en-US" sz="2600" b="0" i="0" u="none" strike="noStrike" cap="none" normalizeH="0" baseline="0" dirty="0">
                        <a:ln>
                          <a:noFill/>
                        </a:ln>
                        <a:solidFill>
                          <a:schemeClr val="tx1"/>
                        </a:solidFill>
                        <a:effectLst/>
                        <a:latin typeface="Open Sans"/>
                      </a:endParaRPr>
                    </a:p>
                  </a:txBody>
                  <a:tcPr horzOverflow="overflow"/>
                </a:tc>
                <a:extLst>
                  <a:ext uri="{0D108BD9-81ED-4DB2-BD59-A6C34878D82A}">
                    <a16:rowId xmlns:a16="http://schemas.microsoft.com/office/drawing/2014/main" val="1660354102"/>
                  </a:ext>
                </a:extLst>
              </a:tr>
              <a:tr h="10160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2600" u="none" strike="noStrike" cap="none" normalizeH="0" baseline="0">
                          <a:ln>
                            <a:noFill/>
                          </a:ln>
                          <a:effectLst/>
                          <a:latin typeface="Open Sans"/>
                        </a:rPr>
                        <a:t>Body piercing &amp; tattoos</a:t>
                      </a:r>
                      <a:endParaRPr kumimoji="0" lang="en-US" altLang="en-US" sz="2600" b="0" i="0" u="none" strike="noStrike" cap="none" normalizeH="0" baseline="0">
                        <a:ln>
                          <a:noFill/>
                        </a:ln>
                        <a:solidFill>
                          <a:schemeClr val="tx1"/>
                        </a:solidFill>
                        <a:effectLst/>
                        <a:latin typeface="Open Sans"/>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2600" u="none" strike="noStrike" cap="none" normalizeH="0" baseline="0" dirty="0">
                          <a:ln>
                            <a:noFill/>
                          </a:ln>
                          <a:effectLst/>
                          <a:latin typeface="Open Sans"/>
                        </a:rPr>
                        <a:t>Unprofessional, unreliable, immature,</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2600" u="none" strike="noStrike" cap="none" normalizeH="0" baseline="0" dirty="0">
                          <a:ln>
                            <a:noFill/>
                          </a:ln>
                          <a:effectLst/>
                          <a:latin typeface="Open Sans"/>
                        </a:rPr>
                        <a:t>Dangerous</a:t>
                      </a:r>
                      <a:endParaRPr kumimoji="0" lang="en-US" altLang="en-US" sz="2600" b="0" i="0" u="none" strike="noStrike" cap="none" normalizeH="0" baseline="0" dirty="0">
                        <a:ln>
                          <a:noFill/>
                        </a:ln>
                        <a:solidFill>
                          <a:schemeClr val="tx1"/>
                        </a:solidFill>
                        <a:effectLst/>
                        <a:latin typeface="Open Sans"/>
                      </a:endParaRPr>
                    </a:p>
                  </a:txBody>
                  <a:tcPr horzOverflow="overflow"/>
                </a:tc>
                <a:extLst>
                  <a:ext uri="{0D108BD9-81ED-4DB2-BD59-A6C34878D82A}">
                    <a16:rowId xmlns:a16="http://schemas.microsoft.com/office/drawing/2014/main" val="1256825519"/>
                  </a:ext>
                </a:extLst>
              </a:tr>
              <a:tr h="787400">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2600" u="none" strike="noStrike" cap="none" normalizeH="0" baseline="0">
                          <a:ln>
                            <a:noFill/>
                          </a:ln>
                          <a:effectLst/>
                          <a:latin typeface="Open Sans"/>
                        </a:rPr>
                        <a:t>Clean and Neat</a:t>
                      </a:r>
                      <a:endParaRPr kumimoji="0" lang="en-US" altLang="en-US" sz="2600" b="0" i="0" u="none" strike="noStrike" cap="none" normalizeH="0" baseline="0">
                        <a:ln>
                          <a:noFill/>
                        </a:ln>
                        <a:solidFill>
                          <a:schemeClr val="tx1"/>
                        </a:solidFill>
                        <a:effectLst/>
                        <a:latin typeface="Open Sans"/>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2600" u="none" strike="noStrike" cap="none" normalizeH="0" baseline="0" dirty="0">
                          <a:ln>
                            <a:noFill/>
                          </a:ln>
                          <a:effectLst/>
                          <a:latin typeface="Open Sans"/>
                        </a:rPr>
                        <a:t>Professional and reliable</a:t>
                      </a:r>
                      <a:endParaRPr kumimoji="0" lang="en-US" altLang="en-US" sz="2600" b="0" i="0" u="none" strike="noStrike" cap="none" normalizeH="0" baseline="0" dirty="0">
                        <a:ln>
                          <a:noFill/>
                        </a:ln>
                        <a:solidFill>
                          <a:schemeClr val="tx1"/>
                        </a:solidFill>
                        <a:effectLst/>
                        <a:latin typeface="Open Sans"/>
                      </a:endParaRPr>
                    </a:p>
                  </a:txBody>
                  <a:tcPr horzOverflow="overflow"/>
                </a:tc>
                <a:extLst>
                  <a:ext uri="{0D108BD9-81ED-4DB2-BD59-A6C34878D82A}">
                    <a16:rowId xmlns:a16="http://schemas.microsoft.com/office/drawing/2014/main" val="1490062581"/>
                  </a:ext>
                </a:extLst>
              </a:tr>
            </a:tbl>
          </a:graphicData>
        </a:graphic>
      </p:graphicFrame>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310</Words>
  <Application>Microsoft Office PowerPoint</Application>
  <PresentationFormat>Widescreen</PresentationFormat>
  <Paragraphs>46</Paragraphs>
  <Slides>9</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Clothing and Personal Appearance</vt:lpstr>
      <vt:lpstr>Clothing and Personal Appearance</vt:lpstr>
      <vt:lpstr>Clothing and Personal Appearance</vt:lpstr>
      <vt:lpstr>Clothing and Personal Appearance</vt:lpstr>
      <vt:lpstr>Clothing and Personal Appearance</vt:lpstr>
      <vt:lpstr>Clothing and Personal Appearance</vt:lpstr>
      <vt:lpstr>Clothing and Personal Appearance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13</cp:revision>
  <cp:lastPrinted>2017-07-07T16:17:37Z</cp:lastPrinted>
  <dcterms:created xsi:type="dcterms:W3CDTF">2017-07-11T23:58:30Z</dcterms:created>
  <dcterms:modified xsi:type="dcterms:W3CDTF">2017-07-19T17:56:16Z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