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4"/>
  </p:notesMasterIdLst>
  <p:sldIdLst>
    <p:sldId id="321" r:id="rId6"/>
    <p:sldId id="319" r:id="rId7"/>
    <p:sldId id="323" r:id="rId8"/>
    <p:sldId id="324" r:id="rId9"/>
    <p:sldId id="331" r:id="rId10"/>
    <p:sldId id="332" r:id="rId11"/>
    <p:sldId id="333" r:id="rId12"/>
    <p:sldId id="325" r:id="rId13"/>
    <p:sldId id="334" r:id="rId14"/>
    <p:sldId id="326" r:id="rId15"/>
    <p:sldId id="327" r:id="rId16"/>
    <p:sldId id="328" r:id="rId17"/>
    <p:sldId id="335" r:id="rId18"/>
    <p:sldId id="336" r:id="rId19"/>
    <p:sldId id="330"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2636" autoAdjust="0"/>
  </p:normalViewPr>
  <p:slideViewPr>
    <p:cSldViewPr snapToGrid="0">
      <p:cViewPr varScale="1">
        <p:scale>
          <a:sx n="80" d="100"/>
          <a:sy n="80" d="100"/>
        </p:scale>
        <p:origin x="782" y="5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lar.physics.montana.edu/ypop/Spotlight/Tour/images/em_prism.gif" TargetMode="External"/><Relationship Id="rId2" Type="http://schemas.openxmlformats.org/officeDocument/2006/relationships/image" Target="../media/image10.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tatic.newworldencyclopedia.org/thumb/9/9b/CRT_color_enhanced.png/300px-CRT_color_enhanced.png" TargetMode="External"/><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en.academic.ru/pictures/enwiki/82/RGB_illumination.jpg" TargetMode="External"/><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merriam-webster.com/dictionary/color"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www.merriam-webster.com/dictionary/hu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rriam-webster.com/dictionary/brightness"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merriam-webster.com/dictionary/saturation"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Advanced AV Production</a:t>
            </a:r>
          </a:p>
          <a:p>
            <a:pPr lvl="1"/>
            <a:r>
              <a:rPr lang="en-US" dirty="0"/>
              <a:t>Color Theory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Color of Light</a:t>
            </a:r>
          </a:p>
        </p:txBody>
      </p:sp>
      <p:pic>
        <p:nvPicPr>
          <p:cNvPr id="6" name="Picture 6" descr="http://solar.physics.montana.edu/ypop/Spotlight/Tour/images/em_prism.gif">
            <a:extLst>
              <a:ext uri="{FF2B5EF4-FFF2-40B4-BE49-F238E27FC236}">
                <a16:creationId xmlns:a16="http://schemas.microsoft.com/office/drawing/2014/main" id="{49BA9E50-BBD6-46F7-8026-6A69A0D235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3263" y="1608861"/>
            <a:ext cx="7396169" cy="4115949"/>
          </a:xfrm>
          <a:prstGeom prst="rect">
            <a:avLst/>
          </a:prstGeom>
          <a:noFill/>
        </p:spPr>
      </p:pic>
      <p:sp>
        <p:nvSpPr>
          <p:cNvPr id="7" name="TextBox 6">
            <a:extLst>
              <a:ext uri="{FF2B5EF4-FFF2-40B4-BE49-F238E27FC236}">
                <a16:creationId xmlns:a16="http://schemas.microsoft.com/office/drawing/2014/main" id="{E0B8E266-BA1F-4E58-B0F3-B1368A48E175}"/>
              </a:ext>
            </a:extLst>
          </p:cNvPr>
          <p:cNvSpPr txBox="1"/>
          <p:nvPr/>
        </p:nvSpPr>
        <p:spPr>
          <a:xfrm>
            <a:off x="2362200" y="5715000"/>
            <a:ext cx="4495800" cy="246221"/>
          </a:xfrm>
          <a:prstGeom prst="rect">
            <a:avLst/>
          </a:prstGeom>
          <a:noFill/>
        </p:spPr>
        <p:txBody>
          <a:bodyPr wrap="square" rtlCol="0">
            <a:spAutoFit/>
          </a:bodyPr>
          <a:lstStyle/>
          <a:p>
            <a:r>
              <a:rPr lang="en-US" sz="1000" dirty="0">
                <a:hlinkClick r:id="rId3"/>
              </a:rPr>
              <a:t>http://solar.physics.montana.edu/ypop/Spotlight/Tour/images/em_prism.gif</a:t>
            </a:r>
            <a:endParaRPr lang="en-US" sz="1000" dirty="0"/>
          </a:p>
        </p:txBody>
      </p:sp>
    </p:spTree>
    <p:extLst>
      <p:ext uri="{BB962C8B-B14F-4D97-AF65-F5344CB8AC3E}">
        <p14:creationId xmlns:p14="http://schemas.microsoft.com/office/powerpoint/2010/main" val="2524569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Two Color Types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Electronic color</a:t>
            </a:r>
          </a:p>
          <a:p>
            <a:pPr lvl="1"/>
            <a:r>
              <a:rPr lang="en-US" dirty="0"/>
              <a:t>Pigment based color</a:t>
            </a:r>
          </a:p>
          <a:p>
            <a:pPr lvl="1"/>
            <a:endParaRPr lang="en-US" dirty="0"/>
          </a:p>
          <a:p>
            <a:pPr marL="0" lvl="1" indent="0">
              <a:buNone/>
            </a:pPr>
            <a:endParaRPr lang="en-US" dirty="0"/>
          </a:p>
        </p:txBody>
      </p:sp>
    </p:spTree>
    <p:extLst>
      <p:ext uri="{BB962C8B-B14F-4D97-AF65-F5344CB8AC3E}">
        <p14:creationId xmlns:p14="http://schemas.microsoft.com/office/powerpoint/2010/main" val="296084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Electronic color is used in video cameras and displayed on television and computer screens through the use of  cathode-ray tubes (CRT). </a:t>
            </a:r>
          </a:p>
          <a:p>
            <a:pPr lvl="1"/>
            <a:endParaRPr lang="en-US" dirty="0"/>
          </a:p>
        </p:txBody>
      </p:sp>
      <p:pic>
        <p:nvPicPr>
          <p:cNvPr id="4" name="Picture 2" descr="C:\Documents and Settings\Bedie Post\Local Settings\Temporary Internet Files\Content.IE5\51N6IGDK\MP900404910[2].jpg">
            <a:extLst>
              <a:ext uri="{FF2B5EF4-FFF2-40B4-BE49-F238E27FC236}">
                <a16:creationId xmlns:a16="http://schemas.microsoft.com/office/drawing/2014/main" id="{EFCF3BBF-B5A0-41C3-908C-886C9E10749B}"/>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rot="1756391">
            <a:off x="8006426" y="3203289"/>
            <a:ext cx="2515064" cy="1796474"/>
          </a:xfrm>
          <a:prstGeom prst="rect">
            <a:avLst/>
          </a:prstGeom>
          <a:noFill/>
        </p:spPr>
      </p:pic>
      <p:pic>
        <p:nvPicPr>
          <p:cNvPr id="5" name="Picture 4" descr="C:\Documents and Settings\Bedie Post\Local Settings\Temporary Internet Files\Content.IE5\4TFEA2NG\MC900434843[1].png">
            <a:extLst>
              <a:ext uri="{FF2B5EF4-FFF2-40B4-BE49-F238E27FC236}">
                <a16:creationId xmlns:a16="http://schemas.microsoft.com/office/drawing/2014/main" id="{D5BA741D-D76A-427E-8DDC-9F4FC8FAD0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710958">
            <a:off x="2141244" y="3176152"/>
            <a:ext cx="1981200" cy="1981200"/>
          </a:xfrm>
          <a:prstGeom prst="rect">
            <a:avLst/>
          </a:prstGeom>
          <a:noFill/>
        </p:spPr>
      </p:pic>
      <p:pic>
        <p:nvPicPr>
          <p:cNvPr id="6" name="Picture 4" descr="C:\Documents and Settings\Bedie Post\Local Settings\Temporary Internet Files\Content.IE5\P53GKTE8\MC900432517[1].wmf">
            <a:extLst>
              <a:ext uri="{FF2B5EF4-FFF2-40B4-BE49-F238E27FC236}">
                <a16:creationId xmlns:a16="http://schemas.microsoft.com/office/drawing/2014/main" id="{266848B2-74A6-4E73-A86F-02A03338C4BB}"/>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968851" y="2727158"/>
            <a:ext cx="2476500" cy="1981200"/>
          </a:xfrm>
          <a:prstGeom prst="rect">
            <a:avLst/>
          </a:prstGeom>
          <a:noFill/>
        </p:spPr>
      </p:pic>
    </p:spTree>
    <p:extLst>
      <p:ext uri="{BB962C8B-B14F-4D97-AF65-F5344CB8AC3E}">
        <p14:creationId xmlns:p14="http://schemas.microsoft.com/office/powerpoint/2010/main" val="3464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Color monitors use three different types of phosphors that appear red, green, and blue when activated. These phosphors are placed close together and when combined in differing intensities, can produce any color. </a:t>
            </a:r>
          </a:p>
          <a:p>
            <a:pPr lvl="1"/>
            <a:endParaRPr lang="en-US" dirty="0"/>
          </a:p>
        </p:txBody>
      </p:sp>
    </p:spTree>
    <p:extLst>
      <p:ext uri="{BB962C8B-B14F-4D97-AF65-F5344CB8AC3E}">
        <p14:creationId xmlns:p14="http://schemas.microsoft.com/office/powerpoint/2010/main" val="227541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Electronic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7440810" cy="4734318"/>
          </a:xfrm>
        </p:spPr>
        <p:txBody>
          <a:bodyPr/>
          <a:lstStyle/>
          <a:p>
            <a:pPr lvl="1"/>
            <a:r>
              <a:rPr lang="en-US" dirty="0"/>
              <a:t>Color video cameras use a prism system to split the light into the red, green, and blue signals. </a:t>
            </a:r>
          </a:p>
          <a:p>
            <a:pPr lvl="1"/>
            <a:r>
              <a:rPr lang="en-US" dirty="0"/>
              <a:t>CRT:</a:t>
            </a:r>
            <a:br>
              <a:rPr lang="en-US" dirty="0"/>
            </a:br>
            <a:r>
              <a:rPr lang="en-US" dirty="0"/>
              <a:t>1. Three Electron guns (for red, green, and blue phosphor dots)</a:t>
            </a:r>
            <a:br>
              <a:rPr lang="en-US" dirty="0"/>
            </a:br>
            <a:r>
              <a:rPr lang="en-US" dirty="0"/>
              <a:t>2. Electron beams  3. Focusing coils</a:t>
            </a:r>
            <a:br>
              <a:rPr lang="en-US" dirty="0"/>
            </a:br>
            <a:r>
              <a:rPr lang="en-US" dirty="0"/>
              <a:t>4. Deflection coils 5. Anode connection</a:t>
            </a:r>
            <a:br>
              <a:rPr lang="en-US" dirty="0"/>
            </a:br>
            <a:r>
              <a:rPr lang="en-US" dirty="0"/>
              <a:t>6. Mask for separating beams for red, green, and blue</a:t>
            </a:r>
            <a:br>
              <a:rPr lang="en-US" dirty="0"/>
            </a:br>
            <a:r>
              <a:rPr lang="en-US" dirty="0"/>
              <a:t>7. Phosphor layer with red, green, and blue zones</a:t>
            </a:r>
            <a:br>
              <a:rPr lang="en-US" dirty="0"/>
            </a:br>
            <a:r>
              <a:rPr lang="en-US" dirty="0"/>
              <a:t>8. Close-up of the phosphor-coated inner side of the screen</a:t>
            </a:r>
          </a:p>
          <a:p>
            <a:pPr lvl="1"/>
            <a:endParaRPr lang="en-US" dirty="0"/>
          </a:p>
          <a:p>
            <a:pPr lvl="1"/>
            <a:endParaRPr lang="en-US" dirty="0"/>
          </a:p>
        </p:txBody>
      </p:sp>
      <p:pic>
        <p:nvPicPr>
          <p:cNvPr id="6" name="Picture 6" descr="http://upload.wikimedia.org/wikipedia/commons/thumb/9/9b/CRT_color_enhanced.png/250px-CRT_color_enhanced.png">
            <a:extLst>
              <a:ext uri="{FF2B5EF4-FFF2-40B4-BE49-F238E27FC236}">
                <a16:creationId xmlns:a16="http://schemas.microsoft.com/office/drawing/2014/main" id="{DB8A5B99-7B07-436E-A51C-36741D15661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14527" y="2564596"/>
            <a:ext cx="3524250" cy="2819400"/>
          </a:xfrm>
          <a:prstGeom prst="rect">
            <a:avLst/>
          </a:prstGeom>
          <a:noFill/>
        </p:spPr>
      </p:pic>
      <p:sp>
        <p:nvSpPr>
          <p:cNvPr id="10" name="TextBox 9">
            <a:extLst>
              <a:ext uri="{FF2B5EF4-FFF2-40B4-BE49-F238E27FC236}">
                <a16:creationId xmlns:a16="http://schemas.microsoft.com/office/drawing/2014/main" id="{C415E340-6EFD-4CF4-9AEB-70C0624A9455}"/>
              </a:ext>
            </a:extLst>
          </p:cNvPr>
          <p:cNvSpPr txBox="1"/>
          <p:nvPr/>
        </p:nvSpPr>
        <p:spPr>
          <a:xfrm>
            <a:off x="8610600" y="5514473"/>
            <a:ext cx="3581400" cy="400110"/>
          </a:xfrm>
          <a:prstGeom prst="rect">
            <a:avLst/>
          </a:prstGeom>
          <a:noFill/>
        </p:spPr>
        <p:txBody>
          <a:bodyPr wrap="square" rtlCol="0">
            <a:spAutoFit/>
          </a:bodyPr>
          <a:lstStyle/>
          <a:p>
            <a:r>
              <a:rPr lang="en-US" sz="1000" dirty="0">
                <a:hlinkClick r:id="rId3"/>
              </a:rPr>
              <a:t>http://static.newworldencyclopedia.org/thumb/9/9b/CRT_color_enhanced.png/300px-CRT_color_enhanced.png</a:t>
            </a:r>
            <a:endParaRPr lang="en-US" sz="1000" dirty="0"/>
          </a:p>
        </p:txBody>
      </p:sp>
    </p:spTree>
    <p:extLst>
      <p:ext uri="{BB962C8B-B14F-4D97-AF65-F5344CB8AC3E}">
        <p14:creationId xmlns:p14="http://schemas.microsoft.com/office/powerpoint/2010/main" val="844764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Additive Primary Colors</a:t>
            </a:r>
          </a:p>
        </p:txBody>
      </p:sp>
      <p:sp>
        <p:nvSpPr>
          <p:cNvPr id="6" name="Rectangle 6">
            <a:extLst>
              <a:ext uri="{FF2B5EF4-FFF2-40B4-BE49-F238E27FC236}">
                <a16:creationId xmlns:a16="http://schemas.microsoft.com/office/drawing/2014/main" id="{C5AE011F-A638-40E5-8008-7B55F948076E}"/>
              </a:ext>
            </a:extLst>
          </p:cNvPr>
          <p:cNvSpPr>
            <a:spLocks noChangeArrowheads="1"/>
          </p:cNvSpPr>
          <p:nvPr/>
        </p:nvSpPr>
        <p:spPr bwMode="auto">
          <a:xfrm>
            <a:off x="3533274" y="1800727"/>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7" name="Oval 9">
            <a:extLst>
              <a:ext uri="{FF2B5EF4-FFF2-40B4-BE49-F238E27FC236}">
                <a16:creationId xmlns:a16="http://schemas.microsoft.com/office/drawing/2014/main" id="{90C7D86E-5648-4EC3-8CF9-7C0B95D86E48}"/>
              </a:ext>
            </a:extLst>
          </p:cNvPr>
          <p:cNvSpPr>
            <a:spLocks noChangeArrowheads="1"/>
          </p:cNvSpPr>
          <p:nvPr/>
        </p:nvSpPr>
        <p:spPr bwMode="auto">
          <a:xfrm>
            <a:off x="7419474" y="2410327"/>
            <a:ext cx="2170113" cy="2284413"/>
          </a:xfrm>
          <a:prstGeom prst="ellipse">
            <a:avLst/>
          </a:prstGeom>
          <a:solidFill>
            <a:srgbClr val="0000FF"/>
          </a:solidFill>
          <a:ln w="12700">
            <a:solidFill>
              <a:schemeClr val="tx1"/>
            </a:solidFill>
            <a:round/>
            <a:headEnd/>
            <a:tailEnd/>
          </a:ln>
        </p:spPr>
        <p:txBody>
          <a:bodyPr wrap="none" anchor="ctr"/>
          <a:lstStyle/>
          <a:p>
            <a:endParaRPr lang="en-US"/>
          </a:p>
        </p:txBody>
      </p:sp>
      <p:sp>
        <p:nvSpPr>
          <p:cNvPr id="8" name="Oval 10">
            <a:extLst>
              <a:ext uri="{FF2B5EF4-FFF2-40B4-BE49-F238E27FC236}">
                <a16:creationId xmlns:a16="http://schemas.microsoft.com/office/drawing/2014/main" id="{6A5AEAEC-568F-4F78-B605-952E1A544EEB}"/>
              </a:ext>
            </a:extLst>
          </p:cNvPr>
          <p:cNvSpPr>
            <a:spLocks noChangeArrowheads="1"/>
          </p:cNvSpPr>
          <p:nvPr/>
        </p:nvSpPr>
        <p:spPr bwMode="auto">
          <a:xfrm>
            <a:off x="4752474" y="2410327"/>
            <a:ext cx="2170113" cy="2284413"/>
          </a:xfrm>
          <a:prstGeom prst="ellipse">
            <a:avLst/>
          </a:prstGeom>
          <a:solidFill>
            <a:srgbClr val="00FF00"/>
          </a:solidFill>
          <a:ln w="12700">
            <a:solidFill>
              <a:schemeClr val="tx1"/>
            </a:solidFill>
            <a:round/>
            <a:headEnd/>
            <a:tailEnd/>
          </a:ln>
        </p:spPr>
        <p:txBody>
          <a:bodyPr wrap="none" anchor="ctr"/>
          <a:lstStyle/>
          <a:p>
            <a:endParaRPr lang="en-US"/>
          </a:p>
        </p:txBody>
      </p:sp>
      <p:sp>
        <p:nvSpPr>
          <p:cNvPr id="9" name="Oval 11">
            <a:extLst>
              <a:ext uri="{FF2B5EF4-FFF2-40B4-BE49-F238E27FC236}">
                <a16:creationId xmlns:a16="http://schemas.microsoft.com/office/drawing/2014/main" id="{41165F31-90A6-4DCF-B76C-E9C9B216BA99}"/>
              </a:ext>
            </a:extLst>
          </p:cNvPr>
          <p:cNvSpPr>
            <a:spLocks noChangeArrowheads="1"/>
          </p:cNvSpPr>
          <p:nvPr/>
        </p:nvSpPr>
        <p:spPr bwMode="auto">
          <a:xfrm>
            <a:off x="2085474" y="2410327"/>
            <a:ext cx="2170113" cy="2284413"/>
          </a:xfrm>
          <a:prstGeom prst="ellipse">
            <a:avLst/>
          </a:prstGeom>
          <a:solidFill>
            <a:srgbClr val="FF0000"/>
          </a:solidFill>
          <a:ln w="12700">
            <a:solidFill>
              <a:schemeClr val="tx1"/>
            </a:solidFill>
            <a:round/>
            <a:headEnd/>
            <a:tailEnd/>
          </a:ln>
        </p:spPr>
        <p:txBody>
          <a:bodyPr wrap="none" anchor="ctr"/>
          <a:lstStyle/>
          <a:p>
            <a:endParaRPr lang="en-US"/>
          </a:p>
        </p:txBody>
      </p:sp>
      <p:sp>
        <p:nvSpPr>
          <p:cNvPr id="10" name="Text Box 12">
            <a:extLst>
              <a:ext uri="{FF2B5EF4-FFF2-40B4-BE49-F238E27FC236}">
                <a16:creationId xmlns:a16="http://schemas.microsoft.com/office/drawing/2014/main" id="{34095741-C8AC-4BD4-87F4-6F0B147D4EF2}"/>
              </a:ext>
            </a:extLst>
          </p:cNvPr>
          <p:cNvSpPr txBox="1">
            <a:spLocks noChangeArrowheads="1"/>
          </p:cNvSpPr>
          <p:nvPr/>
        </p:nvSpPr>
        <p:spPr bwMode="auto">
          <a:xfrm>
            <a:off x="2085474" y="3324727"/>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a:solidFill>
                  <a:schemeClr val="tx1"/>
                </a:solidFill>
              </a:rPr>
              <a:t>Red</a:t>
            </a:r>
            <a:endParaRPr lang="en-US" sz="2400">
              <a:solidFill>
                <a:schemeClr val="tx1"/>
              </a:solidFill>
              <a:latin typeface="Times New Roman" pitchFamily="18" charset="0"/>
            </a:endParaRPr>
          </a:p>
        </p:txBody>
      </p:sp>
      <p:sp>
        <p:nvSpPr>
          <p:cNvPr id="11" name="Text Box 13">
            <a:extLst>
              <a:ext uri="{FF2B5EF4-FFF2-40B4-BE49-F238E27FC236}">
                <a16:creationId xmlns:a16="http://schemas.microsoft.com/office/drawing/2014/main" id="{58719F6E-1CFB-46E0-907C-D24C7CF6B04A}"/>
              </a:ext>
            </a:extLst>
          </p:cNvPr>
          <p:cNvSpPr txBox="1">
            <a:spLocks noChangeArrowheads="1"/>
          </p:cNvSpPr>
          <p:nvPr/>
        </p:nvSpPr>
        <p:spPr bwMode="auto">
          <a:xfrm>
            <a:off x="4752474" y="3324727"/>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a:solidFill>
                  <a:schemeClr val="tx1"/>
                </a:solidFill>
              </a:rPr>
              <a:t>Green</a:t>
            </a:r>
            <a:endParaRPr lang="en-US" sz="2400">
              <a:solidFill>
                <a:schemeClr val="tx1"/>
              </a:solidFill>
              <a:latin typeface="Times New Roman" pitchFamily="18" charset="0"/>
            </a:endParaRPr>
          </a:p>
        </p:txBody>
      </p:sp>
      <p:sp>
        <p:nvSpPr>
          <p:cNvPr id="12" name="Text Box 14">
            <a:extLst>
              <a:ext uri="{FF2B5EF4-FFF2-40B4-BE49-F238E27FC236}">
                <a16:creationId xmlns:a16="http://schemas.microsoft.com/office/drawing/2014/main" id="{EC4EC34F-DAB3-4F0D-95FC-694F16DBCE31}"/>
              </a:ext>
            </a:extLst>
          </p:cNvPr>
          <p:cNvSpPr txBox="1">
            <a:spLocks noChangeArrowheads="1"/>
          </p:cNvSpPr>
          <p:nvPr/>
        </p:nvSpPr>
        <p:spPr bwMode="auto">
          <a:xfrm>
            <a:off x="7419474" y="3324727"/>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dirty="0">
                <a:solidFill>
                  <a:schemeClr val="tx1"/>
                </a:solidFill>
              </a:rPr>
              <a:t>Blue</a:t>
            </a:r>
            <a:endParaRPr lang="en-US" sz="2400" dirty="0">
              <a:solidFill>
                <a:schemeClr val="tx1"/>
              </a:solidFill>
              <a:latin typeface="Times New Roman" pitchFamily="18" charset="0"/>
            </a:endParaRPr>
          </a:p>
        </p:txBody>
      </p:sp>
      <p:sp>
        <p:nvSpPr>
          <p:cNvPr id="13" name="Rectangle 6">
            <a:extLst>
              <a:ext uri="{FF2B5EF4-FFF2-40B4-BE49-F238E27FC236}">
                <a16:creationId xmlns:a16="http://schemas.microsoft.com/office/drawing/2014/main" id="{5F4E8EEC-D01F-4E09-A63F-588420243C4A}"/>
              </a:ext>
            </a:extLst>
          </p:cNvPr>
          <p:cNvSpPr>
            <a:spLocks noChangeArrowheads="1"/>
          </p:cNvSpPr>
          <p:nvPr/>
        </p:nvSpPr>
        <p:spPr bwMode="auto">
          <a:xfrm>
            <a:off x="2362200" y="2057400"/>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Tree>
    <p:extLst>
      <p:ext uri="{BB962C8B-B14F-4D97-AF65-F5344CB8AC3E}">
        <p14:creationId xmlns:p14="http://schemas.microsoft.com/office/powerpoint/2010/main" val="47632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Additive Color Theory</a:t>
            </a:r>
          </a:p>
        </p:txBody>
      </p:sp>
      <p:sp>
        <p:nvSpPr>
          <p:cNvPr id="6" name="Rectangle 6">
            <a:extLst>
              <a:ext uri="{FF2B5EF4-FFF2-40B4-BE49-F238E27FC236}">
                <a16:creationId xmlns:a16="http://schemas.microsoft.com/office/drawing/2014/main" id="{C5AE011F-A638-40E5-8008-7B55F948076E}"/>
              </a:ext>
            </a:extLst>
          </p:cNvPr>
          <p:cNvSpPr>
            <a:spLocks noChangeArrowheads="1"/>
          </p:cNvSpPr>
          <p:nvPr/>
        </p:nvSpPr>
        <p:spPr bwMode="auto">
          <a:xfrm>
            <a:off x="740664" y="1704474"/>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13" name="Rectangle 6">
            <a:extLst>
              <a:ext uri="{FF2B5EF4-FFF2-40B4-BE49-F238E27FC236}">
                <a16:creationId xmlns:a16="http://schemas.microsoft.com/office/drawing/2014/main" id="{5F4E8EEC-D01F-4E09-A63F-588420243C4A}"/>
              </a:ext>
            </a:extLst>
          </p:cNvPr>
          <p:cNvSpPr>
            <a:spLocks noChangeArrowheads="1"/>
          </p:cNvSpPr>
          <p:nvPr/>
        </p:nvSpPr>
        <p:spPr bwMode="auto">
          <a:xfrm>
            <a:off x="-430410" y="1961147"/>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22" name="Rectangle 6">
            <a:extLst>
              <a:ext uri="{FF2B5EF4-FFF2-40B4-BE49-F238E27FC236}">
                <a16:creationId xmlns:a16="http://schemas.microsoft.com/office/drawing/2014/main" id="{CBCCE4F8-0FAB-44BE-9CB8-ED0C5E465253}"/>
              </a:ext>
            </a:extLst>
          </p:cNvPr>
          <p:cNvSpPr>
            <a:spLocks noChangeArrowheads="1"/>
          </p:cNvSpPr>
          <p:nvPr/>
        </p:nvSpPr>
        <p:spPr bwMode="auto">
          <a:xfrm>
            <a:off x="1426464" y="2105526"/>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23" name="Rectangle 13">
            <a:extLst>
              <a:ext uri="{FF2B5EF4-FFF2-40B4-BE49-F238E27FC236}">
                <a16:creationId xmlns:a16="http://schemas.microsoft.com/office/drawing/2014/main" id="{E574AFA9-F512-4864-AD8A-D819363734F4}"/>
              </a:ext>
            </a:extLst>
          </p:cNvPr>
          <p:cNvSpPr>
            <a:spLocks noChangeArrowheads="1"/>
          </p:cNvSpPr>
          <p:nvPr/>
        </p:nvSpPr>
        <p:spPr bwMode="auto">
          <a:xfrm>
            <a:off x="1274064" y="355332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24" name="Picture 20" descr="RGB_Full_add">
            <a:extLst>
              <a:ext uri="{FF2B5EF4-FFF2-40B4-BE49-F238E27FC236}">
                <a16:creationId xmlns:a16="http://schemas.microsoft.com/office/drawing/2014/main" id="{97885695-2691-4ED0-862B-3D3A65496A6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495926"/>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21">
            <a:extLst>
              <a:ext uri="{FF2B5EF4-FFF2-40B4-BE49-F238E27FC236}">
                <a16:creationId xmlns:a16="http://schemas.microsoft.com/office/drawing/2014/main" id="{81481E7F-15B9-4752-92BC-39AD3F8843D4}"/>
              </a:ext>
            </a:extLst>
          </p:cNvPr>
          <p:cNvSpPr txBox="1">
            <a:spLocks noChangeArrowheads="1"/>
          </p:cNvSpPr>
          <p:nvPr/>
        </p:nvSpPr>
        <p:spPr bwMode="auto">
          <a:xfrm>
            <a:off x="2977780" y="4784558"/>
            <a:ext cx="914400" cy="519113"/>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dirty="0">
                <a:solidFill>
                  <a:schemeClr val="bg1"/>
                </a:solidFill>
              </a:rPr>
              <a:t>Blue</a:t>
            </a:r>
            <a:endParaRPr lang="en-US" sz="2400" dirty="0">
              <a:solidFill>
                <a:schemeClr val="bg1"/>
              </a:solidFill>
            </a:endParaRPr>
          </a:p>
        </p:txBody>
      </p:sp>
      <p:sp>
        <p:nvSpPr>
          <p:cNvPr id="26" name="Text Box 22">
            <a:extLst>
              <a:ext uri="{FF2B5EF4-FFF2-40B4-BE49-F238E27FC236}">
                <a16:creationId xmlns:a16="http://schemas.microsoft.com/office/drawing/2014/main" id="{53F0916C-DDD3-4B9A-80FB-CC06E5EDD424}"/>
              </a:ext>
            </a:extLst>
          </p:cNvPr>
          <p:cNvSpPr txBox="1">
            <a:spLocks noChangeArrowheads="1"/>
          </p:cNvSpPr>
          <p:nvPr/>
        </p:nvSpPr>
        <p:spPr bwMode="auto">
          <a:xfrm>
            <a:off x="1807464" y="2634164"/>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dirty="0">
                <a:solidFill>
                  <a:schemeClr val="bg1"/>
                </a:solidFill>
              </a:rPr>
              <a:t>Red</a:t>
            </a:r>
          </a:p>
        </p:txBody>
      </p:sp>
      <p:sp>
        <p:nvSpPr>
          <p:cNvPr id="27" name="Text Box 23">
            <a:extLst>
              <a:ext uri="{FF2B5EF4-FFF2-40B4-BE49-F238E27FC236}">
                <a16:creationId xmlns:a16="http://schemas.microsoft.com/office/drawing/2014/main" id="{D96A1959-ABE3-4415-9F9F-00CA40E1E02B}"/>
              </a:ext>
            </a:extLst>
          </p:cNvPr>
          <p:cNvSpPr txBox="1">
            <a:spLocks noChangeArrowheads="1"/>
          </p:cNvSpPr>
          <p:nvPr/>
        </p:nvSpPr>
        <p:spPr bwMode="auto">
          <a:xfrm>
            <a:off x="4017264" y="2638926"/>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endParaRPr>
          </a:p>
        </p:txBody>
      </p:sp>
    </p:spTree>
    <p:extLst>
      <p:ext uri="{BB962C8B-B14F-4D97-AF65-F5344CB8AC3E}">
        <p14:creationId xmlns:p14="http://schemas.microsoft.com/office/powerpoint/2010/main" val="2885663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Additive Color Theory</a:t>
            </a:r>
          </a:p>
        </p:txBody>
      </p:sp>
      <p:sp>
        <p:nvSpPr>
          <p:cNvPr id="6" name="Rectangle 6">
            <a:extLst>
              <a:ext uri="{FF2B5EF4-FFF2-40B4-BE49-F238E27FC236}">
                <a16:creationId xmlns:a16="http://schemas.microsoft.com/office/drawing/2014/main" id="{C5AE011F-A638-40E5-8008-7B55F948076E}"/>
              </a:ext>
            </a:extLst>
          </p:cNvPr>
          <p:cNvSpPr>
            <a:spLocks noChangeArrowheads="1"/>
          </p:cNvSpPr>
          <p:nvPr/>
        </p:nvSpPr>
        <p:spPr bwMode="auto">
          <a:xfrm>
            <a:off x="1442507" y="1656348"/>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13" name="Rectangle 6">
            <a:extLst>
              <a:ext uri="{FF2B5EF4-FFF2-40B4-BE49-F238E27FC236}">
                <a16:creationId xmlns:a16="http://schemas.microsoft.com/office/drawing/2014/main" id="{5F4E8EEC-D01F-4E09-A63F-588420243C4A}"/>
              </a:ext>
            </a:extLst>
          </p:cNvPr>
          <p:cNvSpPr>
            <a:spLocks noChangeArrowheads="1"/>
          </p:cNvSpPr>
          <p:nvPr/>
        </p:nvSpPr>
        <p:spPr bwMode="auto">
          <a:xfrm>
            <a:off x="271433" y="1913021"/>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22" name="Rectangle 6">
            <a:extLst>
              <a:ext uri="{FF2B5EF4-FFF2-40B4-BE49-F238E27FC236}">
                <a16:creationId xmlns:a16="http://schemas.microsoft.com/office/drawing/2014/main" id="{CBCCE4F8-0FAB-44BE-9CB8-ED0C5E465253}"/>
              </a:ext>
            </a:extLst>
          </p:cNvPr>
          <p:cNvSpPr>
            <a:spLocks noChangeArrowheads="1"/>
          </p:cNvSpPr>
          <p:nvPr/>
        </p:nvSpPr>
        <p:spPr bwMode="auto">
          <a:xfrm>
            <a:off x="2128307" y="2057400"/>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23" name="Rectangle 13">
            <a:extLst>
              <a:ext uri="{FF2B5EF4-FFF2-40B4-BE49-F238E27FC236}">
                <a16:creationId xmlns:a16="http://schemas.microsoft.com/office/drawing/2014/main" id="{E574AFA9-F512-4864-AD8A-D819363734F4}"/>
              </a:ext>
            </a:extLst>
          </p:cNvPr>
          <p:cNvSpPr>
            <a:spLocks noChangeArrowheads="1"/>
          </p:cNvSpPr>
          <p:nvPr/>
        </p:nvSpPr>
        <p:spPr bwMode="auto">
          <a:xfrm>
            <a:off x="1975907" y="3505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26" name="Text Box 22">
            <a:extLst>
              <a:ext uri="{FF2B5EF4-FFF2-40B4-BE49-F238E27FC236}">
                <a16:creationId xmlns:a16="http://schemas.microsoft.com/office/drawing/2014/main" id="{53F0916C-DDD3-4B9A-80FB-CC06E5EDD424}"/>
              </a:ext>
            </a:extLst>
          </p:cNvPr>
          <p:cNvSpPr txBox="1">
            <a:spLocks noChangeArrowheads="1"/>
          </p:cNvSpPr>
          <p:nvPr/>
        </p:nvSpPr>
        <p:spPr bwMode="auto">
          <a:xfrm>
            <a:off x="2509307" y="2586038"/>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dirty="0">
                <a:solidFill>
                  <a:schemeClr val="bg1"/>
                </a:solidFill>
              </a:rPr>
              <a:t>Red</a:t>
            </a:r>
          </a:p>
        </p:txBody>
      </p:sp>
      <p:sp>
        <p:nvSpPr>
          <p:cNvPr id="27" name="Text Box 23">
            <a:extLst>
              <a:ext uri="{FF2B5EF4-FFF2-40B4-BE49-F238E27FC236}">
                <a16:creationId xmlns:a16="http://schemas.microsoft.com/office/drawing/2014/main" id="{D96A1959-ABE3-4415-9F9F-00CA40E1E02B}"/>
              </a:ext>
            </a:extLst>
          </p:cNvPr>
          <p:cNvSpPr txBox="1">
            <a:spLocks noChangeArrowheads="1"/>
          </p:cNvSpPr>
          <p:nvPr/>
        </p:nvSpPr>
        <p:spPr bwMode="auto">
          <a:xfrm>
            <a:off x="4719107" y="2590800"/>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endParaRPr>
          </a:p>
        </p:txBody>
      </p:sp>
      <p:sp>
        <p:nvSpPr>
          <p:cNvPr id="11" name="Rectangle 6">
            <a:extLst>
              <a:ext uri="{FF2B5EF4-FFF2-40B4-BE49-F238E27FC236}">
                <a16:creationId xmlns:a16="http://schemas.microsoft.com/office/drawing/2014/main" id="{8C2DF8D4-6AAF-4777-9DFB-B0D8385F5B1D}"/>
              </a:ext>
            </a:extLst>
          </p:cNvPr>
          <p:cNvSpPr>
            <a:spLocks noChangeArrowheads="1"/>
          </p:cNvSpPr>
          <p:nvPr/>
        </p:nvSpPr>
        <p:spPr bwMode="auto">
          <a:xfrm>
            <a:off x="1426464" y="2126456"/>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12" name="Rectangle 7">
            <a:extLst>
              <a:ext uri="{FF2B5EF4-FFF2-40B4-BE49-F238E27FC236}">
                <a16:creationId xmlns:a16="http://schemas.microsoft.com/office/drawing/2014/main" id="{695D397C-C6CD-4CC3-A76E-D1B64D0F87F5}"/>
              </a:ext>
            </a:extLst>
          </p:cNvPr>
          <p:cNvSpPr>
            <a:spLocks noChangeArrowheads="1"/>
          </p:cNvSpPr>
          <p:nvPr/>
        </p:nvSpPr>
        <p:spPr bwMode="auto">
          <a:xfrm>
            <a:off x="1274064" y="357425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14" name="Picture 8" descr="RGB_Full_add">
            <a:extLst>
              <a:ext uri="{FF2B5EF4-FFF2-40B4-BE49-F238E27FC236}">
                <a16:creationId xmlns:a16="http://schemas.microsoft.com/office/drawing/2014/main" id="{1421001B-C1C8-488E-A46F-EE4D9392D4E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516856"/>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9">
            <a:extLst>
              <a:ext uri="{FF2B5EF4-FFF2-40B4-BE49-F238E27FC236}">
                <a16:creationId xmlns:a16="http://schemas.microsoft.com/office/drawing/2014/main" id="{9DA8DA51-E75C-42E0-B4CD-B434C08277D0}"/>
              </a:ext>
            </a:extLst>
          </p:cNvPr>
          <p:cNvSpPr txBox="1">
            <a:spLocks noChangeArrowheads="1"/>
          </p:cNvSpPr>
          <p:nvPr/>
        </p:nvSpPr>
        <p:spPr bwMode="auto">
          <a:xfrm>
            <a:off x="3026664" y="5174456"/>
            <a:ext cx="914400" cy="457200"/>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400">
              <a:solidFill>
                <a:schemeClr val="bg1"/>
              </a:solidFill>
            </a:endParaRPr>
          </a:p>
        </p:txBody>
      </p:sp>
      <p:sp>
        <p:nvSpPr>
          <p:cNvPr id="16" name="Text Box 10">
            <a:extLst>
              <a:ext uri="{FF2B5EF4-FFF2-40B4-BE49-F238E27FC236}">
                <a16:creationId xmlns:a16="http://schemas.microsoft.com/office/drawing/2014/main" id="{024239A9-8892-4653-9EBE-DFBC65462607}"/>
              </a:ext>
            </a:extLst>
          </p:cNvPr>
          <p:cNvSpPr txBox="1">
            <a:spLocks noChangeArrowheads="1"/>
          </p:cNvSpPr>
          <p:nvPr/>
        </p:nvSpPr>
        <p:spPr bwMode="auto">
          <a:xfrm>
            <a:off x="1807464" y="2655094"/>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p>
        </p:txBody>
      </p:sp>
      <p:sp>
        <p:nvSpPr>
          <p:cNvPr id="17" name="Text Box 11">
            <a:extLst>
              <a:ext uri="{FF2B5EF4-FFF2-40B4-BE49-F238E27FC236}">
                <a16:creationId xmlns:a16="http://schemas.microsoft.com/office/drawing/2014/main" id="{8C79F8CE-1C2D-42D4-A501-9F8ACBB14E0E}"/>
              </a:ext>
            </a:extLst>
          </p:cNvPr>
          <p:cNvSpPr txBox="1">
            <a:spLocks noChangeArrowheads="1"/>
          </p:cNvSpPr>
          <p:nvPr/>
        </p:nvSpPr>
        <p:spPr bwMode="auto">
          <a:xfrm>
            <a:off x="4017264" y="2659856"/>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endParaRPr>
          </a:p>
        </p:txBody>
      </p:sp>
      <p:sp>
        <p:nvSpPr>
          <p:cNvPr id="18" name="Line 12">
            <a:extLst>
              <a:ext uri="{FF2B5EF4-FFF2-40B4-BE49-F238E27FC236}">
                <a16:creationId xmlns:a16="http://schemas.microsoft.com/office/drawing/2014/main" id="{B62F284C-94E2-4C83-BA4E-8E61E4E15688}"/>
              </a:ext>
            </a:extLst>
          </p:cNvPr>
          <p:cNvSpPr>
            <a:spLocks noChangeShapeType="1"/>
          </p:cNvSpPr>
          <p:nvPr/>
        </p:nvSpPr>
        <p:spPr bwMode="auto">
          <a:xfrm>
            <a:off x="2569464" y="2964656"/>
            <a:ext cx="381000"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13">
            <a:extLst>
              <a:ext uri="{FF2B5EF4-FFF2-40B4-BE49-F238E27FC236}">
                <a16:creationId xmlns:a16="http://schemas.microsoft.com/office/drawing/2014/main" id="{BC55E900-923E-4691-A177-A3F22D408B8C}"/>
              </a:ext>
            </a:extLst>
          </p:cNvPr>
          <p:cNvSpPr txBox="1">
            <a:spLocks noChangeArrowheads="1"/>
          </p:cNvSpPr>
          <p:nvPr/>
        </p:nvSpPr>
        <p:spPr bwMode="auto">
          <a:xfrm>
            <a:off x="2874264" y="2736056"/>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b="1">
                <a:solidFill>
                  <a:schemeClr val="tx1"/>
                </a:solidFill>
                <a:latin typeface="Times New Roman" pitchFamily="18" charset="0"/>
              </a:rPr>
              <a:t>Yellow</a:t>
            </a:r>
            <a:endParaRPr lang="en-US" sz="2800">
              <a:solidFill>
                <a:schemeClr val="bg1"/>
              </a:solidFill>
              <a:latin typeface="Times New Roman" pitchFamily="18" charset="0"/>
            </a:endParaRPr>
          </a:p>
        </p:txBody>
      </p:sp>
      <p:sp>
        <p:nvSpPr>
          <p:cNvPr id="20" name="Line 14">
            <a:extLst>
              <a:ext uri="{FF2B5EF4-FFF2-40B4-BE49-F238E27FC236}">
                <a16:creationId xmlns:a16="http://schemas.microsoft.com/office/drawing/2014/main" id="{AF0AA227-BB2E-4CCB-88FF-32BFFB6BA10A}"/>
              </a:ext>
            </a:extLst>
          </p:cNvPr>
          <p:cNvSpPr>
            <a:spLocks noChangeShapeType="1"/>
          </p:cNvSpPr>
          <p:nvPr/>
        </p:nvSpPr>
        <p:spPr bwMode="auto">
          <a:xfrm flipH="1">
            <a:off x="3712464" y="2964656"/>
            <a:ext cx="381000"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 name="Text Box 15">
            <a:extLst>
              <a:ext uri="{FF2B5EF4-FFF2-40B4-BE49-F238E27FC236}">
                <a16:creationId xmlns:a16="http://schemas.microsoft.com/office/drawing/2014/main" id="{4C2934DC-C067-4DC2-B9D6-6DC454B7699C}"/>
              </a:ext>
            </a:extLst>
          </p:cNvPr>
          <p:cNvSpPr txBox="1">
            <a:spLocks noChangeArrowheads="1"/>
          </p:cNvSpPr>
          <p:nvPr/>
        </p:nvSpPr>
        <p:spPr bwMode="auto">
          <a:xfrm>
            <a:off x="4931664" y="4336256"/>
            <a:ext cx="1600200" cy="1604963"/>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lnSpc>
                <a:spcPct val="70000"/>
              </a:lnSpc>
              <a:spcBef>
                <a:spcPct val="50000"/>
              </a:spcBef>
              <a:defRPr/>
            </a:pPr>
            <a:r>
              <a:rPr lang="en-US" sz="3200" b="1">
                <a:solidFill>
                  <a:srgbClr val="00FF00"/>
                </a:solidFill>
                <a:latin typeface="Times New Roman" charset="0"/>
                <a:cs typeface="+mn-cs"/>
              </a:rPr>
              <a:t>Green</a:t>
            </a:r>
          </a:p>
          <a:p>
            <a:pPr>
              <a:lnSpc>
                <a:spcPct val="70000"/>
              </a:lnSpc>
              <a:spcBef>
                <a:spcPct val="50000"/>
              </a:spcBef>
              <a:defRPr/>
            </a:pPr>
            <a:r>
              <a:rPr lang="en-US" sz="3200" b="1" u="sng">
                <a:solidFill>
                  <a:srgbClr val="FF0000"/>
                </a:solidFill>
                <a:latin typeface="Times New Roman" charset="0"/>
                <a:cs typeface="+mn-cs"/>
              </a:rPr>
              <a:t>+ Red</a:t>
            </a:r>
            <a:endParaRPr lang="en-US" sz="3200" b="1">
              <a:solidFill>
                <a:srgbClr val="0000FF"/>
              </a:solidFill>
              <a:latin typeface="Times New Roman" charset="0"/>
              <a:cs typeface="+mn-cs"/>
            </a:endParaRPr>
          </a:p>
          <a:p>
            <a:pPr>
              <a:lnSpc>
                <a:spcPct val="70000"/>
              </a:lnSpc>
              <a:spcBef>
                <a:spcPct val="50000"/>
              </a:spcBef>
              <a:defRPr/>
            </a:pPr>
            <a:r>
              <a:rPr lang="en-US" sz="3200" b="1">
                <a:solidFill>
                  <a:srgbClr val="FFFF00"/>
                </a:solidFill>
                <a:latin typeface="Times New Roman" charset="0"/>
                <a:cs typeface="+mn-cs"/>
              </a:rPr>
              <a:t>Yellow</a:t>
            </a:r>
            <a:endParaRPr lang="en-US" sz="3200" b="1">
              <a:solidFill>
                <a:srgbClr val="0000FF"/>
              </a:solidFill>
              <a:latin typeface="Times New Roman" charset="0"/>
              <a:cs typeface="+mn-cs"/>
            </a:endParaRPr>
          </a:p>
        </p:txBody>
      </p:sp>
    </p:spTree>
    <p:extLst>
      <p:ext uri="{BB962C8B-B14F-4D97-AF65-F5344CB8AC3E}">
        <p14:creationId xmlns:p14="http://schemas.microsoft.com/office/powerpoint/2010/main" val="275299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E1DE3-4ABB-4B89-AF2A-C14C29BB976B}"/>
              </a:ext>
            </a:extLst>
          </p:cNvPr>
          <p:cNvSpPr>
            <a:spLocks noGrp="1"/>
          </p:cNvSpPr>
          <p:nvPr>
            <p:ph type="title"/>
          </p:nvPr>
        </p:nvSpPr>
        <p:spPr/>
        <p:txBody>
          <a:bodyPr/>
          <a:lstStyle/>
          <a:p>
            <a:r>
              <a:rPr lang="en-US" dirty="0"/>
              <a:t>Additive Color Theory</a:t>
            </a:r>
          </a:p>
        </p:txBody>
      </p:sp>
      <p:sp>
        <p:nvSpPr>
          <p:cNvPr id="4" name="Rectangle 6">
            <a:extLst>
              <a:ext uri="{FF2B5EF4-FFF2-40B4-BE49-F238E27FC236}">
                <a16:creationId xmlns:a16="http://schemas.microsoft.com/office/drawing/2014/main" id="{25292584-81AE-49B1-B5EC-4B94EB106399}"/>
              </a:ext>
            </a:extLst>
          </p:cNvPr>
          <p:cNvSpPr>
            <a:spLocks noChangeArrowheads="1"/>
          </p:cNvSpPr>
          <p:nvPr/>
        </p:nvSpPr>
        <p:spPr bwMode="auto">
          <a:xfrm>
            <a:off x="1426464" y="2233864"/>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5BE21C23-8403-4C5A-A685-ECC7CAD4DEBB}"/>
              </a:ext>
            </a:extLst>
          </p:cNvPr>
          <p:cNvSpPr>
            <a:spLocks noChangeArrowheads="1"/>
          </p:cNvSpPr>
          <p:nvPr/>
        </p:nvSpPr>
        <p:spPr bwMode="auto">
          <a:xfrm>
            <a:off x="1274064" y="3681664"/>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6" name="Picture 8" descr="RGB_Full_add">
            <a:extLst>
              <a:ext uri="{FF2B5EF4-FFF2-40B4-BE49-F238E27FC236}">
                <a16:creationId xmlns:a16="http://schemas.microsoft.com/office/drawing/2014/main" id="{9739E13B-4FEF-4D7D-8F76-257A5D55E36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624264"/>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9">
            <a:extLst>
              <a:ext uri="{FF2B5EF4-FFF2-40B4-BE49-F238E27FC236}">
                <a16:creationId xmlns:a16="http://schemas.microsoft.com/office/drawing/2014/main" id="{13BF6DEC-3204-47D1-B865-7A6B4EC40857}"/>
              </a:ext>
            </a:extLst>
          </p:cNvPr>
          <p:cNvSpPr txBox="1">
            <a:spLocks noChangeArrowheads="1"/>
          </p:cNvSpPr>
          <p:nvPr/>
        </p:nvSpPr>
        <p:spPr bwMode="auto">
          <a:xfrm>
            <a:off x="3026664" y="5358064"/>
            <a:ext cx="914400" cy="519113"/>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Blue</a:t>
            </a:r>
            <a:endParaRPr lang="en-US" sz="2400">
              <a:solidFill>
                <a:schemeClr val="bg1"/>
              </a:solidFill>
            </a:endParaRPr>
          </a:p>
        </p:txBody>
      </p:sp>
      <p:sp>
        <p:nvSpPr>
          <p:cNvPr id="8" name="Text Box 10">
            <a:extLst>
              <a:ext uri="{FF2B5EF4-FFF2-40B4-BE49-F238E27FC236}">
                <a16:creationId xmlns:a16="http://schemas.microsoft.com/office/drawing/2014/main" id="{F3C40395-D16B-42CB-86DF-471D49A473E8}"/>
              </a:ext>
            </a:extLst>
          </p:cNvPr>
          <p:cNvSpPr txBox="1">
            <a:spLocks noChangeArrowheads="1"/>
          </p:cNvSpPr>
          <p:nvPr/>
        </p:nvSpPr>
        <p:spPr bwMode="auto">
          <a:xfrm>
            <a:off x="1807464" y="2762502"/>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p>
        </p:txBody>
      </p:sp>
      <p:sp>
        <p:nvSpPr>
          <p:cNvPr id="9" name="Text Box 11">
            <a:extLst>
              <a:ext uri="{FF2B5EF4-FFF2-40B4-BE49-F238E27FC236}">
                <a16:creationId xmlns:a16="http://schemas.microsoft.com/office/drawing/2014/main" id="{931A7051-CEBD-4777-8ACE-A681121B2F74}"/>
              </a:ext>
            </a:extLst>
          </p:cNvPr>
          <p:cNvSpPr txBox="1">
            <a:spLocks noChangeArrowheads="1"/>
          </p:cNvSpPr>
          <p:nvPr/>
        </p:nvSpPr>
        <p:spPr bwMode="auto">
          <a:xfrm>
            <a:off x="4703064" y="2762502"/>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10" name="Text Box 12">
            <a:extLst>
              <a:ext uri="{FF2B5EF4-FFF2-40B4-BE49-F238E27FC236}">
                <a16:creationId xmlns:a16="http://schemas.microsoft.com/office/drawing/2014/main" id="{26BCD277-EECD-4DE4-AB2E-A24AAAC56E9B}"/>
              </a:ext>
            </a:extLst>
          </p:cNvPr>
          <p:cNvSpPr txBox="1">
            <a:spLocks noChangeArrowheads="1"/>
          </p:cNvSpPr>
          <p:nvPr/>
        </p:nvSpPr>
        <p:spPr bwMode="auto">
          <a:xfrm>
            <a:off x="740664" y="4596064"/>
            <a:ext cx="1905000" cy="1511300"/>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lnSpc>
                <a:spcPct val="70000"/>
              </a:lnSpc>
              <a:spcBef>
                <a:spcPct val="50000"/>
              </a:spcBef>
              <a:defRPr/>
            </a:pPr>
            <a:r>
              <a:rPr lang="en-US" sz="3000">
                <a:solidFill>
                  <a:srgbClr val="0000FF"/>
                </a:solidFill>
                <a:cs typeface="+mn-cs"/>
              </a:rPr>
              <a:t> </a:t>
            </a:r>
            <a:r>
              <a:rPr lang="en-US" sz="3000" b="1">
                <a:solidFill>
                  <a:srgbClr val="FF0000"/>
                </a:solidFill>
                <a:cs typeface="+mn-cs"/>
              </a:rPr>
              <a:t>Red</a:t>
            </a:r>
            <a:endParaRPr lang="en-US" sz="3000" b="1">
              <a:solidFill>
                <a:srgbClr val="0000FF"/>
              </a:solidFill>
              <a:cs typeface="+mn-cs"/>
            </a:endParaRPr>
          </a:p>
          <a:p>
            <a:pPr>
              <a:lnSpc>
                <a:spcPct val="70000"/>
              </a:lnSpc>
              <a:spcBef>
                <a:spcPct val="50000"/>
              </a:spcBef>
              <a:defRPr/>
            </a:pPr>
            <a:r>
              <a:rPr lang="en-US" sz="3000" b="1" u="sng">
                <a:solidFill>
                  <a:srgbClr val="0000FF"/>
                </a:solidFill>
                <a:cs typeface="+mn-cs"/>
              </a:rPr>
              <a:t>+ Blue</a:t>
            </a:r>
            <a:endParaRPr lang="en-US" sz="3000" b="1">
              <a:solidFill>
                <a:srgbClr val="0000FF"/>
              </a:solidFill>
              <a:cs typeface="+mn-cs"/>
            </a:endParaRPr>
          </a:p>
          <a:p>
            <a:pPr>
              <a:lnSpc>
                <a:spcPct val="70000"/>
              </a:lnSpc>
              <a:spcBef>
                <a:spcPct val="50000"/>
              </a:spcBef>
              <a:defRPr/>
            </a:pPr>
            <a:r>
              <a:rPr lang="en-US" sz="3000" b="1">
                <a:solidFill>
                  <a:srgbClr val="FF00FF"/>
                </a:solidFill>
                <a:cs typeface="+mn-cs"/>
              </a:rPr>
              <a:t>Magenta</a:t>
            </a:r>
            <a:endParaRPr lang="en-US" sz="3200" b="1">
              <a:solidFill>
                <a:srgbClr val="FF00FF"/>
              </a:solidFill>
              <a:cs typeface="+mn-cs"/>
            </a:endParaRPr>
          </a:p>
        </p:txBody>
      </p:sp>
      <p:sp>
        <p:nvSpPr>
          <p:cNvPr id="11" name="Line 13">
            <a:extLst>
              <a:ext uri="{FF2B5EF4-FFF2-40B4-BE49-F238E27FC236}">
                <a16:creationId xmlns:a16="http://schemas.microsoft.com/office/drawing/2014/main" id="{11F3CD55-AF23-408B-8442-030552B21D81}"/>
              </a:ext>
            </a:extLst>
          </p:cNvPr>
          <p:cNvSpPr>
            <a:spLocks noChangeShapeType="1"/>
          </p:cNvSpPr>
          <p:nvPr/>
        </p:nvSpPr>
        <p:spPr bwMode="auto">
          <a:xfrm>
            <a:off x="2340864" y="3300664"/>
            <a:ext cx="457200" cy="7620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 name="Text Box 14">
            <a:extLst>
              <a:ext uri="{FF2B5EF4-FFF2-40B4-BE49-F238E27FC236}">
                <a16:creationId xmlns:a16="http://schemas.microsoft.com/office/drawing/2014/main" id="{6F12B1FE-7859-4A6B-9D3B-3C4112CE2169}"/>
              </a:ext>
            </a:extLst>
          </p:cNvPr>
          <p:cNvSpPr txBox="1">
            <a:spLocks noChangeArrowheads="1"/>
          </p:cNvSpPr>
          <p:nvPr/>
        </p:nvSpPr>
        <p:spPr bwMode="auto">
          <a:xfrm>
            <a:off x="2188464" y="4138864"/>
            <a:ext cx="1214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b="1">
                <a:solidFill>
                  <a:schemeClr val="bg1"/>
                </a:solidFill>
              </a:rPr>
              <a:t>Magenta</a:t>
            </a:r>
            <a:endParaRPr lang="en-US" sz="3200" b="1">
              <a:solidFill>
                <a:srgbClr val="FF00FF"/>
              </a:solidFill>
              <a:latin typeface="Times New Roman" pitchFamily="18" charset="0"/>
            </a:endParaRPr>
          </a:p>
        </p:txBody>
      </p:sp>
      <p:sp>
        <p:nvSpPr>
          <p:cNvPr id="13" name="Line 15">
            <a:extLst>
              <a:ext uri="{FF2B5EF4-FFF2-40B4-BE49-F238E27FC236}">
                <a16:creationId xmlns:a16="http://schemas.microsoft.com/office/drawing/2014/main" id="{F97B603F-01E0-4C82-9132-94C0F9F3D373}"/>
              </a:ext>
            </a:extLst>
          </p:cNvPr>
          <p:cNvSpPr>
            <a:spLocks noChangeShapeType="1"/>
          </p:cNvSpPr>
          <p:nvPr/>
        </p:nvSpPr>
        <p:spPr bwMode="auto">
          <a:xfrm flipH="1" flipV="1">
            <a:off x="3102864" y="4596064"/>
            <a:ext cx="457200" cy="6858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006705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6BC47-7AEA-418C-800C-5A022D7BD7FB}"/>
              </a:ext>
            </a:extLst>
          </p:cNvPr>
          <p:cNvSpPr>
            <a:spLocks noGrp="1"/>
          </p:cNvSpPr>
          <p:nvPr>
            <p:ph type="title"/>
          </p:nvPr>
        </p:nvSpPr>
        <p:spPr/>
        <p:txBody>
          <a:bodyPr/>
          <a:lstStyle/>
          <a:p>
            <a:r>
              <a:rPr lang="en-US" dirty="0"/>
              <a:t>Additive Color Theory</a:t>
            </a:r>
          </a:p>
        </p:txBody>
      </p:sp>
      <p:sp>
        <p:nvSpPr>
          <p:cNvPr id="4" name="Rectangle 6">
            <a:extLst>
              <a:ext uri="{FF2B5EF4-FFF2-40B4-BE49-F238E27FC236}">
                <a16:creationId xmlns:a16="http://schemas.microsoft.com/office/drawing/2014/main" id="{967A8BD3-9A87-482C-AD13-3B8E73E37E43}"/>
              </a:ext>
            </a:extLst>
          </p:cNvPr>
          <p:cNvSpPr>
            <a:spLocks noChangeArrowheads="1"/>
          </p:cNvSpPr>
          <p:nvPr/>
        </p:nvSpPr>
        <p:spPr bwMode="auto">
          <a:xfrm>
            <a:off x="1426464" y="2137611"/>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C6523016-2F66-44F5-9357-6C51180A778B}"/>
              </a:ext>
            </a:extLst>
          </p:cNvPr>
          <p:cNvSpPr>
            <a:spLocks noChangeArrowheads="1"/>
          </p:cNvSpPr>
          <p:nvPr/>
        </p:nvSpPr>
        <p:spPr bwMode="auto">
          <a:xfrm>
            <a:off x="1274064" y="358541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6" name="Picture 8" descr="RGB_Full_add">
            <a:extLst>
              <a:ext uri="{FF2B5EF4-FFF2-40B4-BE49-F238E27FC236}">
                <a16:creationId xmlns:a16="http://schemas.microsoft.com/office/drawing/2014/main" id="{AACDC726-173F-49B7-AA5A-9C0B08E113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528011"/>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9">
            <a:extLst>
              <a:ext uri="{FF2B5EF4-FFF2-40B4-BE49-F238E27FC236}">
                <a16:creationId xmlns:a16="http://schemas.microsoft.com/office/drawing/2014/main" id="{E28F2DEB-4D99-4B10-BD54-21231DDBF00C}"/>
              </a:ext>
            </a:extLst>
          </p:cNvPr>
          <p:cNvSpPr txBox="1">
            <a:spLocks noChangeArrowheads="1"/>
          </p:cNvSpPr>
          <p:nvPr/>
        </p:nvSpPr>
        <p:spPr bwMode="auto">
          <a:xfrm>
            <a:off x="3026664" y="5261811"/>
            <a:ext cx="914400" cy="519113"/>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Blue</a:t>
            </a:r>
            <a:endParaRPr lang="en-US" sz="2400">
              <a:solidFill>
                <a:schemeClr val="bg1"/>
              </a:solidFill>
            </a:endParaRPr>
          </a:p>
        </p:txBody>
      </p:sp>
      <p:sp>
        <p:nvSpPr>
          <p:cNvPr id="8" name="Text Box 10">
            <a:extLst>
              <a:ext uri="{FF2B5EF4-FFF2-40B4-BE49-F238E27FC236}">
                <a16:creationId xmlns:a16="http://schemas.microsoft.com/office/drawing/2014/main" id="{E6D09CA0-BD56-414F-8B4A-673E0217D2AB}"/>
              </a:ext>
            </a:extLst>
          </p:cNvPr>
          <p:cNvSpPr txBox="1">
            <a:spLocks noChangeArrowheads="1"/>
          </p:cNvSpPr>
          <p:nvPr/>
        </p:nvSpPr>
        <p:spPr bwMode="auto">
          <a:xfrm>
            <a:off x="1807464" y="2666249"/>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p>
        </p:txBody>
      </p:sp>
      <p:sp>
        <p:nvSpPr>
          <p:cNvPr id="9" name="Text Box 11">
            <a:extLst>
              <a:ext uri="{FF2B5EF4-FFF2-40B4-BE49-F238E27FC236}">
                <a16:creationId xmlns:a16="http://schemas.microsoft.com/office/drawing/2014/main" id="{EA6C11A1-C2C4-4420-A49E-389CD9856E95}"/>
              </a:ext>
            </a:extLst>
          </p:cNvPr>
          <p:cNvSpPr txBox="1">
            <a:spLocks noChangeArrowheads="1"/>
          </p:cNvSpPr>
          <p:nvPr/>
        </p:nvSpPr>
        <p:spPr bwMode="auto">
          <a:xfrm>
            <a:off x="4703064" y="2666249"/>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10" name="Text Box 12">
            <a:extLst>
              <a:ext uri="{FF2B5EF4-FFF2-40B4-BE49-F238E27FC236}">
                <a16:creationId xmlns:a16="http://schemas.microsoft.com/office/drawing/2014/main" id="{923DCD58-A136-4895-91F4-3A915027A3E0}"/>
              </a:ext>
            </a:extLst>
          </p:cNvPr>
          <p:cNvSpPr txBox="1">
            <a:spLocks noChangeArrowheads="1"/>
          </p:cNvSpPr>
          <p:nvPr/>
        </p:nvSpPr>
        <p:spPr bwMode="auto">
          <a:xfrm>
            <a:off x="740664" y="4499811"/>
            <a:ext cx="1905000" cy="1511300"/>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lnSpc>
                <a:spcPct val="70000"/>
              </a:lnSpc>
              <a:spcBef>
                <a:spcPct val="50000"/>
              </a:spcBef>
              <a:defRPr/>
            </a:pPr>
            <a:r>
              <a:rPr lang="en-US" sz="3000">
                <a:solidFill>
                  <a:srgbClr val="0000FF"/>
                </a:solidFill>
                <a:cs typeface="+mn-cs"/>
              </a:rPr>
              <a:t> </a:t>
            </a:r>
            <a:r>
              <a:rPr lang="en-US" sz="3000" b="1">
                <a:solidFill>
                  <a:srgbClr val="FF0000"/>
                </a:solidFill>
                <a:cs typeface="+mn-cs"/>
              </a:rPr>
              <a:t>Red</a:t>
            </a:r>
            <a:endParaRPr lang="en-US" sz="3000" b="1">
              <a:solidFill>
                <a:srgbClr val="0000FF"/>
              </a:solidFill>
              <a:cs typeface="+mn-cs"/>
            </a:endParaRPr>
          </a:p>
          <a:p>
            <a:pPr>
              <a:lnSpc>
                <a:spcPct val="70000"/>
              </a:lnSpc>
              <a:spcBef>
                <a:spcPct val="50000"/>
              </a:spcBef>
              <a:defRPr/>
            </a:pPr>
            <a:r>
              <a:rPr lang="en-US" sz="3000" b="1" u="sng">
                <a:solidFill>
                  <a:srgbClr val="0000FF"/>
                </a:solidFill>
                <a:cs typeface="+mn-cs"/>
              </a:rPr>
              <a:t>+ Blue</a:t>
            </a:r>
            <a:endParaRPr lang="en-US" sz="3000" b="1">
              <a:solidFill>
                <a:srgbClr val="0000FF"/>
              </a:solidFill>
              <a:cs typeface="+mn-cs"/>
            </a:endParaRPr>
          </a:p>
          <a:p>
            <a:pPr>
              <a:lnSpc>
                <a:spcPct val="70000"/>
              </a:lnSpc>
              <a:spcBef>
                <a:spcPct val="50000"/>
              </a:spcBef>
              <a:defRPr/>
            </a:pPr>
            <a:r>
              <a:rPr lang="en-US" sz="3000" b="1">
                <a:solidFill>
                  <a:srgbClr val="FF00FF"/>
                </a:solidFill>
                <a:cs typeface="+mn-cs"/>
              </a:rPr>
              <a:t>Magenta</a:t>
            </a:r>
            <a:endParaRPr lang="en-US" sz="3200" b="1">
              <a:solidFill>
                <a:srgbClr val="FF00FF"/>
              </a:solidFill>
              <a:cs typeface="+mn-cs"/>
            </a:endParaRPr>
          </a:p>
        </p:txBody>
      </p:sp>
      <p:sp>
        <p:nvSpPr>
          <p:cNvPr id="11" name="Line 13">
            <a:extLst>
              <a:ext uri="{FF2B5EF4-FFF2-40B4-BE49-F238E27FC236}">
                <a16:creationId xmlns:a16="http://schemas.microsoft.com/office/drawing/2014/main" id="{2FDC0796-490B-4F6E-A18F-36BBD95193AB}"/>
              </a:ext>
            </a:extLst>
          </p:cNvPr>
          <p:cNvSpPr>
            <a:spLocks noChangeShapeType="1"/>
          </p:cNvSpPr>
          <p:nvPr/>
        </p:nvSpPr>
        <p:spPr bwMode="auto">
          <a:xfrm>
            <a:off x="2340864" y="3204411"/>
            <a:ext cx="457200" cy="7620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 name="Text Box 14">
            <a:extLst>
              <a:ext uri="{FF2B5EF4-FFF2-40B4-BE49-F238E27FC236}">
                <a16:creationId xmlns:a16="http://schemas.microsoft.com/office/drawing/2014/main" id="{C0DA8789-82B0-4E95-B4E6-3CBB5A0F2463}"/>
              </a:ext>
            </a:extLst>
          </p:cNvPr>
          <p:cNvSpPr txBox="1">
            <a:spLocks noChangeArrowheads="1"/>
          </p:cNvSpPr>
          <p:nvPr/>
        </p:nvSpPr>
        <p:spPr bwMode="auto">
          <a:xfrm>
            <a:off x="2188464" y="4042611"/>
            <a:ext cx="1214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b="1">
                <a:solidFill>
                  <a:schemeClr val="bg1"/>
                </a:solidFill>
              </a:rPr>
              <a:t>Magenta</a:t>
            </a:r>
            <a:endParaRPr lang="en-US" sz="3200" b="1">
              <a:solidFill>
                <a:srgbClr val="FF00FF"/>
              </a:solidFill>
              <a:latin typeface="Times New Roman" pitchFamily="18" charset="0"/>
            </a:endParaRPr>
          </a:p>
        </p:txBody>
      </p:sp>
      <p:sp>
        <p:nvSpPr>
          <p:cNvPr id="13" name="Line 15">
            <a:extLst>
              <a:ext uri="{FF2B5EF4-FFF2-40B4-BE49-F238E27FC236}">
                <a16:creationId xmlns:a16="http://schemas.microsoft.com/office/drawing/2014/main" id="{FE99A9BB-DF4B-4366-BF4A-E2D133E0DE76}"/>
              </a:ext>
            </a:extLst>
          </p:cNvPr>
          <p:cNvSpPr>
            <a:spLocks noChangeShapeType="1"/>
          </p:cNvSpPr>
          <p:nvPr/>
        </p:nvSpPr>
        <p:spPr bwMode="auto">
          <a:xfrm flipH="1" flipV="1">
            <a:off x="3102864" y="4499811"/>
            <a:ext cx="457200" cy="6858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32971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A5FB-73F3-4E1E-8B6C-66897B12E632}"/>
              </a:ext>
            </a:extLst>
          </p:cNvPr>
          <p:cNvSpPr>
            <a:spLocks noGrp="1"/>
          </p:cNvSpPr>
          <p:nvPr>
            <p:ph type="title"/>
          </p:nvPr>
        </p:nvSpPr>
        <p:spPr/>
        <p:txBody>
          <a:bodyPr/>
          <a:lstStyle/>
          <a:p>
            <a:r>
              <a:rPr lang="en-US" dirty="0"/>
              <a:t>Additive Color Theory</a:t>
            </a:r>
          </a:p>
        </p:txBody>
      </p:sp>
      <p:sp>
        <p:nvSpPr>
          <p:cNvPr id="4" name="Rectangle 6">
            <a:extLst>
              <a:ext uri="{FF2B5EF4-FFF2-40B4-BE49-F238E27FC236}">
                <a16:creationId xmlns:a16="http://schemas.microsoft.com/office/drawing/2014/main" id="{84526066-C86E-4CE4-A1F6-EBD11E10E32B}"/>
              </a:ext>
            </a:extLst>
          </p:cNvPr>
          <p:cNvSpPr>
            <a:spLocks noChangeArrowheads="1"/>
          </p:cNvSpPr>
          <p:nvPr/>
        </p:nvSpPr>
        <p:spPr bwMode="auto">
          <a:xfrm>
            <a:off x="1426464" y="2121569"/>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E99EE011-45F6-4F69-A5A8-664D4249879B}"/>
              </a:ext>
            </a:extLst>
          </p:cNvPr>
          <p:cNvSpPr>
            <a:spLocks noChangeArrowheads="1"/>
          </p:cNvSpPr>
          <p:nvPr/>
        </p:nvSpPr>
        <p:spPr bwMode="auto">
          <a:xfrm>
            <a:off x="1274064" y="3569369"/>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6" name="Picture 8" descr="RGB_Full_add">
            <a:extLst>
              <a:ext uri="{FF2B5EF4-FFF2-40B4-BE49-F238E27FC236}">
                <a16:creationId xmlns:a16="http://schemas.microsoft.com/office/drawing/2014/main" id="{59AEFEB5-D572-41AD-9888-0F9A515D675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511969"/>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1">
            <a:extLst>
              <a:ext uri="{FF2B5EF4-FFF2-40B4-BE49-F238E27FC236}">
                <a16:creationId xmlns:a16="http://schemas.microsoft.com/office/drawing/2014/main" id="{ADA0088E-53C0-4B8F-9D40-2CF415173BFE}"/>
              </a:ext>
            </a:extLst>
          </p:cNvPr>
          <p:cNvSpPr txBox="1">
            <a:spLocks noChangeArrowheads="1"/>
          </p:cNvSpPr>
          <p:nvPr/>
        </p:nvSpPr>
        <p:spPr bwMode="auto">
          <a:xfrm>
            <a:off x="4703064" y="2650207"/>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8" name="Text Box 17">
            <a:extLst>
              <a:ext uri="{FF2B5EF4-FFF2-40B4-BE49-F238E27FC236}">
                <a16:creationId xmlns:a16="http://schemas.microsoft.com/office/drawing/2014/main" id="{DFBD350C-8AE6-4EC3-AA24-94C609F11C15}"/>
              </a:ext>
            </a:extLst>
          </p:cNvPr>
          <p:cNvSpPr txBox="1">
            <a:spLocks noChangeArrowheads="1"/>
          </p:cNvSpPr>
          <p:nvPr/>
        </p:nvSpPr>
        <p:spPr bwMode="auto">
          <a:xfrm>
            <a:off x="4245864" y="2654969"/>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latin typeface="Times New Roman" pitchFamily="18" charset="0"/>
            </a:endParaRPr>
          </a:p>
        </p:txBody>
      </p:sp>
      <p:sp>
        <p:nvSpPr>
          <p:cNvPr id="9" name="Text Box 21">
            <a:extLst>
              <a:ext uri="{FF2B5EF4-FFF2-40B4-BE49-F238E27FC236}">
                <a16:creationId xmlns:a16="http://schemas.microsoft.com/office/drawing/2014/main" id="{35A3DDBC-D021-426F-A2A3-94300966F6CB}"/>
              </a:ext>
            </a:extLst>
          </p:cNvPr>
          <p:cNvSpPr txBox="1">
            <a:spLocks noChangeArrowheads="1"/>
          </p:cNvSpPr>
          <p:nvPr/>
        </p:nvSpPr>
        <p:spPr bwMode="auto">
          <a:xfrm>
            <a:off x="740664" y="4636169"/>
            <a:ext cx="1600200" cy="1373188"/>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lnSpc>
                <a:spcPct val="60000"/>
              </a:lnSpc>
              <a:spcBef>
                <a:spcPct val="50000"/>
              </a:spcBef>
              <a:defRPr/>
            </a:pPr>
            <a:r>
              <a:rPr lang="en-US" sz="3000" b="1">
                <a:solidFill>
                  <a:srgbClr val="00FF00"/>
                </a:solidFill>
                <a:cs typeface="+mn-cs"/>
              </a:rPr>
              <a:t>Green</a:t>
            </a:r>
          </a:p>
          <a:p>
            <a:pPr>
              <a:lnSpc>
                <a:spcPct val="60000"/>
              </a:lnSpc>
              <a:spcBef>
                <a:spcPct val="50000"/>
              </a:spcBef>
              <a:defRPr/>
            </a:pPr>
            <a:r>
              <a:rPr lang="en-US" sz="3000" b="1" u="sng">
                <a:solidFill>
                  <a:srgbClr val="0000FF"/>
                </a:solidFill>
                <a:cs typeface="+mn-cs"/>
              </a:rPr>
              <a:t>+ Blue</a:t>
            </a:r>
            <a:endParaRPr lang="en-US" sz="3000" b="1">
              <a:solidFill>
                <a:srgbClr val="0000FF"/>
              </a:solidFill>
              <a:cs typeface="+mn-cs"/>
            </a:endParaRPr>
          </a:p>
          <a:p>
            <a:pPr>
              <a:lnSpc>
                <a:spcPct val="60000"/>
              </a:lnSpc>
              <a:spcBef>
                <a:spcPct val="50000"/>
              </a:spcBef>
              <a:defRPr/>
            </a:pPr>
            <a:r>
              <a:rPr lang="en-US" sz="3000" b="1">
                <a:solidFill>
                  <a:srgbClr val="00FFFF"/>
                </a:solidFill>
                <a:cs typeface="+mn-cs"/>
              </a:rPr>
              <a:t>Cyan</a:t>
            </a:r>
            <a:endParaRPr lang="en-US" sz="3200" b="1">
              <a:solidFill>
                <a:srgbClr val="0000FF"/>
              </a:solidFill>
              <a:latin typeface="Times New Roman" charset="0"/>
              <a:cs typeface="+mn-cs"/>
            </a:endParaRPr>
          </a:p>
        </p:txBody>
      </p:sp>
      <p:sp>
        <p:nvSpPr>
          <p:cNvPr id="10" name="Text Box 22">
            <a:extLst>
              <a:ext uri="{FF2B5EF4-FFF2-40B4-BE49-F238E27FC236}">
                <a16:creationId xmlns:a16="http://schemas.microsoft.com/office/drawing/2014/main" id="{E5EC7AC5-8AD8-4B77-96F9-A53DC40DC18D}"/>
              </a:ext>
            </a:extLst>
          </p:cNvPr>
          <p:cNvSpPr txBox="1">
            <a:spLocks noChangeArrowheads="1"/>
          </p:cNvSpPr>
          <p:nvPr/>
        </p:nvSpPr>
        <p:spPr bwMode="auto">
          <a:xfrm>
            <a:off x="2874264" y="5169569"/>
            <a:ext cx="914400" cy="519113"/>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Blue</a:t>
            </a:r>
            <a:endParaRPr lang="en-US" sz="2400">
              <a:solidFill>
                <a:schemeClr val="bg1"/>
              </a:solidFill>
              <a:latin typeface="Times New Roman" pitchFamily="18" charset="0"/>
            </a:endParaRPr>
          </a:p>
        </p:txBody>
      </p:sp>
      <p:sp>
        <p:nvSpPr>
          <p:cNvPr id="11" name="Line 23">
            <a:extLst>
              <a:ext uri="{FF2B5EF4-FFF2-40B4-BE49-F238E27FC236}">
                <a16:creationId xmlns:a16="http://schemas.microsoft.com/office/drawing/2014/main" id="{F88A51E1-D8C4-481C-BDBC-5812BB9AC184}"/>
              </a:ext>
            </a:extLst>
          </p:cNvPr>
          <p:cNvSpPr>
            <a:spLocks noChangeShapeType="1"/>
          </p:cNvSpPr>
          <p:nvPr/>
        </p:nvSpPr>
        <p:spPr bwMode="auto">
          <a:xfrm flipH="1">
            <a:off x="4474464" y="3188369"/>
            <a:ext cx="533400" cy="7620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2" name="Text Box 24">
            <a:extLst>
              <a:ext uri="{FF2B5EF4-FFF2-40B4-BE49-F238E27FC236}">
                <a16:creationId xmlns:a16="http://schemas.microsoft.com/office/drawing/2014/main" id="{54C2D6B6-FA5B-4E06-9C1B-7D49FC6CCCF2}"/>
              </a:ext>
            </a:extLst>
          </p:cNvPr>
          <p:cNvSpPr txBox="1">
            <a:spLocks noChangeArrowheads="1"/>
          </p:cNvSpPr>
          <p:nvPr/>
        </p:nvSpPr>
        <p:spPr bwMode="auto">
          <a:xfrm>
            <a:off x="3788664" y="3947194"/>
            <a:ext cx="804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b="1">
                <a:solidFill>
                  <a:schemeClr val="tx1"/>
                </a:solidFill>
              </a:rPr>
              <a:t>Cyan</a:t>
            </a:r>
            <a:endParaRPr lang="en-US" sz="2800">
              <a:solidFill>
                <a:schemeClr val="bg1"/>
              </a:solidFill>
              <a:latin typeface="Times New Roman" pitchFamily="18" charset="0"/>
            </a:endParaRPr>
          </a:p>
        </p:txBody>
      </p:sp>
      <p:sp>
        <p:nvSpPr>
          <p:cNvPr id="13" name="Line 25">
            <a:extLst>
              <a:ext uri="{FF2B5EF4-FFF2-40B4-BE49-F238E27FC236}">
                <a16:creationId xmlns:a16="http://schemas.microsoft.com/office/drawing/2014/main" id="{6D0DC200-C567-4763-A72D-FFC8B6EFFCAC}"/>
              </a:ext>
            </a:extLst>
          </p:cNvPr>
          <p:cNvSpPr>
            <a:spLocks noChangeShapeType="1"/>
          </p:cNvSpPr>
          <p:nvPr/>
        </p:nvSpPr>
        <p:spPr bwMode="auto">
          <a:xfrm flipV="1">
            <a:off x="3560064" y="4331369"/>
            <a:ext cx="609600" cy="8382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54098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382D-53DE-4CB7-9764-CDA1F79A11CB}"/>
              </a:ext>
            </a:extLst>
          </p:cNvPr>
          <p:cNvSpPr>
            <a:spLocks noGrp="1"/>
          </p:cNvSpPr>
          <p:nvPr>
            <p:ph type="title"/>
          </p:nvPr>
        </p:nvSpPr>
        <p:spPr/>
        <p:txBody>
          <a:bodyPr/>
          <a:lstStyle/>
          <a:p>
            <a:r>
              <a:rPr lang="en-US" dirty="0"/>
              <a:t>Additive Color Theory</a:t>
            </a:r>
          </a:p>
        </p:txBody>
      </p:sp>
      <p:sp>
        <p:nvSpPr>
          <p:cNvPr id="4" name="Rectangle 6">
            <a:extLst>
              <a:ext uri="{FF2B5EF4-FFF2-40B4-BE49-F238E27FC236}">
                <a16:creationId xmlns:a16="http://schemas.microsoft.com/office/drawing/2014/main" id="{BE0269B4-CEA5-4627-BC05-85B37E7EFDBE}"/>
              </a:ext>
            </a:extLst>
          </p:cNvPr>
          <p:cNvSpPr>
            <a:spLocks noChangeArrowheads="1"/>
          </p:cNvSpPr>
          <p:nvPr/>
        </p:nvSpPr>
        <p:spPr bwMode="auto">
          <a:xfrm>
            <a:off x="1426464" y="2249906"/>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B8901578-7595-4629-B39E-402C87A4D8EC}"/>
              </a:ext>
            </a:extLst>
          </p:cNvPr>
          <p:cNvSpPr>
            <a:spLocks noChangeArrowheads="1"/>
          </p:cNvSpPr>
          <p:nvPr/>
        </p:nvSpPr>
        <p:spPr bwMode="auto">
          <a:xfrm>
            <a:off x="1274064" y="369770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pic>
        <p:nvPicPr>
          <p:cNvPr id="6" name="Picture 8" descr="RGB_Full_add">
            <a:extLst>
              <a:ext uri="{FF2B5EF4-FFF2-40B4-BE49-F238E27FC236}">
                <a16:creationId xmlns:a16="http://schemas.microsoft.com/office/drawing/2014/main" id="{7FBACFFC-4D2A-4302-8EF8-52B3DF202E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640306"/>
            <a:ext cx="5562600" cy="471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9">
            <a:extLst>
              <a:ext uri="{FF2B5EF4-FFF2-40B4-BE49-F238E27FC236}">
                <a16:creationId xmlns:a16="http://schemas.microsoft.com/office/drawing/2014/main" id="{F6E6F4C6-2832-4E70-8322-353349F074BF}"/>
              </a:ext>
            </a:extLst>
          </p:cNvPr>
          <p:cNvSpPr txBox="1">
            <a:spLocks noChangeArrowheads="1"/>
          </p:cNvSpPr>
          <p:nvPr/>
        </p:nvSpPr>
        <p:spPr bwMode="auto">
          <a:xfrm>
            <a:off x="4703064" y="2778544"/>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8" name="Text Box 10">
            <a:extLst>
              <a:ext uri="{FF2B5EF4-FFF2-40B4-BE49-F238E27FC236}">
                <a16:creationId xmlns:a16="http://schemas.microsoft.com/office/drawing/2014/main" id="{A2DBD264-E348-4A58-8276-696A6AD3AA21}"/>
              </a:ext>
            </a:extLst>
          </p:cNvPr>
          <p:cNvSpPr txBox="1">
            <a:spLocks noChangeArrowheads="1"/>
          </p:cNvSpPr>
          <p:nvPr/>
        </p:nvSpPr>
        <p:spPr bwMode="auto">
          <a:xfrm>
            <a:off x="4245864" y="2783306"/>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latin typeface="Times New Roman" pitchFamily="18" charset="0"/>
            </a:endParaRPr>
          </a:p>
        </p:txBody>
      </p:sp>
      <p:sp>
        <p:nvSpPr>
          <p:cNvPr id="9" name="Text Box 11">
            <a:extLst>
              <a:ext uri="{FF2B5EF4-FFF2-40B4-BE49-F238E27FC236}">
                <a16:creationId xmlns:a16="http://schemas.microsoft.com/office/drawing/2014/main" id="{B083BCD7-15C1-4AF3-80B9-03472605A7AC}"/>
              </a:ext>
            </a:extLst>
          </p:cNvPr>
          <p:cNvSpPr txBox="1">
            <a:spLocks noChangeArrowheads="1"/>
          </p:cNvSpPr>
          <p:nvPr/>
        </p:nvSpPr>
        <p:spPr bwMode="auto">
          <a:xfrm>
            <a:off x="740664" y="4764506"/>
            <a:ext cx="1600200" cy="1373188"/>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lnSpc>
                <a:spcPct val="60000"/>
              </a:lnSpc>
              <a:spcBef>
                <a:spcPct val="50000"/>
              </a:spcBef>
              <a:defRPr/>
            </a:pPr>
            <a:r>
              <a:rPr lang="en-US" sz="3000" b="1">
                <a:solidFill>
                  <a:srgbClr val="00FF00"/>
                </a:solidFill>
                <a:cs typeface="+mn-cs"/>
              </a:rPr>
              <a:t>Green</a:t>
            </a:r>
          </a:p>
          <a:p>
            <a:pPr>
              <a:lnSpc>
                <a:spcPct val="60000"/>
              </a:lnSpc>
              <a:spcBef>
                <a:spcPct val="50000"/>
              </a:spcBef>
              <a:defRPr/>
            </a:pPr>
            <a:r>
              <a:rPr lang="en-US" sz="3000" b="1" u="sng">
                <a:solidFill>
                  <a:srgbClr val="0000FF"/>
                </a:solidFill>
                <a:cs typeface="+mn-cs"/>
              </a:rPr>
              <a:t>+ Blue</a:t>
            </a:r>
            <a:endParaRPr lang="en-US" sz="3000" b="1">
              <a:solidFill>
                <a:srgbClr val="0000FF"/>
              </a:solidFill>
              <a:cs typeface="+mn-cs"/>
            </a:endParaRPr>
          </a:p>
          <a:p>
            <a:pPr>
              <a:lnSpc>
                <a:spcPct val="60000"/>
              </a:lnSpc>
              <a:spcBef>
                <a:spcPct val="50000"/>
              </a:spcBef>
              <a:defRPr/>
            </a:pPr>
            <a:r>
              <a:rPr lang="en-US" sz="3000" b="1">
                <a:solidFill>
                  <a:schemeClr val="bg1"/>
                </a:solidFill>
                <a:cs typeface="+mn-cs"/>
              </a:rPr>
              <a:t>White</a:t>
            </a:r>
            <a:endParaRPr lang="en-US" sz="3200" b="1">
              <a:solidFill>
                <a:srgbClr val="0000FF"/>
              </a:solidFill>
              <a:latin typeface="Times New Roman" charset="0"/>
              <a:cs typeface="+mn-cs"/>
            </a:endParaRPr>
          </a:p>
        </p:txBody>
      </p:sp>
      <p:sp>
        <p:nvSpPr>
          <p:cNvPr id="10" name="Text Box 12">
            <a:extLst>
              <a:ext uri="{FF2B5EF4-FFF2-40B4-BE49-F238E27FC236}">
                <a16:creationId xmlns:a16="http://schemas.microsoft.com/office/drawing/2014/main" id="{12FD78BB-F165-4E9E-86AD-D926BEA483E0}"/>
              </a:ext>
            </a:extLst>
          </p:cNvPr>
          <p:cNvSpPr txBox="1">
            <a:spLocks noChangeArrowheads="1"/>
          </p:cNvSpPr>
          <p:nvPr/>
        </p:nvSpPr>
        <p:spPr bwMode="auto">
          <a:xfrm>
            <a:off x="2874264" y="5297906"/>
            <a:ext cx="914400" cy="519113"/>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Blue</a:t>
            </a:r>
            <a:endParaRPr lang="en-US" sz="2400">
              <a:solidFill>
                <a:schemeClr val="bg1"/>
              </a:solidFill>
              <a:latin typeface="Times New Roman" pitchFamily="18" charset="0"/>
            </a:endParaRPr>
          </a:p>
        </p:txBody>
      </p:sp>
      <p:sp>
        <p:nvSpPr>
          <p:cNvPr id="11" name="Rectangle 16">
            <a:extLst>
              <a:ext uri="{FF2B5EF4-FFF2-40B4-BE49-F238E27FC236}">
                <a16:creationId xmlns:a16="http://schemas.microsoft.com/office/drawing/2014/main" id="{26EE11E3-E5A1-46F4-A8F2-ED86244F682B}"/>
              </a:ext>
            </a:extLst>
          </p:cNvPr>
          <p:cNvSpPr>
            <a:spLocks noChangeArrowheads="1"/>
          </p:cNvSpPr>
          <p:nvPr/>
        </p:nvSpPr>
        <p:spPr bwMode="auto">
          <a:xfrm>
            <a:off x="740664" y="4145381"/>
            <a:ext cx="9032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000" b="1">
                <a:solidFill>
                  <a:srgbClr val="FF0000"/>
                </a:solidFill>
              </a:rPr>
              <a:t>Red</a:t>
            </a:r>
            <a:endParaRPr lang="en-US" sz="3600" b="1">
              <a:solidFill>
                <a:srgbClr val="FF0000"/>
              </a:solidFill>
              <a:latin typeface="Times New Roman" pitchFamily="18" charset="0"/>
            </a:endParaRPr>
          </a:p>
        </p:txBody>
      </p:sp>
      <p:sp>
        <p:nvSpPr>
          <p:cNvPr id="12" name="Text Box 17">
            <a:extLst>
              <a:ext uri="{FF2B5EF4-FFF2-40B4-BE49-F238E27FC236}">
                <a16:creationId xmlns:a16="http://schemas.microsoft.com/office/drawing/2014/main" id="{2A407FCB-309B-42C1-82AC-46E50B948BB2}"/>
              </a:ext>
            </a:extLst>
          </p:cNvPr>
          <p:cNvSpPr txBox="1">
            <a:spLocks noChangeArrowheads="1"/>
          </p:cNvSpPr>
          <p:nvPr/>
        </p:nvSpPr>
        <p:spPr bwMode="auto">
          <a:xfrm>
            <a:off x="1807464" y="2778544"/>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endParaRPr lang="en-US" sz="2800">
              <a:solidFill>
                <a:schemeClr val="bg1"/>
              </a:solidFill>
              <a:latin typeface="Times New Roman" pitchFamily="18" charset="0"/>
            </a:endParaRPr>
          </a:p>
        </p:txBody>
      </p:sp>
      <p:sp>
        <p:nvSpPr>
          <p:cNvPr id="13" name="Line 18">
            <a:extLst>
              <a:ext uri="{FF2B5EF4-FFF2-40B4-BE49-F238E27FC236}">
                <a16:creationId xmlns:a16="http://schemas.microsoft.com/office/drawing/2014/main" id="{33052791-4525-4C74-9C7A-42380BF74D51}"/>
              </a:ext>
            </a:extLst>
          </p:cNvPr>
          <p:cNvSpPr>
            <a:spLocks noChangeShapeType="1"/>
          </p:cNvSpPr>
          <p:nvPr/>
        </p:nvSpPr>
        <p:spPr bwMode="auto">
          <a:xfrm>
            <a:off x="2417064" y="3240506"/>
            <a:ext cx="533400" cy="3048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Text Box 19">
            <a:extLst>
              <a:ext uri="{FF2B5EF4-FFF2-40B4-BE49-F238E27FC236}">
                <a16:creationId xmlns:a16="http://schemas.microsoft.com/office/drawing/2014/main" id="{99B24414-B9DC-4765-8C4A-14C0CD428184}"/>
              </a:ext>
            </a:extLst>
          </p:cNvPr>
          <p:cNvSpPr txBox="1">
            <a:spLocks noChangeArrowheads="1"/>
          </p:cNvSpPr>
          <p:nvPr/>
        </p:nvSpPr>
        <p:spPr bwMode="auto">
          <a:xfrm>
            <a:off x="2950464" y="3621506"/>
            <a:ext cx="874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b="1">
                <a:solidFill>
                  <a:schemeClr val="tx1"/>
                </a:solidFill>
              </a:rPr>
              <a:t>White</a:t>
            </a:r>
            <a:endParaRPr lang="en-US" sz="2800">
              <a:solidFill>
                <a:schemeClr val="bg1"/>
              </a:solidFill>
            </a:endParaRPr>
          </a:p>
        </p:txBody>
      </p:sp>
      <p:sp>
        <p:nvSpPr>
          <p:cNvPr id="15" name="Line 20">
            <a:extLst>
              <a:ext uri="{FF2B5EF4-FFF2-40B4-BE49-F238E27FC236}">
                <a16:creationId xmlns:a16="http://schemas.microsoft.com/office/drawing/2014/main" id="{90B2C065-E4FC-4185-B3E7-B9BE387864C7}"/>
              </a:ext>
            </a:extLst>
          </p:cNvPr>
          <p:cNvSpPr>
            <a:spLocks noChangeShapeType="1"/>
          </p:cNvSpPr>
          <p:nvPr/>
        </p:nvSpPr>
        <p:spPr bwMode="auto">
          <a:xfrm flipH="1" flipV="1">
            <a:off x="3407664" y="4154906"/>
            <a:ext cx="0" cy="12192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21">
            <a:extLst>
              <a:ext uri="{FF2B5EF4-FFF2-40B4-BE49-F238E27FC236}">
                <a16:creationId xmlns:a16="http://schemas.microsoft.com/office/drawing/2014/main" id="{72AB0807-66DA-437D-AC1F-CD948DEFBA73}"/>
              </a:ext>
            </a:extLst>
          </p:cNvPr>
          <p:cNvSpPr>
            <a:spLocks noChangeShapeType="1"/>
          </p:cNvSpPr>
          <p:nvPr/>
        </p:nvSpPr>
        <p:spPr bwMode="auto">
          <a:xfrm flipH="1">
            <a:off x="3788664" y="3240506"/>
            <a:ext cx="1143000" cy="3810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571645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Pigment-Based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Pigment-based color is used in color printers, color filters, and color paints. </a:t>
            </a:r>
          </a:p>
          <a:p>
            <a:pPr lvl="1"/>
            <a:r>
              <a:rPr lang="en-US" dirty="0"/>
              <a:t>Color printers use cyan,  magenta , and yellow pigments. These pigments when combined in differing intensities can produce any color. </a:t>
            </a:r>
          </a:p>
          <a:p>
            <a:pPr lvl="1"/>
            <a:endParaRPr lang="en-US" dirty="0"/>
          </a:p>
          <a:p>
            <a:pPr lvl="1"/>
            <a:endParaRPr lang="en-US" dirty="0"/>
          </a:p>
        </p:txBody>
      </p:sp>
      <p:pic>
        <p:nvPicPr>
          <p:cNvPr id="9" name="Picture 19" descr="ColorPrinter">
            <a:extLst>
              <a:ext uri="{FF2B5EF4-FFF2-40B4-BE49-F238E27FC236}">
                <a16:creationId xmlns:a16="http://schemas.microsoft.com/office/drawing/2014/main" id="{0AB25BAB-4E08-4834-966D-B8384C0F5D4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8539" y="3494811"/>
            <a:ext cx="3010829"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CMY_ink">
            <a:extLst>
              <a:ext uri="{FF2B5EF4-FFF2-40B4-BE49-F238E27FC236}">
                <a16:creationId xmlns:a16="http://schemas.microsoft.com/office/drawing/2014/main" id="{17B5AF01-F258-460F-A19E-6D1A97BFA326}"/>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68311" y="3494811"/>
            <a:ext cx="3050173" cy="2316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5855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Subtractive Primary Colors</a:t>
            </a:r>
          </a:p>
        </p:txBody>
      </p:sp>
      <p:sp>
        <p:nvSpPr>
          <p:cNvPr id="8" name="Oval 13">
            <a:extLst>
              <a:ext uri="{FF2B5EF4-FFF2-40B4-BE49-F238E27FC236}">
                <a16:creationId xmlns:a16="http://schemas.microsoft.com/office/drawing/2014/main" id="{A951C7AF-3E57-4D14-8E41-7ED65442B5C0}"/>
              </a:ext>
            </a:extLst>
          </p:cNvPr>
          <p:cNvSpPr>
            <a:spLocks noChangeArrowheads="1"/>
          </p:cNvSpPr>
          <p:nvPr/>
        </p:nvSpPr>
        <p:spPr bwMode="auto">
          <a:xfrm>
            <a:off x="8013032" y="2346158"/>
            <a:ext cx="2170113" cy="2284413"/>
          </a:xfrm>
          <a:prstGeom prst="ellipse">
            <a:avLst/>
          </a:prstGeom>
          <a:solidFill>
            <a:srgbClr val="00FFFF"/>
          </a:solidFill>
          <a:ln w="12700">
            <a:solidFill>
              <a:schemeClr val="tx1"/>
            </a:solidFill>
            <a:round/>
            <a:headEnd/>
            <a:tailEnd/>
          </a:ln>
        </p:spPr>
        <p:txBody>
          <a:bodyPr wrap="none" anchor="ctr"/>
          <a:lstStyle/>
          <a:p>
            <a:endParaRPr lang="en-US"/>
          </a:p>
        </p:txBody>
      </p:sp>
      <p:sp>
        <p:nvSpPr>
          <p:cNvPr id="10" name="Oval 14">
            <a:extLst>
              <a:ext uri="{FF2B5EF4-FFF2-40B4-BE49-F238E27FC236}">
                <a16:creationId xmlns:a16="http://schemas.microsoft.com/office/drawing/2014/main" id="{EEEE37BE-847D-4AB5-996D-F0E4398F9616}"/>
              </a:ext>
            </a:extLst>
          </p:cNvPr>
          <p:cNvSpPr>
            <a:spLocks noChangeArrowheads="1"/>
          </p:cNvSpPr>
          <p:nvPr/>
        </p:nvSpPr>
        <p:spPr bwMode="auto">
          <a:xfrm>
            <a:off x="5346032" y="2346158"/>
            <a:ext cx="2170113" cy="2284413"/>
          </a:xfrm>
          <a:prstGeom prst="ellipse">
            <a:avLst/>
          </a:prstGeom>
          <a:solidFill>
            <a:srgbClr val="FFFF00"/>
          </a:solidFill>
          <a:ln w="12700">
            <a:solidFill>
              <a:schemeClr val="tx1"/>
            </a:solidFill>
            <a:round/>
            <a:headEnd/>
            <a:tailEnd/>
          </a:ln>
        </p:spPr>
        <p:txBody>
          <a:bodyPr wrap="none" anchor="ctr"/>
          <a:lstStyle/>
          <a:p>
            <a:endParaRPr lang="en-US"/>
          </a:p>
        </p:txBody>
      </p:sp>
      <p:sp>
        <p:nvSpPr>
          <p:cNvPr id="11" name="Oval 15">
            <a:extLst>
              <a:ext uri="{FF2B5EF4-FFF2-40B4-BE49-F238E27FC236}">
                <a16:creationId xmlns:a16="http://schemas.microsoft.com/office/drawing/2014/main" id="{4F81FC54-F287-4F98-9B13-89AE0C3B0813}"/>
              </a:ext>
            </a:extLst>
          </p:cNvPr>
          <p:cNvSpPr>
            <a:spLocks noChangeArrowheads="1"/>
          </p:cNvSpPr>
          <p:nvPr/>
        </p:nvSpPr>
        <p:spPr bwMode="auto">
          <a:xfrm>
            <a:off x="2679032" y="2346158"/>
            <a:ext cx="2170113" cy="2284413"/>
          </a:xfrm>
          <a:prstGeom prst="ellipse">
            <a:avLst/>
          </a:prstGeom>
          <a:solidFill>
            <a:srgbClr val="FF00FF"/>
          </a:solidFill>
          <a:ln w="12700">
            <a:solidFill>
              <a:schemeClr val="tx1"/>
            </a:solidFill>
            <a:round/>
            <a:headEnd/>
            <a:tailEnd/>
          </a:ln>
        </p:spPr>
        <p:txBody>
          <a:bodyPr wrap="none" anchor="ctr"/>
          <a:lstStyle/>
          <a:p>
            <a:endParaRPr lang="en-US"/>
          </a:p>
        </p:txBody>
      </p:sp>
      <p:sp>
        <p:nvSpPr>
          <p:cNvPr id="12" name="Text Box 16">
            <a:extLst>
              <a:ext uri="{FF2B5EF4-FFF2-40B4-BE49-F238E27FC236}">
                <a16:creationId xmlns:a16="http://schemas.microsoft.com/office/drawing/2014/main" id="{BF385F85-41DA-4020-9088-B6BEE5CF6957}"/>
              </a:ext>
            </a:extLst>
          </p:cNvPr>
          <p:cNvSpPr txBox="1">
            <a:spLocks noChangeArrowheads="1"/>
          </p:cNvSpPr>
          <p:nvPr/>
        </p:nvSpPr>
        <p:spPr bwMode="auto">
          <a:xfrm>
            <a:off x="2679032" y="326055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dirty="0">
                <a:solidFill>
                  <a:schemeClr val="tx1"/>
                </a:solidFill>
              </a:rPr>
              <a:t>Magenta</a:t>
            </a:r>
            <a:endParaRPr lang="en-US" sz="2400" dirty="0">
              <a:solidFill>
                <a:schemeClr val="tx1"/>
              </a:solidFill>
              <a:latin typeface="Times New Roman" pitchFamily="18" charset="0"/>
            </a:endParaRPr>
          </a:p>
        </p:txBody>
      </p:sp>
      <p:sp>
        <p:nvSpPr>
          <p:cNvPr id="13" name="Text Box 17">
            <a:extLst>
              <a:ext uri="{FF2B5EF4-FFF2-40B4-BE49-F238E27FC236}">
                <a16:creationId xmlns:a16="http://schemas.microsoft.com/office/drawing/2014/main" id="{87BDB102-691A-4AF6-8DFA-F01E460F1B86}"/>
              </a:ext>
            </a:extLst>
          </p:cNvPr>
          <p:cNvSpPr txBox="1">
            <a:spLocks noChangeArrowheads="1"/>
          </p:cNvSpPr>
          <p:nvPr/>
        </p:nvSpPr>
        <p:spPr bwMode="auto">
          <a:xfrm>
            <a:off x="5346032" y="326055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a:solidFill>
                  <a:schemeClr val="tx1"/>
                </a:solidFill>
              </a:rPr>
              <a:t>Yellow</a:t>
            </a:r>
            <a:endParaRPr lang="en-US" sz="2400">
              <a:solidFill>
                <a:schemeClr val="tx1"/>
              </a:solidFill>
              <a:latin typeface="Times New Roman" pitchFamily="18" charset="0"/>
            </a:endParaRPr>
          </a:p>
        </p:txBody>
      </p:sp>
      <p:sp>
        <p:nvSpPr>
          <p:cNvPr id="14" name="Text Box 18">
            <a:extLst>
              <a:ext uri="{FF2B5EF4-FFF2-40B4-BE49-F238E27FC236}">
                <a16:creationId xmlns:a16="http://schemas.microsoft.com/office/drawing/2014/main" id="{47E5046B-4860-4B46-8702-07A2836E7246}"/>
              </a:ext>
            </a:extLst>
          </p:cNvPr>
          <p:cNvSpPr txBox="1">
            <a:spLocks noChangeArrowheads="1"/>
          </p:cNvSpPr>
          <p:nvPr/>
        </p:nvSpPr>
        <p:spPr bwMode="auto">
          <a:xfrm>
            <a:off x="8013032" y="3260558"/>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spcBef>
                <a:spcPct val="50000"/>
              </a:spcBef>
            </a:pPr>
            <a:r>
              <a:rPr lang="en-US" sz="2400">
                <a:solidFill>
                  <a:schemeClr val="tx1"/>
                </a:solidFill>
              </a:rPr>
              <a:t>Cyan</a:t>
            </a:r>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2667952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382D-53DE-4CB7-9764-CDA1F79A11CB}"/>
              </a:ext>
            </a:extLst>
          </p:cNvPr>
          <p:cNvSpPr>
            <a:spLocks noGrp="1"/>
          </p:cNvSpPr>
          <p:nvPr>
            <p:ph type="title"/>
          </p:nvPr>
        </p:nvSpPr>
        <p:spPr/>
        <p:txBody>
          <a:bodyPr/>
          <a:lstStyle/>
          <a:p>
            <a:r>
              <a:rPr lang="en-US" dirty="0"/>
              <a:t>Subtractive Color</a:t>
            </a:r>
          </a:p>
        </p:txBody>
      </p:sp>
      <p:sp>
        <p:nvSpPr>
          <p:cNvPr id="4" name="Rectangle 6">
            <a:extLst>
              <a:ext uri="{FF2B5EF4-FFF2-40B4-BE49-F238E27FC236}">
                <a16:creationId xmlns:a16="http://schemas.microsoft.com/office/drawing/2014/main" id="{BE0269B4-CEA5-4627-BC05-85B37E7EFDBE}"/>
              </a:ext>
            </a:extLst>
          </p:cNvPr>
          <p:cNvSpPr>
            <a:spLocks noChangeArrowheads="1"/>
          </p:cNvSpPr>
          <p:nvPr/>
        </p:nvSpPr>
        <p:spPr bwMode="auto">
          <a:xfrm>
            <a:off x="1426464" y="2249906"/>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8" name="Text Box 10">
            <a:extLst>
              <a:ext uri="{FF2B5EF4-FFF2-40B4-BE49-F238E27FC236}">
                <a16:creationId xmlns:a16="http://schemas.microsoft.com/office/drawing/2014/main" id="{A2DBD264-E348-4A58-8276-696A6AD3AA21}"/>
              </a:ext>
            </a:extLst>
          </p:cNvPr>
          <p:cNvSpPr txBox="1">
            <a:spLocks noChangeArrowheads="1"/>
          </p:cNvSpPr>
          <p:nvPr/>
        </p:nvSpPr>
        <p:spPr bwMode="auto">
          <a:xfrm>
            <a:off x="4245864" y="2783306"/>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latin typeface="Times New Roman" pitchFamily="18" charset="0"/>
            </a:endParaRPr>
          </a:p>
        </p:txBody>
      </p:sp>
      <p:pic>
        <p:nvPicPr>
          <p:cNvPr id="17" name="Picture 16" descr="RGB_Full_sub">
            <a:extLst>
              <a:ext uri="{FF2B5EF4-FFF2-40B4-BE49-F238E27FC236}">
                <a16:creationId xmlns:a16="http://schemas.microsoft.com/office/drawing/2014/main" id="{7A32A790-4E01-4A9E-B360-3A6DDA4D4E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664" y="1520273"/>
            <a:ext cx="59436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8725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382D-53DE-4CB7-9764-CDA1F79A11CB}"/>
              </a:ext>
            </a:extLst>
          </p:cNvPr>
          <p:cNvSpPr>
            <a:spLocks noGrp="1"/>
          </p:cNvSpPr>
          <p:nvPr>
            <p:ph type="title"/>
          </p:nvPr>
        </p:nvSpPr>
        <p:spPr/>
        <p:txBody>
          <a:bodyPr/>
          <a:lstStyle/>
          <a:p>
            <a:r>
              <a:rPr lang="en-US" dirty="0"/>
              <a:t>Subtractive Color</a:t>
            </a:r>
          </a:p>
        </p:txBody>
      </p:sp>
      <p:sp>
        <p:nvSpPr>
          <p:cNvPr id="4" name="Rectangle 6">
            <a:extLst>
              <a:ext uri="{FF2B5EF4-FFF2-40B4-BE49-F238E27FC236}">
                <a16:creationId xmlns:a16="http://schemas.microsoft.com/office/drawing/2014/main" id="{BE0269B4-CEA5-4627-BC05-85B37E7EFDBE}"/>
              </a:ext>
            </a:extLst>
          </p:cNvPr>
          <p:cNvSpPr>
            <a:spLocks noChangeArrowheads="1"/>
          </p:cNvSpPr>
          <p:nvPr/>
        </p:nvSpPr>
        <p:spPr bwMode="auto">
          <a:xfrm>
            <a:off x="1426464" y="2249906"/>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8" name="Text Box 10">
            <a:extLst>
              <a:ext uri="{FF2B5EF4-FFF2-40B4-BE49-F238E27FC236}">
                <a16:creationId xmlns:a16="http://schemas.microsoft.com/office/drawing/2014/main" id="{A2DBD264-E348-4A58-8276-696A6AD3AA21}"/>
              </a:ext>
            </a:extLst>
          </p:cNvPr>
          <p:cNvSpPr txBox="1">
            <a:spLocks noChangeArrowheads="1"/>
          </p:cNvSpPr>
          <p:nvPr/>
        </p:nvSpPr>
        <p:spPr bwMode="auto">
          <a:xfrm>
            <a:off x="4245864" y="2783306"/>
            <a:ext cx="1173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Green</a:t>
            </a:r>
            <a:endParaRPr lang="en-US" sz="2800">
              <a:solidFill>
                <a:schemeClr val="bg1"/>
              </a:solidFill>
              <a:latin typeface="Times New Roman" pitchFamily="18" charset="0"/>
            </a:endParaRPr>
          </a:p>
        </p:txBody>
      </p:sp>
      <p:sp>
        <p:nvSpPr>
          <p:cNvPr id="6" name="Rectangle 6">
            <a:extLst>
              <a:ext uri="{FF2B5EF4-FFF2-40B4-BE49-F238E27FC236}">
                <a16:creationId xmlns:a16="http://schemas.microsoft.com/office/drawing/2014/main" id="{D5E7BF94-FD5A-4A1B-BF71-87B2C6FA60D7}"/>
              </a:ext>
            </a:extLst>
          </p:cNvPr>
          <p:cNvSpPr>
            <a:spLocks noChangeArrowheads="1"/>
          </p:cNvSpPr>
          <p:nvPr/>
        </p:nvSpPr>
        <p:spPr bwMode="auto">
          <a:xfrm>
            <a:off x="2362200" y="2057400"/>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7" name="Rectangle 7">
            <a:extLst>
              <a:ext uri="{FF2B5EF4-FFF2-40B4-BE49-F238E27FC236}">
                <a16:creationId xmlns:a16="http://schemas.microsoft.com/office/drawing/2014/main" id="{B35355BB-9F89-4E92-A8C5-0E79E6C018FB}"/>
              </a:ext>
            </a:extLst>
          </p:cNvPr>
          <p:cNvSpPr>
            <a:spLocks noChangeArrowheads="1"/>
          </p:cNvSpPr>
          <p:nvPr/>
        </p:nvSpPr>
        <p:spPr bwMode="auto">
          <a:xfrm>
            <a:off x="2209800" y="3505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9" name="Text Box 8">
            <a:extLst>
              <a:ext uri="{FF2B5EF4-FFF2-40B4-BE49-F238E27FC236}">
                <a16:creationId xmlns:a16="http://schemas.microsoft.com/office/drawing/2014/main" id="{96FBA872-2323-4497-81A0-EF94D9CB1C41}"/>
              </a:ext>
            </a:extLst>
          </p:cNvPr>
          <p:cNvSpPr txBox="1">
            <a:spLocks noChangeArrowheads="1"/>
          </p:cNvSpPr>
          <p:nvPr/>
        </p:nvSpPr>
        <p:spPr bwMode="auto">
          <a:xfrm>
            <a:off x="5638800" y="258603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10" name="Text Box 9">
            <a:extLst>
              <a:ext uri="{FF2B5EF4-FFF2-40B4-BE49-F238E27FC236}">
                <a16:creationId xmlns:a16="http://schemas.microsoft.com/office/drawing/2014/main" id="{DD8BE5D9-E673-49DE-BE3D-D2A900EACEC7}"/>
              </a:ext>
            </a:extLst>
          </p:cNvPr>
          <p:cNvSpPr txBox="1">
            <a:spLocks noChangeArrowheads="1"/>
          </p:cNvSpPr>
          <p:nvPr/>
        </p:nvSpPr>
        <p:spPr bwMode="auto">
          <a:xfrm>
            <a:off x="2743200" y="2586038"/>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endParaRPr lang="en-US" sz="2800">
              <a:solidFill>
                <a:schemeClr val="bg1"/>
              </a:solidFill>
              <a:latin typeface="Times New Roman" pitchFamily="18" charset="0"/>
            </a:endParaRPr>
          </a:p>
        </p:txBody>
      </p:sp>
      <p:pic>
        <p:nvPicPr>
          <p:cNvPr id="11" name="Picture 10" descr="RGB_Full_sub">
            <a:extLst>
              <a:ext uri="{FF2B5EF4-FFF2-40B4-BE49-F238E27FC236}">
                <a16:creationId xmlns:a16="http://schemas.microsoft.com/office/drawing/2014/main" id="{3CCD2C5C-8DA5-415B-8854-B60E6CFC23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371600"/>
            <a:ext cx="59436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1">
            <a:extLst>
              <a:ext uri="{FF2B5EF4-FFF2-40B4-BE49-F238E27FC236}">
                <a16:creationId xmlns:a16="http://schemas.microsoft.com/office/drawing/2014/main" id="{10EFEE10-E84F-4A23-9562-42EBEBC57A91}"/>
              </a:ext>
            </a:extLst>
          </p:cNvPr>
          <p:cNvSpPr txBox="1">
            <a:spLocks noChangeArrowheads="1"/>
          </p:cNvSpPr>
          <p:nvPr/>
        </p:nvSpPr>
        <p:spPr bwMode="auto">
          <a:xfrm>
            <a:off x="4419600" y="4648200"/>
            <a:ext cx="762000" cy="396875"/>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1"/>
                </a:solidFill>
              </a:rPr>
              <a:t>Blue</a:t>
            </a:r>
            <a:endParaRPr lang="en-US" sz="2400">
              <a:solidFill>
                <a:schemeClr val="bg1"/>
              </a:solidFill>
              <a:latin typeface="Times New Roman" pitchFamily="18" charset="0"/>
            </a:endParaRPr>
          </a:p>
        </p:txBody>
      </p:sp>
      <p:sp>
        <p:nvSpPr>
          <p:cNvPr id="13" name="Text Box 12">
            <a:extLst>
              <a:ext uri="{FF2B5EF4-FFF2-40B4-BE49-F238E27FC236}">
                <a16:creationId xmlns:a16="http://schemas.microsoft.com/office/drawing/2014/main" id="{AECA2EDB-A64A-4D5A-A807-DACD16839C27}"/>
              </a:ext>
            </a:extLst>
          </p:cNvPr>
          <p:cNvSpPr txBox="1">
            <a:spLocks noChangeArrowheads="1"/>
          </p:cNvSpPr>
          <p:nvPr/>
        </p:nvSpPr>
        <p:spPr bwMode="auto">
          <a:xfrm>
            <a:off x="2362200" y="4572000"/>
            <a:ext cx="1627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b="1">
                <a:solidFill>
                  <a:schemeClr val="bg1"/>
                </a:solidFill>
              </a:rPr>
              <a:t>Magenta</a:t>
            </a:r>
            <a:endParaRPr lang="en-US" sz="3200" b="1">
              <a:solidFill>
                <a:srgbClr val="FF00FF"/>
              </a:solidFill>
              <a:latin typeface="Times New Roman" pitchFamily="18" charset="0"/>
            </a:endParaRPr>
          </a:p>
        </p:txBody>
      </p:sp>
      <p:sp>
        <p:nvSpPr>
          <p:cNvPr id="14" name="Text Box 13">
            <a:extLst>
              <a:ext uri="{FF2B5EF4-FFF2-40B4-BE49-F238E27FC236}">
                <a16:creationId xmlns:a16="http://schemas.microsoft.com/office/drawing/2014/main" id="{13D7FE0B-0995-4753-AC53-37000D4BDFF8}"/>
              </a:ext>
            </a:extLst>
          </p:cNvPr>
          <p:cNvSpPr txBox="1">
            <a:spLocks noChangeArrowheads="1"/>
          </p:cNvSpPr>
          <p:nvPr/>
        </p:nvSpPr>
        <p:spPr bwMode="auto">
          <a:xfrm>
            <a:off x="5638800" y="4572000"/>
            <a:ext cx="101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a:solidFill>
                  <a:schemeClr val="bg2"/>
                </a:solidFill>
              </a:rPr>
              <a:t>Cyan</a:t>
            </a:r>
            <a:endParaRPr lang="en-US" sz="2800">
              <a:solidFill>
                <a:schemeClr val="bg1"/>
              </a:solidFill>
              <a:latin typeface="Times New Roman" pitchFamily="18" charset="0"/>
            </a:endParaRPr>
          </a:p>
        </p:txBody>
      </p:sp>
      <p:sp>
        <p:nvSpPr>
          <p:cNvPr id="15" name="Text Box 14">
            <a:extLst>
              <a:ext uri="{FF2B5EF4-FFF2-40B4-BE49-F238E27FC236}">
                <a16:creationId xmlns:a16="http://schemas.microsoft.com/office/drawing/2014/main" id="{1A0E3C1E-9F29-44A5-9067-AF9250F41A5D}"/>
              </a:ext>
            </a:extLst>
          </p:cNvPr>
          <p:cNvSpPr txBox="1">
            <a:spLocks noChangeArrowheads="1"/>
          </p:cNvSpPr>
          <p:nvPr/>
        </p:nvSpPr>
        <p:spPr bwMode="auto">
          <a:xfrm>
            <a:off x="609600" y="1600200"/>
            <a:ext cx="1828800" cy="1982788"/>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spcBef>
                <a:spcPct val="50000"/>
              </a:spcBef>
              <a:defRPr/>
            </a:pPr>
            <a:r>
              <a:rPr lang="en-US" sz="2800" b="1">
                <a:solidFill>
                  <a:srgbClr val="FF00FF"/>
                </a:solidFill>
                <a:cs typeface="+mn-cs"/>
              </a:rPr>
              <a:t>Magenta</a:t>
            </a:r>
            <a:endParaRPr lang="en-US" sz="3200" b="1">
              <a:solidFill>
                <a:srgbClr val="0000FF"/>
              </a:solidFill>
              <a:cs typeface="+mn-cs"/>
            </a:endParaRPr>
          </a:p>
          <a:p>
            <a:pPr>
              <a:spcBef>
                <a:spcPct val="50000"/>
              </a:spcBef>
              <a:defRPr/>
            </a:pPr>
            <a:r>
              <a:rPr lang="en-US" sz="3200" b="1" u="sng">
                <a:solidFill>
                  <a:srgbClr val="00FFFF"/>
                </a:solidFill>
                <a:cs typeface="+mn-cs"/>
              </a:rPr>
              <a:t>+Cyan</a:t>
            </a:r>
            <a:endParaRPr lang="en-US" sz="3200" b="1">
              <a:solidFill>
                <a:srgbClr val="0000FF"/>
              </a:solidFill>
              <a:cs typeface="+mn-cs"/>
            </a:endParaRPr>
          </a:p>
          <a:p>
            <a:pPr>
              <a:spcBef>
                <a:spcPct val="50000"/>
              </a:spcBef>
              <a:defRPr/>
            </a:pPr>
            <a:r>
              <a:rPr lang="en-US" sz="3200" b="1">
                <a:solidFill>
                  <a:srgbClr val="0000FF"/>
                </a:solidFill>
                <a:cs typeface="+mn-cs"/>
              </a:rPr>
              <a:t>Blue</a:t>
            </a:r>
            <a:endParaRPr lang="en-US" sz="3200" b="1">
              <a:solidFill>
                <a:srgbClr val="0000FF"/>
              </a:solidFill>
              <a:latin typeface="Times New Roman" charset="0"/>
              <a:cs typeface="+mn-cs"/>
            </a:endParaRPr>
          </a:p>
        </p:txBody>
      </p:sp>
      <p:sp>
        <p:nvSpPr>
          <p:cNvPr id="16" name="Line 15">
            <a:extLst>
              <a:ext uri="{FF2B5EF4-FFF2-40B4-BE49-F238E27FC236}">
                <a16:creationId xmlns:a16="http://schemas.microsoft.com/office/drawing/2014/main" id="{484CE24E-CAE7-43A8-BC66-B26E68121B66}"/>
              </a:ext>
            </a:extLst>
          </p:cNvPr>
          <p:cNvSpPr>
            <a:spLocks noChangeShapeType="1"/>
          </p:cNvSpPr>
          <p:nvPr/>
        </p:nvSpPr>
        <p:spPr bwMode="auto">
          <a:xfrm>
            <a:off x="3962400" y="4876800"/>
            <a:ext cx="457200"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6">
            <a:extLst>
              <a:ext uri="{FF2B5EF4-FFF2-40B4-BE49-F238E27FC236}">
                <a16:creationId xmlns:a16="http://schemas.microsoft.com/office/drawing/2014/main" id="{47A242BC-B6B6-42FA-8FC9-6EE6E38F1C0D}"/>
              </a:ext>
            </a:extLst>
          </p:cNvPr>
          <p:cNvSpPr>
            <a:spLocks noChangeShapeType="1"/>
          </p:cNvSpPr>
          <p:nvPr/>
        </p:nvSpPr>
        <p:spPr bwMode="auto">
          <a:xfrm flipH="1" flipV="1">
            <a:off x="5029200" y="4876800"/>
            <a:ext cx="609600"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9093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1A64C-F746-4468-B10F-0773E26B8521}"/>
              </a:ext>
            </a:extLst>
          </p:cNvPr>
          <p:cNvSpPr>
            <a:spLocks noGrp="1"/>
          </p:cNvSpPr>
          <p:nvPr>
            <p:ph type="title"/>
          </p:nvPr>
        </p:nvSpPr>
        <p:spPr/>
        <p:txBody>
          <a:bodyPr/>
          <a:lstStyle/>
          <a:p>
            <a:r>
              <a:rPr lang="en-US" dirty="0"/>
              <a:t>Subtractive Color</a:t>
            </a:r>
          </a:p>
        </p:txBody>
      </p:sp>
      <p:sp>
        <p:nvSpPr>
          <p:cNvPr id="4" name="Rectangle 6">
            <a:extLst>
              <a:ext uri="{FF2B5EF4-FFF2-40B4-BE49-F238E27FC236}">
                <a16:creationId xmlns:a16="http://schemas.microsoft.com/office/drawing/2014/main" id="{FBBE513E-B949-499B-BCD5-5A3235EA16A8}"/>
              </a:ext>
            </a:extLst>
          </p:cNvPr>
          <p:cNvSpPr>
            <a:spLocks noChangeArrowheads="1"/>
          </p:cNvSpPr>
          <p:nvPr/>
        </p:nvSpPr>
        <p:spPr bwMode="auto">
          <a:xfrm>
            <a:off x="2362200" y="2057400"/>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C41E6B84-2DD3-43AF-9112-9BDE22ED7747}"/>
              </a:ext>
            </a:extLst>
          </p:cNvPr>
          <p:cNvSpPr>
            <a:spLocks noChangeArrowheads="1"/>
          </p:cNvSpPr>
          <p:nvPr/>
        </p:nvSpPr>
        <p:spPr bwMode="auto">
          <a:xfrm>
            <a:off x="2209800" y="3505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6" name="Text Box 8">
            <a:extLst>
              <a:ext uri="{FF2B5EF4-FFF2-40B4-BE49-F238E27FC236}">
                <a16:creationId xmlns:a16="http://schemas.microsoft.com/office/drawing/2014/main" id="{11C1D9D4-0C40-4957-BC77-AF98C14E5550}"/>
              </a:ext>
            </a:extLst>
          </p:cNvPr>
          <p:cNvSpPr txBox="1">
            <a:spLocks noChangeArrowheads="1"/>
          </p:cNvSpPr>
          <p:nvPr/>
        </p:nvSpPr>
        <p:spPr bwMode="auto">
          <a:xfrm>
            <a:off x="5638800" y="258603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7" name="Text Box 9">
            <a:extLst>
              <a:ext uri="{FF2B5EF4-FFF2-40B4-BE49-F238E27FC236}">
                <a16:creationId xmlns:a16="http://schemas.microsoft.com/office/drawing/2014/main" id="{640AD8A1-2D12-4BA3-89A2-5D337E2FC642}"/>
              </a:ext>
            </a:extLst>
          </p:cNvPr>
          <p:cNvSpPr txBox="1">
            <a:spLocks noChangeArrowheads="1"/>
          </p:cNvSpPr>
          <p:nvPr/>
        </p:nvSpPr>
        <p:spPr bwMode="auto">
          <a:xfrm>
            <a:off x="2743200" y="2586038"/>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endParaRPr lang="en-US" sz="2800">
              <a:solidFill>
                <a:schemeClr val="bg1"/>
              </a:solidFill>
              <a:latin typeface="Times New Roman" pitchFamily="18" charset="0"/>
            </a:endParaRPr>
          </a:p>
        </p:txBody>
      </p:sp>
      <p:pic>
        <p:nvPicPr>
          <p:cNvPr id="8" name="Picture 10" descr="RGB_Full_sub">
            <a:extLst>
              <a:ext uri="{FF2B5EF4-FFF2-40B4-BE49-F238E27FC236}">
                <a16:creationId xmlns:a16="http://schemas.microsoft.com/office/drawing/2014/main" id="{8B7B6B6F-B50E-47A1-9801-3858296896C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371600"/>
            <a:ext cx="59436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a:extLst>
              <a:ext uri="{FF2B5EF4-FFF2-40B4-BE49-F238E27FC236}">
                <a16:creationId xmlns:a16="http://schemas.microsoft.com/office/drawing/2014/main" id="{1024613C-DD14-4CED-B80A-78BB3ED23B3A}"/>
              </a:ext>
            </a:extLst>
          </p:cNvPr>
          <p:cNvSpPr txBox="1">
            <a:spLocks noChangeArrowheads="1"/>
          </p:cNvSpPr>
          <p:nvPr/>
        </p:nvSpPr>
        <p:spPr bwMode="auto">
          <a:xfrm>
            <a:off x="5638800" y="4572000"/>
            <a:ext cx="101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a:solidFill>
                  <a:schemeClr val="bg2"/>
                </a:solidFill>
              </a:rPr>
              <a:t>Cyan</a:t>
            </a:r>
            <a:endParaRPr lang="en-US" sz="2800">
              <a:solidFill>
                <a:schemeClr val="bg1"/>
              </a:solidFill>
              <a:latin typeface="Times New Roman" pitchFamily="18" charset="0"/>
            </a:endParaRPr>
          </a:p>
        </p:txBody>
      </p:sp>
      <p:sp>
        <p:nvSpPr>
          <p:cNvPr id="10" name="Text Box 17">
            <a:extLst>
              <a:ext uri="{FF2B5EF4-FFF2-40B4-BE49-F238E27FC236}">
                <a16:creationId xmlns:a16="http://schemas.microsoft.com/office/drawing/2014/main" id="{D156CB78-112C-4E3F-940C-3A9254D72FF6}"/>
              </a:ext>
            </a:extLst>
          </p:cNvPr>
          <p:cNvSpPr txBox="1">
            <a:spLocks noChangeArrowheads="1"/>
          </p:cNvSpPr>
          <p:nvPr/>
        </p:nvSpPr>
        <p:spPr bwMode="auto">
          <a:xfrm>
            <a:off x="4953000" y="3505200"/>
            <a:ext cx="890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2"/>
                </a:solidFill>
              </a:rPr>
              <a:t>Green</a:t>
            </a:r>
            <a:endParaRPr lang="en-US" sz="2800">
              <a:solidFill>
                <a:schemeClr val="bg1"/>
              </a:solidFill>
            </a:endParaRPr>
          </a:p>
        </p:txBody>
      </p:sp>
      <p:sp>
        <p:nvSpPr>
          <p:cNvPr id="11" name="Text Box 18">
            <a:extLst>
              <a:ext uri="{FF2B5EF4-FFF2-40B4-BE49-F238E27FC236}">
                <a16:creationId xmlns:a16="http://schemas.microsoft.com/office/drawing/2014/main" id="{AF2770B1-E335-4228-A9B5-6889FC7386DB}"/>
              </a:ext>
            </a:extLst>
          </p:cNvPr>
          <p:cNvSpPr txBox="1">
            <a:spLocks noChangeArrowheads="1"/>
          </p:cNvSpPr>
          <p:nvPr/>
        </p:nvSpPr>
        <p:spPr bwMode="auto">
          <a:xfrm>
            <a:off x="3886200" y="2438400"/>
            <a:ext cx="1231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Yellow</a:t>
            </a:r>
            <a:endParaRPr lang="en-US" sz="2800">
              <a:solidFill>
                <a:schemeClr val="bg1"/>
              </a:solidFill>
            </a:endParaRPr>
          </a:p>
        </p:txBody>
      </p:sp>
      <p:sp>
        <p:nvSpPr>
          <p:cNvPr id="12" name="Text Box 19">
            <a:extLst>
              <a:ext uri="{FF2B5EF4-FFF2-40B4-BE49-F238E27FC236}">
                <a16:creationId xmlns:a16="http://schemas.microsoft.com/office/drawing/2014/main" id="{23423421-3144-4BE5-8E69-6608DD8FD034}"/>
              </a:ext>
            </a:extLst>
          </p:cNvPr>
          <p:cNvSpPr txBox="1">
            <a:spLocks noChangeArrowheads="1"/>
          </p:cNvSpPr>
          <p:nvPr/>
        </p:nvSpPr>
        <p:spPr bwMode="auto">
          <a:xfrm>
            <a:off x="6781800" y="1676400"/>
            <a:ext cx="1600200" cy="2043113"/>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spcBef>
                <a:spcPct val="50000"/>
              </a:spcBef>
              <a:defRPr/>
            </a:pPr>
            <a:r>
              <a:rPr lang="en-US" sz="3200" b="1">
                <a:solidFill>
                  <a:srgbClr val="FFFF00"/>
                </a:solidFill>
                <a:cs typeface="+mn-cs"/>
              </a:rPr>
              <a:t>Yellow</a:t>
            </a:r>
            <a:endParaRPr lang="en-US" sz="3200" b="1">
              <a:solidFill>
                <a:srgbClr val="00FF00"/>
              </a:solidFill>
              <a:cs typeface="+mn-cs"/>
            </a:endParaRPr>
          </a:p>
          <a:p>
            <a:pPr>
              <a:spcBef>
                <a:spcPct val="50000"/>
              </a:spcBef>
              <a:defRPr/>
            </a:pPr>
            <a:r>
              <a:rPr lang="en-US" sz="3200" b="1" u="sng">
                <a:solidFill>
                  <a:srgbClr val="00FFFF"/>
                </a:solidFill>
                <a:cs typeface="+mn-cs"/>
              </a:rPr>
              <a:t>+Cyan</a:t>
            </a:r>
            <a:endParaRPr lang="en-US" sz="3200" b="1">
              <a:solidFill>
                <a:srgbClr val="0000FF"/>
              </a:solidFill>
              <a:cs typeface="+mn-cs"/>
            </a:endParaRPr>
          </a:p>
          <a:p>
            <a:pPr>
              <a:spcBef>
                <a:spcPct val="50000"/>
              </a:spcBef>
              <a:defRPr/>
            </a:pPr>
            <a:r>
              <a:rPr lang="en-US" sz="3200" b="1">
                <a:solidFill>
                  <a:srgbClr val="00FF00"/>
                </a:solidFill>
                <a:cs typeface="+mn-cs"/>
              </a:rPr>
              <a:t>Green</a:t>
            </a:r>
          </a:p>
        </p:txBody>
      </p:sp>
      <p:sp>
        <p:nvSpPr>
          <p:cNvPr id="13" name="Line 20">
            <a:extLst>
              <a:ext uri="{FF2B5EF4-FFF2-40B4-BE49-F238E27FC236}">
                <a16:creationId xmlns:a16="http://schemas.microsoft.com/office/drawing/2014/main" id="{CF587060-8511-4220-B228-71932EF73B42}"/>
              </a:ext>
            </a:extLst>
          </p:cNvPr>
          <p:cNvSpPr>
            <a:spLocks noChangeShapeType="1"/>
          </p:cNvSpPr>
          <p:nvPr/>
        </p:nvSpPr>
        <p:spPr bwMode="auto">
          <a:xfrm flipH="1" flipV="1">
            <a:off x="5486400" y="3962400"/>
            <a:ext cx="304800" cy="5334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21">
            <a:extLst>
              <a:ext uri="{FF2B5EF4-FFF2-40B4-BE49-F238E27FC236}">
                <a16:creationId xmlns:a16="http://schemas.microsoft.com/office/drawing/2014/main" id="{FE90D1C5-5C08-456B-9E36-9DE0CC6226DB}"/>
              </a:ext>
            </a:extLst>
          </p:cNvPr>
          <p:cNvSpPr>
            <a:spLocks noChangeShapeType="1"/>
          </p:cNvSpPr>
          <p:nvPr/>
        </p:nvSpPr>
        <p:spPr bwMode="auto">
          <a:xfrm>
            <a:off x="4800600" y="2971800"/>
            <a:ext cx="381000" cy="6096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90193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F0C9-8040-4613-A874-B9FF9850C67A}"/>
              </a:ext>
            </a:extLst>
          </p:cNvPr>
          <p:cNvSpPr>
            <a:spLocks noGrp="1"/>
          </p:cNvSpPr>
          <p:nvPr>
            <p:ph type="title"/>
          </p:nvPr>
        </p:nvSpPr>
        <p:spPr>
          <a:xfrm>
            <a:off x="740664" y="407209"/>
            <a:ext cx="10059452" cy="876300"/>
          </a:xfrm>
        </p:spPr>
        <p:txBody>
          <a:bodyPr/>
          <a:lstStyle/>
          <a:p>
            <a:r>
              <a:rPr lang="en-US" dirty="0"/>
              <a:t>Subtractive Color</a:t>
            </a:r>
          </a:p>
        </p:txBody>
      </p:sp>
      <p:sp>
        <p:nvSpPr>
          <p:cNvPr id="4" name="Rectangle 6">
            <a:extLst>
              <a:ext uri="{FF2B5EF4-FFF2-40B4-BE49-F238E27FC236}">
                <a16:creationId xmlns:a16="http://schemas.microsoft.com/office/drawing/2014/main" id="{418A0C28-8D67-4CA5-BBD4-281364599657}"/>
              </a:ext>
            </a:extLst>
          </p:cNvPr>
          <p:cNvSpPr>
            <a:spLocks noChangeArrowheads="1"/>
          </p:cNvSpPr>
          <p:nvPr/>
        </p:nvSpPr>
        <p:spPr bwMode="auto">
          <a:xfrm>
            <a:off x="2699084" y="2153653"/>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5" name="Rectangle 7">
            <a:extLst>
              <a:ext uri="{FF2B5EF4-FFF2-40B4-BE49-F238E27FC236}">
                <a16:creationId xmlns:a16="http://schemas.microsoft.com/office/drawing/2014/main" id="{519AAFF9-AD63-4CC6-83D7-CC4B05ACE208}"/>
              </a:ext>
            </a:extLst>
          </p:cNvPr>
          <p:cNvSpPr>
            <a:spLocks noChangeArrowheads="1"/>
          </p:cNvSpPr>
          <p:nvPr/>
        </p:nvSpPr>
        <p:spPr bwMode="auto">
          <a:xfrm>
            <a:off x="2546684" y="3601453"/>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6" name="Text Box 8">
            <a:extLst>
              <a:ext uri="{FF2B5EF4-FFF2-40B4-BE49-F238E27FC236}">
                <a16:creationId xmlns:a16="http://schemas.microsoft.com/office/drawing/2014/main" id="{B7B6AD6F-68F1-4ED5-A96B-CC5F5954430E}"/>
              </a:ext>
            </a:extLst>
          </p:cNvPr>
          <p:cNvSpPr txBox="1">
            <a:spLocks noChangeArrowheads="1"/>
          </p:cNvSpPr>
          <p:nvPr/>
        </p:nvSpPr>
        <p:spPr bwMode="auto">
          <a:xfrm>
            <a:off x="5975684" y="2682291"/>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7" name="Text Box 9">
            <a:extLst>
              <a:ext uri="{FF2B5EF4-FFF2-40B4-BE49-F238E27FC236}">
                <a16:creationId xmlns:a16="http://schemas.microsoft.com/office/drawing/2014/main" id="{AAA886D5-9CAB-43F9-80D4-5BA9158FEB49}"/>
              </a:ext>
            </a:extLst>
          </p:cNvPr>
          <p:cNvSpPr txBox="1">
            <a:spLocks noChangeArrowheads="1"/>
          </p:cNvSpPr>
          <p:nvPr/>
        </p:nvSpPr>
        <p:spPr bwMode="auto">
          <a:xfrm>
            <a:off x="3080084" y="2682291"/>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endParaRPr lang="en-US" sz="2800">
              <a:solidFill>
                <a:schemeClr val="bg1"/>
              </a:solidFill>
              <a:latin typeface="Times New Roman" pitchFamily="18" charset="0"/>
            </a:endParaRPr>
          </a:p>
        </p:txBody>
      </p:sp>
      <p:pic>
        <p:nvPicPr>
          <p:cNvPr id="8" name="Picture 10" descr="RGB_Full_sub">
            <a:extLst>
              <a:ext uri="{FF2B5EF4-FFF2-40B4-BE49-F238E27FC236}">
                <a16:creationId xmlns:a16="http://schemas.microsoft.com/office/drawing/2014/main" id="{B26FC476-AFD8-45A8-9FC7-33E0073D19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5684" y="1467853"/>
            <a:ext cx="59436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13">
            <a:extLst>
              <a:ext uri="{FF2B5EF4-FFF2-40B4-BE49-F238E27FC236}">
                <a16:creationId xmlns:a16="http://schemas.microsoft.com/office/drawing/2014/main" id="{5F0FDCC2-8AEE-4811-A2A3-CDCB93E350D5}"/>
              </a:ext>
            </a:extLst>
          </p:cNvPr>
          <p:cNvSpPr txBox="1">
            <a:spLocks noChangeArrowheads="1"/>
          </p:cNvSpPr>
          <p:nvPr/>
        </p:nvSpPr>
        <p:spPr bwMode="auto">
          <a:xfrm>
            <a:off x="4223084" y="2534653"/>
            <a:ext cx="1231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Yellow</a:t>
            </a:r>
            <a:endParaRPr lang="en-US" sz="2800">
              <a:solidFill>
                <a:schemeClr val="bg1"/>
              </a:solidFill>
            </a:endParaRPr>
          </a:p>
        </p:txBody>
      </p:sp>
      <p:sp>
        <p:nvSpPr>
          <p:cNvPr id="10" name="Text Box 17">
            <a:extLst>
              <a:ext uri="{FF2B5EF4-FFF2-40B4-BE49-F238E27FC236}">
                <a16:creationId xmlns:a16="http://schemas.microsoft.com/office/drawing/2014/main" id="{0D6B6DC0-CE32-470C-B730-B792CE43105E}"/>
              </a:ext>
            </a:extLst>
          </p:cNvPr>
          <p:cNvSpPr txBox="1">
            <a:spLocks noChangeArrowheads="1"/>
          </p:cNvSpPr>
          <p:nvPr/>
        </p:nvSpPr>
        <p:spPr bwMode="auto">
          <a:xfrm>
            <a:off x="3765884" y="3601453"/>
            <a:ext cx="650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1"/>
                </a:solidFill>
              </a:rPr>
              <a:t>Red</a:t>
            </a:r>
            <a:endParaRPr lang="en-US" sz="2800">
              <a:solidFill>
                <a:schemeClr val="bg1"/>
              </a:solidFill>
            </a:endParaRPr>
          </a:p>
        </p:txBody>
      </p:sp>
      <p:sp>
        <p:nvSpPr>
          <p:cNvPr id="11" name="Text Box 18">
            <a:extLst>
              <a:ext uri="{FF2B5EF4-FFF2-40B4-BE49-F238E27FC236}">
                <a16:creationId xmlns:a16="http://schemas.microsoft.com/office/drawing/2014/main" id="{4C92A753-5136-4DCA-A604-812DFA7B2EE4}"/>
              </a:ext>
            </a:extLst>
          </p:cNvPr>
          <p:cNvSpPr txBox="1">
            <a:spLocks noChangeArrowheads="1"/>
          </p:cNvSpPr>
          <p:nvPr/>
        </p:nvSpPr>
        <p:spPr bwMode="auto">
          <a:xfrm>
            <a:off x="2699084" y="4515853"/>
            <a:ext cx="1627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b="1">
                <a:solidFill>
                  <a:schemeClr val="bg1"/>
                </a:solidFill>
              </a:rPr>
              <a:t>Magenta</a:t>
            </a:r>
            <a:endParaRPr lang="en-US" sz="3200" b="1">
              <a:solidFill>
                <a:srgbClr val="FF00FF"/>
              </a:solidFill>
            </a:endParaRPr>
          </a:p>
        </p:txBody>
      </p:sp>
      <p:sp>
        <p:nvSpPr>
          <p:cNvPr id="12" name="Text Box 19">
            <a:extLst>
              <a:ext uri="{FF2B5EF4-FFF2-40B4-BE49-F238E27FC236}">
                <a16:creationId xmlns:a16="http://schemas.microsoft.com/office/drawing/2014/main" id="{03BC239E-1860-42B4-88C1-EB6EBAA44360}"/>
              </a:ext>
            </a:extLst>
          </p:cNvPr>
          <p:cNvSpPr txBox="1">
            <a:spLocks noChangeArrowheads="1"/>
          </p:cNvSpPr>
          <p:nvPr/>
        </p:nvSpPr>
        <p:spPr bwMode="auto">
          <a:xfrm>
            <a:off x="565484" y="2001253"/>
            <a:ext cx="1828800" cy="1936750"/>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spcBef>
                <a:spcPct val="50000"/>
              </a:spcBef>
              <a:defRPr/>
            </a:pPr>
            <a:r>
              <a:rPr lang="en-US" sz="2800" b="1">
                <a:solidFill>
                  <a:srgbClr val="FF00FF"/>
                </a:solidFill>
                <a:cs typeface="+mn-cs"/>
              </a:rPr>
              <a:t>Magenta</a:t>
            </a:r>
            <a:endParaRPr lang="en-US" sz="3200" b="1">
              <a:solidFill>
                <a:srgbClr val="00FF00"/>
              </a:solidFill>
              <a:cs typeface="+mn-cs"/>
            </a:endParaRPr>
          </a:p>
          <a:p>
            <a:pPr>
              <a:spcBef>
                <a:spcPct val="50000"/>
              </a:spcBef>
              <a:defRPr/>
            </a:pPr>
            <a:r>
              <a:rPr lang="en-US" sz="3000" b="1" u="sng">
                <a:solidFill>
                  <a:srgbClr val="FFFF00"/>
                </a:solidFill>
                <a:cs typeface="+mn-cs"/>
              </a:rPr>
              <a:t>+Yellow</a:t>
            </a:r>
            <a:endParaRPr lang="en-US" sz="3000" b="1">
              <a:solidFill>
                <a:srgbClr val="0000FF"/>
              </a:solidFill>
              <a:cs typeface="+mn-cs"/>
            </a:endParaRPr>
          </a:p>
          <a:p>
            <a:pPr>
              <a:spcBef>
                <a:spcPct val="50000"/>
              </a:spcBef>
              <a:defRPr/>
            </a:pPr>
            <a:r>
              <a:rPr lang="en-US" sz="3200" b="1">
                <a:solidFill>
                  <a:srgbClr val="FF0000"/>
                </a:solidFill>
                <a:cs typeface="+mn-cs"/>
              </a:rPr>
              <a:t>Red</a:t>
            </a:r>
            <a:endParaRPr lang="en-US" sz="3200" b="1">
              <a:solidFill>
                <a:srgbClr val="00FFFF"/>
              </a:solidFill>
              <a:cs typeface="+mn-cs"/>
            </a:endParaRPr>
          </a:p>
        </p:txBody>
      </p:sp>
      <p:sp>
        <p:nvSpPr>
          <p:cNvPr id="13" name="Line 20">
            <a:extLst>
              <a:ext uri="{FF2B5EF4-FFF2-40B4-BE49-F238E27FC236}">
                <a16:creationId xmlns:a16="http://schemas.microsoft.com/office/drawing/2014/main" id="{B47788E7-77BA-458E-896F-6CBA119BE99A}"/>
              </a:ext>
            </a:extLst>
          </p:cNvPr>
          <p:cNvSpPr>
            <a:spLocks noChangeShapeType="1"/>
          </p:cNvSpPr>
          <p:nvPr/>
        </p:nvSpPr>
        <p:spPr bwMode="auto">
          <a:xfrm flipH="1">
            <a:off x="4223084" y="2991853"/>
            <a:ext cx="304800" cy="5334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21">
            <a:extLst>
              <a:ext uri="{FF2B5EF4-FFF2-40B4-BE49-F238E27FC236}">
                <a16:creationId xmlns:a16="http://schemas.microsoft.com/office/drawing/2014/main" id="{08214488-A9A8-4BA1-B0AB-8C4B9ED75F0B}"/>
              </a:ext>
            </a:extLst>
          </p:cNvPr>
          <p:cNvSpPr>
            <a:spLocks noChangeShapeType="1"/>
          </p:cNvSpPr>
          <p:nvPr/>
        </p:nvSpPr>
        <p:spPr bwMode="auto">
          <a:xfrm flipV="1">
            <a:off x="3613484" y="4058653"/>
            <a:ext cx="304800" cy="5334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18407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9F193-7256-49FD-AE02-C27529D4187D}"/>
              </a:ext>
            </a:extLst>
          </p:cNvPr>
          <p:cNvSpPr>
            <a:spLocks noGrp="1"/>
          </p:cNvSpPr>
          <p:nvPr>
            <p:ph type="title"/>
          </p:nvPr>
        </p:nvSpPr>
        <p:spPr/>
        <p:txBody>
          <a:bodyPr/>
          <a:lstStyle/>
          <a:p>
            <a:r>
              <a:rPr lang="en-US" dirty="0"/>
              <a:t>Subtractive Color</a:t>
            </a:r>
          </a:p>
        </p:txBody>
      </p:sp>
      <p:sp>
        <p:nvSpPr>
          <p:cNvPr id="20" name="Rectangle 6">
            <a:extLst>
              <a:ext uri="{FF2B5EF4-FFF2-40B4-BE49-F238E27FC236}">
                <a16:creationId xmlns:a16="http://schemas.microsoft.com/office/drawing/2014/main" id="{B37BD07C-4BF5-42C1-8B5B-45CAA9F011D5}"/>
              </a:ext>
            </a:extLst>
          </p:cNvPr>
          <p:cNvSpPr>
            <a:spLocks noChangeArrowheads="1"/>
          </p:cNvSpPr>
          <p:nvPr/>
        </p:nvSpPr>
        <p:spPr bwMode="auto">
          <a:xfrm>
            <a:off x="2874264" y="2201779"/>
            <a:ext cx="464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sp>
        <p:nvSpPr>
          <p:cNvPr id="21" name="Rectangle 7">
            <a:extLst>
              <a:ext uri="{FF2B5EF4-FFF2-40B4-BE49-F238E27FC236}">
                <a16:creationId xmlns:a16="http://schemas.microsoft.com/office/drawing/2014/main" id="{7E5D001C-48A4-42F4-8AE7-0E35B73E5350}"/>
              </a:ext>
            </a:extLst>
          </p:cNvPr>
          <p:cNvSpPr>
            <a:spLocks noChangeArrowheads="1"/>
          </p:cNvSpPr>
          <p:nvPr/>
        </p:nvSpPr>
        <p:spPr bwMode="auto">
          <a:xfrm>
            <a:off x="2721864" y="3649579"/>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p>
        </p:txBody>
      </p:sp>
      <p:sp>
        <p:nvSpPr>
          <p:cNvPr id="22" name="Text Box 8">
            <a:extLst>
              <a:ext uri="{FF2B5EF4-FFF2-40B4-BE49-F238E27FC236}">
                <a16:creationId xmlns:a16="http://schemas.microsoft.com/office/drawing/2014/main" id="{C1122929-2F77-4AFD-8A57-F4A1F307C251}"/>
              </a:ext>
            </a:extLst>
          </p:cNvPr>
          <p:cNvSpPr txBox="1">
            <a:spLocks noChangeArrowheads="1"/>
          </p:cNvSpPr>
          <p:nvPr/>
        </p:nvSpPr>
        <p:spPr bwMode="auto">
          <a:xfrm>
            <a:off x="6150864" y="2730417"/>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endParaRPr lang="en-US" sz="2800">
              <a:solidFill>
                <a:schemeClr val="bg1"/>
              </a:solidFill>
            </a:endParaRPr>
          </a:p>
        </p:txBody>
      </p:sp>
      <p:sp>
        <p:nvSpPr>
          <p:cNvPr id="23" name="Text Box 9">
            <a:extLst>
              <a:ext uri="{FF2B5EF4-FFF2-40B4-BE49-F238E27FC236}">
                <a16:creationId xmlns:a16="http://schemas.microsoft.com/office/drawing/2014/main" id="{D03C1ABF-19CC-436F-9E37-AF15EE482BAC}"/>
              </a:ext>
            </a:extLst>
          </p:cNvPr>
          <p:cNvSpPr txBox="1">
            <a:spLocks noChangeArrowheads="1"/>
          </p:cNvSpPr>
          <p:nvPr/>
        </p:nvSpPr>
        <p:spPr bwMode="auto">
          <a:xfrm>
            <a:off x="3255264" y="2730417"/>
            <a:ext cx="8366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1"/>
                </a:solidFill>
              </a:rPr>
              <a:t>Red</a:t>
            </a:r>
            <a:endParaRPr lang="en-US" sz="2800">
              <a:solidFill>
                <a:schemeClr val="bg1"/>
              </a:solidFill>
              <a:latin typeface="Times New Roman" pitchFamily="18" charset="0"/>
            </a:endParaRPr>
          </a:p>
        </p:txBody>
      </p:sp>
      <p:pic>
        <p:nvPicPr>
          <p:cNvPr id="24" name="Picture 10" descr="RGB_Full_sub">
            <a:extLst>
              <a:ext uri="{FF2B5EF4-FFF2-40B4-BE49-F238E27FC236}">
                <a16:creationId xmlns:a16="http://schemas.microsoft.com/office/drawing/2014/main" id="{63A2C714-15E4-4C35-A4DA-31E96F3613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0864" y="1515979"/>
            <a:ext cx="5943600" cy="494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 Box 11">
            <a:extLst>
              <a:ext uri="{FF2B5EF4-FFF2-40B4-BE49-F238E27FC236}">
                <a16:creationId xmlns:a16="http://schemas.microsoft.com/office/drawing/2014/main" id="{B44DD8FD-E365-4BCC-A60D-8D4F78D2140A}"/>
              </a:ext>
            </a:extLst>
          </p:cNvPr>
          <p:cNvSpPr txBox="1">
            <a:spLocks noChangeArrowheads="1"/>
          </p:cNvSpPr>
          <p:nvPr/>
        </p:nvSpPr>
        <p:spPr bwMode="auto">
          <a:xfrm>
            <a:off x="4398264" y="2582779"/>
            <a:ext cx="1231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800">
                <a:solidFill>
                  <a:schemeClr val="bg2"/>
                </a:solidFill>
              </a:rPr>
              <a:t>Yellow</a:t>
            </a:r>
            <a:endParaRPr lang="en-US" sz="2800">
              <a:solidFill>
                <a:schemeClr val="bg1"/>
              </a:solidFill>
            </a:endParaRPr>
          </a:p>
        </p:txBody>
      </p:sp>
      <p:sp>
        <p:nvSpPr>
          <p:cNvPr id="26" name="Text Box 12">
            <a:extLst>
              <a:ext uri="{FF2B5EF4-FFF2-40B4-BE49-F238E27FC236}">
                <a16:creationId xmlns:a16="http://schemas.microsoft.com/office/drawing/2014/main" id="{09ACE01B-5C4F-459A-A48C-70D457520167}"/>
              </a:ext>
            </a:extLst>
          </p:cNvPr>
          <p:cNvSpPr txBox="1">
            <a:spLocks noChangeArrowheads="1"/>
          </p:cNvSpPr>
          <p:nvPr/>
        </p:nvSpPr>
        <p:spPr bwMode="auto">
          <a:xfrm>
            <a:off x="3941064" y="3649579"/>
            <a:ext cx="650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1"/>
                </a:solidFill>
              </a:rPr>
              <a:t>Red</a:t>
            </a:r>
            <a:endParaRPr lang="en-US" sz="2800">
              <a:solidFill>
                <a:schemeClr val="bg1"/>
              </a:solidFill>
            </a:endParaRPr>
          </a:p>
        </p:txBody>
      </p:sp>
      <p:sp>
        <p:nvSpPr>
          <p:cNvPr id="27" name="Text Box 13">
            <a:extLst>
              <a:ext uri="{FF2B5EF4-FFF2-40B4-BE49-F238E27FC236}">
                <a16:creationId xmlns:a16="http://schemas.microsoft.com/office/drawing/2014/main" id="{1261A0C5-0370-4CEE-B487-823A431FE79B}"/>
              </a:ext>
            </a:extLst>
          </p:cNvPr>
          <p:cNvSpPr txBox="1">
            <a:spLocks noChangeArrowheads="1"/>
          </p:cNvSpPr>
          <p:nvPr/>
        </p:nvSpPr>
        <p:spPr bwMode="auto">
          <a:xfrm>
            <a:off x="2874264" y="4563979"/>
            <a:ext cx="1627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b="1">
                <a:solidFill>
                  <a:schemeClr val="bg1"/>
                </a:solidFill>
              </a:rPr>
              <a:t>Magenta</a:t>
            </a:r>
            <a:endParaRPr lang="en-US" sz="3200" b="1">
              <a:solidFill>
                <a:srgbClr val="FF00FF"/>
              </a:solidFill>
            </a:endParaRPr>
          </a:p>
        </p:txBody>
      </p:sp>
      <p:sp>
        <p:nvSpPr>
          <p:cNvPr id="28" name="Line 15">
            <a:extLst>
              <a:ext uri="{FF2B5EF4-FFF2-40B4-BE49-F238E27FC236}">
                <a16:creationId xmlns:a16="http://schemas.microsoft.com/office/drawing/2014/main" id="{E45851E6-D475-466B-8DBA-BA1BD9B5A5C9}"/>
              </a:ext>
            </a:extLst>
          </p:cNvPr>
          <p:cNvSpPr>
            <a:spLocks noChangeShapeType="1"/>
          </p:cNvSpPr>
          <p:nvPr/>
        </p:nvSpPr>
        <p:spPr bwMode="auto">
          <a:xfrm>
            <a:off x="5084064" y="3039979"/>
            <a:ext cx="0" cy="4572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16">
            <a:extLst>
              <a:ext uri="{FF2B5EF4-FFF2-40B4-BE49-F238E27FC236}">
                <a16:creationId xmlns:a16="http://schemas.microsoft.com/office/drawing/2014/main" id="{255B97B3-03F8-484D-81BF-31238444767B}"/>
              </a:ext>
            </a:extLst>
          </p:cNvPr>
          <p:cNvSpPr>
            <a:spLocks noChangeShapeType="1"/>
          </p:cNvSpPr>
          <p:nvPr/>
        </p:nvSpPr>
        <p:spPr bwMode="auto">
          <a:xfrm flipV="1">
            <a:off x="3788664" y="4487779"/>
            <a:ext cx="762000" cy="1524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 name="Text Box 24">
            <a:extLst>
              <a:ext uri="{FF2B5EF4-FFF2-40B4-BE49-F238E27FC236}">
                <a16:creationId xmlns:a16="http://schemas.microsoft.com/office/drawing/2014/main" id="{FA041B0D-A830-41CF-B52F-7D33F6E73582}"/>
              </a:ext>
            </a:extLst>
          </p:cNvPr>
          <p:cNvSpPr txBox="1">
            <a:spLocks noChangeArrowheads="1"/>
          </p:cNvSpPr>
          <p:nvPr/>
        </p:nvSpPr>
        <p:spPr bwMode="auto">
          <a:xfrm>
            <a:off x="4703064" y="4868779"/>
            <a:ext cx="762000" cy="396875"/>
          </a:xfrm>
          <a:prstGeom prst="rect">
            <a:avLst/>
          </a:prstGeom>
          <a:solidFill>
            <a:srgbClr val="0000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1"/>
                </a:solidFill>
              </a:rPr>
              <a:t>Blue</a:t>
            </a:r>
            <a:endParaRPr lang="en-US" sz="2400">
              <a:solidFill>
                <a:schemeClr val="bg1"/>
              </a:solidFill>
            </a:endParaRPr>
          </a:p>
        </p:txBody>
      </p:sp>
      <p:sp>
        <p:nvSpPr>
          <p:cNvPr id="31" name="Text Box 25">
            <a:extLst>
              <a:ext uri="{FF2B5EF4-FFF2-40B4-BE49-F238E27FC236}">
                <a16:creationId xmlns:a16="http://schemas.microsoft.com/office/drawing/2014/main" id="{448B0D98-1F64-4A66-BA28-44EE15B47144}"/>
              </a:ext>
            </a:extLst>
          </p:cNvPr>
          <p:cNvSpPr txBox="1">
            <a:spLocks noChangeArrowheads="1"/>
          </p:cNvSpPr>
          <p:nvPr/>
        </p:nvSpPr>
        <p:spPr bwMode="auto">
          <a:xfrm>
            <a:off x="5465064" y="3573379"/>
            <a:ext cx="890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2"/>
                </a:solidFill>
              </a:rPr>
              <a:t>Green</a:t>
            </a:r>
            <a:endParaRPr lang="en-US" sz="2800">
              <a:solidFill>
                <a:schemeClr val="bg1"/>
              </a:solidFill>
            </a:endParaRPr>
          </a:p>
        </p:txBody>
      </p:sp>
      <p:sp>
        <p:nvSpPr>
          <p:cNvPr id="32" name="Text Box 26">
            <a:extLst>
              <a:ext uri="{FF2B5EF4-FFF2-40B4-BE49-F238E27FC236}">
                <a16:creationId xmlns:a16="http://schemas.microsoft.com/office/drawing/2014/main" id="{7CFE537E-3895-4BB4-9F54-2E251CECD5BE}"/>
              </a:ext>
            </a:extLst>
          </p:cNvPr>
          <p:cNvSpPr txBox="1">
            <a:spLocks noChangeArrowheads="1"/>
          </p:cNvSpPr>
          <p:nvPr/>
        </p:nvSpPr>
        <p:spPr bwMode="auto">
          <a:xfrm>
            <a:off x="5998464" y="4716379"/>
            <a:ext cx="101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algn="ctr" eaLnBrk="0" hangingPunct="0"/>
            <a:r>
              <a:rPr lang="en-US" sz="2800">
                <a:solidFill>
                  <a:schemeClr val="bg2"/>
                </a:solidFill>
              </a:rPr>
              <a:t>Cyan</a:t>
            </a:r>
            <a:endParaRPr lang="en-US" sz="2800">
              <a:solidFill>
                <a:schemeClr val="bg1"/>
              </a:solidFill>
            </a:endParaRPr>
          </a:p>
        </p:txBody>
      </p:sp>
      <p:sp>
        <p:nvSpPr>
          <p:cNvPr id="33" name="Text Box 27">
            <a:extLst>
              <a:ext uri="{FF2B5EF4-FFF2-40B4-BE49-F238E27FC236}">
                <a16:creationId xmlns:a16="http://schemas.microsoft.com/office/drawing/2014/main" id="{0308093D-8708-45A8-98A1-73A0F2842C79}"/>
              </a:ext>
            </a:extLst>
          </p:cNvPr>
          <p:cNvSpPr txBox="1">
            <a:spLocks noChangeArrowheads="1"/>
          </p:cNvSpPr>
          <p:nvPr/>
        </p:nvSpPr>
        <p:spPr bwMode="auto">
          <a:xfrm>
            <a:off x="4703064" y="4030579"/>
            <a:ext cx="804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rgbClr val="000066"/>
                </a:solidFill>
                <a:latin typeface="Arial" charset="0"/>
                <a:ea typeface="ＭＳ Ｐゴシック" pitchFamily="34" charset="-128"/>
              </a:defRPr>
            </a:lvl1pPr>
            <a:lvl2pPr marL="742950" indent="-285750">
              <a:defRPr>
                <a:solidFill>
                  <a:srgbClr val="000066"/>
                </a:solidFill>
                <a:latin typeface="Arial" charset="0"/>
                <a:ea typeface="ＭＳ Ｐゴシック" pitchFamily="34" charset="-128"/>
              </a:defRPr>
            </a:lvl2pPr>
            <a:lvl3pPr marL="1143000" indent="-228600">
              <a:defRPr>
                <a:solidFill>
                  <a:srgbClr val="000066"/>
                </a:solidFill>
                <a:latin typeface="Arial" charset="0"/>
                <a:ea typeface="ＭＳ Ｐゴシック" pitchFamily="34" charset="-128"/>
              </a:defRPr>
            </a:lvl3pPr>
            <a:lvl4pPr marL="1600200" indent="-228600">
              <a:defRPr>
                <a:solidFill>
                  <a:srgbClr val="000066"/>
                </a:solidFill>
                <a:latin typeface="Arial" charset="0"/>
                <a:ea typeface="ＭＳ Ｐゴシック" pitchFamily="34" charset="-128"/>
              </a:defRPr>
            </a:lvl4pPr>
            <a:lvl5pPr marL="2057400" indent="-228600">
              <a:defRPr>
                <a:solidFill>
                  <a:srgbClr val="000066"/>
                </a:solidFill>
                <a:latin typeface="Arial" charset="0"/>
                <a:ea typeface="ＭＳ Ｐゴシック" pitchFamily="34" charset="-128"/>
              </a:defRPr>
            </a:lvl5pPr>
            <a:lvl6pPr marL="2514600" indent="-228600" fontAlgn="base">
              <a:spcBef>
                <a:spcPct val="0"/>
              </a:spcBef>
              <a:spcAft>
                <a:spcPct val="0"/>
              </a:spcAft>
              <a:defRPr>
                <a:solidFill>
                  <a:srgbClr val="000066"/>
                </a:solidFill>
                <a:latin typeface="Arial" charset="0"/>
                <a:ea typeface="ＭＳ Ｐゴシック" pitchFamily="34" charset="-128"/>
              </a:defRPr>
            </a:lvl6pPr>
            <a:lvl7pPr marL="2971800" indent="-228600" fontAlgn="base">
              <a:spcBef>
                <a:spcPct val="0"/>
              </a:spcBef>
              <a:spcAft>
                <a:spcPct val="0"/>
              </a:spcAft>
              <a:defRPr>
                <a:solidFill>
                  <a:srgbClr val="000066"/>
                </a:solidFill>
                <a:latin typeface="Arial" charset="0"/>
                <a:ea typeface="ＭＳ Ｐゴシック" pitchFamily="34" charset="-128"/>
              </a:defRPr>
            </a:lvl7pPr>
            <a:lvl8pPr marL="3429000" indent="-228600" fontAlgn="base">
              <a:spcBef>
                <a:spcPct val="0"/>
              </a:spcBef>
              <a:spcAft>
                <a:spcPct val="0"/>
              </a:spcAft>
              <a:defRPr>
                <a:solidFill>
                  <a:srgbClr val="000066"/>
                </a:solidFill>
                <a:latin typeface="Arial" charset="0"/>
                <a:ea typeface="ＭＳ Ｐゴシック" pitchFamily="34" charset="-128"/>
              </a:defRPr>
            </a:lvl8pPr>
            <a:lvl9pPr marL="3886200" indent="-228600" fontAlgn="base">
              <a:spcBef>
                <a:spcPct val="0"/>
              </a:spcBef>
              <a:spcAft>
                <a:spcPct val="0"/>
              </a:spcAft>
              <a:defRPr>
                <a:solidFill>
                  <a:srgbClr val="000066"/>
                </a:solidFill>
                <a:latin typeface="Arial" charset="0"/>
                <a:ea typeface="ＭＳ Ｐゴシック" pitchFamily="34" charset="-128"/>
              </a:defRPr>
            </a:lvl9pPr>
          </a:lstStyle>
          <a:p>
            <a:pPr eaLnBrk="0" hangingPunct="0"/>
            <a:r>
              <a:rPr lang="en-US" sz="2000">
                <a:solidFill>
                  <a:schemeClr val="bg1"/>
                </a:solidFill>
              </a:rPr>
              <a:t>Black</a:t>
            </a:r>
            <a:endParaRPr lang="en-US" sz="2800">
              <a:solidFill>
                <a:schemeClr val="bg1"/>
              </a:solidFill>
            </a:endParaRPr>
          </a:p>
        </p:txBody>
      </p:sp>
      <p:sp>
        <p:nvSpPr>
          <p:cNvPr id="34" name="Text Box 28">
            <a:extLst>
              <a:ext uri="{FF2B5EF4-FFF2-40B4-BE49-F238E27FC236}">
                <a16:creationId xmlns:a16="http://schemas.microsoft.com/office/drawing/2014/main" id="{64CC8E42-CED2-4836-A707-7F1F2B6205BF}"/>
              </a:ext>
            </a:extLst>
          </p:cNvPr>
          <p:cNvSpPr txBox="1">
            <a:spLocks noChangeArrowheads="1"/>
          </p:cNvSpPr>
          <p:nvPr/>
        </p:nvSpPr>
        <p:spPr bwMode="auto">
          <a:xfrm>
            <a:off x="740664" y="2049379"/>
            <a:ext cx="1981200" cy="2014538"/>
          </a:xfrm>
          <a:prstGeom prst="rect">
            <a:avLst/>
          </a:prstGeom>
          <a:noFill/>
          <a:ln>
            <a:noFill/>
          </a:ln>
          <a:effectLst>
            <a:outerShdw blurRad="63500" dist="17961" dir="2700000" algn="ctr" rotWithShape="0">
              <a:schemeClr val="tx2">
                <a:alpha val="74998"/>
              </a:schemeClr>
            </a:outerShdw>
          </a:effectLst>
          <a:extLst/>
        </p:spPr>
        <p:txBody>
          <a:bodyPr>
            <a:spAutoFit/>
          </a:bodyPr>
          <a:lstStyle>
            <a:lvl1pPr eaLnBrk="0" hangingPunct="0">
              <a:defRPr>
                <a:solidFill>
                  <a:srgbClr val="000066"/>
                </a:solidFill>
                <a:latin typeface="Arial" charset="0"/>
                <a:ea typeface="ＭＳ Ｐゴシック" charset="0"/>
              </a:defRPr>
            </a:lvl1pPr>
            <a:lvl2pPr marL="742950" indent="-285750" eaLnBrk="0" hangingPunct="0">
              <a:defRPr>
                <a:solidFill>
                  <a:srgbClr val="000066"/>
                </a:solidFill>
                <a:latin typeface="Arial" charset="0"/>
                <a:ea typeface="ＭＳ Ｐゴシック" charset="0"/>
              </a:defRPr>
            </a:lvl2pPr>
            <a:lvl3pPr marL="1143000" indent="-228600" eaLnBrk="0" hangingPunct="0">
              <a:defRPr>
                <a:solidFill>
                  <a:srgbClr val="000066"/>
                </a:solidFill>
                <a:latin typeface="Arial" charset="0"/>
                <a:ea typeface="ＭＳ Ｐゴシック" charset="0"/>
              </a:defRPr>
            </a:lvl3pPr>
            <a:lvl4pPr marL="1600200" indent="-228600" eaLnBrk="0" hangingPunct="0">
              <a:defRPr>
                <a:solidFill>
                  <a:srgbClr val="000066"/>
                </a:solidFill>
                <a:latin typeface="Arial" charset="0"/>
                <a:ea typeface="ＭＳ Ｐゴシック" charset="0"/>
              </a:defRPr>
            </a:lvl4pPr>
            <a:lvl5pPr marL="2057400" indent="-228600" eaLnBrk="0" hangingPunct="0">
              <a:defRPr>
                <a:solidFill>
                  <a:srgbClr val="000066"/>
                </a:solidFill>
                <a:latin typeface="Arial" charset="0"/>
                <a:ea typeface="ＭＳ Ｐゴシック" charset="0"/>
              </a:defRPr>
            </a:lvl5pPr>
            <a:lvl6pPr marL="2514600" indent="-228600" eaLnBrk="0" fontAlgn="base" hangingPunct="0">
              <a:spcBef>
                <a:spcPct val="0"/>
              </a:spcBef>
              <a:spcAft>
                <a:spcPct val="0"/>
              </a:spcAft>
              <a:defRPr>
                <a:solidFill>
                  <a:srgbClr val="000066"/>
                </a:solidFill>
                <a:latin typeface="Arial" charset="0"/>
                <a:ea typeface="ＭＳ Ｐゴシック" charset="0"/>
              </a:defRPr>
            </a:lvl6pPr>
            <a:lvl7pPr marL="2971800" indent="-228600" eaLnBrk="0" fontAlgn="base" hangingPunct="0">
              <a:spcBef>
                <a:spcPct val="0"/>
              </a:spcBef>
              <a:spcAft>
                <a:spcPct val="0"/>
              </a:spcAft>
              <a:defRPr>
                <a:solidFill>
                  <a:srgbClr val="000066"/>
                </a:solidFill>
                <a:latin typeface="Arial" charset="0"/>
                <a:ea typeface="ＭＳ Ｐゴシック" charset="0"/>
              </a:defRPr>
            </a:lvl7pPr>
            <a:lvl8pPr marL="3429000" indent="-228600" eaLnBrk="0" fontAlgn="base" hangingPunct="0">
              <a:spcBef>
                <a:spcPct val="0"/>
              </a:spcBef>
              <a:spcAft>
                <a:spcPct val="0"/>
              </a:spcAft>
              <a:defRPr>
                <a:solidFill>
                  <a:srgbClr val="000066"/>
                </a:solidFill>
                <a:latin typeface="Arial" charset="0"/>
                <a:ea typeface="ＭＳ Ｐゴシック" charset="0"/>
              </a:defRPr>
            </a:lvl8pPr>
            <a:lvl9pPr marL="3886200" indent="-228600" eaLnBrk="0" fontAlgn="base" hangingPunct="0">
              <a:spcBef>
                <a:spcPct val="0"/>
              </a:spcBef>
              <a:spcAft>
                <a:spcPct val="0"/>
              </a:spcAft>
              <a:defRPr>
                <a:solidFill>
                  <a:srgbClr val="000066"/>
                </a:solidFill>
                <a:latin typeface="Arial" charset="0"/>
                <a:ea typeface="ＭＳ Ｐゴシック" charset="0"/>
              </a:defRPr>
            </a:lvl9pPr>
          </a:lstStyle>
          <a:p>
            <a:pPr>
              <a:spcBef>
                <a:spcPct val="50000"/>
              </a:spcBef>
              <a:defRPr/>
            </a:pPr>
            <a:r>
              <a:rPr lang="en-US" sz="3600" b="1" dirty="0">
                <a:solidFill>
                  <a:srgbClr val="FFFF00"/>
                </a:solidFill>
                <a:cs typeface="+mn-cs"/>
              </a:rPr>
              <a:t>Yellow</a:t>
            </a:r>
            <a:endParaRPr lang="en-US" sz="3600" b="1" dirty="0">
              <a:solidFill>
                <a:srgbClr val="00FF00"/>
              </a:solidFill>
              <a:cs typeface="+mn-cs"/>
            </a:endParaRPr>
          </a:p>
          <a:p>
            <a:pPr>
              <a:spcBef>
                <a:spcPct val="50000"/>
              </a:spcBef>
              <a:defRPr/>
            </a:pPr>
            <a:r>
              <a:rPr lang="en-US" sz="2800" b="1" dirty="0">
                <a:solidFill>
                  <a:srgbClr val="FF00FF"/>
                </a:solidFill>
                <a:cs typeface="+mn-cs"/>
              </a:rPr>
              <a:t>Magenta</a:t>
            </a:r>
            <a:endParaRPr lang="en-US" sz="3200" b="1" dirty="0">
              <a:solidFill>
                <a:srgbClr val="00FF00"/>
              </a:solidFill>
              <a:cs typeface="+mn-cs"/>
            </a:endParaRPr>
          </a:p>
          <a:p>
            <a:pPr>
              <a:spcBef>
                <a:spcPct val="50000"/>
              </a:spcBef>
              <a:defRPr/>
            </a:pPr>
            <a:r>
              <a:rPr lang="en-US" sz="3200" b="1" u="sng" dirty="0">
                <a:solidFill>
                  <a:srgbClr val="00FFFF"/>
                </a:solidFill>
                <a:cs typeface="+mn-cs"/>
              </a:rPr>
              <a:t>+ Cyan</a:t>
            </a:r>
            <a:endParaRPr lang="en-US" sz="3200" b="1" dirty="0">
              <a:solidFill>
                <a:srgbClr val="00FFFF"/>
              </a:solidFill>
              <a:cs typeface="+mn-cs"/>
            </a:endParaRPr>
          </a:p>
        </p:txBody>
      </p:sp>
      <p:sp>
        <p:nvSpPr>
          <p:cNvPr id="35" name="Rectangle 29">
            <a:extLst>
              <a:ext uri="{FF2B5EF4-FFF2-40B4-BE49-F238E27FC236}">
                <a16:creationId xmlns:a16="http://schemas.microsoft.com/office/drawing/2014/main" id="{A878C875-858C-4616-8978-5DC9499A7FCF}"/>
              </a:ext>
            </a:extLst>
          </p:cNvPr>
          <p:cNvSpPr>
            <a:spLocks noChangeArrowheads="1"/>
          </p:cNvSpPr>
          <p:nvPr/>
        </p:nvSpPr>
        <p:spPr bwMode="auto">
          <a:xfrm>
            <a:off x="816864" y="4406817"/>
            <a:ext cx="1268413" cy="5794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en-US" sz="3200" b="1">
                <a:solidFill>
                  <a:schemeClr val="tx1"/>
                </a:solidFill>
              </a:rPr>
              <a:t>Black</a:t>
            </a:r>
            <a:endParaRPr lang="en-US" sz="3200" b="1">
              <a:solidFill>
                <a:schemeClr val="bg1"/>
              </a:solidFill>
            </a:endParaRPr>
          </a:p>
        </p:txBody>
      </p:sp>
      <p:sp>
        <p:nvSpPr>
          <p:cNvPr id="36" name="Line 30">
            <a:extLst>
              <a:ext uri="{FF2B5EF4-FFF2-40B4-BE49-F238E27FC236}">
                <a16:creationId xmlns:a16="http://schemas.microsoft.com/office/drawing/2014/main" id="{65DCC4B6-6F73-4689-A506-875C2371F6D4}"/>
              </a:ext>
            </a:extLst>
          </p:cNvPr>
          <p:cNvSpPr>
            <a:spLocks noChangeShapeType="1"/>
          </p:cNvSpPr>
          <p:nvPr/>
        </p:nvSpPr>
        <p:spPr bwMode="auto">
          <a:xfrm flipH="1" flipV="1">
            <a:off x="5693664" y="4563979"/>
            <a:ext cx="457200" cy="30480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818446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Color Theory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Upon completion of this unit, you will be able to explain the additive color theory and describe how it is used in video.</a:t>
            </a:r>
          </a:p>
          <a:p>
            <a:pPr marL="0" lvl="1" indent="0">
              <a:buNone/>
            </a:pPr>
            <a:endParaRPr lang="en-US" dirty="0"/>
          </a:p>
        </p:txBody>
      </p:sp>
      <p:pic>
        <p:nvPicPr>
          <p:cNvPr id="4" name="Picture 2" descr="File:RGB illumination.jpg">
            <a:extLst>
              <a:ext uri="{FF2B5EF4-FFF2-40B4-BE49-F238E27FC236}">
                <a16:creationId xmlns:a16="http://schemas.microsoft.com/office/drawing/2014/main" id="{91FCEA72-036F-4B16-B528-F8792F6DAA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5990" y="2654969"/>
            <a:ext cx="4368800" cy="3276600"/>
          </a:xfrm>
          <a:prstGeom prst="rect">
            <a:avLst/>
          </a:prstGeom>
          <a:noFill/>
        </p:spPr>
      </p:pic>
      <p:sp>
        <p:nvSpPr>
          <p:cNvPr id="5" name="TextBox 4">
            <a:extLst>
              <a:ext uri="{FF2B5EF4-FFF2-40B4-BE49-F238E27FC236}">
                <a16:creationId xmlns:a16="http://schemas.microsoft.com/office/drawing/2014/main" id="{0224BA9E-93D9-44C1-BA4F-A7A1493B3F1B}"/>
              </a:ext>
            </a:extLst>
          </p:cNvPr>
          <p:cNvSpPr txBox="1"/>
          <p:nvPr/>
        </p:nvSpPr>
        <p:spPr>
          <a:xfrm>
            <a:off x="3481215" y="5931569"/>
            <a:ext cx="4191000" cy="246221"/>
          </a:xfrm>
          <a:prstGeom prst="rect">
            <a:avLst/>
          </a:prstGeom>
          <a:noFill/>
        </p:spPr>
        <p:txBody>
          <a:bodyPr wrap="square" rtlCol="0">
            <a:spAutoFit/>
          </a:bodyPr>
          <a:lstStyle/>
          <a:p>
            <a:r>
              <a:rPr lang="en-US" sz="1000" dirty="0">
                <a:hlinkClick r:id="rId3"/>
              </a:rPr>
              <a:t>http://en.academic.ru/pictures/enwiki/82/RGB_illumination.jpg</a:t>
            </a:r>
            <a:endParaRPr lang="en-US" sz="1000"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32022"/>
            <a:ext cx="10857778" cy="4884820"/>
          </a:xfrm>
        </p:spPr>
        <p:txBody>
          <a:bodyPr/>
          <a:lstStyle/>
          <a:p>
            <a:pPr marL="0" lvl="1" indent="0">
              <a:buNone/>
            </a:pPr>
            <a:r>
              <a:rPr lang="en-US" b="1" dirty="0">
                <a:solidFill>
                  <a:schemeClr val="tx2"/>
                </a:solidFill>
              </a:rPr>
              <a:t>Color: </a:t>
            </a:r>
            <a:r>
              <a:rPr lang="en-US" dirty="0"/>
              <a:t>“The appearance of objects or light sources described in terms of the individual’s perception of them, involving hue, brightness, and saturation.”</a:t>
            </a:r>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endParaRPr lang="en-US" sz="1100" dirty="0">
              <a:solidFill>
                <a:schemeClr val="tx2"/>
              </a:solidFill>
            </a:endParaRPr>
          </a:p>
          <a:p>
            <a:endParaRPr lang="en-US" sz="1100" dirty="0">
              <a:solidFill>
                <a:schemeClr val="tx2"/>
              </a:solidFill>
            </a:endParaRPr>
          </a:p>
          <a:p>
            <a:r>
              <a:rPr lang="en-US" sz="1100" dirty="0">
                <a:solidFill>
                  <a:schemeClr val="tx2"/>
                </a:solidFill>
              </a:rPr>
              <a:t>Color.  (</a:t>
            </a:r>
            <a:r>
              <a:rPr lang="en-US" sz="1100" dirty="0" err="1">
                <a:solidFill>
                  <a:schemeClr val="tx2"/>
                </a:solidFill>
              </a:rPr>
              <a:t>n.d.</a:t>
            </a:r>
            <a:r>
              <a:rPr lang="en-US" sz="1100" dirty="0">
                <a:solidFill>
                  <a:schemeClr val="tx2"/>
                </a:solidFill>
              </a:rPr>
              <a:t>).  In  Merriam-Webster</a:t>
            </a:r>
            <a:r>
              <a:rPr lang="ja-JP" altLang="en-US" sz="1100" dirty="0">
                <a:solidFill>
                  <a:schemeClr val="tx2"/>
                </a:solidFill>
              </a:rPr>
              <a:t> </a:t>
            </a:r>
            <a:r>
              <a:rPr lang="en-US" altLang="ja-JP" sz="1100" dirty="0">
                <a:solidFill>
                  <a:schemeClr val="tx2"/>
                </a:solidFill>
              </a:rPr>
              <a:t>Dictionary online.  Retrieved from </a:t>
            </a:r>
            <a:r>
              <a:rPr lang="en-US" sz="1100" dirty="0">
                <a:hlinkClick r:id="rId2"/>
              </a:rPr>
              <a:t>http://www.merriam-webster.com/dictionary/color</a:t>
            </a:r>
            <a:endParaRPr lang="en-US" sz="1100" dirty="0">
              <a:solidFill>
                <a:schemeClr val="tx2"/>
              </a:solidFill>
            </a:endParaRPr>
          </a:p>
          <a:p>
            <a:pPr marL="0" lvl="1" indent="0">
              <a:buNone/>
            </a:pPr>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6" name="Content Placeholder 2">
            <a:extLst>
              <a:ext uri="{FF2B5EF4-FFF2-40B4-BE49-F238E27FC236}">
                <a16:creationId xmlns:a16="http://schemas.microsoft.com/office/drawing/2014/main" id="{A14A9622-9002-42B2-B4E7-75BCDC98DC68}"/>
              </a:ext>
            </a:extLst>
          </p:cNvPr>
          <p:cNvSpPr txBox="1">
            <a:spLocks/>
          </p:cNvSpPr>
          <p:nvPr/>
        </p:nvSpPr>
        <p:spPr>
          <a:xfrm>
            <a:off x="740664" y="1420420"/>
            <a:ext cx="11055750"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11" name="Content Placeholder 2">
            <a:extLst>
              <a:ext uri="{FF2B5EF4-FFF2-40B4-BE49-F238E27FC236}">
                <a16:creationId xmlns:a16="http://schemas.microsoft.com/office/drawing/2014/main" id="{9E2DEF35-C679-4C20-A87B-6578AA122E7D}"/>
              </a:ext>
            </a:extLst>
          </p:cNvPr>
          <p:cNvSpPr>
            <a:spLocks noGrp="1"/>
          </p:cNvSpPr>
          <p:nvPr>
            <p:ph sz="half" idx="1"/>
          </p:nvPr>
        </p:nvSpPr>
        <p:spPr>
          <a:xfrm>
            <a:off x="740664" y="1532022"/>
            <a:ext cx="10857778" cy="4884820"/>
          </a:xfrm>
        </p:spPr>
        <p:txBody>
          <a:bodyPr/>
          <a:lstStyle/>
          <a:p>
            <a:pPr marL="0" lvl="1" indent="0">
              <a:buNone/>
            </a:pPr>
            <a:r>
              <a:rPr lang="en-US" b="1" dirty="0">
                <a:solidFill>
                  <a:schemeClr val="tx2"/>
                </a:solidFill>
              </a:rPr>
              <a:t>Hue: </a:t>
            </a:r>
            <a:r>
              <a:rPr lang="en-US" dirty="0"/>
              <a:t>“The dimension of color referred to a scale of perceptions ranging from red through yellow, green, and </a:t>
            </a:r>
            <a:r>
              <a:rPr lang="en-US" dirty="0" err="1"/>
              <a:t>blue,and</a:t>
            </a:r>
            <a:r>
              <a:rPr lang="en-US" dirty="0"/>
              <a:t> circularly back to red..”</a:t>
            </a:r>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r>
              <a:rPr lang="en-US" sz="1100" dirty="0">
                <a:solidFill>
                  <a:schemeClr val="tx2"/>
                </a:solidFill>
              </a:rPr>
              <a:t>Hue. (</a:t>
            </a:r>
            <a:r>
              <a:rPr lang="en-US" sz="1100" dirty="0" err="1">
                <a:solidFill>
                  <a:schemeClr val="tx2"/>
                </a:solidFill>
              </a:rPr>
              <a:t>n.d.</a:t>
            </a:r>
            <a:r>
              <a:rPr lang="en-US" sz="1100" dirty="0">
                <a:solidFill>
                  <a:schemeClr val="tx2"/>
                </a:solidFill>
              </a:rPr>
              <a:t>).  In  Merriam-Webster Dictionary online.  Retrieved from </a:t>
            </a:r>
            <a:r>
              <a:rPr lang="en-US" sz="1100" dirty="0">
                <a:solidFill>
                  <a:schemeClr val="tx2"/>
                </a:solidFill>
                <a:hlinkClick r:id="rId2"/>
              </a:rPr>
              <a:t>http://www.merriam-webster.com/dictionary/hue</a:t>
            </a:r>
            <a:r>
              <a:rPr lang="en-US" sz="1100" dirty="0">
                <a:solidFill>
                  <a:schemeClr val="tx2"/>
                </a:solidFill>
              </a:rPr>
              <a:t> </a:t>
            </a:r>
          </a:p>
          <a:p>
            <a:pPr marL="0" lvl="1" indent="0">
              <a:buNone/>
            </a:pPr>
            <a:endParaRPr lang="en-US" dirty="0"/>
          </a:p>
        </p:txBody>
      </p:sp>
    </p:spTree>
    <p:extLst>
      <p:ext uri="{BB962C8B-B14F-4D97-AF65-F5344CB8AC3E}">
        <p14:creationId xmlns:p14="http://schemas.microsoft.com/office/powerpoint/2010/main" val="1606748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6" name="Content Placeholder 2">
            <a:extLst>
              <a:ext uri="{FF2B5EF4-FFF2-40B4-BE49-F238E27FC236}">
                <a16:creationId xmlns:a16="http://schemas.microsoft.com/office/drawing/2014/main" id="{A14A9622-9002-42B2-B4E7-75BCDC98DC68}"/>
              </a:ext>
            </a:extLst>
          </p:cNvPr>
          <p:cNvSpPr txBox="1">
            <a:spLocks/>
          </p:cNvSpPr>
          <p:nvPr/>
        </p:nvSpPr>
        <p:spPr>
          <a:xfrm>
            <a:off x="740664" y="1420420"/>
            <a:ext cx="11055750"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11" name="Content Placeholder 2">
            <a:extLst>
              <a:ext uri="{FF2B5EF4-FFF2-40B4-BE49-F238E27FC236}">
                <a16:creationId xmlns:a16="http://schemas.microsoft.com/office/drawing/2014/main" id="{9E2DEF35-C679-4C20-A87B-6578AA122E7D}"/>
              </a:ext>
            </a:extLst>
          </p:cNvPr>
          <p:cNvSpPr>
            <a:spLocks noGrp="1"/>
          </p:cNvSpPr>
          <p:nvPr>
            <p:ph sz="half" idx="1"/>
          </p:nvPr>
        </p:nvSpPr>
        <p:spPr>
          <a:xfrm>
            <a:off x="740664" y="1532022"/>
            <a:ext cx="10857778" cy="4884820"/>
          </a:xfrm>
        </p:spPr>
        <p:txBody>
          <a:bodyPr/>
          <a:lstStyle/>
          <a:p>
            <a:pPr marL="0" lvl="1" indent="0">
              <a:buNone/>
            </a:pPr>
            <a:r>
              <a:rPr lang="en-US" b="1" dirty="0">
                <a:solidFill>
                  <a:schemeClr val="tx2"/>
                </a:solidFill>
              </a:rPr>
              <a:t>Brightness: </a:t>
            </a:r>
            <a:r>
              <a:rPr lang="en-US" dirty="0"/>
              <a:t>“The dimension of color that represents its similarity to one of a series of achromatic colors ranging from very dim to very bright.”</a:t>
            </a:r>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r>
              <a:rPr lang="en-US" sz="1100" dirty="0">
                <a:solidFill>
                  <a:schemeClr val="tx2"/>
                </a:solidFill>
              </a:rPr>
              <a:t>Brightness. (</a:t>
            </a:r>
            <a:r>
              <a:rPr lang="en-US" sz="1100" dirty="0" err="1">
                <a:solidFill>
                  <a:schemeClr val="tx2"/>
                </a:solidFill>
              </a:rPr>
              <a:t>n.d.</a:t>
            </a:r>
            <a:r>
              <a:rPr lang="en-US" sz="1100" dirty="0">
                <a:solidFill>
                  <a:schemeClr val="tx2"/>
                </a:solidFill>
              </a:rPr>
              <a:t>).  In  Merriam-Webster</a:t>
            </a:r>
            <a:r>
              <a:rPr lang="ja-JP" altLang="en-US" sz="1100" dirty="0">
                <a:solidFill>
                  <a:schemeClr val="tx2"/>
                </a:solidFill>
              </a:rPr>
              <a:t> </a:t>
            </a:r>
            <a:r>
              <a:rPr lang="en-US" altLang="ja-JP" sz="1100" dirty="0">
                <a:solidFill>
                  <a:schemeClr val="tx2"/>
                </a:solidFill>
              </a:rPr>
              <a:t>Dictionary online.  Retrieved from </a:t>
            </a:r>
            <a:r>
              <a:rPr lang="en-US" sz="1100" dirty="0">
                <a:hlinkClick r:id="rId2"/>
              </a:rPr>
              <a:t>http://www.merriam-webster.com/dictionary/brightness</a:t>
            </a:r>
            <a:endParaRPr lang="en-US" sz="1100" dirty="0">
              <a:solidFill>
                <a:schemeClr val="tx2"/>
              </a:solidFill>
            </a:endParaRPr>
          </a:p>
          <a:p>
            <a:pPr marL="0" lvl="1" indent="0">
              <a:buNone/>
            </a:pPr>
            <a:endParaRPr lang="en-US" dirty="0"/>
          </a:p>
        </p:txBody>
      </p:sp>
      <p:pic>
        <p:nvPicPr>
          <p:cNvPr id="5" name="Picture 13" descr="Brightness">
            <a:extLst>
              <a:ext uri="{FF2B5EF4-FFF2-40B4-BE49-F238E27FC236}">
                <a16:creationId xmlns:a16="http://schemas.microsoft.com/office/drawing/2014/main" id="{5A75C8E1-4C45-4C5F-844A-90E712CEAF5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5884" y="3060032"/>
            <a:ext cx="7907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28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6" name="Content Placeholder 2">
            <a:extLst>
              <a:ext uri="{FF2B5EF4-FFF2-40B4-BE49-F238E27FC236}">
                <a16:creationId xmlns:a16="http://schemas.microsoft.com/office/drawing/2014/main" id="{A14A9622-9002-42B2-B4E7-75BCDC98DC68}"/>
              </a:ext>
            </a:extLst>
          </p:cNvPr>
          <p:cNvSpPr txBox="1">
            <a:spLocks/>
          </p:cNvSpPr>
          <p:nvPr/>
        </p:nvSpPr>
        <p:spPr>
          <a:xfrm>
            <a:off x="740664" y="1420420"/>
            <a:ext cx="11055750"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11" name="Content Placeholder 2">
            <a:extLst>
              <a:ext uri="{FF2B5EF4-FFF2-40B4-BE49-F238E27FC236}">
                <a16:creationId xmlns:a16="http://schemas.microsoft.com/office/drawing/2014/main" id="{9E2DEF35-C679-4C20-A87B-6578AA122E7D}"/>
              </a:ext>
            </a:extLst>
          </p:cNvPr>
          <p:cNvSpPr>
            <a:spLocks noGrp="1"/>
          </p:cNvSpPr>
          <p:nvPr>
            <p:ph sz="half" idx="1"/>
          </p:nvPr>
        </p:nvSpPr>
        <p:spPr>
          <a:xfrm>
            <a:off x="740664" y="1532022"/>
            <a:ext cx="10857778" cy="4884820"/>
          </a:xfrm>
        </p:spPr>
        <p:txBody>
          <a:bodyPr/>
          <a:lstStyle/>
          <a:p>
            <a:pPr marL="0" lvl="1" indent="0">
              <a:buNone/>
            </a:pPr>
            <a:r>
              <a:rPr lang="en-US" b="1" dirty="0">
                <a:solidFill>
                  <a:schemeClr val="tx2"/>
                </a:solidFill>
              </a:rPr>
              <a:t>Saturation: </a:t>
            </a:r>
            <a:r>
              <a:rPr lang="en-US" dirty="0"/>
              <a:t>“Degree of difference from a grey of the same lightness or brightness: vividness of hue.”</a:t>
            </a:r>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pPr marL="0" lvl="1" indent="0">
              <a:buNone/>
            </a:pPr>
            <a:endParaRPr lang="en-US" dirty="0"/>
          </a:p>
          <a:p>
            <a:r>
              <a:rPr lang="en-US" sz="1100" dirty="0">
                <a:solidFill>
                  <a:schemeClr val="tx2"/>
                </a:solidFill>
              </a:rPr>
              <a:t>Saturation. (</a:t>
            </a:r>
            <a:r>
              <a:rPr lang="en-US" sz="1100" dirty="0" err="1">
                <a:solidFill>
                  <a:schemeClr val="tx2"/>
                </a:solidFill>
              </a:rPr>
              <a:t>n.d.</a:t>
            </a:r>
            <a:r>
              <a:rPr lang="en-US" sz="1100" dirty="0">
                <a:solidFill>
                  <a:schemeClr val="tx2"/>
                </a:solidFill>
              </a:rPr>
              <a:t>).  In  Merriam-Webster</a:t>
            </a:r>
            <a:r>
              <a:rPr lang="ja-JP" altLang="en-US" sz="1100" dirty="0">
                <a:solidFill>
                  <a:schemeClr val="tx2"/>
                </a:solidFill>
              </a:rPr>
              <a:t> </a:t>
            </a:r>
            <a:r>
              <a:rPr lang="en-US" altLang="ja-JP" sz="1100" dirty="0">
                <a:solidFill>
                  <a:schemeClr val="tx2"/>
                </a:solidFill>
              </a:rPr>
              <a:t>Dictionary online.  Retrieved from </a:t>
            </a:r>
            <a:r>
              <a:rPr lang="en-US" sz="1100" dirty="0">
                <a:hlinkClick r:id="rId2"/>
              </a:rPr>
              <a:t>http://www.merriam-webster.com/dictionary/saturation</a:t>
            </a:r>
            <a:endParaRPr lang="en-US" sz="1100" dirty="0">
              <a:solidFill>
                <a:schemeClr val="tx2"/>
              </a:solidFill>
            </a:endParaRPr>
          </a:p>
          <a:p>
            <a:pPr marL="0" lvl="1" indent="0">
              <a:buNone/>
            </a:pPr>
            <a:endParaRPr lang="en-US" dirty="0"/>
          </a:p>
        </p:txBody>
      </p:sp>
      <p:pic>
        <p:nvPicPr>
          <p:cNvPr id="7" name="Picture 13" descr="Saturation">
            <a:extLst>
              <a:ext uri="{FF2B5EF4-FFF2-40B4-BE49-F238E27FC236}">
                <a16:creationId xmlns:a16="http://schemas.microsoft.com/office/drawing/2014/main" id="{BD944379-A19D-4927-ACF4-ED7535287D8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4870" y="2996532"/>
            <a:ext cx="7907338"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661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Where do you see the use of hue, saturation, and brightness?</a:t>
            </a:r>
          </a:p>
          <a:p>
            <a:pPr lvl="2"/>
            <a:r>
              <a:rPr lang="en-US" dirty="0"/>
              <a:t>In the video menu when you try to adjust the color of your TV set.</a:t>
            </a:r>
          </a:p>
          <a:p>
            <a:pPr lvl="1"/>
            <a:endParaRPr lang="en-US" dirty="0"/>
          </a:p>
        </p:txBody>
      </p:sp>
      <p:pic>
        <p:nvPicPr>
          <p:cNvPr id="4" name="Picture 2" descr="C:\Users\Violet\AppData\Local\Microsoft\Windows\Temporary Internet Files\Content.IE5\LCOHYHZH\MP900390596[1].jpg">
            <a:extLst>
              <a:ext uri="{FF2B5EF4-FFF2-40B4-BE49-F238E27FC236}">
                <a16:creationId xmlns:a16="http://schemas.microsoft.com/office/drawing/2014/main" id="{BC679B61-5FE9-44BE-B04D-2174C56CDB0B}"/>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439739" y="2954347"/>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Color?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Where do you see the use of hue, saturation, and brightness?</a:t>
            </a:r>
          </a:p>
          <a:p>
            <a:pPr lvl="2"/>
            <a:r>
              <a:rPr lang="en-US" dirty="0"/>
              <a:t>In the color palette menu of your computer’s paint program when you try to adjust or choose a color.</a:t>
            </a:r>
          </a:p>
          <a:p>
            <a:pPr lvl="1"/>
            <a:endParaRPr lang="en-US" dirty="0"/>
          </a:p>
        </p:txBody>
      </p:sp>
      <p:pic>
        <p:nvPicPr>
          <p:cNvPr id="5" name="Picture 3" descr="C:\Users\Violet\AppData\Local\Microsoft\Windows\Temporary Internet Files\Content.IE5\LCOHYHZH\MP900431217[1].jpg">
            <a:extLst>
              <a:ext uri="{FF2B5EF4-FFF2-40B4-BE49-F238E27FC236}">
                <a16:creationId xmlns:a16="http://schemas.microsoft.com/office/drawing/2014/main" id="{9BCBD559-E6AB-45E1-BAB3-C9B01C56776E}"/>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824295" y="2999873"/>
            <a:ext cx="3044444" cy="3479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40431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658</Words>
  <Application>Microsoft Office PowerPoint</Application>
  <PresentationFormat>Widescreen</PresentationFormat>
  <Paragraphs>158</Paragraphs>
  <Slides>28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ＭＳ Ｐゴシック</vt:lpstr>
      <vt:lpstr>游ゴシック</vt:lpstr>
      <vt:lpstr>.AppleSystemUIFont</vt:lpstr>
      <vt:lpstr>Arial</vt:lpstr>
      <vt:lpstr>Calibri</vt:lpstr>
      <vt:lpstr>Open Sans</vt:lpstr>
      <vt:lpstr>Open Sans SemiBold</vt:lpstr>
      <vt:lpstr>Times New Roman</vt:lpstr>
      <vt:lpstr>2_Office Theme</vt:lpstr>
      <vt:lpstr>3_Office Theme</vt:lpstr>
      <vt:lpstr>PowerPoint Presentation</vt:lpstr>
      <vt:lpstr>PowerPoint Presentation</vt:lpstr>
      <vt:lpstr>Color Theory</vt:lpstr>
      <vt:lpstr>What is Color?</vt:lpstr>
      <vt:lpstr>What is Color?</vt:lpstr>
      <vt:lpstr>What is Color?</vt:lpstr>
      <vt:lpstr>What is Color?</vt:lpstr>
      <vt:lpstr>What is Color?</vt:lpstr>
      <vt:lpstr>What is Color?</vt:lpstr>
      <vt:lpstr>The Color of Light</vt:lpstr>
      <vt:lpstr>Two Color Types</vt:lpstr>
      <vt:lpstr>Electronic Color</vt:lpstr>
      <vt:lpstr>Electronic Color</vt:lpstr>
      <vt:lpstr>Electronic Color</vt:lpstr>
      <vt:lpstr>Additive Primary Colors</vt:lpstr>
      <vt:lpstr>Additive Color Theory</vt:lpstr>
      <vt:lpstr>Additive Color Theory</vt:lpstr>
      <vt:lpstr>Additive Color Theory</vt:lpstr>
      <vt:lpstr>Additive Color Theory</vt:lpstr>
      <vt:lpstr>Additive Color Theory</vt:lpstr>
      <vt:lpstr>Additive Color Theory</vt:lpstr>
      <vt:lpstr>Pigment-Based Color</vt:lpstr>
      <vt:lpstr>Subtractive Primary Colors</vt:lpstr>
      <vt:lpstr>Subtractive Color</vt:lpstr>
      <vt:lpstr>Subtractive Color</vt:lpstr>
      <vt:lpstr>Subtractive Color</vt:lpstr>
      <vt:lpstr>Subtractive Color</vt:lpstr>
      <vt:lpstr>Subtractive Color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37</cp:revision>
  <cp:lastPrinted>2017-07-07T16:17:37Z</cp:lastPrinted>
  <dcterms:created xsi:type="dcterms:W3CDTF">2017-07-11T23:58:30Z</dcterms:created>
  <dcterms:modified xsi:type="dcterms:W3CDTF">2017-07-14T21:21:21Z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