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7" r:id="rId21"/>
    <p:sldId id="338" r:id="rId22"/>
    <p:sldId id="339" r:id="rId23"/>
    <p:sldId id="340" r:id="rId24"/>
    <p:sldId id="341" r:id="rId25"/>
    <p:sldId id="342" r:id="rId26"/>
    <p:sldId id="343" r:id="rId27"/>
    <p:sldId id="344"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Flexible Manufacturing</a:t>
            </a:r>
          </a:p>
          <a:p>
            <a:pPr lvl="1"/>
            <a:r>
              <a:rPr lang="en-US" dirty="0"/>
              <a:t>Come Join Our Team</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Employer Expectations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Basic Expectations for Employees</a:t>
            </a:r>
          </a:p>
          <a:p>
            <a:pPr lvl="1"/>
            <a:r>
              <a:rPr lang="en-US" dirty="0"/>
              <a:t>Basic Expectations for Workers in Flexible Manufacturing</a:t>
            </a:r>
          </a:p>
        </p:txBody>
      </p:sp>
      <p:pic>
        <p:nvPicPr>
          <p:cNvPr id="4" name="Picture 3">
            <a:extLst>
              <a:ext uri="{FF2B5EF4-FFF2-40B4-BE49-F238E27FC236}">
                <a16:creationId xmlns:a16="http://schemas.microsoft.com/office/drawing/2014/main" id="{A94F592F-9C3A-4E71-B028-495E621E43F8}"/>
              </a:ext>
            </a:extLst>
          </p:cNvPr>
          <p:cNvPicPr>
            <a:picLocks noChangeAspect="1"/>
          </p:cNvPicPr>
          <p:nvPr/>
        </p:nvPicPr>
        <p:blipFill>
          <a:blip r:embed="rId2"/>
          <a:stretch>
            <a:fillRect/>
          </a:stretch>
        </p:blipFill>
        <p:spPr>
          <a:xfrm>
            <a:off x="3556045" y="2535253"/>
            <a:ext cx="5424988" cy="3619485"/>
          </a:xfrm>
          <a:prstGeom prst="rect">
            <a:avLst/>
          </a:prstGeom>
        </p:spPr>
      </p:pic>
    </p:spTree>
    <p:extLst>
      <p:ext uri="{BB962C8B-B14F-4D97-AF65-F5344CB8AC3E}">
        <p14:creationId xmlns:p14="http://schemas.microsoft.com/office/powerpoint/2010/main" val="169989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Expectations for Employees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communication skills both verbal and written</a:t>
            </a:r>
          </a:p>
          <a:p>
            <a:pPr lvl="1"/>
            <a:r>
              <a:rPr lang="en-US" dirty="0"/>
              <a:t>basic mathematics skills</a:t>
            </a:r>
          </a:p>
          <a:p>
            <a:pPr lvl="1"/>
            <a:r>
              <a:rPr lang="en-US" dirty="0"/>
              <a:t>clean business appearance </a:t>
            </a:r>
          </a:p>
          <a:p>
            <a:pPr lvl="1"/>
            <a:r>
              <a:rPr lang="en-US" dirty="0"/>
              <a:t>thinking and  problem solving abilities</a:t>
            </a:r>
          </a:p>
          <a:p>
            <a:pPr lvl="1"/>
            <a:r>
              <a:rPr lang="en-US" dirty="0"/>
              <a:t>honesty</a:t>
            </a:r>
          </a:p>
          <a:p>
            <a:pPr lvl="1"/>
            <a:r>
              <a:rPr lang="en-US" dirty="0"/>
              <a:t>dependability and reliability</a:t>
            </a:r>
          </a:p>
          <a:p>
            <a:pPr lvl="1"/>
            <a:r>
              <a:rPr lang="en-US" dirty="0"/>
              <a:t>interpersonal skills</a:t>
            </a:r>
          </a:p>
          <a:p>
            <a:pPr lvl="1"/>
            <a:endParaRPr lang="en-US" dirty="0"/>
          </a:p>
        </p:txBody>
      </p:sp>
      <p:pic>
        <p:nvPicPr>
          <p:cNvPr id="4" name="Picture 3">
            <a:extLst>
              <a:ext uri="{FF2B5EF4-FFF2-40B4-BE49-F238E27FC236}">
                <a16:creationId xmlns:a16="http://schemas.microsoft.com/office/drawing/2014/main" id="{C1354832-BC75-4A7B-B7F3-C5353E6E5C17}"/>
              </a:ext>
            </a:extLst>
          </p:cNvPr>
          <p:cNvPicPr>
            <a:picLocks noChangeAspect="1"/>
          </p:cNvPicPr>
          <p:nvPr/>
        </p:nvPicPr>
        <p:blipFill>
          <a:blip r:embed="rId2"/>
          <a:stretch>
            <a:fillRect/>
          </a:stretch>
        </p:blipFill>
        <p:spPr>
          <a:xfrm>
            <a:off x="6509413" y="1937872"/>
            <a:ext cx="4745380" cy="3153823"/>
          </a:xfrm>
          <a:prstGeom prst="rect">
            <a:avLst/>
          </a:prstGeom>
        </p:spPr>
      </p:pic>
    </p:spTree>
    <p:extLst>
      <p:ext uri="{BB962C8B-B14F-4D97-AF65-F5344CB8AC3E}">
        <p14:creationId xmlns:p14="http://schemas.microsoft.com/office/powerpoint/2010/main" val="48298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Expectations for Workers in Flexible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competent tool and machine operator</a:t>
            </a:r>
          </a:p>
          <a:p>
            <a:pPr lvl="1"/>
            <a:r>
              <a:rPr lang="en-US" dirty="0"/>
              <a:t>understand manufacturing operations</a:t>
            </a:r>
          </a:p>
          <a:p>
            <a:pPr lvl="1"/>
            <a:r>
              <a:rPr lang="en-US" dirty="0"/>
              <a:t>follows directions </a:t>
            </a:r>
          </a:p>
          <a:p>
            <a:pPr lvl="1"/>
            <a:r>
              <a:rPr lang="en-US" dirty="0"/>
              <a:t>meets deadlines</a:t>
            </a:r>
          </a:p>
          <a:p>
            <a:pPr lvl="1"/>
            <a:r>
              <a:rPr lang="en-US" dirty="0"/>
              <a:t>physically fit</a:t>
            </a:r>
          </a:p>
          <a:p>
            <a:pPr lvl="1"/>
            <a:endParaRPr lang="en-US" dirty="0"/>
          </a:p>
        </p:txBody>
      </p:sp>
      <p:pic>
        <p:nvPicPr>
          <p:cNvPr id="4" name="Picture 3" descr="worker1.jpg">
            <a:extLst>
              <a:ext uri="{FF2B5EF4-FFF2-40B4-BE49-F238E27FC236}">
                <a16:creationId xmlns:a16="http://schemas.microsoft.com/office/drawing/2014/main" id="{F71A3B3B-AA9F-4FEE-8528-882D6B465159}"/>
              </a:ext>
            </a:extLst>
          </p:cNvPr>
          <p:cNvPicPr>
            <a:picLocks noChangeAspect="1"/>
          </p:cNvPicPr>
          <p:nvPr/>
        </p:nvPicPr>
        <p:blipFill>
          <a:blip r:embed="rId2" cstate="print"/>
          <a:srcRect/>
          <a:stretch>
            <a:fillRect/>
          </a:stretch>
        </p:blipFill>
        <p:spPr bwMode="auto">
          <a:xfrm>
            <a:off x="6378077" y="1420420"/>
            <a:ext cx="4834287" cy="3204207"/>
          </a:xfrm>
          <a:prstGeom prst="rect">
            <a:avLst/>
          </a:prstGeom>
          <a:noFill/>
          <a:ln w="9525">
            <a:noFill/>
            <a:miter lim="800000"/>
            <a:headEnd/>
            <a:tailEnd/>
          </a:ln>
        </p:spPr>
      </p:pic>
    </p:spTree>
    <p:extLst>
      <p:ext uri="{BB962C8B-B14F-4D97-AF65-F5344CB8AC3E}">
        <p14:creationId xmlns:p14="http://schemas.microsoft.com/office/powerpoint/2010/main" val="400739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Time Management and Work Schedules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Time-Management Techniques</a:t>
            </a:r>
          </a:p>
          <a:p>
            <a:pPr lvl="1"/>
            <a:r>
              <a:rPr lang="en-US" dirty="0"/>
              <a:t>Work Schedules</a:t>
            </a:r>
          </a:p>
        </p:txBody>
      </p:sp>
      <p:pic>
        <p:nvPicPr>
          <p:cNvPr id="4" name="Picture 3" descr="C:\Users\Don\AppData\Local\Microsoft\Windows\Temporary Internet Files\Content.IE5\ATD1XPQN\MP900399313[1].jpg">
            <a:extLst>
              <a:ext uri="{FF2B5EF4-FFF2-40B4-BE49-F238E27FC236}">
                <a16:creationId xmlns:a16="http://schemas.microsoft.com/office/drawing/2014/main" id="{1CAB5FC7-EB9E-45A8-A849-F10C18125B8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10228" y="2946463"/>
            <a:ext cx="4932990" cy="3286474"/>
          </a:xfrm>
          <a:prstGeom prst="rect">
            <a:avLst/>
          </a:prstGeom>
          <a:noFill/>
          <a:ln w="9525">
            <a:noFill/>
            <a:miter lim="800000"/>
            <a:headEnd/>
            <a:tailEnd/>
          </a:ln>
        </p:spPr>
      </p:pic>
    </p:spTree>
    <p:extLst>
      <p:ext uri="{BB962C8B-B14F-4D97-AF65-F5344CB8AC3E}">
        <p14:creationId xmlns:p14="http://schemas.microsoft.com/office/powerpoint/2010/main" val="399469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Time-Management Techniques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Find out where you are wasting time.</a:t>
            </a:r>
          </a:p>
          <a:p>
            <a:pPr lvl="1"/>
            <a:r>
              <a:rPr lang="en-US" dirty="0"/>
              <a:t>Set goals to remove wasted time.</a:t>
            </a:r>
          </a:p>
          <a:p>
            <a:pPr lvl="1"/>
            <a:r>
              <a:rPr lang="en-US" dirty="0"/>
              <a:t>List tasks that have to be done.</a:t>
            </a:r>
          </a:p>
          <a:p>
            <a:pPr lvl="1"/>
            <a:r>
              <a:rPr lang="en-US" dirty="0"/>
              <a:t>Use some kind of tool to help you manage time:   date book, planner, computer software or calendar.</a:t>
            </a:r>
          </a:p>
          <a:p>
            <a:pPr lvl="1"/>
            <a:r>
              <a:rPr lang="en-US" dirty="0"/>
              <a:t>Prioritize  your task.</a:t>
            </a:r>
          </a:p>
          <a:p>
            <a:pPr lvl="1"/>
            <a:r>
              <a:rPr lang="en-US" dirty="0"/>
              <a:t>Set routines and stick to them.</a:t>
            </a:r>
          </a:p>
          <a:p>
            <a:pPr lvl="1"/>
            <a:r>
              <a:rPr lang="en-US" dirty="0"/>
              <a:t>Set time limits on  tasks.</a:t>
            </a:r>
          </a:p>
          <a:p>
            <a:pPr lvl="1"/>
            <a:endParaRPr lang="en-US" dirty="0"/>
          </a:p>
        </p:txBody>
      </p:sp>
    </p:spTree>
    <p:extLst>
      <p:ext uri="{BB962C8B-B14F-4D97-AF65-F5344CB8AC3E}">
        <p14:creationId xmlns:p14="http://schemas.microsoft.com/office/powerpoint/2010/main" val="185372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Work Schedules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work schedule is the time an employee will work.</a:t>
            </a:r>
          </a:p>
          <a:p>
            <a:pPr lvl="1"/>
            <a:r>
              <a:rPr lang="en-US" dirty="0"/>
              <a:t>A work schedule is necessary to complete a task and maintain quality.</a:t>
            </a:r>
          </a:p>
          <a:p>
            <a:pPr lvl="1"/>
            <a:endParaRPr lang="en-US" dirty="0"/>
          </a:p>
        </p:txBody>
      </p:sp>
    </p:spTree>
    <p:extLst>
      <p:ext uri="{BB962C8B-B14F-4D97-AF65-F5344CB8AC3E}">
        <p14:creationId xmlns:p14="http://schemas.microsoft.com/office/powerpoint/2010/main" val="72136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Class Discussion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How could you use time management techniques to complete a class assignment or finish a project for a class?</a:t>
            </a:r>
          </a:p>
          <a:p>
            <a:pPr marL="0" lvl="1" indent="0">
              <a:buNone/>
            </a:pPr>
            <a:endParaRPr lang="en-US" dirty="0"/>
          </a:p>
        </p:txBody>
      </p:sp>
      <p:pic>
        <p:nvPicPr>
          <p:cNvPr id="4" name="Picture 3">
            <a:extLst>
              <a:ext uri="{FF2B5EF4-FFF2-40B4-BE49-F238E27FC236}">
                <a16:creationId xmlns:a16="http://schemas.microsoft.com/office/drawing/2014/main" id="{7C5FF187-1AD7-4D11-8163-73278D158F8A}"/>
              </a:ext>
            </a:extLst>
          </p:cNvPr>
          <p:cNvPicPr>
            <a:picLocks noChangeAspect="1"/>
          </p:cNvPicPr>
          <p:nvPr/>
        </p:nvPicPr>
        <p:blipFill>
          <a:blip r:embed="rId2"/>
          <a:stretch>
            <a:fillRect/>
          </a:stretch>
        </p:blipFill>
        <p:spPr>
          <a:xfrm>
            <a:off x="3722052" y="2868709"/>
            <a:ext cx="4932091" cy="3286029"/>
          </a:xfrm>
          <a:prstGeom prst="rect">
            <a:avLst/>
          </a:prstGeom>
        </p:spPr>
      </p:pic>
    </p:spTree>
    <p:extLst>
      <p:ext uri="{BB962C8B-B14F-4D97-AF65-F5344CB8AC3E}">
        <p14:creationId xmlns:p14="http://schemas.microsoft.com/office/powerpoint/2010/main" val="225028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Measuring Team Results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Teamwork</a:t>
            </a:r>
          </a:p>
          <a:p>
            <a:pPr lvl="1"/>
            <a:r>
              <a:rPr lang="en-US" dirty="0"/>
              <a:t>Measurement</a:t>
            </a:r>
          </a:p>
          <a:p>
            <a:pPr lvl="1"/>
            <a:r>
              <a:rPr lang="en-US" dirty="0"/>
              <a:t>Rewards for Team Members</a:t>
            </a:r>
          </a:p>
        </p:txBody>
      </p:sp>
      <p:pic>
        <p:nvPicPr>
          <p:cNvPr id="4" name="Picture 3" descr="Management.jpg">
            <a:extLst>
              <a:ext uri="{FF2B5EF4-FFF2-40B4-BE49-F238E27FC236}">
                <a16:creationId xmlns:a16="http://schemas.microsoft.com/office/drawing/2014/main" id="{90A0DB66-5961-482C-9514-81122EBE260A}"/>
              </a:ext>
            </a:extLst>
          </p:cNvPr>
          <p:cNvPicPr>
            <a:picLocks noChangeAspect="1"/>
          </p:cNvPicPr>
          <p:nvPr/>
        </p:nvPicPr>
        <p:blipFill>
          <a:blip r:embed="rId2" cstate="print"/>
          <a:srcRect/>
          <a:stretch>
            <a:fillRect/>
          </a:stretch>
        </p:blipFill>
        <p:spPr bwMode="auto">
          <a:xfrm>
            <a:off x="6361329" y="1420420"/>
            <a:ext cx="4771546" cy="4771546"/>
          </a:xfrm>
          <a:prstGeom prst="rect">
            <a:avLst/>
          </a:prstGeom>
          <a:noFill/>
          <a:ln w="9525">
            <a:noFill/>
            <a:miter lim="800000"/>
            <a:headEnd/>
            <a:tailEnd/>
          </a:ln>
        </p:spPr>
      </p:pic>
    </p:spTree>
    <p:extLst>
      <p:ext uri="{BB962C8B-B14F-4D97-AF65-F5344CB8AC3E}">
        <p14:creationId xmlns:p14="http://schemas.microsoft.com/office/powerpoint/2010/main" val="1695178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Teamwork</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measurement of team results must be based on goals:</a:t>
            </a:r>
          </a:p>
          <a:p>
            <a:pPr lvl="2"/>
            <a:r>
              <a:rPr lang="en-US" dirty="0"/>
              <a:t>set achievable goals</a:t>
            </a:r>
          </a:p>
          <a:p>
            <a:pPr lvl="2"/>
            <a:r>
              <a:rPr lang="en-US" dirty="0"/>
              <a:t>break down goals to workable tasks</a:t>
            </a:r>
          </a:p>
          <a:p>
            <a:pPr lvl="2"/>
            <a:r>
              <a:rPr lang="en-US" dirty="0"/>
              <a:t>set a workable time table</a:t>
            </a:r>
          </a:p>
          <a:p>
            <a:pPr lvl="2"/>
            <a:r>
              <a:rPr lang="en-US" dirty="0"/>
              <a:t>clear  communication is a must</a:t>
            </a:r>
          </a:p>
          <a:p>
            <a:pPr lvl="1"/>
            <a:endParaRPr lang="en-US" dirty="0"/>
          </a:p>
        </p:txBody>
      </p:sp>
    </p:spTree>
    <p:extLst>
      <p:ext uri="{BB962C8B-B14F-4D97-AF65-F5344CB8AC3E}">
        <p14:creationId xmlns:p14="http://schemas.microsoft.com/office/powerpoint/2010/main" val="2767132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Class Discussion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Discuss with your group what method should be used to reward team members for their  work in the classroom.</a:t>
            </a:r>
          </a:p>
          <a:p>
            <a:pPr lvl="1"/>
            <a:r>
              <a:rPr lang="en-US" dirty="0"/>
              <a:t>Explain to the other groups in class what your group decided about rewards for teamwork.</a:t>
            </a:r>
          </a:p>
          <a:p>
            <a:pPr lvl="1"/>
            <a:endParaRPr lang="en-US" dirty="0"/>
          </a:p>
        </p:txBody>
      </p:sp>
    </p:spTree>
    <p:extLst>
      <p:ext uri="{BB962C8B-B14F-4D97-AF65-F5344CB8AC3E}">
        <p14:creationId xmlns:p14="http://schemas.microsoft.com/office/powerpoint/2010/main" val="70891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Measurement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Teamwork can be measured by looking at the outcomes of the team.   </a:t>
            </a:r>
          </a:p>
          <a:p>
            <a:pPr lvl="2"/>
            <a:r>
              <a:rPr lang="en-US" dirty="0"/>
              <a:t>Was the task given the team done on time?</a:t>
            </a:r>
          </a:p>
          <a:p>
            <a:pPr lvl="2"/>
            <a:r>
              <a:rPr lang="en-US" dirty="0"/>
              <a:t>Did the team perform the expected goals?</a:t>
            </a:r>
          </a:p>
          <a:p>
            <a:pPr lvl="2"/>
            <a:r>
              <a:rPr lang="en-US" dirty="0"/>
              <a:t>Did all of the participants play a part in completing the task?</a:t>
            </a:r>
          </a:p>
          <a:p>
            <a:pPr lvl="2"/>
            <a:r>
              <a:rPr lang="en-US" dirty="0"/>
              <a:t>Did the team reach a productive solution?   </a:t>
            </a:r>
          </a:p>
          <a:p>
            <a:pPr lvl="2"/>
            <a:r>
              <a:rPr lang="en-US" dirty="0"/>
              <a:t>Did all team members involved agree on the solution?</a:t>
            </a:r>
          </a:p>
          <a:p>
            <a:pPr lvl="2"/>
            <a:r>
              <a:rPr lang="en-US" dirty="0"/>
              <a:t>Did the solution meet the needs of the client?</a:t>
            </a:r>
          </a:p>
          <a:p>
            <a:pPr lvl="1"/>
            <a:endParaRPr lang="en-US" dirty="0"/>
          </a:p>
        </p:txBody>
      </p:sp>
    </p:spTree>
    <p:extLst>
      <p:ext uri="{BB962C8B-B14F-4D97-AF65-F5344CB8AC3E}">
        <p14:creationId xmlns:p14="http://schemas.microsoft.com/office/powerpoint/2010/main" val="1313358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Rewards for Team Members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meal to celebrate the completion of the task.</a:t>
            </a:r>
          </a:p>
          <a:p>
            <a:pPr lvl="1"/>
            <a:r>
              <a:rPr lang="en-US" dirty="0"/>
              <a:t>Written recognition for a good performance.</a:t>
            </a:r>
          </a:p>
          <a:p>
            <a:pPr lvl="1"/>
            <a:r>
              <a:rPr lang="en-US" dirty="0"/>
              <a:t>Receiving comp time to be used at the person’s discretion.</a:t>
            </a:r>
          </a:p>
          <a:p>
            <a:pPr lvl="1"/>
            <a:endParaRPr lang="en-US" dirty="0"/>
          </a:p>
        </p:txBody>
      </p:sp>
      <p:pic>
        <p:nvPicPr>
          <p:cNvPr id="4" name="Picture 3">
            <a:extLst>
              <a:ext uri="{FF2B5EF4-FFF2-40B4-BE49-F238E27FC236}">
                <a16:creationId xmlns:a16="http://schemas.microsoft.com/office/drawing/2014/main" id="{FA931BFC-05DC-41BB-9B69-9C2E82C84AD7}"/>
              </a:ext>
            </a:extLst>
          </p:cNvPr>
          <p:cNvPicPr>
            <a:picLocks noChangeAspect="1"/>
          </p:cNvPicPr>
          <p:nvPr/>
        </p:nvPicPr>
        <p:blipFill>
          <a:blip r:embed="rId2"/>
          <a:stretch>
            <a:fillRect/>
          </a:stretch>
        </p:blipFill>
        <p:spPr>
          <a:xfrm>
            <a:off x="3512875" y="3118614"/>
            <a:ext cx="4687772" cy="3108415"/>
          </a:xfrm>
          <a:prstGeom prst="rect">
            <a:avLst/>
          </a:prstGeom>
        </p:spPr>
      </p:pic>
    </p:spTree>
    <p:extLst>
      <p:ext uri="{BB962C8B-B14F-4D97-AF65-F5344CB8AC3E}">
        <p14:creationId xmlns:p14="http://schemas.microsoft.com/office/powerpoint/2010/main" val="56526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Discussion of Team Member Rewards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That types of rewards would you like to receive after completing a team task?</a:t>
            </a:r>
          </a:p>
          <a:p>
            <a:pPr lvl="1"/>
            <a:endParaRPr lang="en-US" dirty="0"/>
          </a:p>
        </p:txBody>
      </p:sp>
      <p:pic>
        <p:nvPicPr>
          <p:cNvPr id="4" name="Picture 3">
            <a:extLst>
              <a:ext uri="{FF2B5EF4-FFF2-40B4-BE49-F238E27FC236}">
                <a16:creationId xmlns:a16="http://schemas.microsoft.com/office/drawing/2014/main" id="{410B602C-FCFB-4167-B917-69536645DA33}"/>
              </a:ext>
            </a:extLst>
          </p:cNvPr>
          <p:cNvPicPr>
            <a:picLocks noChangeAspect="1"/>
          </p:cNvPicPr>
          <p:nvPr/>
        </p:nvPicPr>
        <p:blipFill>
          <a:blip r:embed="rId2"/>
          <a:stretch>
            <a:fillRect/>
          </a:stretch>
        </p:blipFill>
        <p:spPr>
          <a:xfrm>
            <a:off x="4417693" y="2464871"/>
            <a:ext cx="3701692" cy="3689867"/>
          </a:xfrm>
          <a:prstGeom prst="rect">
            <a:avLst/>
          </a:prstGeom>
        </p:spPr>
      </p:pic>
    </p:spTree>
    <p:extLst>
      <p:ext uri="{BB962C8B-B14F-4D97-AF65-F5344CB8AC3E}">
        <p14:creationId xmlns:p14="http://schemas.microsoft.com/office/powerpoint/2010/main" val="2431882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http://www.dol.state.ga.us/js/replace/chapter01.htm</a:t>
            </a:r>
          </a:p>
          <a:p>
            <a:pPr lvl="1"/>
            <a:endParaRPr lang="en-US" dirty="0"/>
          </a:p>
        </p:txBody>
      </p:sp>
    </p:spTree>
    <p:extLst>
      <p:ext uri="{BB962C8B-B14F-4D97-AF65-F5344CB8AC3E}">
        <p14:creationId xmlns:p14="http://schemas.microsoft.com/office/powerpoint/2010/main" val="397360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Flexible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Sheet Metal Manufacturing</a:t>
            </a:r>
          </a:p>
          <a:p>
            <a:pPr lvl="1"/>
            <a:r>
              <a:rPr lang="en-US" dirty="0"/>
              <a:t>Machine Metal Industries</a:t>
            </a:r>
          </a:p>
          <a:p>
            <a:pPr lvl="1"/>
            <a:r>
              <a:rPr lang="en-US" dirty="0"/>
              <a:t>Welding Industries </a:t>
            </a:r>
          </a:p>
          <a:p>
            <a:pPr lvl="1"/>
            <a:endParaRPr lang="en-US" dirty="0"/>
          </a:p>
        </p:txBody>
      </p:sp>
      <p:pic>
        <p:nvPicPr>
          <p:cNvPr id="4" name="Picture 3">
            <a:extLst>
              <a:ext uri="{FF2B5EF4-FFF2-40B4-BE49-F238E27FC236}">
                <a16:creationId xmlns:a16="http://schemas.microsoft.com/office/drawing/2014/main" id="{B32DFF5F-0C8D-460F-A7E1-DD72B233579B}"/>
              </a:ext>
            </a:extLst>
          </p:cNvPr>
          <p:cNvPicPr>
            <a:picLocks noChangeAspect="1"/>
          </p:cNvPicPr>
          <p:nvPr/>
        </p:nvPicPr>
        <p:blipFill>
          <a:blip r:embed="rId2"/>
          <a:stretch>
            <a:fillRect/>
          </a:stretch>
        </p:blipFill>
        <p:spPr>
          <a:xfrm>
            <a:off x="5179619" y="1420419"/>
            <a:ext cx="2709104" cy="2605572"/>
          </a:xfrm>
          <a:prstGeom prst="rect">
            <a:avLst/>
          </a:prstGeom>
        </p:spPr>
      </p:pic>
      <p:pic>
        <p:nvPicPr>
          <p:cNvPr id="5" name="Picture 4">
            <a:extLst>
              <a:ext uri="{FF2B5EF4-FFF2-40B4-BE49-F238E27FC236}">
                <a16:creationId xmlns:a16="http://schemas.microsoft.com/office/drawing/2014/main" id="{AA065E45-4337-40DF-A5D8-9AF2964A57C9}"/>
              </a:ext>
            </a:extLst>
          </p:cNvPr>
          <p:cNvPicPr>
            <a:picLocks noChangeAspect="1"/>
          </p:cNvPicPr>
          <p:nvPr/>
        </p:nvPicPr>
        <p:blipFill>
          <a:blip r:embed="rId3"/>
          <a:stretch>
            <a:fillRect/>
          </a:stretch>
        </p:blipFill>
        <p:spPr>
          <a:xfrm>
            <a:off x="8003836" y="1420420"/>
            <a:ext cx="3167901" cy="4734318"/>
          </a:xfrm>
          <a:prstGeom prst="rect">
            <a:avLst/>
          </a:prstGeom>
        </p:spPr>
      </p:pic>
      <p:pic>
        <p:nvPicPr>
          <p:cNvPr id="6" name="Picture 5">
            <a:extLst>
              <a:ext uri="{FF2B5EF4-FFF2-40B4-BE49-F238E27FC236}">
                <a16:creationId xmlns:a16="http://schemas.microsoft.com/office/drawing/2014/main" id="{AD69D09C-B9BC-4BD7-BC0E-29E06DA63C90}"/>
              </a:ext>
            </a:extLst>
          </p:cNvPr>
          <p:cNvPicPr>
            <a:picLocks noChangeAspect="1"/>
          </p:cNvPicPr>
          <p:nvPr/>
        </p:nvPicPr>
        <p:blipFill>
          <a:blip r:embed="rId4"/>
          <a:stretch>
            <a:fillRect/>
          </a:stretch>
        </p:blipFill>
        <p:spPr>
          <a:xfrm>
            <a:off x="5285340" y="4414119"/>
            <a:ext cx="2591590" cy="1740620"/>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Metal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Thin sheets of metal are used to fabricate different products such as:</a:t>
            </a:r>
          </a:p>
          <a:p>
            <a:pPr lvl="2"/>
            <a:r>
              <a:rPr lang="en-US" dirty="0"/>
              <a:t>car bodies</a:t>
            </a:r>
          </a:p>
          <a:p>
            <a:pPr lvl="2"/>
            <a:r>
              <a:rPr lang="en-US" dirty="0"/>
              <a:t>duct work for heating systems </a:t>
            </a:r>
          </a:p>
          <a:p>
            <a:pPr lvl="2"/>
            <a:r>
              <a:rPr lang="en-US" dirty="0"/>
              <a:t>tool boxes</a:t>
            </a:r>
          </a:p>
          <a:p>
            <a:pPr lvl="1"/>
            <a:endParaRPr lang="en-US" dirty="0"/>
          </a:p>
        </p:txBody>
      </p:sp>
      <p:pic>
        <p:nvPicPr>
          <p:cNvPr id="4" name="Picture 3">
            <a:extLst>
              <a:ext uri="{FF2B5EF4-FFF2-40B4-BE49-F238E27FC236}">
                <a16:creationId xmlns:a16="http://schemas.microsoft.com/office/drawing/2014/main" id="{9543FC15-2B6B-4821-ABAC-4C63675FEFF4}"/>
              </a:ext>
            </a:extLst>
          </p:cNvPr>
          <p:cNvPicPr>
            <a:picLocks noChangeAspect="1"/>
          </p:cNvPicPr>
          <p:nvPr/>
        </p:nvPicPr>
        <p:blipFill>
          <a:blip r:embed="rId2"/>
          <a:stretch>
            <a:fillRect/>
          </a:stretch>
        </p:blipFill>
        <p:spPr>
          <a:xfrm>
            <a:off x="7127539" y="2439782"/>
            <a:ext cx="3822897" cy="3714956"/>
          </a:xfrm>
          <a:prstGeom prst="rect">
            <a:avLst/>
          </a:prstGeom>
        </p:spPr>
      </p:pic>
    </p:spTree>
    <p:extLst>
      <p:ext uri="{BB962C8B-B14F-4D97-AF65-F5344CB8AC3E}">
        <p14:creationId xmlns:p14="http://schemas.microsoft.com/office/powerpoint/2010/main" val="12808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Metal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Equipment used:</a:t>
            </a:r>
          </a:p>
          <a:p>
            <a:pPr lvl="2"/>
            <a:r>
              <a:rPr lang="en-US" dirty="0"/>
              <a:t>shear  for cutting sheets</a:t>
            </a:r>
          </a:p>
          <a:p>
            <a:pPr lvl="2"/>
            <a:r>
              <a:rPr lang="en-US" dirty="0"/>
              <a:t>box and pan brake for bending angles in sheet metal</a:t>
            </a:r>
          </a:p>
          <a:p>
            <a:pPr lvl="2"/>
            <a:r>
              <a:rPr lang="en-US" dirty="0"/>
              <a:t>bender for joining</a:t>
            </a:r>
          </a:p>
          <a:p>
            <a:pPr lvl="2"/>
            <a:r>
              <a:rPr lang="en-US" dirty="0"/>
              <a:t>spot welder for fusing</a:t>
            </a:r>
          </a:p>
          <a:p>
            <a:pPr lvl="1"/>
            <a:endParaRPr lang="en-US" dirty="0"/>
          </a:p>
        </p:txBody>
      </p:sp>
      <p:pic>
        <p:nvPicPr>
          <p:cNvPr id="4" name="Picture 3" descr="bender.jpg">
            <a:extLst>
              <a:ext uri="{FF2B5EF4-FFF2-40B4-BE49-F238E27FC236}">
                <a16:creationId xmlns:a16="http://schemas.microsoft.com/office/drawing/2014/main" id="{69C83D86-42C8-411C-87E2-3FE7B700C939}"/>
              </a:ext>
            </a:extLst>
          </p:cNvPr>
          <p:cNvPicPr>
            <a:picLocks noChangeAspect="1"/>
          </p:cNvPicPr>
          <p:nvPr/>
        </p:nvPicPr>
        <p:blipFill>
          <a:blip r:embed="rId2" cstate="print"/>
          <a:srcRect/>
          <a:stretch>
            <a:fillRect/>
          </a:stretch>
        </p:blipFill>
        <p:spPr bwMode="auto">
          <a:xfrm>
            <a:off x="6624466" y="2914558"/>
            <a:ext cx="4820770" cy="3347479"/>
          </a:xfrm>
          <a:prstGeom prst="rect">
            <a:avLst/>
          </a:prstGeom>
          <a:noFill/>
          <a:ln w="9525">
            <a:noFill/>
            <a:miter lim="800000"/>
            <a:headEnd/>
            <a:tailEnd/>
          </a:ln>
        </p:spPr>
      </p:pic>
    </p:spTree>
    <p:extLst>
      <p:ext uri="{BB962C8B-B14F-4D97-AF65-F5344CB8AC3E}">
        <p14:creationId xmlns:p14="http://schemas.microsoft.com/office/powerpoint/2010/main" val="56670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Machine Metal Industries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These companies use engine lathes, milling machines, grinders and other forming machines to produce gears, nuts, bolts and other precision parts.</a:t>
            </a:r>
          </a:p>
          <a:p>
            <a:pPr lvl="1"/>
            <a:endParaRPr lang="en-US" dirty="0"/>
          </a:p>
        </p:txBody>
      </p:sp>
      <p:pic>
        <p:nvPicPr>
          <p:cNvPr id="5" name="Picture 4">
            <a:extLst>
              <a:ext uri="{FF2B5EF4-FFF2-40B4-BE49-F238E27FC236}">
                <a16:creationId xmlns:a16="http://schemas.microsoft.com/office/drawing/2014/main" id="{9D1812C2-770B-472F-A15A-B1E460E528C7}"/>
              </a:ext>
            </a:extLst>
          </p:cNvPr>
          <p:cNvPicPr>
            <a:picLocks noChangeAspect="1"/>
          </p:cNvPicPr>
          <p:nvPr/>
        </p:nvPicPr>
        <p:blipFill>
          <a:blip r:embed="rId2"/>
          <a:stretch>
            <a:fillRect/>
          </a:stretch>
        </p:blipFill>
        <p:spPr>
          <a:xfrm>
            <a:off x="6440271" y="1420420"/>
            <a:ext cx="4737327" cy="2840664"/>
          </a:xfrm>
          <a:prstGeom prst="rect">
            <a:avLst/>
          </a:prstGeom>
        </p:spPr>
      </p:pic>
    </p:spTree>
    <p:extLst>
      <p:ext uri="{BB962C8B-B14F-4D97-AF65-F5344CB8AC3E}">
        <p14:creationId xmlns:p14="http://schemas.microsoft.com/office/powerpoint/2010/main" val="128755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Machine Metals Industries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Equipment used:</a:t>
            </a:r>
          </a:p>
          <a:p>
            <a:pPr lvl="2"/>
            <a:r>
              <a:rPr lang="en-US" dirty="0"/>
              <a:t>band saw for cutting shapes in metal</a:t>
            </a:r>
          </a:p>
          <a:p>
            <a:pPr lvl="2"/>
            <a:r>
              <a:rPr lang="en-US" dirty="0"/>
              <a:t>drill press for drilling and boring holes in metal</a:t>
            </a:r>
          </a:p>
          <a:p>
            <a:pPr lvl="2"/>
            <a:r>
              <a:rPr lang="en-US" dirty="0"/>
              <a:t>milling machine  for precision cuts in metal pieces</a:t>
            </a:r>
          </a:p>
          <a:p>
            <a:pPr lvl="2"/>
            <a:r>
              <a:rPr lang="en-US" dirty="0"/>
              <a:t>engine lathe for cutting metal by turning it against a cutter</a:t>
            </a:r>
          </a:p>
          <a:p>
            <a:pPr lvl="2"/>
            <a:r>
              <a:rPr lang="en-US" dirty="0"/>
              <a:t>CNC equipment  for computerized cutting</a:t>
            </a:r>
          </a:p>
          <a:p>
            <a:pPr lvl="1"/>
            <a:endParaRPr lang="en-US" dirty="0"/>
          </a:p>
        </p:txBody>
      </p:sp>
      <p:pic>
        <p:nvPicPr>
          <p:cNvPr id="4" name="Picture 3">
            <a:extLst>
              <a:ext uri="{FF2B5EF4-FFF2-40B4-BE49-F238E27FC236}">
                <a16:creationId xmlns:a16="http://schemas.microsoft.com/office/drawing/2014/main" id="{EE9E78C9-9638-4F89-BD0B-6B45E8EF99DF}"/>
              </a:ext>
            </a:extLst>
          </p:cNvPr>
          <p:cNvPicPr>
            <a:picLocks noChangeAspect="1"/>
          </p:cNvPicPr>
          <p:nvPr/>
        </p:nvPicPr>
        <p:blipFill>
          <a:blip r:embed="rId2"/>
          <a:stretch>
            <a:fillRect/>
          </a:stretch>
        </p:blipFill>
        <p:spPr>
          <a:xfrm>
            <a:off x="7946547" y="1420420"/>
            <a:ext cx="2853433" cy="4288304"/>
          </a:xfrm>
          <a:prstGeom prst="rect">
            <a:avLst/>
          </a:prstGeom>
        </p:spPr>
      </p:pic>
    </p:spTree>
    <p:extLst>
      <p:ext uri="{BB962C8B-B14F-4D97-AF65-F5344CB8AC3E}">
        <p14:creationId xmlns:p14="http://schemas.microsoft.com/office/powerpoint/2010/main" val="124211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Industries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Companies in this industrial area fuse metals together to make larger components  such as:</a:t>
            </a:r>
          </a:p>
          <a:p>
            <a:pPr lvl="2"/>
            <a:r>
              <a:rPr lang="en-US" dirty="0"/>
              <a:t>truck frames</a:t>
            </a:r>
          </a:p>
          <a:p>
            <a:pPr lvl="2"/>
            <a:r>
              <a:rPr lang="en-US" dirty="0"/>
              <a:t>structure parts</a:t>
            </a:r>
          </a:p>
          <a:p>
            <a:pPr lvl="2"/>
            <a:r>
              <a:rPr lang="en-US" dirty="0"/>
              <a:t>ship frames</a:t>
            </a:r>
          </a:p>
          <a:p>
            <a:pPr lvl="1"/>
            <a:endParaRPr lang="en-US" dirty="0"/>
          </a:p>
        </p:txBody>
      </p:sp>
      <p:pic>
        <p:nvPicPr>
          <p:cNvPr id="4" name="Picture 3">
            <a:extLst>
              <a:ext uri="{FF2B5EF4-FFF2-40B4-BE49-F238E27FC236}">
                <a16:creationId xmlns:a16="http://schemas.microsoft.com/office/drawing/2014/main" id="{12528335-215A-407E-92AF-C4ADDD6A95C2}"/>
              </a:ext>
            </a:extLst>
          </p:cNvPr>
          <p:cNvPicPr>
            <a:picLocks noChangeAspect="1"/>
          </p:cNvPicPr>
          <p:nvPr/>
        </p:nvPicPr>
        <p:blipFill>
          <a:blip r:embed="rId2"/>
          <a:stretch>
            <a:fillRect/>
          </a:stretch>
        </p:blipFill>
        <p:spPr>
          <a:xfrm>
            <a:off x="7229680" y="1283509"/>
            <a:ext cx="3219047" cy="4837415"/>
          </a:xfrm>
          <a:prstGeom prst="rect">
            <a:avLst/>
          </a:prstGeom>
        </p:spPr>
      </p:pic>
    </p:spTree>
    <p:extLst>
      <p:ext uri="{BB962C8B-B14F-4D97-AF65-F5344CB8AC3E}">
        <p14:creationId xmlns:p14="http://schemas.microsoft.com/office/powerpoint/2010/main" val="412326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Industries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Equipment used:</a:t>
            </a:r>
          </a:p>
          <a:p>
            <a:pPr lvl="2"/>
            <a:r>
              <a:rPr lang="en-US" dirty="0"/>
              <a:t>oxyacetylene welding system  welding, cutting and brazening</a:t>
            </a:r>
          </a:p>
          <a:p>
            <a:pPr lvl="2"/>
            <a:r>
              <a:rPr lang="en-US" dirty="0"/>
              <a:t>arc welder</a:t>
            </a:r>
          </a:p>
          <a:p>
            <a:pPr lvl="2"/>
            <a:r>
              <a:rPr lang="en-US" dirty="0"/>
              <a:t>MIG welder</a:t>
            </a:r>
          </a:p>
          <a:p>
            <a:pPr lvl="2"/>
            <a:r>
              <a:rPr lang="en-US" dirty="0"/>
              <a:t>TIG welder</a:t>
            </a:r>
          </a:p>
          <a:p>
            <a:pPr lvl="1"/>
            <a:endParaRPr lang="en-US" dirty="0"/>
          </a:p>
        </p:txBody>
      </p:sp>
      <p:pic>
        <p:nvPicPr>
          <p:cNvPr id="4" name="Picture 3">
            <a:extLst>
              <a:ext uri="{FF2B5EF4-FFF2-40B4-BE49-F238E27FC236}">
                <a16:creationId xmlns:a16="http://schemas.microsoft.com/office/drawing/2014/main" id="{E5545343-A823-4802-942D-6EF9EE2D789B}"/>
              </a:ext>
            </a:extLst>
          </p:cNvPr>
          <p:cNvPicPr>
            <a:picLocks noChangeAspect="1"/>
          </p:cNvPicPr>
          <p:nvPr/>
        </p:nvPicPr>
        <p:blipFill>
          <a:blip r:embed="rId2"/>
          <a:stretch>
            <a:fillRect/>
          </a:stretch>
        </p:blipFill>
        <p:spPr>
          <a:xfrm>
            <a:off x="6913189" y="1420420"/>
            <a:ext cx="4115157" cy="2749534"/>
          </a:xfrm>
          <a:prstGeom prst="rect">
            <a:avLst/>
          </a:prstGeom>
        </p:spPr>
      </p:pic>
    </p:spTree>
    <p:extLst>
      <p:ext uri="{BB962C8B-B14F-4D97-AF65-F5344CB8AC3E}">
        <p14:creationId xmlns:p14="http://schemas.microsoft.com/office/powerpoint/2010/main" val="299534303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schemas.microsoft.com/sharepoint/v3"/>
    <ds:schemaRef ds:uri="05d88611-e516-4d1a-b12e-39107e78b3d0"/>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schemas.microsoft.com/office/infopath/2007/PartnerControls"/>
    <ds:schemaRef ds:uri="56ea17bb-c96d-4826-b465-01eec0dd23d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62</TotalTime>
  <Words>591</Words>
  <Application>Microsoft Office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Types of Flexible Manufacturing</vt:lpstr>
      <vt:lpstr>Sheet Metal Manufacturing</vt:lpstr>
      <vt:lpstr>Sheet Metal Manufacturing</vt:lpstr>
      <vt:lpstr>Machine Metal Industries</vt:lpstr>
      <vt:lpstr>Machine Metals Industries</vt:lpstr>
      <vt:lpstr>Welding Industries </vt:lpstr>
      <vt:lpstr>Welding Industries </vt:lpstr>
      <vt:lpstr>Employer Expectations </vt:lpstr>
      <vt:lpstr>Basic Expectations for Employees</vt:lpstr>
      <vt:lpstr>Basic Expectations for Workers in Flexible Manufacturing</vt:lpstr>
      <vt:lpstr>Time Management and Work Schedules </vt:lpstr>
      <vt:lpstr>Time-Management Techniques</vt:lpstr>
      <vt:lpstr>Work Schedules</vt:lpstr>
      <vt:lpstr>Class Discussion</vt:lpstr>
      <vt:lpstr>Measuring Team Results</vt:lpstr>
      <vt:lpstr>Teamwork</vt:lpstr>
      <vt:lpstr>Class Discussion</vt:lpstr>
      <vt:lpstr>Measurement</vt:lpstr>
      <vt:lpstr>Rewards for Team Members</vt:lpstr>
      <vt:lpstr>Discussion of Team Member Rewards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13</cp:revision>
  <cp:lastPrinted>2017-07-07T16:17:37Z</cp:lastPrinted>
  <dcterms:created xsi:type="dcterms:W3CDTF">2017-07-11T23:58:30Z</dcterms:created>
  <dcterms:modified xsi:type="dcterms:W3CDTF">2017-07-14T14:55:20Z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