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3"/>
  </p:notesMasterIdLst>
  <p:sldIdLst>
    <p:sldId id="321" r:id="rId6"/>
    <p:sldId id="319" r:id="rId7"/>
    <p:sldId id="323" r:id="rId8"/>
    <p:sldId id="324" r:id="rId9"/>
    <p:sldId id="325" r:id="rId10"/>
    <p:sldId id="327" r:id="rId11"/>
    <p:sldId id="326"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8" r:id="rId27"/>
    <p:sldId id="347" r:id="rId28"/>
    <p:sldId id="346" r:id="rId29"/>
    <p:sldId id="345" r:id="rId30"/>
    <p:sldId id="344" r:id="rId31"/>
    <p:sldId id="342"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Commercial Photography</a:t>
            </a:r>
          </a:p>
          <a:p>
            <a:pPr lvl="1"/>
            <a:r>
              <a:rPr lang="en-US" dirty="0"/>
              <a:t>Different Types of Camera Lenses</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More on “Portrait”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Lenses with a normal focal length are good for portrait photography because they do not distort the face or body. </a:t>
            </a:r>
          </a:p>
          <a:p>
            <a:pPr lvl="1"/>
            <a:endParaRPr lang="en-US" dirty="0"/>
          </a:p>
        </p:txBody>
      </p:sp>
      <p:pic>
        <p:nvPicPr>
          <p:cNvPr id="4" name="Picture 3">
            <a:extLst>
              <a:ext uri="{FF2B5EF4-FFF2-40B4-BE49-F238E27FC236}">
                <a16:creationId xmlns:a16="http://schemas.microsoft.com/office/drawing/2014/main" id="{2974FF18-DCED-4553-A470-74EACD7ECBED}"/>
              </a:ext>
            </a:extLst>
          </p:cNvPr>
          <p:cNvPicPr>
            <a:picLocks noChangeAspect="1"/>
          </p:cNvPicPr>
          <p:nvPr/>
        </p:nvPicPr>
        <p:blipFill>
          <a:blip r:embed="rId2"/>
          <a:stretch>
            <a:fillRect/>
          </a:stretch>
        </p:blipFill>
        <p:spPr>
          <a:xfrm>
            <a:off x="5232388" y="3144289"/>
            <a:ext cx="1950889" cy="1950889"/>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Wide-Angle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These are lenses that are “shorter” than “normal” lenses (&lt;40mm). </a:t>
            </a:r>
          </a:p>
          <a:p>
            <a:pPr lvl="1"/>
            <a:r>
              <a:rPr lang="en-US" dirty="0"/>
              <a:t>These lenses have low focal lengths which allows for them to see a large scope of view.</a:t>
            </a:r>
          </a:p>
          <a:p>
            <a:pPr lvl="1"/>
            <a:endParaRPr lang="en-US" dirty="0"/>
          </a:p>
        </p:txBody>
      </p:sp>
    </p:spTree>
    <p:extLst>
      <p:ext uri="{BB962C8B-B14F-4D97-AF65-F5344CB8AC3E}">
        <p14:creationId xmlns:p14="http://schemas.microsoft.com/office/powerpoint/2010/main" val="3033330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More on “Wide-Angle”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Wide-angle lenses are typically used for landscape photography. </a:t>
            </a:r>
          </a:p>
          <a:p>
            <a:pPr lvl="1"/>
            <a:r>
              <a:rPr lang="en-US" dirty="0"/>
              <a:t>They will often have barrel distortion towards the edges of the photos. </a:t>
            </a:r>
          </a:p>
          <a:p>
            <a:pPr lvl="1"/>
            <a:endParaRPr lang="en-US" dirty="0"/>
          </a:p>
        </p:txBody>
      </p:sp>
      <p:pic>
        <p:nvPicPr>
          <p:cNvPr id="4" name="Picture 3">
            <a:extLst>
              <a:ext uri="{FF2B5EF4-FFF2-40B4-BE49-F238E27FC236}">
                <a16:creationId xmlns:a16="http://schemas.microsoft.com/office/drawing/2014/main" id="{AEBCF247-13CF-4CDC-9295-CF2A0C1A04C4}"/>
              </a:ext>
            </a:extLst>
          </p:cNvPr>
          <p:cNvPicPr>
            <a:picLocks noChangeAspect="1"/>
          </p:cNvPicPr>
          <p:nvPr/>
        </p:nvPicPr>
        <p:blipFill>
          <a:blip r:embed="rId2"/>
          <a:stretch>
            <a:fillRect/>
          </a:stretch>
        </p:blipFill>
        <p:spPr>
          <a:xfrm>
            <a:off x="4808823" y="3126076"/>
            <a:ext cx="3190549" cy="2853087"/>
          </a:xfrm>
          <a:prstGeom prst="rect">
            <a:avLst/>
          </a:prstGeom>
        </p:spPr>
      </p:pic>
    </p:spTree>
    <p:extLst>
      <p:ext uri="{BB962C8B-B14F-4D97-AF65-F5344CB8AC3E}">
        <p14:creationId xmlns:p14="http://schemas.microsoft.com/office/powerpoint/2010/main" val="130125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Barrel  Distortion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Below is an example of barrel distortion that you can get from a very wide-angle lens. </a:t>
            </a:r>
          </a:p>
          <a:p>
            <a:pPr lvl="1"/>
            <a:r>
              <a:rPr lang="en-US" dirty="0"/>
              <a:t>Notice how the lines are not straight, but instead bow outward. </a:t>
            </a:r>
          </a:p>
          <a:p>
            <a:pPr lvl="1"/>
            <a:endParaRPr lang="en-US" dirty="0"/>
          </a:p>
        </p:txBody>
      </p:sp>
      <p:pic>
        <p:nvPicPr>
          <p:cNvPr id="4" name="Picture 3">
            <a:extLst>
              <a:ext uri="{FF2B5EF4-FFF2-40B4-BE49-F238E27FC236}">
                <a16:creationId xmlns:a16="http://schemas.microsoft.com/office/drawing/2014/main" id="{E9ADEEBB-AA23-45E0-9310-ADB5E01409D0}"/>
              </a:ext>
            </a:extLst>
          </p:cNvPr>
          <p:cNvPicPr>
            <a:picLocks noChangeAspect="1"/>
          </p:cNvPicPr>
          <p:nvPr/>
        </p:nvPicPr>
        <p:blipFill>
          <a:blip r:embed="rId2"/>
          <a:stretch>
            <a:fillRect/>
          </a:stretch>
        </p:blipFill>
        <p:spPr>
          <a:xfrm>
            <a:off x="4545687" y="3264587"/>
            <a:ext cx="3130379" cy="2146790"/>
          </a:xfrm>
          <a:prstGeom prst="rect">
            <a:avLst/>
          </a:prstGeom>
        </p:spPr>
      </p:pic>
      <p:sp>
        <p:nvSpPr>
          <p:cNvPr id="5" name="Rectangle 4">
            <a:extLst>
              <a:ext uri="{FF2B5EF4-FFF2-40B4-BE49-F238E27FC236}">
                <a16:creationId xmlns:a16="http://schemas.microsoft.com/office/drawing/2014/main" id="{F7063986-6AEA-4735-A784-954E7C6C0EBD}"/>
              </a:ext>
            </a:extLst>
          </p:cNvPr>
          <p:cNvSpPr/>
          <p:nvPr/>
        </p:nvSpPr>
        <p:spPr>
          <a:xfrm>
            <a:off x="4225992" y="5548288"/>
            <a:ext cx="4085093" cy="369332"/>
          </a:xfrm>
          <a:prstGeom prst="rect">
            <a:avLst/>
          </a:prstGeom>
        </p:spPr>
        <p:txBody>
          <a:bodyPr wrap="none">
            <a:spAutoFit/>
          </a:bodyPr>
          <a:lstStyle/>
          <a:p>
            <a:r>
              <a:rPr lang="en-US" dirty="0"/>
              <a:t>Photo provided by Will Milne, Denton ISD</a:t>
            </a:r>
          </a:p>
        </p:txBody>
      </p:sp>
    </p:spTree>
    <p:extLst>
      <p:ext uri="{BB962C8B-B14F-4D97-AF65-F5344CB8AC3E}">
        <p14:creationId xmlns:p14="http://schemas.microsoft.com/office/powerpoint/2010/main" val="1138382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Telephoto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Telephoto lenses have a focal length above 100mm. </a:t>
            </a:r>
          </a:p>
          <a:p>
            <a:pPr lvl="1"/>
            <a:r>
              <a:rPr lang="en-US" dirty="0"/>
              <a:t>They produce a very narrow field of view,  and they tend to make it seem as if objects that are distant from one another are actually close. </a:t>
            </a:r>
          </a:p>
          <a:p>
            <a:pPr lvl="1"/>
            <a:endParaRPr lang="en-US" dirty="0"/>
          </a:p>
        </p:txBody>
      </p:sp>
      <p:pic>
        <p:nvPicPr>
          <p:cNvPr id="4" name="Picture 3">
            <a:extLst>
              <a:ext uri="{FF2B5EF4-FFF2-40B4-BE49-F238E27FC236}">
                <a16:creationId xmlns:a16="http://schemas.microsoft.com/office/drawing/2014/main" id="{5EA6CDB0-5C2F-4F90-95FA-28A25E3D14E5}"/>
              </a:ext>
            </a:extLst>
          </p:cNvPr>
          <p:cNvPicPr>
            <a:picLocks noChangeAspect="1"/>
          </p:cNvPicPr>
          <p:nvPr/>
        </p:nvPicPr>
        <p:blipFill>
          <a:blip r:embed="rId2"/>
          <a:stretch>
            <a:fillRect/>
          </a:stretch>
        </p:blipFill>
        <p:spPr>
          <a:xfrm>
            <a:off x="3019493" y="3709706"/>
            <a:ext cx="6493599" cy="1799431"/>
          </a:xfrm>
          <a:prstGeom prst="rect">
            <a:avLst/>
          </a:prstGeom>
        </p:spPr>
      </p:pic>
    </p:spTree>
    <p:extLst>
      <p:ext uri="{BB962C8B-B14F-4D97-AF65-F5344CB8AC3E}">
        <p14:creationId xmlns:p14="http://schemas.microsoft.com/office/powerpoint/2010/main" val="2890689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More on “Telephoto”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Telephoto lenses allow a photographer to “zoom” into action from far away. </a:t>
            </a:r>
          </a:p>
          <a:p>
            <a:pPr lvl="2"/>
            <a:r>
              <a:rPr lang="en-US" dirty="0"/>
              <a:t>For this reason, they are common with sports photography, wild animal photography, and other activities in which it is necessary for the photographer to be far away from the subject. </a:t>
            </a:r>
          </a:p>
          <a:p>
            <a:pPr lvl="1"/>
            <a:endParaRPr lang="en-US" dirty="0"/>
          </a:p>
        </p:txBody>
      </p:sp>
    </p:spTree>
    <p:extLst>
      <p:ext uri="{BB962C8B-B14F-4D97-AF65-F5344CB8AC3E}">
        <p14:creationId xmlns:p14="http://schemas.microsoft.com/office/powerpoint/2010/main" val="337759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Specialty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Aside from lens categories that are based on focal length, there are other types of “specialty” lenses that have other unique purposes.</a:t>
            </a:r>
          </a:p>
          <a:p>
            <a:pPr lvl="1"/>
            <a:r>
              <a:rPr lang="en-US" dirty="0"/>
              <a:t>Let us review a few of them. </a:t>
            </a:r>
          </a:p>
          <a:p>
            <a:pPr lvl="1"/>
            <a:endParaRPr lang="en-US" dirty="0"/>
          </a:p>
        </p:txBody>
      </p:sp>
    </p:spTree>
    <p:extLst>
      <p:ext uri="{BB962C8B-B14F-4D97-AF65-F5344CB8AC3E}">
        <p14:creationId xmlns:p14="http://schemas.microsoft.com/office/powerpoint/2010/main" val="290404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Macro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“macro” lens allows a photographer to take an up-close photo of an object and replicate it’s size or, in some cases, even magnify it. </a:t>
            </a:r>
          </a:p>
          <a:p>
            <a:pPr lvl="1"/>
            <a:endParaRPr lang="en-US" dirty="0"/>
          </a:p>
        </p:txBody>
      </p:sp>
    </p:spTree>
    <p:extLst>
      <p:ext uri="{BB962C8B-B14F-4D97-AF65-F5344CB8AC3E}">
        <p14:creationId xmlns:p14="http://schemas.microsoft.com/office/powerpoint/2010/main" val="1473712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Macro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Below is an example of a photo from a macro lens. </a:t>
            </a:r>
          </a:p>
          <a:p>
            <a:pPr lvl="1"/>
            <a:r>
              <a:rPr lang="en-US" dirty="0"/>
              <a:t>Notice how close the shot is. </a:t>
            </a:r>
          </a:p>
          <a:p>
            <a:pPr lvl="1"/>
            <a:endParaRPr lang="en-US" dirty="0"/>
          </a:p>
        </p:txBody>
      </p:sp>
      <p:pic>
        <p:nvPicPr>
          <p:cNvPr id="4" name="Picture 3">
            <a:extLst>
              <a:ext uri="{FF2B5EF4-FFF2-40B4-BE49-F238E27FC236}">
                <a16:creationId xmlns:a16="http://schemas.microsoft.com/office/drawing/2014/main" id="{6F791EE9-63D0-457E-8C5A-71DCE139A844}"/>
              </a:ext>
            </a:extLst>
          </p:cNvPr>
          <p:cNvPicPr>
            <a:picLocks noChangeAspect="1"/>
          </p:cNvPicPr>
          <p:nvPr/>
        </p:nvPicPr>
        <p:blipFill>
          <a:blip r:embed="rId2"/>
          <a:stretch>
            <a:fillRect/>
          </a:stretch>
        </p:blipFill>
        <p:spPr>
          <a:xfrm>
            <a:off x="4871124" y="2735967"/>
            <a:ext cx="3462828" cy="2438611"/>
          </a:xfrm>
          <a:prstGeom prst="rect">
            <a:avLst/>
          </a:prstGeom>
        </p:spPr>
      </p:pic>
      <p:sp>
        <p:nvSpPr>
          <p:cNvPr id="5" name="Rectangle 4">
            <a:extLst>
              <a:ext uri="{FF2B5EF4-FFF2-40B4-BE49-F238E27FC236}">
                <a16:creationId xmlns:a16="http://schemas.microsoft.com/office/drawing/2014/main" id="{79224F03-9C02-43B4-9C90-AB8EF508B184}"/>
              </a:ext>
            </a:extLst>
          </p:cNvPr>
          <p:cNvSpPr/>
          <p:nvPr/>
        </p:nvSpPr>
        <p:spPr>
          <a:xfrm>
            <a:off x="4632354" y="5174578"/>
            <a:ext cx="4085093" cy="369332"/>
          </a:xfrm>
          <a:prstGeom prst="rect">
            <a:avLst/>
          </a:prstGeom>
        </p:spPr>
        <p:txBody>
          <a:bodyPr wrap="none">
            <a:spAutoFit/>
          </a:bodyPr>
          <a:lstStyle/>
          <a:p>
            <a:r>
              <a:rPr lang="en-US" dirty="0"/>
              <a:t>Photo provided by Will Milne, Denton ISD</a:t>
            </a:r>
          </a:p>
        </p:txBody>
      </p:sp>
    </p:spTree>
    <p:extLst>
      <p:ext uri="{BB962C8B-B14F-4D97-AF65-F5344CB8AC3E}">
        <p14:creationId xmlns:p14="http://schemas.microsoft.com/office/powerpoint/2010/main" val="131821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Selective  Focus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Selective Focus lenses allow a photographer to tilt a lens away from the body of a DSLR to produce a strange “slice” of focus. </a:t>
            </a:r>
          </a:p>
          <a:p>
            <a:pPr lvl="1"/>
            <a:endParaRPr lang="en-US" dirty="0"/>
          </a:p>
        </p:txBody>
      </p:sp>
    </p:spTree>
    <p:extLst>
      <p:ext uri="{BB962C8B-B14F-4D97-AF65-F5344CB8AC3E}">
        <p14:creationId xmlns:p14="http://schemas.microsoft.com/office/powerpoint/2010/main" val="288920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SELECTIVE  FOCUS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image to the right is an example of a “selective focus” shot. </a:t>
            </a:r>
          </a:p>
          <a:p>
            <a:pPr lvl="1"/>
            <a:r>
              <a:rPr lang="en-US" dirty="0"/>
              <a:t>Notice how the hair and body are out of focus, but the face is in focus. </a:t>
            </a:r>
          </a:p>
          <a:p>
            <a:pPr lvl="1"/>
            <a:endParaRPr lang="en-US" dirty="0"/>
          </a:p>
        </p:txBody>
      </p:sp>
      <p:pic>
        <p:nvPicPr>
          <p:cNvPr id="4" name="Picture 3">
            <a:extLst>
              <a:ext uri="{FF2B5EF4-FFF2-40B4-BE49-F238E27FC236}">
                <a16:creationId xmlns:a16="http://schemas.microsoft.com/office/drawing/2014/main" id="{F2739FE0-DACA-402D-936A-523D2533ABA5}"/>
              </a:ext>
            </a:extLst>
          </p:cNvPr>
          <p:cNvPicPr>
            <a:picLocks noChangeAspect="1"/>
          </p:cNvPicPr>
          <p:nvPr/>
        </p:nvPicPr>
        <p:blipFill>
          <a:blip r:embed="rId2"/>
          <a:stretch>
            <a:fillRect/>
          </a:stretch>
        </p:blipFill>
        <p:spPr>
          <a:xfrm>
            <a:off x="5170636" y="2695983"/>
            <a:ext cx="1868679" cy="2801018"/>
          </a:xfrm>
          <a:prstGeom prst="rect">
            <a:avLst/>
          </a:prstGeom>
        </p:spPr>
      </p:pic>
      <p:sp>
        <p:nvSpPr>
          <p:cNvPr id="5" name="Rectangle 4">
            <a:extLst>
              <a:ext uri="{FF2B5EF4-FFF2-40B4-BE49-F238E27FC236}">
                <a16:creationId xmlns:a16="http://schemas.microsoft.com/office/drawing/2014/main" id="{CF921508-C83F-4683-BD19-522333F11F42}"/>
              </a:ext>
            </a:extLst>
          </p:cNvPr>
          <p:cNvSpPr/>
          <p:nvPr/>
        </p:nvSpPr>
        <p:spPr>
          <a:xfrm>
            <a:off x="4310012" y="5633912"/>
            <a:ext cx="4085093" cy="369332"/>
          </a:xfrm>
          <a:prstGeom prst="rect">
            <a:avLst/>
          </a:prstGeom>
        </p:spPr>
        <p:txBody>
          <a:bodyPr wrap="none">
            <a:spAutoFit/>
          </a:bodyPr>
          <a:lstStyle/>
          <a:p>
            <a:r>
              <a:rPr lang="en-US" dirty="0"/>
              <a:t>Photo provided by Will Milne, Denton ISD</a:t>
            </a:r>
          </a:p>
        </p:txBody>
      </p:sp>
    </p:spTree>
    <p:extLst>
      <p:ext uri="{BB962C8B-B14F-4D97-AF65-F5344CB8AC3E}">
        <p14:creationId xmlns:p14="http://schemas.microsoft.com/office/powerpoint/2010/main" val="1496540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Tilt-Shift </a:t>
            </a:r>
            <a:r>
              <a:rPr lang="en-US" dirty="0" err="1"/>
              <a:t>LensES</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lens to the right is an example of a tilt-shift lens. </a:t>
            </a:r>
          </a:p>
          <a:p>
            <a:pPr lvl="1"/>
            <a:r>
              <a:rPr lang="en-US" dirty="0"/>
              <a:t>Notice the dial on the front that allows the lens to “tilt” to the desired effect. </a:t>
            </a:r>
          </a:p>
          <a:p>
            <a:pPr lvl="1"/>
            <a:endParaRPr lang="en-US" dirty="0"/>
          </a:p>
        </p:txBody>
      </p:sp>
      <p:pic>
        <p:nvPicPr>
          <p:cNvPr id="4" name="Picture 3">
            <a:extLst>
              <a:ext uri="{FF2B5EF4-FFF2-40B4-BE49-F238E27FC236}">
                <a16:creationId xmlns:a16="http://schemas.microsoft.com/office/drawing/2014/main" id="{F9C4327C-5450-4BD2-AE8D-BBC94EF08304}"/>
              </a:ext>
            </a:extLst>
          </p:cNvPr>
          <p:cNvPicPr>
            <a:picLocks noChangeAspect="1"/>
          </p:cNvPicPr>
          <p:nvPr/>
        </p:nvPicPr>
        <p:blipFill>
          <a:blip r:embed="rId2"/>
          <a:stretch>
            <a:fillRect/>
          </a:stretch>
        </p:blipFill>
        <p:spPr>
          <a:xfrm>
            <a:off x="5256156" y="3034962"/>
            <a:ext cx="2070514" cy="2963757"/>
          </a:xfrm>
          <a:prstGeom prst="rect">
            <a:avLst/>
          </a:prstGeom>
        </p:spPr>
      </p:pic>
    </p:spTree>
    <p:extLst>
      <p:ext uri="{BB962C8B-B14F-4D97-AF65-F5344CB8AC3E}">
        <p14:creationId xmlns:p14="http://schemas.microsoft.com/office/powerpoint/2010/main" val="1416376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Prime  versus  Zoom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Prime lenses are those that have a fixed focal length and cannot zoom in or out. </a:t>
            </a:r>
          </a:p>
          <a:p>
            <a:pPr lvl="1"/>
            <a:r>
              <a:rPr lang="en-US" dirty="0"/>
              <a:t>Zoom lenses are those that have a variable focal length. </a:t>
            </a:r>
          </a:p>
          <a:p>
            <a:pPr lvl="1"/>
            <a:endParaRPr lang="en-US" dirty="0"/>
          </a:p>
        </p:txBody>
      </p:sp>
      <p:pic>
        <p:nvPicPr>
          <p:cNvPr id="4" name="Picture 3">
            <a:extLst>
              <a:ext uri="{FF2B5EF4-FFF2-40B4-BE49-F238E27FC236}">
                <a16:creationId xmlns:a16="http://schemas.microsoft.com/office/drawing/2014/main" id="{D18F7C6B-B613-4FAD-8831-85AF1FF9D737}"/>
              </a:ext>
            </a:extLst>
          </p:cNvPr>
          <p:cNvPicPr>
            <a:picLocks noChangeAspect="1"/>
          </p:cNvPicPr>
          <p:nvPr/>
        </p:nvPicPr>
        <p:blipFill>
          <a:blip r:embed="rId2"/>
          <a:stretch>
            <a:fillRect/>
          </a:stretch>
        </p:blipFill>
        <p:spPr>
          <a:xfrm>
            <a:off x="5058214" y="3361570"/>
            <a:ext cx="2604112" cy="2462803"/>
          </a:xfrm>
          <a:prstGeom prst="rect">
            <a:avLst/>
          </a:prstGeom>
        </p:spPr>
      </p:pic>
    </p:spTree>
    <p:extLst>
      <p:ext uri="{BB962C8B-B14F-4D97-AF65-F5344CB8AC3E}">
        <p14:creationId xmlns:p14="http://schemas.microsoft.com/office/powerpoint/2010/main" val="29429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to  Read  a  Lens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This is a 55-250mm f/4 lens.</a:t>
            </a:r>
          </a:p>
          <a:p>
            <a:pPr lvl="1"/>
            <a:r>
              <a:rPr lang="en-US" dirty="0"/>
              <a:t>That means this lens can zoom from 55mm all the way up to 250mm.</a:t>
            </a:r>
          </a:p>
          <a:p>
            <a:pPr lvl="1"/>
            <a:r>
              <a:rPr lang="en-US" dirty="0"/>
              <a:t>It also has a maximum aperture opening of f/4. </a:t>
            </a:r>
          </a:p>
          <a:p>
            <a:pPr lvl="1"/>
            <a:endParaRPr lang="en-US" dirty="0"/>
          </a:p>
        </p:txBody>
      </p:sp>
      <p:pic>
        <p:nvPicPr>
          <p:cNvPr id="4" name="Picture 3">
            <a:extLst>
              <a:ext uri="{FF2B5EF4-FFF2-40B4-BE49-F238E27FC236}">
                <a16:creationId xmlns:a16="http://schemas.microsoft.com/office/drawing/2014/main" id="{ACD03EDF-2A3A-46A4-92F7-8EDA0B56D0F0}"/>
              </a:ext>
            </a:extLst>
          </p:cNvPr>
          <p:cNvPicPr>
            <a:picLocks noChangeAspect="1"/>
          </p:cNvPicPr>
          <p:nvPr/>
        </p:nvPicPr>
        <p:blipFill>
          <a:blip r:embed="rId2"/>
          <a:stretch>
            <a:fillRect/>
          </a:stretch>
        </p:blipFill>
        <p:spPr>
          <a:xfrm>
            <a:off x="4946970" y="3299624"/>
            <a:ext cx="2454449" cy="2454449"/>
          </a:xfrm>
          <a:prstGeom prst="rect">
            <a:avLst/>
          </a:prstGeom>
        </p:spPr>
      </p:pic>
    </p:spTree>
    <p:extLst>
      <p:ext uri="{BB962C8B-B14F-4D97-AF65-F5344CB8AC3E}">
        <p14:creationId xmlns:p14="http://schemas.microsoft.com/office/powerpoint/2010/main" val="711266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Lenses  and  Aperture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One of the main things that affects the price of a lens is its maximum aperture opening size. </a:t>
            </a:r>
          </a:p>
          <a:p>
            <a:pPr lvl="1"/>
            <a:r>
              <a:rPr lang="en-US" dirty="0"/>
              <a:t>For example, a lens with a max aperture size of f/1.8 would normally be more expensive than a lens with a max size of f/3.5. </a:t>
            </a:r>
          </a:p>
          <a:p>
            <a:pPr lvl="1"/>
            <a:endParaRPr lang="en-US" dirty="0"/>
          </a:p>
        </p:txBody>
      </p:sp>
    </p:spTree>
    <p:extLst>
      <p:ext uri="{BB962C8B-B14F-4D97-AF65-F5344CB8AC3E}">
        <p14:creationId xmlns:p14="http://schemas.microsoft.com/office/powerpoint/2010/main" val="3594482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Which  lens  to  use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Which lens you use depends on two things: </a:t>
            </a:r>
          </a:p>
          <a:p>
            <a:pPr lvl="2"/>
            <a:r>
              <a:rPr lang="en-US" dirty="0"/>
              <a:t>The photo you are taking</a:t>
            </a:r>
          </a:p>
          <a:p>
            <a:pPr lvl="2"/>
            <a:r>
              <a:rPr lang="en-US" dirty="0"/>
              <a:t>The effect you want to achieve in the image</a:t>
            </a:r>
          </a:p>
          <a:p>
            <a:pPr lvl="1"/>
            <a:endParaRPr lang="en-US" dirty="0"/>
          </a:p>
        </p:txBody>
      </p:sp>
    </p:spTree>
    <p:extLst>
      <p:ext uri="{BB962C8B-B14F-4D97-AF65-F5344CB8AC3E}">
        <p14:creationId xmlns:p14="http://schemas.microsoft.com/office/powerpoint/2010/main" val="126698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When to Change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If you are photographing a wild animal, you will want to use a telephoto lens because it will allow you to take a closer shot while still maintaining your distance from the subject.</a:t>
            </a:r>
          </a:p>
          <a:p>
            <a:pPr lvl="1"/>
            <a:r>
              <a:rPr lang="en-US" dirty="0"/>
              <a:t>There are many other situations in which you would change lenses. </a:t>
            </a:r>
          </a:p>
          <a:p>
            <a:pPr lvl="2"/>
            <a:r>
              <a:rPr lang="en-US" dirty="0"/>
              <a:t>What situations can you imagine? </a:t>
            </a:r>
          </a:p>
          <a:p>
            <a:pPr lvl="1"/>
            <a:endParaRPr lang="en-US" dirty="0"/>
          </a:p>
        </p:txBody>
      </p:sp>
    </p:spTree>
    <p:extLst>
      <p:ext uri="{BB962C8B-B14F-4D97-AF65-F5344CB8AC3E}">
        <p14:creationId xmlns:p14="http://schemas.microsoft.com/office/powerpoint/2010/main" val="115438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lens is oftentimes the most important part of a camera. </a:t>
            </a:r>
          </a:p>
          <a:p>
            <a:pPr lvl="1"/>
            <a:r>
              <a:rPr lang="en-US" dirty="0"/>
              <a:t>Different types of lenses take different kinds of photos. </a:t>
            </a:r>
          </a:p>
          <a:p>
            <a:pPr lvl="1"/>
            <a:r>
              <a:rPr lang="en-US" dirty="0"/>
              <a:t>The main difference between lenses is the focal length. </a:t>
            </a:r>
          </a:p>
          <a:p>
            <a:pPr lvl="1"/>
            <a:r>
              <a:rPr lang="en-US" dirty="0"/>
              <a:t>All lenses have pros and cons associated with their use.</a:t>
            </a:r>
          </a:p>
          <a:p>
            <a:pPr lvl="1"/>
            <a:endParaRPr lang="en-US" dirty="0"/>
          </a:p>
        </p:txBody>
      </p:sp>
    </p:spTree>
    <p:extLst>
      <p:ext uri="{BB962C8B-B14F-4D97-AF65-F5344CB8AC3E}">
        <p14:creationId xmlns:p14="http://schemas.microsoft.com/office/powerpoint/2010/main" val="2601036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Introduction to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One common misconception about cameras is that the most important thing is the body of your camera. </a:t>
            </a:r>
          </a:p>
          <a:p>
            <a:pPr lvl="1"/>
            <a:r>
              <a:rPr lang="en-US" dirty="0"/>
              <a:t>In actuality, the lens is oftentimes the “make it or break it” element of the photos you take.</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Lenses Continued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DSLRs have the ability to switch lenses. </a:t>
            </a:r>
          </a:p>
          <a:p>
            <a:pPr lvl="1"/>
            <a:r>
              <a:rPr lang="en-US" dirty="0"/>
              <a:t>There are many different types of lenses that all have their own pros and cons. </a:t>
            </a:r>
          </a:p>
          <a:p>
            <a:pPr lvl="1"/>
            <a:endParaRPr lang="en-US" dirty="0"/>
          </a:p>
        </p:txBody>
      </p:sp>
      <p:pic>
        <p:nvPicPr>
          <p:cNvPr id="4" name="Picture 3">
            <a:extLst>
              <a:ext uri="{FF2B5EF4-FFF2-40B4-BE49-F238E27FC236}">
                <a16:creationId xmlns:a16="http://schemas.microsoft.com/office/drawing/2014/main" id="{F7B43558-5B2A-4226-8B42-2C59E47680B2}"/>
              </a:ext>
            </a:extLst>
          </p:cNvPr>
          <p:cNvPicPr>
            <a:picLocks noChangeAspect="1"/>
          </p:cNvPicPr>
          <p:nvPr/>
        </p:nvPicPr>
        <p:blipFill>
          <a:blip r:embed="rId2"/>
          <a:stretch>
            <a:fillRect/>
          </a:stretch>
        </p:blipFill>
        <p:spPr>
          <a:xfrm>
            <a:off x="5367988" y="3210450"/>
            <a:ext cx="2084948" cy="2779931"/>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Lens  Vocabulary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Focal Length </a:t>
            </a:r>
          </a:p>
          <a:p>
            <a:pPr lvl="2"/>
            <a:r>
              <a:rPr lang="en-US" dirty="0"/>
              <a:t>Focal length is the distance between the optical center of the lens and the sensor. </a:t>
            </a:r>
          </a:p>
          <a:p>
            <a:pPr lvl="2"/>
            <a:r>
              <a:rPr lang="en-US" dirty="0"/>
              <a:t>The longer the lens, the more magnification you achieve and the further it can “see.” </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Lens  Vocabulary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Lens Elements</a:t>
            </a:r>
          </a:p>
          <a:p>
            <a:pPr lvl="2"/>
            <a:r>
              <a:rPr lang="en-US" dirty="0"/>
              <a:t>Every camera lens has multiple pieces of glass inside that attempt to recreate what the lens sees as realistically as possible. </a:t>
            </a:r>
          </a:p>
          <a:p>
            <a:pPr lvl="1"/>
            <a:endParaRPr lang="en-US" dirty="0"/>
          </a:p>
        </p:txBody>
      </p:sp>
      <p:pic>
        <p:nvPicPr>
          <p:cNvPr id="4" name="Picture 3">
            <a:extLst>
              <a:ext uri="{FF2B5EF4-FFF2-40B4-BE49-F238E27FC236}">
                <a16:creationId xmlns:a16="http://schemas.microsoft.com/office/drawing/2014/main" id="{37A64002-30AF-4B76-B890-BECC6E1AAF0D}"/>
              </a:ext>
            </a:extLst>
          </p:cNvPr>
          <p:cNvPicPr>
            <a:picLocks noChangeAspect="1"/>
          </p:cNvPicPr>
          <p:nvPr/>
        </p:nvPicPr>
        <p:blipFill>
          <a:blip r:embed="rId2"/>
          <a:stretch>
            <a:fillRect/>
          </a:stretch>
        </p:blipFill>
        <p:spPr>
          <a:xfrm>
            <a:off x="4789087" y="3648461"/>
            <a:ext cx="3140689" cy="1906074"/>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Lens  Vocabulary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Lens Distortion</a:t>
            </a:r>
          </a:p>
          <a:p>
            <a:pPr lvl="2"/>
            <a:r>
              <a:rPr lang="en-US" dirty="0"/>
              <a:t>This is when a lens fails to recreate straight lines.</a:t>
            </a:r>
          </a:p>
          <a:p>
            <a:pPr lvl="2"/>
            <a:r>
              <a:rPr lang="en-US" dirty="0"/>
              <a:t>There are several different types of lens distortion. </a:t>
            </a:r>
          </a:p>
          <a:p>
            <a:pPr lvl="1"/>
            <a:r>
              <a:rPr lang="en-US" dirty="0"/>
              <a:t>Aperture</a:t>
            </a:r>
          </a:p>
          <a:p>
            <a:pPr lvl="2"/>
            <a:r>
              <a:rPr lang="en-US" dirty="0"/>
              <a:t>Aperture is the size of the hole inside a lens that allows light into a camera</a:t>
            </a:r>
          </a:p>
        </p:txBody>
      </p:sp>
    </p:spTree>
    <p:extLst>
      <p:ext uri="{BB962C8B-B14F-4D97-AF65-F5344CB8AC3E}">
        <p14:creationId xmlns:p14="http://schemas.microsoft.com/office/powerpoint/2010/main" val="252456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Lens Distortion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There are many different types of lens distortions. </a:t>
            </a:r>
          </a:p>
          <a:p>
            <a:pPr lvl="2"/>
            <a:r>
              <a:rPr lang="en-US" dirty="0"/>
              <a:t>Barrel Distortion</a:t>
            </a:r>
          </a:p>
          <a:p>
            <a:pPr lvl="3"/>
            <a:r>
              <a:rPr lang="en-US" dirty="0"/>
              <a:t>Where the subject bows out away from the image center </a:t>
            </a:r>
          </a:p>
          <a:p>
            <a:pPr lvl="3"/>
            <a:r>
              <a:rPr lang="en-US" dirty="0"/>
              <a:t>Common with wide-angle lenses </a:t>
            </a:r>
          </a:p>
          <a:p>
            <a:pPr lvl="2"/>
            <a:r>
              <a:rPr lang="en-US" dirty="0"/>
              <a:t>Pincushion</a:t>
            </a:r>
          </a:p>
          <a:p>
            <a:pPr lvl="3"/>
            <a:r>
              <a:rPr lang="en-US" dirty="0"/>
              <a:t>Where the subject lines bow inward toward the image center - - the opposite of barrel distortion</a:t>
            </a:r>
          </a:p>
          <a:p>
            <a:pPr lvl="1"/>
            <a:endParaRPr lang="en-US" dirty="0"/>
          </a:p>
        </p:txBody>
      </p:sp>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Normal (Portrait) Lenses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Normal lenses have a focal length of around 40 - 50mm. </a:t>
            </a:r>
          </a:p>
          <a:p>
            <a:pPr lvl="1"/>
            <a:r>
              <a:rPr lang="en-US" dirty="0"/>
              <a:t>They are called “portrait” lenses because the perspective is close to what the human eye sees</a:t>
            </a:r>
          </a:p>
        </p:txBody>
      </p:sp>
      <p:pic>
        <p:nvPicPr>
          <p:cNvPr id="4" name="Picture 3">
            <a:extLst>
              <a:ext uri="{FF2B5EF4-FFF2-40B4-BE49-F238E27FC236}">
                <a16:creationId xmlns:a16="http://schemas.microsoft.com/office/drawing/2014/main" id="{E7711588-775C-4AAD-B933-187A534C1051}"/>
              </a:ext>
            </a:extLst>
          </p:cNvPr>
          <p:cNvPicPr>
            <a:picLocks noChangeAspect="1"/>
          </p:cNvPicPr>
          <p:nvPr/>
        </p:nvPicPr>
        <p:blipFill>
          <a:blip r:embed="rId2"/>
          <a:stretch>
            <a:fillRect/>
          </a:stretch>
        </p:blipFill>
        <p:spPr>
          <a:xfrm>
            <a:off x="4786894" y="2712858"/>
            <a:ext cx="2740661" cy="2752682"/>
          </a:xfrm>
          <a:prstGeom prst="rect">
            <a:avLst/>
          </a:prstGeom>
        </p:spPr>
      </p:pic>
      <p:sp>
        <p:nvSpPr>
          <p:cNvPr id="6" name="Rectangle 5">
            <a:extLst>
              <a:ext uri="{FF2B5EF4-FFF2-40B4-BE49-F238E27FC236}">
                <a16:creationId xmlns:a16="http://schemas.microsoft.com/office/drawing/2014/main" id="{E87A9228-2C2F-4DE4-BA44-C6DE6156CC0D}"/>
              </a:ext>
            </a:extLst>
          </p:cNvPr>
          <p:cNvSpPr/>
          <p:nvPr/>
        </p:nvSpPr>
        <p:spPr>
          <a:xfrm>
            <a:off x="4225992" y="5602451"/>
            <a:ext cx="4085093" cy="369332"/>
          </a:xfrm>
          <a:prstGeom prst="rect">
            <a:avLst/>
          </a:prstGeom>
        </p:spPr>
        <p:txBody>
          <a:bodyPr wrap="none">
            <a:spAutoFit/>
          </a:bodyPr>
          <a:lstStyle/>
          <a:p>
            <a:r>
              <a:rPr lang="en-US" dirty="0"/>
              <a:t>Photo provided by Will Milne, Denton ISD</a:t>
            </a:r>
          </a:p>
        </p:txBody>
      </p:sp>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purl.org/dc/terms/"/>
    <ds:schemaRef ds:uri="http://schemas.openxmlformats.org/package/2006/metadata/core-properties"/>
    <ds:schemaRef ds:uri="http://schemas.microsoft.com/sharepoint/v3"/>
    <ds:schemaRef ds:uri="56ea17bb-c96d-4826-b465-01eec0dd23dd"/>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174</TotalTime>
  <Words>926</Words>
  <Application>Microsoft Office PowerPoint</Application>
  <PresentationFormat>Widescreen</PresentationFormat>
  <Paragraphs>91</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Introduction to Lenses</vt:lpstr>
      <vt:lpstr>Lenses Continued</vt:lpstr>
      <vt:lpstr>Lens  Vocabulary</vt:lpstr>
      <vt:lpstr>Lens  Vocabulary</vt:lpstr>
      <vt:lpstr>Lens  Vocabulary</vt:lpstr>
      <vt:lpstr>Lens Distortion</vt:lpstr>
      <vt:lpstr>Normal (Portrait) Lenses</vt:lpstr>
      <vt:lpstr>More on “Portrait” Lenses</vt:lpstr>
      <vt:lpstr>Wide-Angle Lenses</vt:lpstr>
      <vt:lpstr>More on “Wide-Angle” Lenses</vt:lpstr>
      <vt:lpstr>Barrel  Distortion</vt:lpstr>
      <vt:lpstr>Telephoto  Lenses</vt:lpstr>
      <vt:lpstr>More on “Telephoto” Lenses</vt:lpstr>
      <vt:lpstr>Specialty Lenses</vt:lpstr>
      <vt:lpstr>Macro Lenses</vt:lpstr>
      <vt:lpstr>Macro Lenses</vt:lpstr>
      <vt:lpstr>Selective  Focus  Lenses</vt:lpstr>
      <vt:lpstr>SELECTIVE  FOCUS  Lenses</vt:lpstr>
      <vt:lpstr>Tilt-Shift LensES</vt:lpstr>
      <vt:lpstr>Prime  versus  Zoom  lenses</vt:lpstr>
      <vt:lpstr>How  to  Read  a  Lens</vt:lpstr>
      <vt:lpstr>Lenses  and  Aperture</vt:lpstr>
      <vt:lpstr>Which  lens  to  use</vt:lpstr>
      <vt:lpstr>When to Change Lenses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6</cp:revision>
  <cp:lastPrinted>2017-07-07T16:17:37Z</cp:lastPrinted>
  <dcterms:created xsi:type="dcterms:W3CDTF">2017-07-11T23:58:30Z</dcterms:created>
  <dcterms:modified xsi:type="dcterms:W3CDTF">2017-07-24T15:28:20Z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