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23"/>
  </p:notesMasterIdLst>
  <p:sldIdLst>
    <p:sldId id="321" r:id="rId6"/>
    <p:sldId id="319" r:id="rId7"/>
    <p:sldId id="323" r:id="rId8"/>
    <p:sldId id="324" r:id="rId9"/>
    <p:sldId id="325" r:id="rId10"/>
    <p:sldId id="326" r:id="rId11"/>
    <p:sldId id="327" r:id="rId12"/>
    <p:sldId id="328" r:id="rId13"/>
    <p:sldId id="329" r:id="rId14"/>
    <p:sldId id="330" r:id="rId15"/>
    <p:sldId id="331" r:id="rId16"/>
    <p:sldId id="332" r:id="rId17"/>
    <p:sldId id="333" r:id="rId18"/>
    <p:sldId id="334" r:id="rId19"/>
    <p:sldId id="335" r:id="rId20"/>
    <p:sldId id="336" r:id="rId21"/>
    <p:sldId id="337" r:id="rId2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5190" autoAdjust="0"/>
  </p:normalViewPr>
  <p:slideViewPr>
    <p:cSldViewPr snapToGrid="0">
      <p:cViewPr varScale="1">
        <p:scale>
          <a:sx n="48" d="100"/>
          <a:sy n="48" d="100"/>
        </p:scale>
        <p:origin x="67" y="898"/>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7/14/2017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95718"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sp>
        <p:nvSpPr>
          <p:cNvPr id="7" name="Text Placeholder 6"/>
          <p:cNvSpPr>
            <a:spLocks noGrp="1"/>
          </p:cNvSpPr>
          <p:nvPr>
            <p:ph type="body" sz="quarter" idx="10"/>
          </p:nvPr>
        </p:nvSpPr>
        <p:spPr bwMode="white">
          <a:xfrm>
            <a:off x="4735870" y="1219200"/>
            <a:ext cx="7080130" cy="5072063"/>
          </a:xfrm>
        </p:spPr>
        <p:txBody>
          <a:bodyPr lIns="0" tIns="0" rIns="0" bIns="0" anchor="t" anchorCtr="0"/>
          <a:lstStyle>
            <a:lvl1pPr marL="0" indent="0">
              <a:spcAft>
                <a:spcPts val="600"/>
              </a:spcAft>
              <a:buFontTx/>
              <a:buNone/>
              <a:defRPr sz="7200" spc="-60" baseline="0">
                <a:solidFill>
                  <a:schemeClr val="bg1"/>
                </a:solidFill>
              </a:defRPr>
            </a:lvl1pPr>
            <a:lvl2pPr marL="0" indent="0">
              <a:buFontTx/>
              <a:buNone/>
              <a:defRPr sz="4400">
                <a:solidFill>
                  <a:schemeClr val="accent2">
                    <a:lumMod val="60000"/>
                    <a:lumOff val="40000"/>
                  </a:schemeClr>
                </a:solidFill>
              </a:defRPr>
            </a:lvl2pPr>
          </a:lstStyle>
          <a:p>
            <a:pPr lvl="0"/>
            <a:r>
              <a:rPr lang="en-US"/>
              <a:t>Edit Master text styles</a:t>
            </a:r>
          </a:p>
          <a:p>
            <a:pPr lvl="1"/>
            <a:r>
              <a:rPr lang="en-US"/>
              <a:t>Second level</a:t>
            </a:r>
          </a:p>
        </p:txBody>
      </p:sp>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r">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7.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9.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5.xml"/><Relationship Id="rId1" Type="http://schemas.openxmlformats.org/officeDocument/2006/relationships/themeOverride" Target="../theme/themeOverride10.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1.xml"/></Relationships>
</file>

<file path=ppt/slides/_rels/slide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slideLayout" Target="../slideLayouts/slideLayout3.xml"/><Relationship Id="rId1" Type="http://schemas.openxmlformats.org/officeDocument/2006/relationships/themeOverride" Target="../theme/themeOverride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3.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4.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5.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Community First Aid &amp; Safety</a:t>
            </a:r>
          </a:p>
          <a:p>
            <a:pPr lvl="1"/>
            <a:endParaRPr lang="en-US" dirty="0"/>
          </a:p>
        </p:txBody>
      </p:sp>
    </p:spTree>
    <p:extLst>
      <p:ext uri="{BB962C8B-B14F-4D97-AF65-F5344CB8AC3E}">
        <p14:creationId xmlns:p14="http://schemas.microsoft.com/office/powerpoint/2010/main" val="1994561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Reasons People Fail to Act In An Emergency</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marL="514350" lvl="1" indent="-514350">
              <a:buFont typeface="+mj-lt"/>
              <a:buAutoNum type="arabicPeriod"/>
            </a:pPr>
            <a:r>
              <a:rPr lang="en-US" dirty="0"/>
              <a:t>Presence of other people &amp; uncertainty that an emergency really exists.</a:t>
            </a:r>
          </a:p>
          <a:p>
            <a:pPr marL="514350" lvl="1" indent="-514350">
              <a:buFont typeface="+mj-lt"/>
              <a:buAutoNum type="arabicPeriod"/>
            </a:pPr>
            <a:r>
              <a:rPr lang="en-US" dirty="0"/>
              <a:t>Fear of the type of injury of illness.</a:t>
            </a:r>
          </a:p>
          <a:p>
            <a:pPr marL="514350" lvl="1" indent="-514350">
              <a:buFont typeface="+mj-lt"/>
              <a:buAutoNum type="arabicPeriod"/>
            </a:pPr>
            <a:r>
              <a:rPr lang="en-US" dirty="0"/>
              <a:t>Fear of catching a disease.</a:t>
            </a:r>
          </a:p>
          <a:p>
            <a:pPr marL="514350" lvl="1" indent="-514350">
              <a:buFont typeface="+mj-lt"/>
              <a:buAutoNum type="arabicPeriod"/>
            </a:pPr>
            <a:r>
              <a:rPr lang="en-US" dirty="0"/>
              <a:t>Fear of doing something wrong.</a:t>
            </a:r>
          </a:p>
          <a:p>
            <a:pPr marL="514350" lvl="1" indent="-514350">
              <a:buFont typeface="+mj-lt"/>
              <a:buAutoNum type="arabicPeriod"/>
            </a:pPr>
            <a:r>
              <a:rPr lang="en-US" dirty="0"/>
              <a:t>Fear of being sued.</a:t>
            </a:r>
          </a:p>
          <a:p>
            <a:pPr lvl="1"/>
            <a:endParaRPr lang="en-US" dirty="0"/>
          </a:p>
        </p:txBody>
      </p:sp>
    </p:spTree>
    <p:extLst>
      <p:ext uri="{BB962C8B-B14F-4D97-AF65-F5344CB8AC3E}">
        <p14:creationId xmlns:p14="http://schemas.microsoft.com/office/powerpoint/2010/main" val="476325747"/>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If there are several people around…</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It may be difficult to tell what the emergency is &amp; if anyone is providing first aid.</a:t>
            </a:r>
          </a:p>
          <a:p>
            <a:pPr lvl="1"/>
            <a:r>
              <a:rPr lang="en-US" dirty="0"/>
              <a:t>Don’t be embarrassed about coming forward in front of others.  Ask if you can help.</a:t>
            </a:r>
          </a:p>
          <a:p>
            <a:pPr lvl="1"/>
            <a:r>
              <a:rPr lang="en-US" dirty="0"/>
              <a:t>Things you can do:  call 911, keep area free of onlookers &amp; traffic, give care.</a:t>
            </a:r>
          </a:p>
          <a:p>
            <a:pPr lvl="1"/>
            <a:endParaRPr lang="en-US" dirty="0"/>
          </a:p>
        </p:txBody>
      </p:sp>
    </p:spTree>
    <p:extLst>
      <p:ext uri="{BB962C8B-B14F-4D97-AF65-F5344CB8AC3E}">
        <p14:creationId xmlns:p14="http://schemas.microsoft.com/office/powerpoint/2010/main" val="2038869778"/>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When an injury or illness is frightening to be around…</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Take a deep breath and try and remain calm.</a:t>
            </a:r>
          </a:p>
          <a:p>
            <a:pPr lvl="1"/>
            <a:r>
              <a:rPr lang="en-US" dirty="0"/>
              <a:t>Remember: you cannot effectively help someone if you are panicking.</a:t>
            </a:r>
          </a:p>
          <a:p>
            <a:pPr lvl="1"/>
            <a:endParaRPr lang="en-US" dirty="0"/>
          </a:p>
        </p:txBody>
      </p:sp>
    </p:spTree>
    <p:extLst>
      <p:ext uri="{BB962C8B-B14F-4D97-AF65-F5344CB8AC3E}">
        <p14:creationId xmlns:p14="http://schemas.microsoft.com/office/powerpoint/2010/main" val="18726752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Could I catch a disease if I help?</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Always avoid contact with body fluids when possible.</a:t>
            </a:r>
          </a:p>
          <a:p>
            <a:pPr lvl="1"/>
            <a:r>
              <a:rPr lang="en-US" dirty="0"/>
              <a:t>Try to use protective breathing barriers, gloves, clean dry cloths.</a:t>
            </a:r>
          </a:p>
          <a:p>
            <a:pPr lvl="1"/>
            <a:r>
              <a:rPr lang="en-US" dirty="0"/>
              <a:t>Cover cuts &amp; sores.</a:t>
            </a:r>
          </a:p>
          <a:p>
            <a:pPr lvl="1"/>
            <a:r>
              <a:rPr lang="en-US" dirty="0"/>
              <a:t>Wash hands after providing care.</a:t>
            </a:r>
          </a:p>
        </p:txBody>
      </p:sp>
    </p:spTree>
    <p:extLst>
      <p:ext uri="{BB962C8B-B14F-4D97-AF65-F5344CB8AC3E}">
        <p14:creationId xmlns:p14="http://schemas.microsoft.com/office/powerpoint/2010/main" val="40974496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Could I be sued for trying to help?</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Most states have enacted Good Samaritan laws.</a:t>
            </a:r>
          </a:p>
          <a:p>
            <a:pPr lvl="1"/>
            <a:r>
              <a:rPr lang="en-US" dirty="0"/>
              <a:t>Reasonable &amp; prudent care is protected under the law.</a:t>
            </a:r>
          </a:p>
          <a:p>
            <a:pPr lvl="1"/>
            <a:r>
              <a:rPr lang="en-US" dirty="0"/>
              <a:t>Always use common sense &amp; reasonable level of skill.</a:t>
            </a:r>
          </a:p>
          <a:p>
            <a:pPr lvl="1"/>
            <a:endParaRPr lang="en-US" dirty="0"/>
          </a:p>
        </p:txBody>
      </p:sp>
    </p:spTree>
    <p:extLst>
      <p:ext uri="{BB962C8B-B14F-4D97-AF65-F5344CB8AC3E}">
        <p14:creationId xmlns:p14="http://schemas.microsoft.com/office/powerpoint/2010/main" val="3189352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Preparing For Emergencies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Keep medical information about you &amp; your family on refrigerator or other handy place.</a:t>
            </a:r>
          </a:p>
          <a:p>
            <a:pPr lvl="1"/>
            <a:r>
              <a:rPr lang="en-US" dirty="0"/>
              <a:t>Keep a first aid kit in home or car.</a:t>
            </a:r>
          </a:p>
          <a:p>
            <a:pPr lvl="1"/>
            <a:r>
              <a:rPr lang="en-US" dirty="0"/>
              <a:t>Keep emergency telephone numbers by telephone or in first aid kit.</a:t>
            </a:r>
          </a:p>
          <a:p>
            <a:pPr lvl="1"/>
            <a:r>
              <a:rPr lang="en-US" dirty="0"/>
              <a:t>Learn &amp; practice first aid skills.</a:t>
            </a:r>
          </a:p>
        </p:txBody>
      </p:sp>
    </p:spTree>
    <p:extLst>
      <p:ext uri="{BB962C8B-B14F-4D97-AF65-F5344CB8AC3E}">
        <p14:creationId xmlns:p14="http://schemas.microsoft.com/office/powerpoint/2010/main" val="3663185804"/>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Good things to keep in 1st aid kit:</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antiseptic ointment</a:t>
            </a:r>
          </a:p>
          <a:p>
            <a:pPr lvl="1"/>
            <a:r>
              <a:rPr lang="en-US" dirty="0"/>
              <a:t>gauze/gauze pads</a:t>
            </a:r>
          </a:p>
          <a:p>
            <a:pPr lvl="1"/>
            <a:r>
              <a:rPr lang="en-US" dirty="0"/>
              <a:t>adhesive tape</a:t>
            </a:r>
          </a:p>
          <a:p>
            <a:pPr lvl="1"/>
            <a:r>
              <a:rPr lang="en-US" dirty="0"/>
              <a:t>band-aids (assorted sizes)</a:t>
            </a:r>
          </a:p>
          <a:p>
            <a:pPr lvl="1"/>
            <a:r>
              <a:rPr lang="en-US" dirty="0"/>
              <a:t>tweezers</a:t>
            </a:r>
          </a:p>
          <a:p>
            <a:pPr lvl="1"/>
            <a:r>
              <a:rPr lang="en-US" dirty="0"/>
              <a:t>disposable gloves</a:t>
            </a:r>
          </a:p>
          <a:p>
            <a:pPr lvl="1"/>
            <a:r>
              <a:rPr lang="en-US" dirty="0"/>
              <a:t>protective mouth barrier</a:t>
            </a:r>
          </a:p>
          <a:p>
            <a:pPr lvl="1"/>
            <a:r>
              <a:rPr lang="en-US" dirty="0"/>
              <a:t>OTC Medications: Benadryl, Tylenol, aspirin, antacids</a:t>
            </a:r>
          </a:p>
          <a:p>
            <a:pPr marL="0" lvl="1" indent="0">
              <a:buNone/>
            </a:pPr>
            <a:endParaRPr lang="en-US" dirty="0"/>
          </a:p>
        </p:txBody>
      </p:sp>
      <p:pic>
        <p:nvPicPr>
          <p:cNvPr id="4" name="Picture 3">
            <a:extLst>
              <a:ext uri="{FF2B5EF4-FFF2-40B4-BE49-F238E27FC236}">
                <a16:creationId xmlns:a16="http://schemas.microsoft.com/office/drawing/2014/main" id="{AC52688A-F019-44E7-BF65-732EA4FF97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2825" y="2228654"/>
            <a:ext cx="4953000" cy="311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0215056"/>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Don’t forget…</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marL="0" lvl="1" indent="0">
              <a:buNone/>
            </a:pPr>
            <a:endParaRPr lang="en-US" dirty="0"/>
          </a:p>
          <a:p>
            <a:pPr marL="0" lvl="1" indent="0">
              <a:buNone/>
            </a:pPr>
            <a:endParaRPr lang="en-US" dirty="0"/>
          </a:p>
          <a:p>
            <a:pPr marL="0" lvl="1" indent="0">
              <a:buNone/>
            </a:pPr>
            <a:endParaRPr lang="en-US" dirty="0"/>
          </a:p>
          <a:p>
            <a:pPr marL="0" lvl="1" indent="0" algn="ctr">
              <a:buNone/>
            </a:pPr>
            <a:r>
              <a:rPr lang="en-US" sz="3200" b="1" dirty="0">
                <a:solidFill>
                  <a:schemeClr val="accent1"/>
                </a:solidFill>
              </a:rPr>
              <a:t>Accidents shatter lives</a:t>
            </a:r>
          </a:p>
          <a:p>
            <a:pPr marL="0" lvl="1" indent="0" algn="ctr">
              <a:buNone/>
            </a:pPr>
            <a:endParaRPr lang="en-US" dirty="0"/>
          </a:p>
          <a:p>
            <a:pPr marL="0" lvl="1" indent="0" algn="ctr">
              <a:buNone/>
            </a:pPr>
            <a:r>
              <a:rPr lang="en-US" sz="3200" b="1" dirty="0">
                <a:solidFill>
                  <a:schemeClr val="accent2"/>
                </a:solidFill>
              </a:rPr>
              <a:t>ARE YOU READY TO LEARN HOW TO TAKE ACTION?</a:t>
            </a:r>
          </a:p>
          <a:p>
            <a:pPr lvl="1"/>
            <a:endParaRPr lang="en-US" dirty="0"/>
          </a:p>
        </p:txBody>
      </p:sp>
    </p:spTree>
    <p:extLst>
      <p:ext uri="{BB962C8B-B14F-4D97-AF65-F5344CB8AC3E}">
        <p14:creationId xmlns:p14="http://schemas.microsoft.com/office/powerpoint/2010/main" val="1465368187"/>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You arrive at the mall with your friend when suddenly you hear commotion.</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marL="0" lvl="1" indent="0" algn="ctr">
              <a:buNone/>
            </a:pPr>
            <a:endParaRPr lang="en-US" dirty="0"/>
          </a:p>
          <a:p>
            <a:pPr marL="0" lvl="1" indent="0" algn="ctr">
              <a:buNone/>
            </a:pPr>
            <a:r>
              <a:rPr lang="en-US" sz="3200" i="1" dirty="0">
                <a:solidFill>
                  <a:schemeClr val="accent1"/>
                </a:solidFill>
              </a:rPr>
              <a:t>Oh, no!  Someone’s collapsed!</a:t>
            </a:r>
          </a:p>
          <a:p>
            <a:pPr lvl="1" algn="ctr"/>
            <a:endParaRPr lang="en-US" sz="3200" dirty="0"/>
          </a:p>
          <a:p>
            <a:pPr marL="0" lvl="1" indent="0" algn="ctr">
              <a:buNone/>
            </a:pPr>
            <a:r>
              <a:rPr lang="en-US" sz="3200" dirty="0">
                <a:solidFill>
                  <a:schemeClr val="tx2"/>
                </a:solidFill>
              </a:rPr>
              <a:t>Even though a crowd has gathered, no one is helping.</a:t>
            </a:r>
          </a:p>
          <a:p>
            <a:pPr marL="0" lvl="1" indent="0" algn="ctr">
              <a:buNone/>
            </a:pPr>
            <a:endParaRPr lang="en-US" sz="3200" dirty="0"/>
          </a:p>
          <a:p>
            <a:pPr marL="0" lvl="1" indent="0" algn="ctr">
              <a:buNone/>
            </a:pPr>
            <a:r>
              <a:rPr lang="en-US" sz="3200" i="1" dirty="0">
                <a:solidFill>
                  <a:schemeClr val="accent1"/>
                </a:solidFill>
              </a:rPr>
              <a:t>Someone needs to help right now!</a:t>
            </a:r>
          </a:p>
          <a:p>
            <a:pPr marL="0" lvl="1" indent="0" algn="ctr">
              <a:buNone/>
            </a:pPr>
            <a:endParaRPr lang="en-US" sz="3200" dirty="0"/>
          </a:p>
          <a:p>
            <a:pPr marL="0" lvl="1" indent="0" algn="ctr">
              <a:buNone/>
            </a:pPr>
            <a:r>
              <a:rPr lang="en-US" sz="3200" b="1" dirty="0">
                <a:solidFill>
                  <a:schemeClr val="accent2"/>
                </a:solidFill>
              </a:rPr>
              <a:t>ARE YOU EQUIPPED TO HELP?</a:t>
            </a:r>
          </a:p>
          <a:p>
            <a:pPr lvl="1"/>
            <a:endParaRPr lang="en-US" dirty="0"/>
          </a:p>
        </p:txBody>
      </p:sp>
    </p:spTree>
    <p:extLst>
      <p:ext uri="{BB962C8B-B14F-4D97-AF65-F5344CB8AC3E}">
        <p14:creationId xmlns:p14="http://schemas.microsoft.com/office/powerpoint/2010/main" val="370812255"/>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marL="0" lvl="1" indent="0">
              <a:buNone/>
            </a:pPr>
            <a:endParaRPr lang="en-US" dirty="0"/>
          </a:p>
          <a:p>
            <a:pPr marL="0" lvl="1" indent="0">
              <a:buNone/>
            </a:pPr>
            <a:endParaRPr lang="en-US" dirty="0"/>
          </a:p>
          <a:p>
            <a:pPr marL="0" lvl="1" indent="0">
              <a:buNone/>
            </a:pPr>
            <a:endParaRPr lang="en-US" dirty="0"/>
          </a:p>
          <a:p>
            <a:pPr marL="0" lvl="1" indent="0">
              <a:buNone/>
            </a:pPr>
            <a:r>
              <a:rPr lang="en-US" sz="3200" b="1" dirty="0">
                <a:solidFill>
                  <a:schemeClr val="accent2"/>
                </a:solidFill>
              </a:rPr>
              <a:t>If</a:t>
            </a:r>
            <a:r>
              <a:rPr lang="en-US" dirty="0"/>
              <a:t> </a:t>
            </a:r>
            <a:r>
              <a:rPr lang="en-US" sz="3200" b="1" dirty="0">
                <a:solidFill>
                  <a:schemeClr val="accent2"/>
                </a:solidFill>
              </a:rPr>
              <a:t>not you…who?</a:t>
            </a:r>
          </a:p>
          <a:p>
            <a:pPr lvl="1"/>
            <a:endParaRPr lang="en-US" dirty="0"/>
          </a:p>
        </p:txBody>
      </p:sp>
      <p:pic>
        <p:nvPicPr>
          <p:cNvPr id="4" name="Picture 3">
            <a:extLst>
              <a:ext uri="{FF2B5EF4-FFF2-40B4-BE49-F238E27FC236}">
                <a16:creationId xmlns:a16="http://schemas.microsoft.com/office/drawing/2014/main" id="{3986736D-FFED-4538-A99A-F925672181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6277" b="11110"/>
          <a:stretch>
            <a:fillRect/>
          </a:stretch>
        </p:blipFill>
        <p:spPr bwMode="auto">
          <a:xfrm>
            <a:off x="6866020" y="1861025"/>
            <a:ext cx="4128931" cy="4551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9747595"/>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Consider this: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Over </a:t>
            </a:r>
            <a:r>
              <a:rPr lang="en-US" b="1" dirty="0"/>
              <a:t>37 million </a:t>
            </a:r>
            <a:r>
              <a:rPr lang="en-US" dirty="0"/>
              <a:t>injury-related visits were made to U.S. hospitals in 2000.</a:t>
            </a:r>
          </a:p>
          <a:p>
            <a:pPr lvl="1"/>
            <a:r>
              <a:rPr lang="en-US" dirty="0"/>
              <a:t>These injuries resulted in almost 90,000 deaths.</a:t>
            </a:r>
          </a:p>
          <a:p>
            <a:pPr lvl="1"/>
            <a:r>
              <a:rPr lang="en-US" dirty="0"/>
              <a:t>Previously, infectious diseases caused the greatest risk to the well-being of children...but now, unintentional injuries cause most childhood deaths.</a:t>
            </a:r>
          </a:p>
          <a:p>
            <a:pPr lvl="1"/>
            <a:r>
              <a:rPr lang="en-US" dirty="0"/>
              <a:t>More than 60 million people in the U.S. have heart disease.</a:t>
            </a:r>
          </a:p>
          <a:p>
            <a:pPr lvl="1"/>
            <a:r>
              <a:rPr lang="en-US" dirty="0"/>
              <a:t>Cardiovascular disease causes about 1 million deaths in the U.S. each year. That accounts for over 40 % of all U.S. deaths that occur annually!</a:t>
            </a:r>
          </a:p>
          <a:p>
            <a:pPr lvl="1"/>
            <a:r>
              <a:rPr lang="en-US" dirty="0"/>
              <a:t>Over 600,000 Americans have strokes each year &amp; more than 16,000 Americans die annually from stroke.</a:t>
            </a:r>
          </a:p>
          <a:p>
            <a:pPr marL="0" lvl="1" indent="0" algn="ctr">
              <a:buNone/>
            </a:pPr>
            <a:r>
              <a:rPr lang="en-US" b="1" dirty="0">
                <a:solidFill>
                  <a:schemeClr val="accent2"/>
                </a:solidFill>
              </a:rPr>
              <a:t>EVERYONE</a:t>
            </a:r>
            <a:r>
              <a:rPr lang="en-US" dirty="0">
                <a:solidFill>
                  <a:schemeClr val="accent2"/>
                </a:solidFill>
              </a:rPr>
              <a:t> should know what to do in an emergency.</a:t>
            </a:r>
          </a:p>
          <a:p>
            <a:pPr lvl="1"/>
            <a:endParaRPr lang="en-US" dirty="0"/>
          </a:p>
          <a:p>
            <a:pPr lvl="1"/>
            <a:endParaRPr lang="en-US" dirty="0"/>
          </a:p>
        </p:txBody>
      </p:sp>
    </p:spTree>
    <p:extLst>
      <p:ext uri="{BB962C8B-B14F-4D97-AF65-F5344CB8AC3E}">
        <p14:creationId xmlns:p14="http://schemas.microsoft.com/office/powerpoint/2010/main" val="385597001"/>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The most important step you can take in an emergency is to…</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b="1" dirty="0"/>
              <a:t>Call 911!</a:t>
            </a:r>
          </a:p>
          <a:p>
            <a:pPr lvl="1"/>
            <a:r>
              <a:rPr lang="en-US" dirty="0"/>
              <a:t>The sooner emergency help arrives, the better a person’s chance of surviving.</a:t>
            </a:r>
          </a:p>
          <a:p>
            <a:pPr lvl="1"/>
            <a:endParaRPr lang="en-US" dirty="0"/>
          </a:p>
        </p:txBody>
      </p:sp>
    </p:spTree>
    <p:extLst>
      <p:ext uri="{BB962C8B-B14F-4D97-AF65-F5344CB8AC3E}">
        <p14:creationId xmlns:p14="http://schemas.microsoft.com/office/powerpoint/2010/main" val="2524569976"/>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Bystander’s part in the chain of survival</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marL="514350" lvl="1" indent="-514350">
              <a:buFont typeface="+mj-lt"/>
              <a:buAutoNum type="arabicPeriod"/>
            </a:pPr>
            <a:r>
              <a:rPr lang="en-US" dirty="0"/>
              <a:t>Recognize emergency</a:t>
            </a:r>
          </a:p>
          <a:p>
            <a:pPr marL="514350" lvl="1" indent="-514350">
              <a:buFont typeface="+mj-lt"/>
              <a:buAutoNum type="arabicPeriod"/>
            </a:pPr>
            <a:r>
              <a:rPr lang="en-US" dirty="0"/>
              <a:t>Call 911</a:t>
            </a:r>
          </a:p>
          <a:p>
            <a:pPr marL="514350" lvl="1" indent="-514350">
              <a:buFont typeface="+mj-lt"/>
              <a:buAutoNum type="arabicPeriod"/>
            </a:pPr>
            <a:r>
              <a:rPr lang="en-US" dirty="0"/>
              <a:t>1</a:t>
            </a:r>
            <a:r>
              <a:rPr lang="en-US" baseline="30000" dirty="0"/>
              <a:t>st</a:t>
            </a:r>
            <a:r>
              <a:rPr lang="en-US" dirty="0"/>
              <a:t> responder care (CPR/AED)</a:t>
            </a:r>
          </a:p>
          <a:p>
            <a:pPr marL="514350" lvl="1" indent="-514350">
              <a:buFont typeface="+mj-lt"/>
              <a:buAutoNum type="arabicPeriod"/>
            </a:pPr>
            <a:r>
              <a:rPr lang="en-US" dirty="0"/>
              <a:t>EMT care</a:t>
            </a:r>
          </a:p>
          <a:p>
            <a:pPr marL="514350" lvl="1" indent="-514350">
              <a:buFont typeface="+mj-lt"/>
              <a:buAutoNum type="arabicPeriod"/>
            </a:pPr>
            <a:r>
              <a:rPr lang="en-US" dirty="0"/>
              <a:t>Hospital care</a:t>
            </a:r>
          </a:p>
          <a:p>
            <a:pPr marL="514350" lvl="1" indent="-514350">
              <a:buFont typeface="+mj-lt"/>
              <a:buAutoNum type="arabicPeriod"/>
            </a:pPr>
            <a:r>
              <a:rPr lang="en-US" dirty="0"/>
              <a:t>Rehab</a:t>
            </a:r>
          </a:p>
          <a:p>
            <a:pPr marL="514350" lvl="1" indent="-514350">
              <a:buFont typeface="+mj-lt"/>
              <a:buAutoNum type="arabicPeriod"/>
            </a:pPr>
            <a:endParaRPr lang="en-US" dirty="0"/>
          </a:p>
        </p:txBody>
      </p:sp>
    </p:spTree>
    <p:extLst>
      <p:ext uri="{BB962C8B-B14F-4D97-AF65-F5344CB8AC3E}">
        <p14:creationId xmlns:p14="http://schemas.microsoft.com/office/powerpoint/2010/main" val="2960846322"/>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Did you know . .  .  ?</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You are more likely to give care to a family member or a friend than to someone you don’t know.</a:t>
            </a:r>
          </a:p>
          <a:p>
            <a:pPr lvl="1"/>
            <a:endParaRPr lang="en-US" dirty="0"/>
          </a:p>
        </p:txBody>
      </p:sp>
    </p:spTree>
    <p:extLst>
      <p:ext uri="{BB962C8B-B14F-4D97-AF65-F5344CB8AC3E}">
        <p14:creationId xmlns:p14="http://schemas.microsoft.com/office/powerpoint/2010/main" val="34644923"/>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Recognizing Emergencies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b="1" dirty="0"/>
              <a:t>Unusual noises</a:t>
            </a:r>
            <a:r>
              <a:rPr lang="en-US" dirty="0"/>
              <a:t>: screams, moans, breaking glass, crashing metal; changes in machinery noises.</a:t>
            </a:r>
          </a:p>
          <a:p>
            <a:pPr lvl="1"/>
            <a:r>
              <a:rPr lang="en-US" b="1" dirty="0"/>
              <a:t>Unusual sights</a:t>
            </a:r>
            <a:r>
              <a:rPr lang="en-US" dirty="0"/>
              <a:t>: stalled vehicle, overturned pot, spilled medicine container, broken glass, downed electrical wires, smoke or fire.</a:t>
            </a:r>
          </a:p>
          <a:p>
            <a:pPr lvl="1"/>
            <a:r>
              <a:rPr lang="en-US" b="1" dirty="0"/>
              <a:t>Unusual odors</a:t>
            </a:r>
            <a:r>
              <a:rPr lang="en-US" dirty="0"/>
              <a:t>: odors that are stronger than usual, unrecognizable odors, burning odors</a:t>
            </a:r>
          </a:p>
          <a:p>
            <a:pPr lvl="1"/>
            <a:r>
              <a:rPr lang="en-US" b="1" dirty="0"/>
              <a:t>Unusual appearances or behaviors</a:t>
            </a:r>
            <a:r>
              <a:rPr lang="en-US" dirty="0"/>
              <a:t>: trouble breathing, clutching chest or throat, slurred or confused speech, sweating for not apparent reason, confusion, unusual skin color.</a:t>
            </a:r>
          </a:p>
          <a:p>
            <a:pPr lvl="1"/>
            <a:endParaRPr lang="en-US" dirty="0"/>
          </a:p>
        </p:txBody>
      </p:sp>
    </p:spTree>
    <p:extLst>
      <p:ext uri="{BB962C8B-B14F-4D97-AF65-F5344CB8AC3E}">
        <p14:creationId xmlns:p14="http://schemas.microsoft.com/office/powerpoint/2010/main" val="1077649995"/>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themeOverride>
</file>

<file path=ppt/theme/themeOverride10.xml><?xml version="1.0" encoding="utf-8"?>
<a:themeOverride xmlns:a="http://schemas.openxmlformats.org/drawingml/2006/main">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themeOverride>
</file>

<file path=ppt/theme/themeOverride11.xml><?xml version="1.0" encoding="utf-8"?>
<a:themeOverride xmlns:a="http://schemas.openxmlformats.org/drawingml/2006/main">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themeOverride>
</file>

<file path=ppt/theme/themeOverride2.xml><?xml version="1.0" encoding="utf-8"?>
<a:themeOverride xmlns:a="http://schemas.openxmlformats.org/drawingml/2006/main">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themeOverride>
</file>

<file path=ppt/theme/themeOverride3.xml><?xml version="1.0" encoding="utf-8"?>
<a:themeOverride xmlns:a="http://schemas.openxmlformats.org/drawingml/2006/main">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themeOverride>
</file>

<file path=ppt/theme/themeOverride4.xml><?xml version="1.0" encoding="utf-8"?>
<a:themeOverride xmlns:a="http://schemas.openxmlformats.org/drawingml/2006/main">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themeOverride>
</file>

<file path=ppt/theme/themeOverride5.xml><?xml version="1.0" encoding="utf-8"?>
<a:themeOverride xmlns:a="http://schemas.openxmlformats.org/drawingml/2006/main">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themeOverride>
</file>

<file path=ppt/theme/themeOverride6.xml><?xml version="1.0" encoding="utf-8"?>
<a:themeOverride xmlns:a="http://schemas.openxmlformats.org/drawingml/2006/main">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themeOverride>
</file>

<file path=ppt/theme/themeOverride7.xml><?xml version="1.0" encoding="utf-8"?>
<a:themeOverride xmlns:a="http://schemas.openxmlformats.org/drawingml/2006/main">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themeOverride>
</file>

<file path=ppt/theme/themeOverride8.xml><?xml version="1.0" encoding="utf-8"?>
<a:themeOverride xmlns:a="http://schemas.openxmlformats.org/drawingml/2006/main">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themeOverride>
</file>

<file path=ppt/theme/themeOverride9.xml><?xml version="1.0" encoding="utf-8"?>
<a:themeOverride xmlns:a="http://schemas.openxmlformats.org/drawingml/2006/main">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1" ma:contentTypeDescription="Create a new document." ma:contentTypeScope="" ma:versionID="3260728671e633f113ffedab895acd2b">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118e6586c7b7a065353eb7d290f10c3b"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71B5C7F-2497-4FAB-9E2E-E6A7EB669C3E}">
  <ds:schemaRefs>
    <ds:schemaRef ds:uri="http://schemas.microsoft.com/office/2006/documentManagement/types"/>
    <ds:schemaRef ds:uri="http://purl.org/dc/elements/1.1/"/>
    <ds:schemaRef ds:uri="http://schemas.microsoft.com/office/2006/metadata/properties"/>
    <ds:schemaRef ds:uri="http://www.w3.org/XML/1998/namespace"/>
    <ds:schemaRef ds:uri="http://schemas.openxmlformats.org/package/2006/metadata/core-properties"/>
    <ds:schemaRef ds:uri="http://purl.org/dc/dcmitype/"/>
    <ds:schemaRef ds:uri="http://schemas.microsoft.com/office/infopath/2007/PartnerControls"/>
    <ds:schemaRef ds:uri="05d88611-e516-4d1a-b12e-39107e78b3d0"/>
    <ds:schemaRef ds:uri="56ea17bb-c96d-4826-b465-01eec0dd23dd"/>
    <ds:schemaRef ds:uri="http://schemas.microsoft.com/sharepoint/v3"/>
    <ds:schemaRef ds:uri="http://purl.org/dc/terms/"/>
  </ds:schemaRefs>
</ds:datastoreItem>
</file>

<file path=customXml/itemProps2.xml><?xml version="1.0" encoding="utf-8"?>
<ds:datastoreItem xmlns:ds="http://schemas.openxmlformats.org/officeDocument/2006/customXml" ds:itemID="{077C5653-F1B1-41E2-918D-E9E2724FB9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510B6C6-E837-483C-A857-03CE8FC2D0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47</TotalTime>
  <Words>674</Words>
  <Application>Microsoft Office PowerPoint</Application>
  <PresentationFormat>Widescreen</PresentationFormat>
  <Paragraphs>82</Paragraphs>
  <Slides>17</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17</vt:i4>
      </vt:variant>
    </vt:vector>
  </HeadingPairs>
  <TitlesOfParts>
    <vt:vector size="24" baseType="lpstr">
      <vt:lpstr>.AppleSystemUIFont</vt:lpstr>
      <vt:lpstr>Arial</vt:lpstr>
      <vt:lpstr>Calibri</vt:lpstr>
      <vt:lpstr>Open Sans</vt:lpstr>
      <vt:lpstr>Open Sans SemiBold</vt:lpstr>
      <vt:lpstr>2_Office Theme</vt:lpstr>
      <vt:lpstr>3_Office Theme</vt:lpstr>
      <vt:lpstr>PowerPoint Presentation</vt:lpstr>
      <vt:lpstr>PowerPoint Presentation</vt:lpstr>
      <vt:lpstr>You arrive at the mall with your friend when suddenly you hear commotion.</vt:lpstr>
      <vt:lpstr>PowerPoint Presentation</vt:lpstr>
      <vt:lpstr>Consider this:</vt:lpstr>
      <vt:lpstr>The most important step you can take in an emergency is to…</vt:lpstr>
      <vt:lpstr>Bystander’s part in the chain of survival</vt:lpstr>
      <vt:lpstr>Did you know . .  .  ?</vt:lpstr>
      <vt:lpstr>Recognizing Emergencies</vt:lpstr>
      <vt:lpstr>Reasons People Fail to Act In An Emergency</vt:lpstr>
      <vt:lpstr>If there are several people around…</vt:lpstr>
      <vt:lpstr>When an injury or illness is frightening to be around…</vt:lpstr>
      <vt:lpstr>Could I catch a disease if I help?</vt:lpstr>
      <vt:lpstr>Could I be sued for trying to help?</vt:lpstr>
      <vt:lpstr>Preparing For Emergencies</vt:lpstr>
      <vt:lpstr>Good things to keep in 1st aid kit:</vt:lpstr>
      <vt:lpstr>Don’t forget…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Vinayak Reddy</cp:lastModifiedBy>
  <cp:revision>6</cp:revision>
  <cp:lastPrinted>2017-07-07T16:17:37Z</cp:lastPrinted>
  <dcterms:created xsi:type="dcterms:W3CDTF">2017-07-11T23:58:30Z</dcterms:created>
  <dcterms:modified xsi:type="dcterms:W3CDTF">2017-07-14T13:35:12Z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