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19"/>
  </p:notesMasterIdLst>
  <p:sldIdLst>
    <p:sldId id="321" r:id="rId6"/>
    <p:sldId id="319" r:id="rId7"/>
    <p:sldId id="323" r:id="rId8"/>
    <p:sldId id="324" r:id="rId9"/>
    <p:sldId id="325" r:id="rId10"/>
    <p:sldId id="326" r:id="rId11"/>
    <p:sldId id="327" r:id="rId12"/>
    <p:sldId id="328" r:id="rId13"/>
    <p:sldId id="334" r:id="rId14"/>
    <p:sldId id="331" r:id="rId15"/>
    <p:sldId id="332" r:id="rId16"/>
    <p:sldId id="329" r:id="rId17"/>
    <p:sldId id="330" r:id="rId1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86" d="100"/>
          <a:sy n="86" d="100"/>
        </p:scale>
        <p:origin x="562"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7/19/2017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Competitive Events Program</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Category IV – Team Leadership Events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Biomedical Debate</a:t>
            </a:r>
          </a:p>
          <a:p>
            <a:pPr lvl="1"/>
            <a:r>
              <a:rPr lang="en-US" dirty="0"/>
              <a:t>Career Health Display</a:t>
            </a:r>
          </a:p>
          <a:p>
            <a:pPr lvl="1"/>
            <a:r>
              <a:rPr lang="en-US" dirty="0"/>
              <a:t>Community Awareness</a:t>
            </a:r>
          </a:p>
          <a:p>
            <a:pPr lvl="1"/>
            <a:r>
              <a:rPr lang="en-US" dirty="0"/>
              <a:t>Creative Problem Solving</a:t>
            </a:r>
          </a:p>
          <a:p>
            <a:pPr lvl="1"/>
            <a:r>
              <a:rPr lang="en-US" dirty="0"/>
              <a:t>HOSA Bowl</a:t>
            </a:r>
          </a:p>
          <a:p>
            <a:pPr lvl="1"/>
            <a:r>
              <a:rPr lang="en-US" dirty="0"/>
              <a:t>Medical Reading</a:t>
            </a:r>
          </a:p>
          <a:p>
            <a:pPr lvl="1"/>
            <a:r>
              <a:rPr lang="en-US" dirty="0"/>
              <a:t>Parliamentary Procedure</a:t>
            </a:r>
          </a:p>
          <a:p>
            <a:pPr lvl="1"/>
            <a:endParaRPr lang="en-US" dirty="0"/>
          </a:p>
        </p:txBody>
      </p:sp>
    </p:spTree>
    <p:extLst>
      <p:ext uri="{BB962C8B-B14F-4D97-AF65-F5344CB8AC3E}">
        <p14:creationId xmlns:p14="http://schemas.microsoft.com/office/powerpoint/2010/main" val="2988785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Category V – Recognition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Outstanding HOSA Chapter</a:t>
            </a:r>
          </a:p>
          <a:p>
            <a:pPr lvl="1"/>
            <a:r>
              <a:rPr lang="en-US" dirty="0"/>
              <a:t>Outstanding HOSA Member</a:t>
            </a:r>
          </a:p>
          <a:p>
            <a:pPr lvl="1"/>
            <a:r>
              <a:rPr lang="en-US" dirty="0"/>
              <a:t>Outstanding Alumni Member</a:t>
            </a:r>
          </a:p>
          <a:p>
            <a:pPr lvl="1"/>
            <a:r>
              <a:rPr lang="en-US" dirty="0"/>
              <a:t>National Recognition Program</a:t>
            </a:r>
          </a:p>
          <a:p>
            <a:pPr lvl="1"/>
            <a:r>
              <a:rPr lang="en-US" dirty="0"/>
              <a:t>National Healthcare Issues Exam</a:t>
            </a:r>
          </a:p>
          <a:p>
            <a:pPr lvl="1"/>
            <a:r>
              <a:rPr lang="en-US" dirty="0"/>
              <a:t>National Service Project</a:t>
            </a:r>
          </a:p>
          <a:p>
            <a:pPr lvl="1"/>
            <a:r>
              <a:rPr lang="en-US" dirty="0"/>
              <a:t>Barbara James Service Award</a:t>
            </a:r>
          </a:p>
          <a:p>
            <a:pPr lvl="1"/>
            <a:r>
              <a:rPr lang="en-US" dirty="0"/>
              <a:t>Chapter Newsletter</a:t>
            </a:r>
          </a:p>
          <a:p>
            <a:pPr lvl="1"/>
            <a:endParaRPr lang="en-US" dirty="0"/>
          </a:p>
        </p:txBody>
      </p:sp>
    </p:spTree>
    <p:extLst>
      <p:ext uri="{BB962C8B-B14F-4D97-AF65-F5344CB8AC3E}">
        <p14:creationId xmlns:p14="http://schemas.microsoft.com/office/powerpoint/2010/main" val="30058272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State Events for Texas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Health Careers Poster</a:t>
            </a:r>
          </a:p>
          <a:p>
            <a:pPr lvl="1"/>
            <a:r>
              <a:rPr lang="en-US" dirty="0"/>
              <a:t>Blood Drive</a:t>
            </a:r>
          </a:p>
          <a:p>
            <a:pPr lvl="1"/>
            <a:r>
              <a:rPr lang="en-US" dirty="0"/>
              <a:t>National Theme</a:t>
            </a:r>
          </a:p>
          <a:p>
            <a:pPr lvl="1"/>
            <a:r>
              <a:rPr lang="en-US" dirty="0"/>
              <a:t>Any new events to be evaluated</a:t>
            </a:r>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Event Preparation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Read General Rules &amp; Guidelines</a:t>
            </a:r>
          </a:p>
          <a:p>
            <a:pPr lvl="1"/>
            <a:r>
              <a:rPr lang="en-US" dirty="0"/>
              <a:t>Select an event consistent with career objectives</a:t>
            </a:r>
          </a:p>
          <a:p>
            <a:pPr lvl="1"/>
            <a:r>
              <a:rPr lang="en-US" dirty="0"/>
              <a:t>Obtain event guidelines – read and review</a:t>
            </a:r>
          </a:p>
          <a:p>
            <a:pPr lvl="2"/>
            <a:r>
              <a:rPr lang="en-US" dirty="0"/>
              <a:t>(www.hosa.org - HOSA Handbook, Section B)</a:t>
            </a:r>
          </a:p>
          <a:p>
            <a:pPr lvl="1"/>
            <a:r>
              <a:rPr lang="en-US" dirty="0"/>
              <a:t>Talk to previous competitors</a:t>
            </a:r>
          </a:p>
          <a:p>
            <a:pPr lvl="1"/>
            <a:r>
              <a:rPr lang="en-US" dirty="0"/>
              <a:t>Know the event guidelines &amp; rating sheets</a:t>
            </a:r>
          </a:p>
          <a:p>
            <a:pPr lvl="1"/>
            <a:r>
              <a:rPr lang="en-US" dirty="0"/>
              <a:t>Obtain necessary equipment and supplies</a:t>
            </a:r>
          </a:p>
          <a:p>
            <a:pPr lvl="1"/>
            <a:r>
              <a:rPr lang="en-US" dirty="0"/>
              <a:t>Practice, practice, practice!</a:t>
            </a:r>
          </a:p>
          <a:p>
            <a:pPr lvl="1"/>
            <a:endParaRPr lang="en-US" dirty="0"/>
          </a:p>
        </p:txBody>
      </p:sp>
    </p:spTree>
    <p:extLst>
      <p:ext uri="{BB962C8B-B14F-4D97-AF65-F5344CB8AC3E}">
        <p14:creationId xmlns:p14="http://schemas.microsoft.com/office/powerpoint/2010/main" val="476325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Competitive Events Program</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Provides a system for recognizing excellence in performance of knowledge and skills developed by members through:</a:t>
            </a:r>
          </a:p>
          <a:p>
            <a:pPr lvl="2"/>
            <a:r>
              <a:rPr lang="en-US" dirty="0"/>
              <a:t>Health Science Technology Education classes</a:t>
            </a:r>
          </a:p>
          <a:p>
            <a:pPr lvl="2"/>
            <a:r>
              <a:rPr lang="en-US" dirty="0"/>
              <a:t>Work-based learning opportunities</a:t>
            </a:r>
          </a:p>
          <a:p>
            <a:pPr lvl="2"/>
            <a:r>
              <a:rPr lang="en-US" dirty="0"/>
              <a:t>HOSA Chapter activities</a:t>
            </a:r>
          </a:p>
          <a:p>
            <a:pPr lvl="1"/>
            <a:r>
              <a:rPr lang="en-US" dirty="0"/>
              <a:t>Emphasizes good sportsmanship and the value of the knowledge and skills gained during the preparation and presentation</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Participation Enhances…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Goal-setting skills</a:t>
            </a:r>
          </a:p>
          <a:p>
            <a:pPr lvl="1"/>
            <a:r>
              <a:rPr lang="en-US" dirty="0"/>
              <a:t>Critical thinking skills</a:t>
            </a:r>
          </a:p>
          <a:p>
            <a:pPr lvl="1"/>
            <a:r>
              <a:rPr lang="en-US" dirty="0"/>
              <a:t>Problem solving skills</a:t>
            </a:r>
          </a:p>
          <a:p>
            <a:pPr lvl="1"/>
            <a:r>
              <a:rPr lang="en-US" dirty="0"/>
              <a:t>Achievement-oriented behaviors</a:t>
            </a:r>
          </a:p>
          <a:p>
            <a:pPr lvl="1"/>
            <a:r>
              <a:rPr lang="en-US" dirty="0"/>
              <a:t>Promotes self-esteem and self-confidence</a:t>
            </a:r>
          </a:p>
          <a:p>
            <a:pPr lvl="1"/>
            <a:r>
              <a:rPr lang="en-US" dirty="0"/>
              <a:t>Leadership skills and teamwork</a:t>
            </a:r>
          </a:p>
          <a:p>
            <a:pPr lvl="1"/>
            <a:r>
              <a:rPr lang="en-US" dirty="0"/>
              <a:t>Pursuit of excellence in performance</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Participation Guidelines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Must be a current member of National &amp; State HOSA</a:t>
            </a:r>
          </a:p>
          <a:p>
            <a:pPr lvl="1"/>
            <a:r>
              <a:rPr lang="en-US" dirty="0"/>
              <a:t>May enter one event only (Categories 1-4)</a:t>
            </a:r>
          </a:p>
          <a:p>
            <a:pPr lvl="1"/>
            <a:r>
              <a:rPr lang="en-US" dirty="0"/>
              <a:t>Must follow event guidelines</a:t>
            </a:r>
          </a:p>
          <a:p>
            <a:pPr lvl="1"/>
            <a:r>
              <a:rPr lang="en-US" dirty="0"/>
              <a:t>Must adhere to event dress code</a:t>
            </a:r>
          </a:p>
          <a:p>
            <a:pPr lvl="1"/>
            <a:r>
              <a:rPr lang="en-US" dirty="0"/>
              <a:t>Must be on time for scheduled event</a:t>
            </a:r>
          </a:p>
          <a:p>
            <a:pPr lvl="1"/>
            <a:r>
              <a:rPr lang="en-US" dirty="0"/>
              <a:t>The decision of the judges is FINAL!</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Category I – Health Occupations Related Events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11055750" cy="4734318"/>
          </a:xfrm>
        </p:spPr>
        <p:txBody>
          <a:bodyPr/>
          <a:lstStyle/>
          <a:p>
            <a:pPr lvl="1"/>
            <a:r>
              <a:rPr lang="en-US" dirty="0"/>
              <a:t>Dental Spelling</a:t>
            </a:r>
          </a:p>
          <a:p>
            <a:pPr lvl="1"/>
            <a:r>
              <a:rPr lang="en-US" dirty="0"/>
              <a:t>Dental Terminology</a:t>
            </a:r>
          </a:p>
          <a:p>
            <a:pPr lvl="1"/>
            <a:r>
              <a:rPr lang="en-US" dirty="0"/>
              <a:t>Medical Spelling</a:t>
            </a:r>
          </a:p>
          <a:p>
            <a:pPr lvl="1"/>
            <a:r>
              <a:rPr lang="en-US" dirty="0"/>
              <a:t>Medical Terminology</a:t>
            </a:r>
          </a:p>
          <a:p>
            <a:pPr lvl="1"/>
            <a:r>
              <a:rPr lang="en-US" dirty="0"/>
              <a:t>Medical Math</a:t>
            </a:r>
          </a:p>
          <a:p>
            <a:pPr lvl="2"/>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Category I – Health Occupations Related Events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Knowledge Tests:</a:t>
            </a:r>
          </a:p>
          <a:p>
            <a:pPr lvl="2"/>
            <a:r>
              <a:rPr lang="en-US" dirty="0"/>
              <a:t>Nutrition</a:t>
            </a:r>
          </a:p>
          <a:p>
            <a:pPr lvl="2"/>
            <a:r>
              <a:rPr lang="en-US" dirty="0"/>
              <a:t>Pathophysiology</a:t>
            </a:r>
          </a:p>
          <a:p>
            <a:pPr lvl="2"/>
            <a:r>
              <a:rPr lang="en-US" dirty="0"/>
              <a:t>Pharmacology</a:t>
            </a:r>
          </a:p>
          <a:p>
            <a:pPr lvl="2"/>
            <a:r>
              <a:rPr lang="en-US" dirty="0"/>
              <a:t>Human Growth &amp; Development</a:t>
            </a:r>
          </a:p>
          <a:p>
            <a:pPr lvl="2"/>
            <a:r>
              <a:rPr lang="en-US" dirty="0"/>
              <a:t>Basic Concepts of Health Care</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Category II – Health Occupations Skill Events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4674715" cy="4734318"/>
          </a:xfrm>
        </p:spPr>
        <p:txBody>
          <a:bodyPr/>
          <a:lstStyle/>
          <a:p>
            <a:pPr lvl="1"/>
            <a:r>
              <a:rPr lang="en-US" dirty="0"/>
              <a:t>Admin Medical Asst</a:t>
            </a:r>
          </a:p>
          <a:p>
            <a:pPr lvl="1"/>
            <a:r>
              <a:rPr lang="en-US" dirty="0"/>
              <a:t>CPR/First Aid</a:t>
            </a:r>
          </a:p>
          <a:p>
            <a:pPr lvl="1"/>
            <a:r>
              <a:rPr lang="en-US" dirty="0"/>
              <a:t>Dental Assisting</a:t>
            </a:r>
          </a:p>
          <a:p>
            <a:pPr lvl="1"/>
            <a:r>
              <a:rPr lang="en-US" dirty="0"/>
              <a:t>Dental Lab Tech</a:t>
            </a:r>
          </a:p>
          <a:p>
            <a:pPr lvl="1"/>
            <a:r>
              <a:rPr lang="en-US" dirty="0"/>
              <a:t>EMT</a:t>
            </a:r>
          </a:p>
          <a:p>
            <a:pPr lvl="1"/>
            <a:r>
              <a:rPr lang="en-US" dirty="0"/>
              <a:t>First Aid/Rescue Breathing *</a:t>
            </a:r>
          </a:p>
          <a:p>
            <a:pPr lvl="1"/>
            <a:r>
              <a:rPr lang="en-US" dirty="0"/>
              <a:t>Medical Assisting - Clinical</a:t>
            </a:r>
          </a:p>
          <a:p>
            <a:pPr marL="0" lvl="1" indent="0">
              <a:buNone/>
            </a:pPr>
            <a:endParaRPr lang="en-US" altLang="en-US" sz="2800" dirty="0"/>
          </a:p>
          <a:p>
            <a:pPr marL="0" lvl="1" indent="0">
              <a:buNone/>
            </a:pPr>
            <a:endParaRPr lang="en-US" altLang="en-US" sz="2800" dirty="0"/>
          </a:p>
          <a:p>
            <a:pPr marL="0" lvl="1" indent="0">
              <a:buNone/>
            </a:pPr>
            <a:r>
              <a:rPr lang="en-US" altLang="en-US" sz="2000" dirty="0"/>
              <a:t>*CTED</a:t>
            </a:r>
            <a:endParaRPr lang="en-US" sz="2000" dirty="0"/>
          </a:p>
          <a:p>
            <a:pPr lvl="1"/>
            <a:endParaRPr lang="en-US" dirty="0"/>
          </a:p>
        </p:txBody>
      </p:sp>
      <p:sp>
        <p:nvSpPr>
          <p:cNvPr id="4" name="Content Placeholder 2">
            <a:extLst>
              <a:ext uri="{FF2B5EF4-FFF2-40B4-BE49-F238E27FC236}">
                <a16:creationId xmlns:a16="http://schemas.microsoft.com/office/drawing/2014/main" id="{CDD662FC-3835-44BF-BD66-FDDFAA90FEF6}"/>
              </a:ext>
            </a:extLst>
          </p:cNvPr>
          <p:cNvSpPr txBox="1">
            <a:spLocks/>
          </p:cNvSpPr>
          <p:nvPr/>
        </p:nvSpPr>
        <p:spPr>
          <a:xfrm>
            <a:off x="5770390" y="1420420"/>
            <a:ext cx="4674715" cy="4734318"/>
          </a:xfrm>
          <a:prstGeom prst="rect">
            <a:avLst/>
          </a:prstGeom>
        </p:spPr>
        <p:txBody>
          <a:bodyPr lIns="0" tIns="0" rIns="0" bIns="0">
            <a:noAutofit/>
          </a:bodyPr>
          <a:lstStyle>
            <a:lvl1pPr marL="0" indent="0" algn="l" defTabSz="914400" rtl="0" eaLnBrk="1" latinLnBrk="0" hangingPunct="1">
              <a:lnSpc>
                <a:spcPct val="100000"/>
              </a:lnSpc>
              <a:spcBef>
                <a:spcPts val="1000"/>
              </a:spcBef>
              <a:buFontTx/>
              <a:buNone/>
              <a:defRPr sz="2600" kern="1200">
                <a:solidFill>
                  <a:schemeClr val="tx1"/>
                </a:solidFill>
                <a:latin typeface="Open Sans"/>
                <a:ea typeface="+mn-ea"/>
                <a:cs typeface="+mn-cs"/>
              </a:defRPr>
            </a:lvl1pPr>
            <a:lvl2pPr marL="342900" indent="-342900" algn="l" defTabSz="914400" rtl="0" eaLnBrk="1" latinLnBrk="0" hangingPunct="1">
              <a:lnSpc>
                <a:spcPct val="100000"/>
              </a:lnSpc>
              <a:spcBef>
                <a:spcPts val="1000"/>
              </a:spcBef>
              <a:buClr>
                <a:schemeClr val="accent1"/>
              </a:buClr>
              <a:buFont typeface=".AppleSystemUIFont" charset="-120"/>
              <a:buChar char="&gt;"/>
              <a:tabLst/>
              <a:defRPr sz="2600" kern="1200">
                <a:solidFill>
                  <a:schemeClr val="tx1"/>
                </a:solidFill>
                <a:latin typeface="Open Sans"/>
                <a:ea typeface="+mn-ea"/>
                <a:cs typeface="+mn-cs"/>
              </a:defRPr>
            </a:lvl2pPr>
            <a:lvl3pPr marL="685800" indent="-228600" algn="l" defTabSz="914400" rtl="0" eaLnBrk="1" latinLnBrk="0" hangingPunct="1">
              <a:lnSpc>
                <a:spcPct val="100000"/>
              </a:lnSpc>
              <a:spcBef>
                <a:spcPts val="500"/>
              </a:spcBef>
              <a:buClr>
                <a:schemeClr val="accent2"/>
              </a:buClr>
              <a:buFont typeface="Arial" panose="020B0604020202020204" pitchFamily="34" charset="0"/>
              <a:buChar char="•"/>
              <a:defRPr sz="2600" kern="1200">
                <a:solidFill>
                  <a:schemeClr val="tx1"/>
                </a:solidFill>
                <a:latin typeface="Open Sans"/>
                <a:ea typeface="+mn-ea"/>
                <a:cs typeface="+mn-cs"/>
              </a:defRPr>
            </a:lvl3pPr>
            <a:lvl4pPr marL="914400" indent="-228600" algn="l" defTabSz="914400" rtl="0" eaLnBrk="1" latinLnBrk="0" hangingPunct="1">
              <a:lnSpc>
                <a:spcPct val="100000"/>
              </a:lnSpc>
              <a:spcBef>
                <a:spcPts val="500"/>
              </a:spcBef>
              <a:buClr>
                <a:schemeClr val="accent2"/>
              </a:buClr>
              <a:buFont typeface="Arial" panose="020B0604020202020204" pitchFamily="34" charset="0"/>
              <a:buChar char="•"/>
              <a:defRPr sz="2400" kern="1200">
                <a:solidFill>
                  <a:schemeClr val="tx1"/>
                </a:solidFill>
                <a:latin typeface="Open Sans"/>
                <a:ea typeface="+mn-ea"/>
                <a:cs typeface="+mn-cs"/>
              </a:defRPr>
            </a:lvl4pPr>
            <a:lvl5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2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dirty="0"/>
              <a:t>Medical Lab Asst</a:t>
            </a:r>
          </a:p>
          <a:p>
            <a:pPr lvl="1"/>
            <a:r>
              <a:rPr lang="en-US" dirty="0"/>
              <a:t>Nursing Assisting</a:t>
            </a:r>
          </a:p>
          <a:p>
            <a:pPr lvl="1"/>
            <a:r>
              <a:rPr lang="en-US" dirty="0"/>
              <a:t>Personal Care *</a:t>
            </a:r>
          </a:p>
          <a:p>
            <a:pPr lvl="1"/>
            <a:r>
              <a:rPr lang="en-US" dirty="0"/>
              <a:t>Physical Therapy Aide</a:t>
            </a:r>
          </a:p>
          <a:p>
            <a:pPr lvl="1"/>
            <a:r>
              <a:rPr lang="en-US" dirty="0"/>
              <a:t>Practical Nursing</a:t>
            </a:r>
          </a:p>
          <a:p>
            <a:pPr lvl="1"/>
            <a:r>
              <a:rPr lang="en-US" dirty="0"/>
              <a:t>Sports Medicine</a:t>
            </a:r>
          </a:p>
          <a:p>
            <a:pPr lvl="1"/>
            <a:r>
              <a:rPr lang="en-US" dirty="0"/>
              <a:t>Veterinary Assisting</a:t>
            </a:r>
          </a:p>
          <a:p>
            <a:pPr lvl="1"/>
            <a:endParaRPr lang="en-US" dirty="0"/>
          </a:p>
          <a:p>
            <a:pPr marL="3657600" lvl="8" indent="0">
              <a:buNone/>
            </a:pPr>
            <a:endParaRPr lang="en-US" altLang="en-US" sz="2000" dirty="0"/>
          </a:p>
          <a:p>
            <a:pPr lvl="1"/>
            <a:endParaRPr lang="en-US" dirty="0"/>
          </a:p>
        </p:txBody>
      </p:sp>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Category III – Individual Leadership Events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10853573" cy="4734318"/>
          </a:xfrm>
        </p:spPr>
        <p:txBody>
          <a:bodyPr/>
          <a:lstStyle/>
          <a:p>
            <a:pPr lvl="1"/>
            <a:r>
              <a:rPr lang="en-US" dirty="0"/>
              <a:t>Extemporaneous Health Poster</a:t>
            </a:r>
          </a:p>
          <a:p>
            <a:pPr lvl="1"/>
            <a:r>
              <a:rPr lang="en-US" dirty="0"/>
              <a:t>Extemporaneous Speaking</a:t>
            </a:r>
          </a:p>
          <a:p>
            <a:pPr lvl="1"/>
            <a:r>
              <a:rPr lang="en-US" dirty="0"/>
              <a:t>Extemporaneous Writing</a:t>
            </a:r>
          </a:p>
          <a:p>
            <a:pPr lvl="1"/>
            <a:r>
              <a:rPr lang="en-US" dirty="0"/>
              <a:t>Interviewing Skills *</a:t>
            </a:r>
          </a:p>
          <a:p>
            <a:pPr lvl="1"/>
            <a:r>
              <a:rPr lang="en-US" dirty="0"/>
              <a:t>Job Seeking Skills</a:t>
            </a:r>
          </a:p>
          <a:p>
            <a:pPr lvl="1"/>
            <a:r>
              <a:rPr lang="en-US" dirty="0"/>
              <a:t>Prepared Speaking</a:t>
            </a:r>
          </a:p>
          <a:p>
            <a:pPr lvl="1"/>
            <a:r>
              <a:rPr lang="en-US" dirty="0"/>
              <a:t>Researched Persuasive Speaking</a:t>
            </a:r>
          </a:p>
          <a:p>
            <a:pPr lvl="1"/>
            <a:r>
              <a:rPr lang="en-US" dirty="0"/>
              <a:t>Speaking Skills *</a:t>
            </a:r>
          </a:p>
          <a:p>
            <a:pPr marL="0" lvl="1" indent="0">
              <a:buNone/>
            </a:pPr>
            <a:endParaRPr lang="en-US" altLang="en-US" sz="2800" dirty="0"/>
          </a:p>
          <a:p>
            <a:pPr marL="0" lvl="1" indent="0">
              <a:buNone/>
            </a:pPr>
            <a:r>
              <a:rPr lang="en-US" altLang="en-US" sz="2000" dirty="0"/>
              <a:t>*CTED</a:t>
            </a:r>
            <a:endParaRPr lang="en-US" sz="2000" dirty="0"/>
          </a:p>
          <a:p>
            <a:pPr lvl="1"/>
            <a:endParaRPr lang="en-US" dirty="0"/>
          </a:p>
        </p:txBody>
      </p:sp>
    </p:spTree>
    <p:extLst>
      <p:ext uri="{BB962C8B-B14F-4D97-AF65-F5344CB8AC3E}">
        <p14:creationId xmlns:p14="http://schemas.microsoft.com/office/powerpoint/2010/main" val="4145568707"/>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33</TotalTime>
  <Words>364</Words>
  <Application>Microsoft Office PowerPoint</Application>
  <PresentationFormat>Widescreen</PresentationFormat>
  <Paragraphs>96</Paragraphs>
  <Slides>13</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13</vt:i4>
      </vt:variant>
    </vt:vector>
  </HeadingPairs>
  <TitlesOfParts>
    <vt:vector size="20"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Competitive Events Program</vt:lpstr>
      <vt:lpstr>Participation Enhances…</vt:lpstr>
      <vt:lpstr>Participation Guidelines</vt:lpstr>
      <vt:lpstr>Category I – Health Occupations Related Events</vt:lpstr>
      <vt:lpstr>Category I – Health Occupations Related Events</vt:lpstr>
      <vt:lpstr>Category II – Health Occupations Skill Events</vt:lpstr>
      <vt:lpstr>Category III – Individual Leadership Events</vt:lpstr>
      <vt:lpstr>Category IV – Team Leadership Events</vt:lpstr>
      <vt:lpstr>Category V – Recognition</vt:lpstr>
      <vt:lpstr>State Events for Texas</vt:lpstr>
      <vt:lpstr>Event Preparation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14</cp:revision>
  <cp:lastPrinted>2017-07-07T16:17:37Z</cp:lastPrinted>
  <dcterms:created xsi:type="dcterms:W3CDTF">2017-07-11T23:58:30Z</dcterms:created>
  <dcterms:modified xsi:type="dcterms:W3CDTF">2017-07-19T14:48:00Z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