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38"/>
  </p:notesMasterIdLst>
  <p:sldIdLst>
    <p:sldId id="321" r:id="rId7"/>
    <p:sldId id="356"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40" r:id="rId22"/>
    <p:sldId id="341" r:id="rId23"/>
    <p:sldId id="342" r:id="rId24"/>
    <p:sldId id="343" r:id="rId25"/>
    <p:sldId id="344" r:id="rId26"/>
    <p:sldId id="345" r:id="rId27"/>
    <p:sldId id="346" r:id="rId28"/>
    <p:sldId id="347" r:id="rId29"/>
    <p:sldId id="348" r:id="rId30"/>
    <p:sldId id="349" r:id="rId31"/>
    <p:sldId id="350" r:id="rId32"/>
    <p:sldId id="351" r:id="rId33"/>
    <p:sldId id="352" r:id="rId34"/>
    <p:sldId id="353" r:id="rId35"/>
    <p:sldId id="354" r:id="rId36"/>
    <p:sldId id="355" r:id="rId3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commentAuthors" Target="commentAuthor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BBADB20-8693-44A0-9AB9-CC0BCEF5280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37ABFC9-47BF-4752-8AC5-AAEF60B57558}"/>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21F24AF0-5A2C-4AA6-BB59-FBEE15749617}" type="datetimeFigureOut">
              <a:rPr lang="en-US"/>
              <a:pPr>
                <a:defRPr/>
              </a:pPr>
              <a:t>7/27/2017</a:t>
            </a:fld>
            <a:endParaRPr lang="en-US"/>
          </a:p>
        </p:txBody>
      </p:sp>
      <p:sp>
        <p:nvSpPr>
          <p:cNvPr id="4" name="Slide Image Placeholder 3">
            <a:extLst>
              <a:ext uri="{FF2B5EF4-FFF2-40B4-BE49-F238E27FC236}">
                <a16:creationId xmlns:a16="http://schemas.microsoft.com/office/drawing/2014/main" id="{ABAFC973-E589-4130-872E-65434AE2979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51376F9-9489-408A-AA3C-55BD7021C0EC}"/>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D9E950A-6662-423D-AB11-7F9B3157AAE2}"/>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6C95A169-BF73-4BE0-93D1-4DBB5D6ACFBB}"/>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4856240D-2B58-48C5-865E-BCE88936664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C7428F-F79B-47D7-8CDF-17F9944527F2}"/>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1CE1BDCD-5722-4780-884E-755534B9812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7DFC7F26-7302-4FD7-A3B5-CF3F07D5F55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393B09C0-465E-40D3-BA75-6C2BB8683A05}"/>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38585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D5998D8-2F44-418B-BA11-578CBF93498D}"/>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FB600F4-A83E-4786-A9F8-76EBD90C1444}"/>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5C92DB3-940D-4B68-B28E-96900C5A72E4}"/>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32697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1">
            <a:extLst>
              <a:ext uri="{FF2B5EF4-FFF2-40B4-BE49-F238E27FC236}">
                <a16:creationId xmlns:a16="http://schemas.microsoft.com/office/drawing/2014/main" id="{58E5CEC3-4E3E-4985-868C-7B1DCE1C9726}"/>
              </a:ext>
            </a:extLst>
          </p:cNvPr>
          <p:cNvSpPr txBox="1">
            <a:spLocks/>
          </p:cNvSpPr>
          <p:nvPr userDrawn="1"/>
        </p:nvSpPr>
        <p:spPr bwMode="auto">
          <a:xfrm>
            <a:off x="3122613" y="6400800"/>
            <a:ext cx="5614987" cy="274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0" algn="ctr" defTabSz="914400" rtl="0" eaLnBrk="0" latinLnBrk="0" hangingPunct="0">
              <a:defRPr sz="2400" kern="1200">
                <a:solidFill>
                  <a:schemeClr val="tx1"/>
                </a:solidFill>
                <a:latin typeface="Verdana" pitchFamily="34" charset="0"/>
                <a:ea typeface="+mn-ea"/>
                <a:cs typeface="+mn-cs"/>
              </a:defRPr>
            </a:lvl1pPr>
            <a:lvl2pPr marL="742950" indent="-285750" algn="l" defTabSz="914400" rtl="0" eaLnBrk="0" latinLnBrk="0" hangingPunct="0">
              <a:defRPr sz="2400" kern="1200">
                <a:solidFill>
                  <a:schemeClr val="tx1"/>
                </a:solidFill>
                <a:latin typeface="Verdana" pitchFamily="34" charset="0"/>
                <a:ea typeface="+mn-ea"/>
                <a:cs typeface="+mn-cs"/>
              </a:defRPr>
            </a:lvl2pPr>
            <a:lvl3pPr marL="1143000" indent="-228600" algn="l" defTabSz="914400" rtl="0" eaLnBrk="0" latinLnBrk="0" hangingPunct="0">
              <a:defRPr sz="2400" kern="1200">
                <a:solidFill>
                  <a:schemeClr val="tx1"/>
                </a:solidFill>
                <a:latin typeface="Verdana" pitchFamily="34" charset="0"/>
                <a:ea typeface="+mn-ea"/>
                <a:cs typeface="+mn-cs"/>
              </a:defRPr>
            </a:lvl3pPr>
            <a:lvl4pPr marL="1600200" indent="-228600" algn="l" defTabSz="914400" rtl="0" eaLnBrk="0" latinLnBrk="0" hangingPunct="0">
              <a:defRPr sz="2400" kern="1200">
                <a:solidFill>
                  <a:schemeClr val="tx1"/>
                </a:solidFill>
                <a:latin typeface="Verdana" pitchFamily="34" charset="0"/>
                <a:ea typeface="+mn-ea"/>
                <a:cs typeface="+mn-cs"/>
              </a:defRPr>
            </a:lvl4pPr>
            <a:lvl5pPr marL="2057400" indent="-228600" algn="l" defTabSz="914400" rtl="0" eaLnBrk="0" latinLnBrk="0" hangingPunct="0">
              <a:defRPr sz="2400" kern="1200">
                <a:solidFill>
                  <a:schemeClr val="tx1"/>
                </a:solidFill>
                <a:latin typeface="Verdan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9pPr>
          </a:lstStyle>
          <a:p>
            <a:pPr eaLnBrk="1" fontAlgn="auto" hangingPunct="1">
              <a:spcBef>
                <a:spcPts val="0"/>
              </a:spcBef>
              <a:spcAft>
                <a:spcPts val="0"/>
              </a:spcAft>
              <a:defRPr/>
            </a:pPr>
            <a:r>
              <a:rPr lang="en-US" sz="1000" dirty="0">
                <a:latin typeface="Times New Roman" pitchFamily="18" charset="0"/>
                <a:cs typeface="Times New Roman" pitchFamily="18" charset="0"/>
              </a:rPr>
              <a:t>Copyright © Texas Education Agency 2012. All rights reserved.</a:t>
            </a:r>
          </a:p>
          <a:p>
            <a:pPr eaLnBrk="1" fontAlgn="auto" hangingPunct="1">
              <a:spcBef>
                <a:spcPts val="0"/>
              </a:spcBef>
              <a:spcAft>
                <a:spcPts val="0"/>
              </a:spcAft>
              <a:defRPr/>
            </a:pPr>
            <a:r>
              <a:rPr lang="en-US" sz="1000" dirty="0">
                <a:latin typeface="Times New Roman" pitchFamily="18" charset="0"/>
                <a:cs typeface="Times New Roman" pitchFamily="18" charset="0"/>
              </a:rPr>
              <a:t>Images and other multimedia content used with permission. </a:t>
            </a:r>
          </a:p>
        </p:txBody>
      </p:sp>
      <p:sp>
        <p:nvSpPr>
          <p:cNvPr id="2" name="Title 1"/>
          <p:cNvSpPr>
            <a:spLocks noGrp="1"/>
          </p:cNvSpPr>
          <p:nvPr>
            <p:ph type="title"/>
          </p:nvPr>
        </p:nvSpPr>
        <p:spPr/>
        <p:txBody>
          <a:bodyPr/>
          <a:lstStyle>
            <a:lvl1pPr algn="l">
              <a:defRPr b="1">
                <a:solidFill>
                  <a:schemeClr val="accent6">
                    <a:lumMod val="50000"/>
                  </a:schemeClr>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3BA3AC37-3640-4317-B51E-ACFDEAF81DBE}"/>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8C823CBA-E8AF-4654-B07C-E24E472C6CDB}" type="datetime1">
              <a:rPr lang="en-US"/>
              <a:pPr>
                <a:defRPr/>
              </a:pPr>
              <a:t>7/27/2017</a:t>
            </a:fld>
            <a:endParaRPr lang="en-US"/>
          </a:p>
        </p:txBody>
      </p:sp>
      <p:sp>
        <p:nvSpPr>
          <p:cNvPr id="6" name="Footer Placeholder 4">
            <a:extLst>
              <a:ext uri="{FF2B5EF4-FFF2-40B4-BE49-F238E27FC236}">
                <a16:creationId xmlns:a16="http://schemas.microsoft.com/office/drawing/2014/main" id="{2D206877-B71F-4A15-ABA9-A47F865F3135}"/>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7" name="Slide Number Placeholder 5">
            <a:extLst>
              <a:ext uri="{FF2B5EF4-FFF2-40B4-BE49-F238E27FC236}">
                <a16:creationId xmlns:a16="http://schemas.microsoft.com/office/drawing/2014/main" id="{2F8C6AA2-F4A0-45B1-93D4-3B679320B903}"/>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smtClean="0">
                <a:solidFill>
                  <a:schemeClr val="tx1"/>
                </a:solidFill>
                <a:latin typeface="+mn-lt"/>
              </a:defRPr>
            </a:lvl1pPr>
          </a:lstStyle>
          <a:p>
            <a:pPr>
              <a:defRPr/>
            </a:pPr>
            <a:fld id="{E2E28AE3-0F9C-4B96-BA1E-E8C056466527}" type="slidenum">
              <a:rPr lang="en-US"/>
              <a:pPr>
                <a:defRPr/>
              </a:pPr>
              <a:t>‹#›</a:t>
            </a:fld>
            <a:endParaRPr lang="en-US"/>
          </a:p>
        </p:txBody>
      </p:sp>
    </p:spTree>
    <p:extLst>
      <p:ext uri="{BB962C8B-B14F-4D97-AF65-F5344CB8AC3E}">
        <p14:creationId xmlns:p14="http://schemas.microsoft.com/office/powerpoint/2010/main" val="3721915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5" name="Footer Placeholder 11">
            <a:extLst>
              <a:ext uri="{FF2B5EF4-FFF2-40B4-BE49-F238E27FC236}">
                <a16:creationId xmlns:a16="http://schemas.microsoft.com/office/drawing/2014/main" id="{862F7B6C-38E6-4208-9D12-50862B490EA9}"/>
              </a:ext>
            </a:extLst>
          </p:cNvPr>
          <p:cNvSpPr txBox="1">
            <a:spLocks/>
          </p:cNvSpPr>
          <p:nvPr userDrawn="1"/>
        </p:nvSpPr>
        <p:spPr bwMode="auto">
          <a:xfrm>
            <a:off x="3122613" y="6400800"/>
            <a:ext cx="5614987" cy="274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0" algn="ctr" defTabSz="914400" rtl="0" eaLnBrk="0" latinLnBrk="0" hangingPunct="0">
              <a:defRPr sz="2400" kern="1200">
                <a:solidFill>
                  <a:schemeClr val="tx1"/>
                </a:solidFill>
                <a:latin typeface="Verdana" pitchFamily="34" charset="0"/>
                <a:ea typeface="+mn-ea"/>
                <a:cs typeface="+mn-cs"/>
              </a:defRPr>
            </a:lvl1pPr>
            <a:lvl2pPr marL="742950" indent="-285750" algn="l" defTabSz="914400" rtl="0" eaLnBrk="0" latinLnBrk="0" hangingPunct="0">
              <a:defRPr sz="2400" kern="1200">
                <a:solidFill>
                  <a:schemeClr val="tx1"/>
                </a:solidFill>
                <a:latin typeface="Verdana" pitchFamily="34" charset="0"/>
                <a:ea typeface="+mn-ea"/>
                <a:cs typeface="+mn-cs"/>
              </a:defRPr>
            </a:lvl2pPr>
            <a:lvl3pPr marL="1143000" indent="-228600" algn="l" defTabSz="914400" rtl="0" eaLnBrk="0" latinLnBrk="0" hangingPunct="0">
              <a:defRPr sz="2400" kern="1200">
                <a:solidFill>
                  <a:schemeClr val="tx1"/>
                </a:solidFill>
                <a:latin typeface="Verdana" pitchFamily="34" charset="0"/>
                <a:ea typeface="+mn-ea"/>
                <a:cs typeface="+mn-cs"/>
              </a:defRPr>
            </a:lvl3pPr>
            <a:lvl4pPr marL="1600200" indent="-228600" algn="l" defTabSz="914400" rtl="0" eaLnBrk="0" latinLnBrk="0" hangingPunct="0">
              <a:defRPr sz="2400" kern="1200">
                <a:solidFill>
                  <a:schemeClr val="tx1"/>
                </a:solidFill>
                <a:latin typeface="Verdana" pitchFamily="34" charset="0"/>
                <a:ea typeface="+mn-ea"/>
                <a:cs typeface="+mn-cs"/>
              </a:defRPr>
            </a:lvl4pPr>
            <a:lvl5pPr marL="2057400" indent="-228600" algn="l" defTabSz="914400" rtl="0" eaLnBrk="0" latinLnBrk="0" hangingPunct="0">
              <a:defRPr sz="2400" kern="1200">
                <a:solidFill>
                  <a:schemeClr val="tx1"/>
                </a:solidFill>
                <a:latin typeface="Verdan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9pPr>
          </a:lstStyle>
          <a:p>
            <a:pPr eaLnBrk="1" fontAlgn="auto" hangingPunct="1">
              <a:spcBef>
                <a:spcPts val="0"/>
              </a:spcBef>
              <a:spcAft>
                <a:spcPts val="0"/>
              </a:spcAft>
              <a:defRPr/>
            </a:pPr>
            <a:r>
              <a:rPr lang="en-US" sz="1000" dirty="0">
                <a:latin typeface="Times New Roman" pitchFamily="18" charset="0"/>
                <a:cs typeface="Times New Roman" pitchFamily="18" charset="0"/>
              </a:rPr>
              <a:t>Copyright © Texas Education Agency 2012. All rights reserved.</a:t>
            </a:r>
          </a:p>
          <a:p>
            <a:pPr eaLnBrk="1" fontAlgn="auto" hangingPunct="1">
              <a:spcBef>
                <a:spcPts val="0"/>
              </a:spcBef>
              <a:spcAft>
                <a:spcPts val="0"/>
              </a:spcAft>
              <a:defRPr/>
            </a:pPr>
            <a:r>
              <a:rPr lang="en-US" sz="1000" dirty="0">
                <a:latin typeface="Times New Roman" pitchFamily="18" charset="0"/>
                <a:cs typeface="Times New Roman" pitchFamily="18" charset="0"/>
              </a:rPr>
              <a:t>Images and other multimedia content used with permission. </a:t>
            </a:r>
          </a:p>
        </p:txBody>
      </p:sp>
      <p:sp>
        <p:nvSpPr>
          <p:cNvPr id="2" name="Title 1"/>
          <p:cNvSpPr>
            <a:spLocks noGrp="1"/>
          </p:cNvSpPr>
          <p:nvPr>
            <p:ph type="title"/>
          </p:nvPr>
        </p:nvSpPr>
        <p:spPr/>
        <p:txBody>
          <a:bodyPr/>
          <a:lstStyle>
            <a:lvl1pPr algn="l">
              <a:defRPr b="1">
                <a:solidFill>
                  <a:schemeClr val="accent6">
                    <a:lumMod val="50000"/>
                  </a:schemeClr>
                </a:solidFill>
                <a:effectLst>
                  <a:outerShdw blurRad="38100" dist="38100" dir="2700000" algn="tl">
                    <a:srgbClr val="000000">
                      <a:alpha val="43137"/>
                    </a:srgbClr>
                  </a:outerShdw>
                </a:effectLst>
              </a:defRPr>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atin typeface="Times New Roman" pitchFamily="18" charset="0"/>
                <a:cs typeface="Times New Roman" pitchFamily="18" charset="0"/>
              </a:defRPr>
            </a:lvl1pPr>
            <a:lvl2pPr>
              <a:defRPr sz="2400">
                <a:latin typeface="Times New Roman" pitchFamily="18" charset="0"/>
                <a:cs typeface="Times New Roman" pitchFamily="18" charset="0"/>
              </a:defRPr>
            </a:lvl2pPr>
            <a:lvl3pPr>
              <a:defRPr sz="2000">
                <a:latin typeface="Times New Roman" pitchFamily="18" charset="0"/>
                <a:cs typeface="Times New Roman" pitchFamily="18" charset="0"/>
              </a:defRPr>
            </a:lvl3pPr>
            <a:lvl4pPr>
              <a:defRPr sz="1800">
                <a:latin typeface="Times New Roman" pitchFamily="18" charset="0"/>
                <a:cs typeface="Times New Roman" pitchFamily="18" charset="0"/>
              </a:defRPr>
            </a:lvl4pPr>
            <a:lvl5pPr>
              <a:defRPr sz="1800">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latin typeface="Times New Roman" pitchFamily="18" charset="0"/>
                <a:cs typeface="Times New Roman" pitchFamily="18" charset="0"/>
              </a:defRPr>
            </a:lvl1pPr>
            <a:lvl2pPr>
              <a:defRPr sz="2400">
                <a:latin typeface="Times New Roman" pitchFamily="18" charset="0"/>
                <a:cs typeface="Times New Roman" pitchFamily="18" charset="0"/>
              </a:defRPr>
            </a:lvl2pPr>
            <a:lvl3pPr>
              <a:defRPr sz="2000">
                <a:latin typeface="Times New Roman" pitchFamily="18" charset="0"/>
                <a:cs typeface="Times New Roman" pitchFamily="18" charset="0"/>
              </a:defRPr>
            </a:lvl3pPr>
            <a:lvl4pPr>
              <a:defRPr sz="1800">
                <a:latin typeface="Times New Roman" pitchFamily="18" charset="0"/>
                <a:cs typeface="Times New Roman" pitchFamily="18" charset="0"/>
              </a:defRPr>
            </a:lvl4pPr>
            <a:lvl5pPr>
              <a:defRPr sz="1800">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7C41AF0D-D4AE-4E4C-ABF9-06E452B34C54}"/>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4397EE65-9B5E-42C1-9339-B2B74FF3FBAC}" type="datetime1">
              <a:rPr lang="en-US"/>
              <a:pPr>
                <a:defRPr/>
              </a:pPr>
              <a:t>7/27/2017</a:t>
            </a:fld>
            <a:endParaRPr lang="en-US"/>
          </a:p>
        </p:txBody>
      </p:sp>
      <p:sp>
        <p:nvSpPr>
          <p:cNvPr id="7" name="Footer Placeholder 5">
            <a:extLst>
              <a:ext uri="{FF2B5EF4-FFF2-40B4-BE49-F238E27FC236}">
                <a16:creationId xmlns:a16="http://schemas.microsoft.com/office/drawing/2014/main" id="{13FDBB65-5139-4013-9BDF-FA416F682A37}"/>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8" name="Slide Number Placeholder 6">
            <a:extLst>
              <a:ext uri="{FF2B5EF4-FFF2-40B4-BE49-F238E27FC236}">
                <a16:creationId xmlns:a16="http://schemas.microsoft.com/office/drawing/2014/main" id="{35299492-AD9A-47A2-A396-53A9916C85AF}"/>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smtClean="0">
                <a:solidFill>
                  <a:schemeClr val="tx1"/>
                </a:solidFill>
                <a:latin typeface="+mn-lt"/>
              </a:defRPr>
            </a:lvl1pPr>
          </a:lstStyle>
          <a:p>
            <a:pPr>
              <a:defRPr/>
            </a:pPr>
            <a:fld id="{856F03B2-5F4D-4935-A4CA-8C7384518FF8}" type="slidenum">
              <a:rPr lang="en-US"/>
              <a:pPr>
                <a:defRPr/>
              </a:pPr>
              <a:t>‹#›</a:t>
            </a:fld>
            <a:endParaRPr lang="en-US"/>
          </a:p>
        </p:txBody>
      </p:sp>
    </p:spTree>
    <p:extLst>
      <p:ext uri="{BB962C8B-B14F-4D97-AF65-F5344CB8AC3E}">
        <p14:creationId xmlns:p14="http://schemas.microsoft.com/office/powerpoint/2010/main" val="747240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828387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976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0376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695044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5934059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25947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3312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83F04D4-2882-4EF6-804C-D823FAC4FB90}"/>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B42A7A0D-A6F8-47E6-ACA4-CA304947BAB5}"/>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3F68E49-809C-4EE4-8369-5B201A065F1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34677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1082820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19435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641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222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1314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640949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65774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49A3D19-E33D-498B-85B2-12442FFEFAEA}"/>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15502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E1F7328-E51A-4006-A2E0-D3649D5064D6}"/>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0DD6932-843C-4745-AA45-8565C0500BF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A76E7279-5F4C-4E73-9D9D-E99AA2E281D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54368631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1BDA851-EA75-43FA-A2F9-88BD4AB6F7F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7AE68D8-42F6-47EF-B290-328B9F74B109}"/>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7B1AA9-D2DD-4963-B3B4-F2C6BACB943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C583A492-D4F5-40D6-B6E4-BE1A7386731A}"/>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316D6CF-2334-432A-9BB6-4BF615FB4AF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60C56E51-64B5-4150-9618-A66D89EB8500}"/>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B136583-2387-4C0E-8C7F-57D1127BCC94}"/>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06078019-04E1-4AE9-A2B3-7527E794F4EA}"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306468294"/>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730AC0C-F132-4AEF-9C1A-6DFCB378C23A}"/>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Forensics</a:t>
            </a:r>
          </a:p>
          <a:p>
            <a:pPr lvl="1" fontAlgn="auto">
              <a:spcAft>
                <a:spcPts val="0"/>
              </a:spcAft>
              <a:defRPr/>
            </a:pPr>
            <a:r>
              <a:rPr lang="en-US" dirty="0"/>
              <a:t>Security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61732-0EAD-4699-B5B2-61FAD37ABC14}"/>
              </a:ext>
            </a:extLst>
          </p:cNvPr>
          <p:cNvSpPr>
            <a:spLocks noGrp="1"/>
          </p:cNvSpPr>
          <p:nvPr>
            <p:ph type="title"/>
          </p:nvPr>
        </p:nvSpPr>
        <p:spPr/>
        <p:txBody>
          <a:bodyPr/>
          <a:lstStyle/>
          <a:p>
            <a:r>
              <a:rPr lang="en-US" dirty="0"/>
              <a:t>Forensic Image Acquisition</a:t>
            </a:r>
          </a:p>
        </p:txBody>
      </p:sp>
      <p:sp>
        <p:nvSpPr>
          <p:cNvPr id="3" name="Content Placeholder 2">
            <a:extLst>
              <a:ext uri="{FF2B5EF4-FFF2-40B4-BE49-F238E27FC236}">
                <a16:creationId xmlns:a16="http://schemas.microsoft.com/office/drawing/2014/main" id="{1A8F5390-1891-4BE2-B62C-7970ADEAE3D3}"/>
              </a:ext>
            </a:extLst>
          </p:cNvPr>
          <p:cNvSpPr>
            <a:spLocks noGrp="1"/>
          </p:cNvSpPr>
          <p:nvPr>
            <p:ph sz="half" idx="1"/>
          </p:nvPr>
        </p:nvSpPr>
        <p:spPr/>
        <p:txBody>
          <a:bodyPr/>
          <a:lstStyle/>
          <a:p>
            <a:pPr lvl="1"/>
            <a:r>
              <a:rPr lang="en-US" dirty="0"/>
              <a:t>Because booting a HDD to its operating system changes many files and could destroy evidentiary data, the data is generally obtained by removing the HDD from the system and placing it in a laboratory forensic computer so that a forensic image can be created</a:t>
            </a:r>
          </a:p>
          <a:p>
            <a:pPr lvl="1"/>
            <a:r>
              <a:rPr lang="en-US" dirty="0"/>
              <a:t>Occasionally, in cases with specialized or unique equipment/systems the image of the HDD must be obtained by using the seized computer</a:t>
            </a:r>
          </a:p>
          <a:p>
            <a:pPr lvl="1"/>
            <a:r>
              <a:rPr lang="en-US" dirty="0"/>
              <a:t>The examiner must be able to extract all forensic data/images and cause no changes to the HDD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50FD6-0F8D-40A0-A93F-A38DE29757DC}"/>
              </a:ext>
            </a:extLst>
          </p:cNvPr>
          <p:cNvSpPr>
            <a:spLocks noGrp="1"/>
          </p:cNvSpPr>
          <p:nvPr>
            <p:ph type="title"/>
          </p:nvPr>
        </p:nvSpPr>
        <p:spPr/>
        <p:txBody>
          <a:bodyPr/>
          <a:lstStyle/>
          <a:p>
            <a:r>
              <a:rPr lang="en-US" dirty="0"/>
              <a:t>Forensic Image Acquisition</a:t>
            </a:r>
          </a:p>
        </p:txBody>
      </p:sp>
      <p:sp>
        <p:nvSpPr>
          <p:cNvPr id="3" name="Content Placeholder 2">
            <a:extLst>
              <a:ext uri="{FF2B5EF4-FFF2-40B4-BE49-F238E27FC236}">
                <a16:creationId xmlns:a16="http://schemas.microsoft.com/office/drawing/2014/main" id="{8C39CCF2-21ED-4415-A27E-7B88E3A79217}"/>
              </a:ext>
            </a:extLst>
          </p:cNvPr>
          <p:cNvSpPr>
            <a:spLocks noGrp="1"/>
          </p:cNvSpPr>
          <p:nvPr>
            <p:ph sz="half" idx="1"/>
          </p:nvPr>
        </p:nvSpPr>
        <p:spPr/>
        <p:txBody>
          <a:bodyPr/>
          <a:lstStyle/>
          <a:p>
            <a:r>
              <a:rPr lang="en-US" dirty="0"/>
              <a:t>A signature or fingerprint of the drive is taken before and after imaging</a:t>
            </a:r>
          </a:p>
          <a:p>
            <a:pPr lvl="1"/>
            <a:r>
              <a:rPr lang="en-US" dirty="0"/>
              <a:t>This fingerprint is created by using a Message Digest 5 (MD5), a Secure Hash Algorithm (SHA) or a similarly validated algorithm</a:t>
            </a:r>
          </a:p>
          <a:p>
            <a:pPr lvl="1"/>
            <a:r>
              <a:rPr lang="en-US" dirty="0"/>
              <a:t>Before imaging the drive the algorithm is run and a 32-character alphanumeric string is produced based on the drive’s contents</a:t>
            </a:r>
          </a:p>
          <a:p>
            <a:pPr lvl="1"/>
            <a:r>
              <a:rPr lang="en-US" dirty="0"/>
              <a:t>The same algorithm is then run against the created forensic image which will result in the same alphanumeric string if none of the original content is changed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04F18-8B80-4099-AA13-8541E8FBF573}"/>
              </a:ext>
            </a:extLst>
          </p:cNvPr>
          <p:cNvSpPr>
            <a:spLocks noGrp="1"/>
          </p:cNvSpPr>
          <p:nvPr>
            <p:ph type="title"/>
          </p:nvPr>
        </p:nvSpPr>
        <p:spPr/>
        <p:txBody>
          <a:bodyPr/>
          <a:lstStyle/>
          <a:p>
            <a:r>
              <a:rPr lang="en-US"/>
              <a:t>Visible Data </a:t>
            </a:r>
            <a:endParaRPr lang="en-US" dirty="0"/>
          </a:p>
        </p:txBody>
      </p:sp>
      <p:sp>
        <p:nvSpPr>
          <p:cNvPr id="3" name="Content Placeholder 2">
            <a:extLst>
              <a:ext uri="{FF2B5EF4-FFF2-40B4-BE49-F238E27FC236}">
                <a16:creationId xmlns:a16="http://schemas.microsoft.com/office/drawing/2014/main" id="{A66FB003-968E-4117-BCEC-1F367955C73F}"/>
              </a:ext>
            </a:extLst>
          </p:cNvPr>
          <p:cNvSpPr>
            <a:spLocks noGrp="1"/>
          </p:cNvSpPr>
          <p:nvPr>
            <p:ph sz="half" idx="1"/>
          </p:nvPr>
        </p:nvSpPr>
        <p:spPr/>
        <p:txBody>
          <a:bodyPr/>
          <a:lstStyle/>
          <a:p>
            <a:pPr lvl="1"/>
            <a:r>
              <a:rPr lang="en-US" dirty="0"/>
              <a:t>Data from a computer that is openly visible and easily available to users</a:t>
            </a:r>
          </a:p>
          <a:p>
            <a:pPr lvl="1"/>
            <a:r>
              <a:rPr lang="en-US" dirty="0"/>
              <a:t>Can encompass (from an evidentiary standpoint) any type of user-created data like</a:t>
            </a:r>
          </a:p>
          <a:p>
            <a:pPr lvl="2"/>
            <a:r>
              <a:rPr lang="en-US" dirty="0"/>
              <a:t>Word processing documents </a:t>
            </a:r>
          </a:p>
          <a:p>
            <a:pPr lvl="2"/>
            <a:r>
              <a:rPr lang="en-US" dirty="0"/>
              <a:t>Spreadsheets</a:t>
            </a:r>
          </a:p>
          <a:p>
            <a:pPr lvl="2"/>
            <a:r>
              <a:rPr lang="en-US" dirty="0"/>
              <a:t>Accounting records</a:t>
            </a:r>
          </a:p>
          <a:p>
            <a:pPr lvl="2"/>
            <a:r>
              <a:rPr lang="en-US" dirty="0"/>
              <a:t>Databases</a:t>
            </a:r>
          </a:p>
          <a:p>
            <a:pPr lvl="2"/>
            <a:r>
              <a:rPr lang="en-US" dirty="0"/>
              <a:t>Pictures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F4AFD-F66C-4CC3-9FC4-F5D5BD5A5190}"/>
              </a:ext>
            </a:extLst>
          </p:cNvPr>
          <p:cNvSpPr>
            <a:spLocks noGrp="1"/>
          </p:cNvSpPr>
          <p:nvPr>
            <p:ph type="title"/>
          </p:nvPr>
        </p:nvSpPr>
        <p:spPr/>
        <p:txBody>
          <a:bodyPr/>
          <a:lstStyle/>
          <a:p>
            <a:r>
              <a:rPr lang="en-US" dirty="0"/>
              <a:t>Visible Data</a:t>
            </a:r>
          </a:p>
        </p:txBody>
      </p:sp>
      <p:sp>
        <p:nvSpPr>
          <p:cNvPr id="27651" name="Content Placeholder 2">
            <a:extLst>
              <a:ext uri="{FF2B5EF4-FFF2-40B4-BE49-F238E27FC236}">
                <a16:creationId xmlns:a16="http://schemas.microsoft.com/office/drawing/2014/main" id="{21F11FB9-F86A-4E21-9C1C-294A3666419F}"/>
              </a:ext>
            </a:extLst>
          </p:cNvPr>
          <p:cNvSpPr>
            <a:spLocks noGrp="1" noChangeArrowheads="1"/>
          </p:cNvSpPr>
          <p:nvPr>
            <p:ph sz="half" idx="1"/>
          </p:nvPr>
        </p:nvSpPr>
        <p:spPr/>
        <p:txBody>
          <a:bodyPr/>
          <a:lstStyle/>
          <a:p>
            <a:pPr lvl="1"/>
            <a:r>
              <a:rPr lang="en-US" altLang="en-US" dirty="0"/>
              <a:t>Advances in printer technology have made high quality color printing affordable and common, which creates criminal opportunities</a:t>
            </a:r>
          </a:p>
          <a:p>
            <a:pPr lvl="2"/>
            <a:r>
              <a:rPr lang="en-US" altLang="en-US" dirty="0"/>
              <a:t>Counterfeiting</a:t>
            </a:r>
          </a:p>
          <a:p>
            <a:pPr lvl="2"/>
            <a:r>
              <a:rPr lang="en-US" altLang="en-US" dirty="0"/>
              <a:t>Check Fraud</a:t>
            </a:r>
          </a:p>
          <a:p>
            <a:pPr lvl="2"/>
            <a:r>
              <a:rPr lang="en-US" altLang="en-US" dirty="0"/>
              <a:t>Document Fraud</a:t>
            </a:r>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14B30-877F-4448-92EC-FD1C4B3EADBB}"/>
              </a:ext>
            </a:extLst>
          </p:cNvPr>
          <p:cNvSpPr>
            <a:spLocks noGrp="1"/>
          </p:cNvSpPr>
          <p:nvPr>
            <p:ph type="title"/>
          </p:nvPr>
        </p:nvSpPr>
        <p:spPr/>
        <p:txBody>
          <a:bodyPr/>
          <a:lstStyle/>
          <a:p>
            <a:r>
              <a:rPr lang="en-US" dirty="0"/>
              <a:t>Visible Data</a:t>
            </a:r>
          </a:p>
        </p:txBody>
      </p:sp>
      <p:sp>
        <p:nvSpPr>
          <p:cNvPr id="3" name="Content Placeholder 2">
            <a:extLst>
              <a:ext uri="{FF2B5EF4-FFF2-40B4-BE49-F238E27FC236}">
                <a16:creationId xmlns:a16="http://schemas.microsoft.com/office/drawing/2014/main" id="{5D3A5D4A-39F8-41E7-95A8-E3113DAEE2D9}"/>
              </a:ext>
            </a:extLst>
          </p:cNvPr>
          <p:cNvSpPr>
            <a:spLocks noGrp="1"/>
          </p:cNvSpPr>
          <p:nvPr>
            <p:ph sz="half" idx="1"/>
          </p:nvPr>
        </p:nvSpPr>
        <p:spPr/>
        <p:txBody>
          <a:bodyPr/>
          <a:lstStyle/>
          <a:p>
            <a:pPr lvl="1"/>
            <a:r>
              <a:rPr lang="en-US"/>
              <a:t>Most criminal cases involving computers relate to financial investigations (or white collar crimes) which require any data related to personal and business finance</a:t>
            </a:r>
          </a:p>
          <a:p>
            <a:pPr lvl="1"/>
            <a:r>
              <a:rPr lang="en-US"/>
              <a:t>Investigators must become familiar with the various computer applications that are used for criminal activities</a:t>
            </a:r>
          </a:p>
          <a:p>
            <a:pPr lvl="1"/>
            <a:r>
              <a:rPr lang="en-US"/>
              <a:t>The ability to recognize the data produced by these applications and to display the images is essential to identifying the evidence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588B-3C30-4CBC-8543-F2E67793BFB0}"/>
              </a:ext>
            </a:extLst>
          </p:cNvPr>
          <p:cNvSpPr>
            <a:spLocks noGrp="1"/>
          </p:cNvSpPr>
          <p:nvPr>
            <p:ph type="title"/>
          </p:nvPr>
        </p:nvSpPr>
        <p:spPr/>
        <p:txBody>
          <a:bodyPr/>
          <a:lstStyle/>
          <a:p>
            <a:r>
              <a:rPr lang="en-US"/>
              <a:t>Temporary Files</a:t>
            </a:r>
            <a:endParaRPr lang="en-US" dirty="0"/>
          </a:p>
        </p:txBody>
      </p:sp>
      <p:sp>
        <p:nvSpPr>
          <p:cNvPr id="29699" name="Content Placeholder 2">
            <a:extLst>
              <a:ext uri="{FF2B5EF4-FFF2-40B4-BE49-F238E27FC236}">
                <a16:creationId xmlns:a16="http://schemas.microsoft.com/office/drawing/2014/main" id="{E20F9CCE-1B3F-445A-B8F0-DDB4211DB45E}"/>
              </a:ext>
            </a:extLst>
          </p:cNvPr>
          <p:cNvSpPr>
            <a:spLocks noGrp="1" noChangeArrowheads="1"/>
          </p:cNvSpPr>
          <p:nvPr>
            <p:ph sz="half" idx="1"/>
          </p:nvPr>
        </p:nvSpPr>
        <p:spPr/>
        <p:txBody>
          <a:bodyPr/>
          <a:lstStyle/>
          <a:p>
            <a:pPr lvl="1"/>
            <a:r>
              <a:rPr lang="en-US" altLang="en-US" dirty="0"/>
              <a:t>Can be valuable as evidence</a:t>
            </a:r>
          </a:p>
          <a:p>
            <a:pPr lvl="1"/>
            <a:r>
              <a:rPr lang="en-US" altLang="en-US" dirty="0"/>
              <a:t>Can sometimes be recovered during a forensic examination including some of the data that may have been altered from a previous version</a:t>
            </a:r>
          </a:p>
          <a:p>
            <a:pPr lvl="1"/>
            <a:r>
              <a:rPr lang="en-US" altLang="en-US" dirty="0"/>
              <a:t>Can be recovered when created through unsaved means (such as a computer being shut off manually)</a:t>
            </a:r>
          </a:p>
          <a:p>
            <a:pPr lvl="1"/>
            <a:r>
              <a:rPr lang="en-US" altLang="en-US" dirty="0"/>
              <a:t>Most programs automatically save a temporary copy of the file in progress</a:t>
            </a:r>
          </a:p>
          <a:p>
            <a:pPr lvl="1"/>
            <a:r>
              <a:rPr lang="en-US" altLang="en-US" dirty="0"/>
              <a:t>After working on a file or document, the user can save the changes, which promotes the temporary copy to a saved (or actual) file</a:t>
            </a:r>
          </a:p>
          <a:p>
            <a:pPr lvl="1"/>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707D6-6593-4E2F-B528-67E3CF20F39F}"/>
              </a:ext>
            </a:extLst>
          </p:cNvPr>
          <p:cNvSpPr>
            <a:spLocks noGrp="1"/>
          </p:cNvSpPr>
          <p:nvPr>
            <p:ph type="title"/>
          </p:nvPr>
        </p:nvSpPr>
        <p:spPr/>
        <p:txBody>
          <a:bodyPr/>
          <a:lstStyle/>
          <a:p>
            <a:r>
              <a:rPr lang="en-US" dirty="0"/>
              <a:t>Temporary Files</a:t>
            </a:r>
          </a:p>
        </p:txBody>
      </p:sp>
      <p:sp>
        <p:nvSpPr>
          <p:cNvPr id="3" name="Content Placeholder 2">
            <a:extLst>
              <a:ext uri="{FF2B5EF4-FFF2-40B4-BE49-F238E27FC236}">
                <a16:creationId xmlns:a16="http://schemas.microsoft.com/office/drawing/2014/main" id="{EAA436D5-A108-476A-8063-9EE256A26FC7}"/>
              </a:ext>
            </a:extLst>
          </p:cNvPr>
          <p:cNvSpPr>
            <a:spLocks noGrp="1"/>
          </p:cNvSpPr>
          <p:nvPr>
            <p:ph sz="half" idx="1"/>
          </p:nvPr>
        </p:nvSpPr>
        <p:spPr/>
        <p:txBody>
          <a:bodyPr/>
          <a:lstStyle/>
          <a:p>
            <a:pPr lvl="1"/>
            <a:r>
              <a:rPr lang="en-US" dirty="0"/>
              <a:t>Another type of temporary file valuable to the computer investigator is the printer spool</a:t>
            </a:r>
          </a:p>
          <a:p>
            <a:pPr lvl="2"/>
            <a:r>
              <a:rPr lang="en-US" dirty="0"/>
              <a:t>When a print job is sent to the printer a spooling process delays the sending of the data so the application can continue to work while the printing takes place in the background</a:t>
            </a:r>
          </a:p>
          <a:p>
            <a:pPr lvl="2"/>
            <a:r>
              <a:rPr lang="en-US" dirty="0"/>
              <a:t>When the print job occurs, a temporary print spool file is created</a:t>
            </a:r>
          </a:p>
          <a:p>
            <a:pPr lvl="2"/>
            <a:r>
              <a:rPr lang="en-US" dirty="0"/>
              <a:t>This file contains a copy of all of the data from the printer</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E0F0-8B87-483D-96BF-F675174A5356}"/>
              </a:ext>
            </a:extLst>
          </p:cNvPr>
          <p:cNvSpPr>
            <a:spLocks noGrp="1"/>
          </p:cNvSpPr>
          <p:nvPr>
            <p:ph type="title"/>
          </p:nvPr>
        </p:nvSpPr>
        <p:spPr/>
        <p:txBody>
          <a:bodyPr/>
          <a:lstStyle/>
          <a:p>
            <a:r>
              <a:rPr lang="en-US"/>
              <a:t>Latent Data</a:t>
            </a:r>
            <a:endParaRPr lang="en-US" dirty="0"/>
          </a:p>
        </p:txBody>
      </p:sp>
      <p:sp>
        <p:nvSpPr>
          <p:cNvPr id="3" name="Content Placeholder 2">
            <a:extLst>
              <a:ext uri="{FF2B5EF4-FFF2-40B4-BE49-F238E27FC236}">
                <a16:creationId xmlns:a16="http://schemas.microsoft.com/office/drawing/2014/main" id="{E4613103-98F1-4F94-BA98-F4AC320D388F}"/>
              </a:ext>
            </a:extLst>
          </p:cNvPr>
          <p:cNvSpPr>
            <a:spLocks noGrp="1"/>
          </p:cNvSpPr>
          <p:nvPr>
            <p:ph sz="half" idx="1"/>
          </p:nvPr>
        </p:nvSpPr>
        <p:spPr/>
        <p:txBody>
          <a:bodyPr/>
          <a:lstStyle/>
          <a:p>
            <a:pPr lvl="1"/>
            <a:r>
              <a:rPr lang="en-US" dirty="0"/>
              <a:t>The areas of files and disks that are typically not apparent to the computer user (and often not to the operating system), but contain data nonetheless (</a:t>
            </a:r>
            <a:r>
              <a:rPr lang="en-US" dirty="0" err="1"/>
              <a:t>Saferstein</a:t>
            </a:r>
            <a:r>
              <a:rPr lang="en-US" dirty="0"/>
              <a:t>, 2009); the data which the operating system has hidden</a:t>
            </a:r>
          </a:p>
          <a:p>
            <a:pPr lvl="1"/>
            <a:r>
              <a:rPr lang="en-US" dirty="0"/>
              <a:t>One of the reasons a forensic image of the media is created is because a standard copy only captures the logical data (that which the operating system is aware)</a:t>
            </a:r>
          </a:p>
          <a:p>
            <a:pPr lvl="1"/>
            <a:r>
              <a:rPr lang="en-US" dirty="0"/>
              <a:t>Can be evidentiary data</a:t>
            </a:r>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E8F03-9E0D-4213-BCB8-F34B1C02C327}"/>
              </a:ext>
            </a:extLst>
          </p:cNvPr>
          <p:cNvSpPr>
            <a:spLocks noGrp="1"/>
          </p:cNvSpPr>
          <p:nvPr>
            <p:ph type="title"/>
          </p:nvPr>
        </p:nvSpPr>
        <p:spPr/>
        <p:txBody>
          <a:bodyPr/>
          <a:lstStyle/>
          <a:p>
            <a:r>
              <a:rPr lang="en-US" dirty="0"/>
              <a:t>Latent Data</a:t>
            </a:r>
          </a:p>
        </p:txBody>
      </p:sp>
      <p:sp>
        <p:nvSpPr>
          <p:cNvPr id="3" name="Content Placeholder 2">
            <a:extLst>
              <a:ext uri="{FF2B5EF4-FFF2-40B4-BE49-F238E27FC236}">
                <a16:creationId xmlns:a16="http://schemas.microsoft.com/office/drawing/2014/main" id="{732D0F2A-3EF6-4462-A0B1-B915630FE229}"/>
              </a:ext>
            </a:extLst>
          </p:cNvPr>
          <p:cNvSpPr>
            <a:spLocks noGrp="1"/>
          </p:cNvSpPr>
          <p:nvPr>
            <p:ph sz="half" idx="1"/>
          </p:nvPr>
        </p:nvSpPr>
        <p:spPr/>
        <p:txBody>
          <a:bodyPr/>
          <a:lstStyle/>
          <a:p>
            <a:r>
              <a:rPr lang="en-US"/>
              <a:t>Includes the data in the</a:t>
            </a:r>
          </a:p>
          <a:p>
            <a:pPr lvl="1"/>
            <a:r>
              <a:rPr lang="en-US"/>
              <a:t>Swap space (used to conserve the valuable RAM within the computer system)</a:t>
            </a:r>
          </a:p>
          <a:p>
            <a:pPr lvl="1"/>
            <a:r>
              <a:rPr lang="en-US"/>
              <a:t>RAM slack – the area from the end of the logical file to the end of the sector</a:t>
            </a:r>
          </a:p>
          <a:p>
            <a:pPr lvl="1"/>
            <a:r>
              <a:rPr lang="en-US"/>
              <a:t>File slack – the remaining area from the end of the final sector containing data to the end of the cluster</a:t>
            </a:r>
          </a:p>
          <a:p>
            <a:pPr lvl="1"/>
            <a:r>
              <a:rPr lang="en-US"/>
              <a:t>Unallocated space – the space on a hard drive that contains available space; the space may also contain temporary and deleted files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08823-DDE9-4A9E-87C9-FCB4F2559581}"/>
              </a:ext>
            </a:extLst>
          </p:cNvPr>
          <p:cNvSpPr>
            <a:spLocks noGrp="1"/>
          </p:cNvSpPr>
          <p:nvPr>
            <p:ph type="title"/>
          </p:nvPr>
        </p:nvSpPr>
        <p:spPr/>
        <p:txBody>
          <a:bodyPr/>
          <a:lstStyle/>
          <a:p>
            <a:r>
              <a:rPr lang="en-US"/>
              <a:t>Defragmenting/Swap File/Swap Space</a:t>
            </a:r>
            <a:endParaRPr lang="en-US" dirty="0"/>
          </a:p>
        </p:txBody>
      </p:sp>
      <p:sp>
        <p:nvSpPr>
          <p:cNvPr id="34819" name="Content Placeholder 2">
            <a:extLst>
              <a:ext uri="{FF2B5EF4-FFF2-40B4-BE49-F238E27FC236}">
                <a16:creationId xmlns:a16="http://schemas.microsoft.com/office/drawing/2014/main" id="{0D8F7D29-7CF5-4F98-8BF4-8FFDDE2AEF47}"/>
              </a:ext>
            </a:extLst>
          </p:cNvPr>
          <p:cNvSpPr>
            <a:spLocks noGrp="1" noChangeArrowheads="1"/>
          </p:cNvSpPr>
          <p:nvPr>
            <p:ph sz="half" idx="1"/>
          </p:nvPr>
        </p:nvSpPr>
        <p:spPr/>
        <p:txBody>
          <a:bodyPr/>
          <a:lstStyle/>
          <a:p>
            <a:pPr lvl="1"/>
            <a:r>
              <a:rPr lang="en-US" altLang="en-US" dirty="0"/>
              <a:t>Defragmenting a HDD involves reconnecting noncontiguous data</a:t>
            </a:r>
          </a:p>
          <a:p>
            <a:pPr lvl="1"/>
            <a:r>
              <a:rPr lang="en-US" altLang="en-US" dirty="0"/>
              <a:t>The HDD has minimum space reservation requirements (i.e. a file might require 100 bytes of space, but the operating system allocates much more)</a:t>
            </a:r>
          </a:p>
          <a:p>
            <a:pPr lvl="1"/>
            <a:r>
              <a:rPr lang="en-US" altLang="en-US" dirty="0"/>
              <a:t>If a file grows past the allocated amount, another cluster is required</a:t>
            </a:r>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A2BAB-DB4D-459F-BA68-5B07BC6B9DEF}"/>
              </a:ext>
            </a:extLst>
          </p:cNvPr>
          <p:cNvSpPr>
            <a:spLocks noGrp="1"/>
          </p:cNvSpPr>
          <p:nvPr>
            <p:ph type="title"/>
          </p:nvPr>
        </p:nvSpPr>
        <p:spPr/>
        <p:txBody>
          <a:bodyPr/>
          <a:lstStyle/>
          <a:p>
            <a:r>
              <a:rPr lang="en-US" dirty="0"/>
              <a:t>Defragmenting/Swap File/Swap Space</a:t>
            </a:r>
          </a:p>
        </p:txBody>
      </p:sp>
      <p:sp>
        <p:nvSpPr>
          <p:cNvPr id="3" name="Content Placeholder 2">
            <a:extLst>
              <a:ext uri="{FF2B5EF4-FFF2-40B4-BE49-F238E27FC236}">
                <a16:creationId xmlns:a16="http://schemas.microsoft.com/office/drawing/2014/main" id="{E584DA39-0BD0-4FA0-8D9A-C9D28EB9F403}"/>
              </a:ext>
            </a:extLst>
          </p:cNvPr>
          <p:cNvSpPr>
            <a:spLocks noGrp="1"/>
          </p:cNvSpPr>
          <p:nvPr>
            <p:ph sz="half" idx="1"/>
          </p:nvPr>
        </p:nvSpPr>
        <p:spPr/>
        <p:txBody>
          <a:bodyPr/>
          <a:lstStyle/>
          <a:p>
            <a:pPr lvl="1"/>
            <a:r>
              <a:rPr lang="en-US" dirty="0"/>
              <a:t>If a different file occupies the next cluster, the operating system must find another place for the first file on the drive</a:t>
            </a:r>
          </a:p>
          <a:p>
            <a:pPr lvl="1"/>
            <a:r>
              <a:rPr lang="en-US" dirty="0"/>
              <a:t>The file is said to be fragmented because data for the same file is contained in noncontiguous clusters</a:t>
            </a:r>
          </a:p>
          <a:p>
            <a:pPr lvl="1"/>
            <a:r>
              <a:rPr lang="en-US" dirty="0"/>
              <a:t>The constant shuffling of data through deletion, defragmentation, swapping, etc., is one of the ways data is orphaned in latent areas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4973C-8DC8-4886-9FE5-F75CFA667F90}"/>
              </a:ext>
            </a:extLst>
          </p:cNvPr>
          <p:cNvSpPr>
            <a:spLocks noGrp="1"/>
          </p:cNvSpPr>
          <p:nvPr>
            <p:ph type="title"/>
          </p:nvPr>
        </p:nvSpPr>
        <p:spPr/>
        <p:txBody>
          <a:bodyPr/>
          <a:lstStyle/>
          <a:p>
            <a:r>
              <a:rPr lang="en-US" dirty="0"/>
              <a:t>Defragmenting/Swap File/Swap Space</a:t>
            </a:r>
          </a:p>
        </p:txBody>
      </p:sp>
      <p:sp>
        <p:nvSpPr>
          <p:cNvPr id="36867" name="Content Placeholder 2">
            <a:extLst>
              <a:ext uri="{FF2B5EF4-FFF2-40B4-BE49-F238E27FC236}">
                <a16:creationId xmlns:a16="http://schemas.microsoft.com/office/drawing/2014/main" id="{5874BB52-392E-4525-84BA-995A30E01C81}"/>
              </a:ext>
            </a:extLst>
          </p:cNvPr>
          <p:cNvSpPr>
            <a:spLocks noGrp="1" noChangeArrowheads="1"/>
          </p:cNvSpPr>
          <p:nvPr>
            <p:ph sz="half" idx="1"/>
          </p:nvPr>
        </p:nvSpPr>
        <p:spPr/>
        <p:txBody>
          <a:bodyPr/>
          <a:lstStyle/>
          <a:p>
            <a:pPr lvl="1"/>
            <a:r>
              <a:rPr lang="en-US" altLang="en-US" dirty="0"/>
              <a:t>Fragmentation of numerous files can degrade the performance of an HDD, causing the read/write heads to have to traverse the platters to locate the data</a:t>
            </a:r>
          </a:p>
          <a:p>
            <a:pPr lvl="1"/>
            <a:r>
              <a:rPr lang="en-US" altLang="en-US" dirty="0"/>
              <a:t>The constant read and write operations of RAM cause a constant change in the swap file or swap space</a:t>
            </a: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CB909-3308-467C-B98F-B5B5FB714CAD}"/>
              </a:ext>
            </a:extLst>
          </p:cNvPr>
          <p:cNvSpPr>
            <a:spLocks noGrp="1"/>
          </p:cNvSpPr>
          <p:nvPr>
            <p:ph type="title"/>
          </p:nvPr>
        </p:nvSpPr>
        <p:spPr/>
        <p:txBody>
          <a:bodyPr/>
          <a:lstStyle/>
          <a:p>
            <a:r>
              <a:rPr lang="en-US"/>
              <a:t>Deleted Files</a:t>
            </a:r>
            <a:endParaRPr lang="en-US" dirty="0"/>
          </a:p>
        </p:txBody>
      </p:sp>
      <p:sp>
        <p:nvSpPr>
          <p:cNvPr id="3" name="Content Placeholder 2">
            <a:extLst>
              <a:ext uri="{FF2B5EF4-FFF2-40B4-BE49-F238E27FC236}">
                <a16:creationId xmlns:a16="http://schemas.microsoft.com/office/drawing/2014/main" id="{F590030E-6514-428A-B8BC-12279015FD2F}"/>
              </a:ext>
            </a:extLst>
          </p:cNvPr>
          <p:cNvSpPr>
            <a:spLocks noGrp="1"/>
          </p:cNvSpPr>
          <p:nvPr>
            <p:ph sz="half" idx="1"/>
          </p:nvPr>
        </p:nvSpPr>
        <p:spPr/>
        <p:txBody>
          <a:bodyPr/>
          <a:lstStyle/>
          <a:p>
            <a:pPr lvl="1"/>
            <a:r>
              <a:rPr lang="en-US" dirty="0"/>
              <a:t>Another source of latent data to be examined by forensic investigators</a:t>
            </a:r>
          </a:p>
          <a:p>
            <a:pPr lvl="1"/>
            <a:r>
              <a:rPr lang="en-US" dirty="0"/>
              <a:t>The actions that occur when a file is deleted vary among file systems</a:t>
            </a:r>
          </a:p>
          <a:p>
            <a:pPr lvl="1"/>
            <a:r>
              <a:rPr lang="en-US" dirty="0"/>
              <a:t>When a user deletes files, the data typically remains behind </a:t>
            </a:r>
          </a:p>
          <a:p>
            <a:pPr lvl="1"/>
            <a:r>
              <a:rPr lang="en-US" dirty="0"/>
              <a:t>Data will remain in the computer even though attempts are made to delete it</a:t>
            </a:r>
          </a:p>
          <a:p>
            <a:pPr lvl="1"/>
            <a:r>
              <a:rPr lang="en-US" dirty="0"/>
              <a:t>When files in a Recycle Bin are deleted, the data remains there as well, until it is overwritten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31D1F-47EF-4909-A3E2-3976031DE7E6}"/>
              </a:ext>
            </a:extLst>
          </p:cNvPr>
          <p:cNvSpPr>
            <a:spLocks noGrp="1"/>
          </p:cNvSpPr>
          <p:nvPr>
            <p:ph type="title"/>
          </p:nvPr>
        </p:nvSpPr>
        <p:spPr/>
        <p:txBody>
          <a:bodyPr/>
          <a:lstStyle/>
          <a:p>
            <a:r>
              <a:rPr lang="en-US"/>
              <a:t>The Internet</a:t>
            </a:r>
            <a:endParaRPr lang="en-US" dirty="0"/>
          </a:p>
        </p:txBody>
      </p:sp>
      <p:sp>
        <p:nvSpPr>
          <p:cNvPr id="3" name="Content Placeholder 2">
            <a:extLst>
              <a:ext uri="{FF2B5EF4-FFF2-40B4-BE49-F238E27FC236}">
                <a16:creationId xmlns:a16="http://schemas.microsoft.com/office/drawing/2014/main" id="{32F11A04-7DD9-44AA-927A-83E56056C6EB}"/>
              </a:ext>
            </a:extLst>
          </p:cNvPr>
          <p:cNvSpPr>
            <a:spLocks noGrp="1"/>
          </p:cNvSpPr>
          <p:nvPr>
            <p:ph sz="half" idx="1"/>
          </p:nvPr>
        </p:nvSpPr>
        <p:spPr/>
        <p:txBody>
          <a:bodyPr/>
          <a:lstStyle/>
          <a:p>
            <a:pPr lvl="1">
              <a:spcBef>
                <a:spcPts val="600"/>
              </a:spcBef>
            </a:pPr>
            <a:r>
              <a:rPr lang="en-US" dirty="0"/>
              <a:t>A computer network that provides information globally (also called the “information superhighway”)</a:t>
            </a:r>
          </a:p>
          <a:p>
            <a:pPr lvl="1">
              <a:spcBef>
                <a:spcPts val="600"/>
              </a:spcBef>
            </a:pPr>
            <a:r>
              <a:rPr lang="en-US" dirty="0"/>
              <a:t>Affects all subjects and professions including law enforcement and security services</a:t>
            </a:r>
          </a:p>
          <a:p>
            <a:pPr lvl="1">
              <a:spcBef>
                <a:spcPts val="600"/>
              </a:spcBef>
            </a:pPr>
            <a:r>
              <a:rPr lang="en-US" dirty="0"/>
              <a:t>Can be considered a series of networks</a:t>
            </a:r>
          </a:p>
          <a:p>
            <a:pPr lvl="1">
              <a:spcBef>
                <a:spcPts val="600"/>
              </a:spcBef>
            </a:pPr>
            <a:r>
              <a:rPr lang="en-US" dirty="0"/>
              <a:t>Includes various methods of connection</a:t>
            </a:r>
          </a:p>
          <a:p>
            <a:pPr lvl="2">
              <a:spcBef>
                <a:spcPts val="600"/>
              </a:spcBef>
            </a:pPr>
            <a:r>
              <a:rPr lang="en-US" sz="2400" dirty="0"/>
              <a:t>Wire</a:t>
            </a:r>
          </a:p>
          <a:p>
            <a:pPr lvl="3">
              <a:spcBef>
                <a:spcPts val="600"/>
              </a:spcBef>
            </a:pPr>
            <a:r>
              <a:rPr lang="en-US" sz="2200" dirty="0"/>
              <a:t>Modem </a:t>
            </a:r>
          </a:p>
          <a:p>
            <a:pPr lvl="3">
              <a:spcBef>
                <a:spcPts val="600"/>
              </a:spcBef>
            </a:pPr>
            <a:r>
              <a:rPr lang="en-US" sz="2200" dirty="0"/>
              <a:t>Cable lines or DSL telephone lines </a:t>
            </a:r>
          </a:p>
          <a:p>
            <a:pPr lvl="2">
              <a:spcBef>
                <a:spcPts val="600"/>
              </a:spcBef>
            </a:pPr>
            <a:r>
              <a:rPr lang="en-US" sz="2400" dirty="0"/>
              <a:t>Wireless (Wi-Fi)</a:t>
            </a:r>
          </a:p>
          <a:p>
            <a:pPr lvl="1">
              <a:spcBef>
                <a:spcPts val="600"/>
              </a:spcBef>
            </a:pPr>
            <a:r>
              <a:rPr lang="en-US" dirty="0"/>
              <a:t>Each computer that connects to the Internet has a unique numerical Internet Provider (IP) address and usually a name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18231-819F-4D7B-A8D5-20612D95E7B8}"/>
              </a:ext>
            </a:extLst>
          </p:cNvPr>
          <p:cNvSpPr>
            <a:spLocks noGrp="1"/>
          </p:cNvSpPr>
          <p:nvPr>
            <p:ph type="title"/>
          </p:nvPr>
        </p:nvSpPr>
        <p:spPr/>
        <p:txBody>
          <a:bodyPr/>
          <a:lstStyle/>
          <a:p>
            <a:r>
              <a:rPr lang="en-US"/>
              <a:t>The World Wide Web</a:t>
            </a:r>
            <a:endParaRPr lang="en-US" dirty="0"/>
          </a:p>
        </p:txBody>
      </p:sp>
      <p:sp>
        <p:nvSpPr>
          <p:cNvPr id="3" name="Content Placeholder 2">
            <a:extLst>
              <a:ext uri="{FF2B5EF4-FFF2-40B4-BE49-F238E27FC236}">
                <a16:creationId xmlns:a16="http://schemas.microsoft.com/office/drawing/2014/main" id="{C01E8F49-3705-4257-9702-18AC4E128A25}"/>
              </a:ext>
            </a:extLst>
          </p:cNvPr>
          <p:cNvSpPr>
            <a:spLocks noGrp="1"/>
          </p:cNvSpPr>
          <p:nvPr>
            <p:ph sz="half" idx="1"/>
          </p:nvPr>
        </p:nvSpPr>
        <p:spPr/>
        <p:txBody>
          <a:bodyPr/>
          <a:lstStyle/>
          <a:p>
            <a:pPr lvl="1"/>
            <a:r>
              <a:rPr lang="en-US" dirty="0"/>
              <a:t>The most popular area of the Internet</a:t>
            </a:r>
          </a:p>
          <a:p>
            <a:pPr lvl="1"/>
            <a:r>
              <a:rPr lang="en-US" dirty="0"/>
              <a:t>Considered a depository of information stored in the computers connected to the Internet across the world</a:t>
            </a:r>
          </a:p>
          <a:p>
            <a:pPr lvl="1"/>
            <a:r>
              <a:rPr lang="en-US" dirty="0"/>
              <a:t>Web browsers allow the user to search all the information available on the web and retrieve any web pages the viewer wishes to explore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F1887-201B-493B-A024-E00A0AFE48F1}"/>
              </a:ext>
            </a:extLst>
          </p:cNvPr>
          <p:cNvSpPr>
            <a:spLocks noGrp="1"/>
          </p:cNvSpPr>
          <p:nvPr>
            <p:ph type="title"/>
          </p:nvPr>
        </p:nvSpPr>
        <p:spPr/>
        <p:txBody>
          <a:bodyPr/>
          <a:lstStyle/>
          <a:p>
            <a:r>
              <a:rPr lang="en-US" dirty="0"/>
              <a:t>The World Wide Web</a:t>
            </a:r>
          </a:p>
        </p:txBody>
      </p:sp>
      <p:sp>
        <p:nvSpPr>
          <p:cNvPr id="40963" name="Content Placeholder 2">
            <a:extLst>
              <a:ext uri="{FF2B5EF4-FFF2-40B4-BE49-F238E27FC236}">
                <a16:creationId xmlns:a16="http://schemas.microsoft.com/office/drawing/2014/main" id="{CAEF9654-C282-478C-873F-913953C3F2CD}"/>
              </a:ext>
            </a:extLst>
          </p:cNvPr>
          <p:cNvSpPr>
            <a:spLocks noGrp="1" noChangeArrowheads="1"/>
          </p:cNvSpPr>
          <p:nvPr>
            <p:ph sz="half" idx="1"/>
          </p:nvPr>
        </p:nvSpPr>
        <p:spPr/>
        <p:txBody>
          <a:bodyPr/>
          <a:lstStyle/>
          <a:p>
            <a:pPr lvl="1"/>
            <a:r>
              <a:rPr lang="en-US" altLang="en-US" dirty="0"/>
              <a:t>Several directories and indexes on the Internet, known as search engines, are available to assist the user in locating a particular topic from the hundreds of thousands of web sites located on the Internet</a:t>
            </a:r>
          </a:p>
          <a:p>
            <a:pPr lvl="1"/>
            <a:r>
              <a:rPr lang="en-US" altLang="en-US" dirty="0"/>
              <a:t>Keywords or phrases entered into a search engine will locate sites on the Internet that are relevant to that subject</a:t>
            </a:r>
          </a:p>
          <a:p>
            <a:pPr lvl="1"/>
            <a:r>
              <a:rPr lang="en-US" altLang="en-US" dirty="0"/>
              <a:t>Commercial Internet service providers connect computers to the Internet while offering the user an array of options</a:t>
            </a:r>
          </a:p>
          <a:p>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F446-76EC-4E33-80C6-D73D452D678F}"/>
              </a:ext>
            </a:extLst>
          </p:cNvPr>
          <p:cNvSpPr>
            <a:spLocks noGrp="1"/>
          </p:cNvSpPr>
          <p:nvPr>
            <p:ph type="title"/>
          </p:nvPr>
        </p:nvSpPr>
        <p:spPr/>
        <p:txBody>
          <a:bodyPr/>
          <a:lstStyle/>
          <a:p>
            <a:r>
              <a:rPr lang="en-US"/>
              <a:t>Electronic mail (e-mail)</a:t>
            </a:r>
            <a:endParaRPr lang="en-US" dirty="0"/>
          </a:p>
        </p:txBody>
      </p:sp>
      <p:sp>
        <p:nvSpPr>
          <p:cNvPr id="41987" name="Content Placeholder 2">
            <a:extLst>
              <a:ext uri="{FF2B5EF4-FFF2-40B4-BE49-F238E27FC236}">
                <a16:creationId xmlns:a16="http://schemas.microsoft.com/office/drawing/2014/main" id="{E67AF22D-8F90-4B91-B1FE-63048F1CDA39}"/>
              </a:ext>
            </a:extLst>
          </p:cNvPr>
          <p:cNvSpPr>
            <a:spLocks noGrp="1" noChangeArrowheads="1"/>
          </p:cNvSpPr>
          <p:nvPr>
            <p:ph sz="half" idx="1"/>
          </p:nvPr>
        </p:nvSpPr>
        <p:spPr/>
        <p:txBody>
          <a:bodyPr/>
          <a:lstStyle/>
          <a:p>
            <a:pPr lvl="1"/>
            <a:r>
              <a:rPr lang="en-US" altLang="en-US" dirty="0"/>
              <a:t>The service most commonly used in conjunction with the Internet</a:t>
            </a:r>
          </a:p>
          <a:p>
            <a:pPr lvl="1"/>
            <a:r>
              <a:rPr lang="en-US" altLang="en-US" dirty="0"/>
              <a:t>Carries messages across the world in a matter of seconds</a:t>
            </a:r>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E6E2-27F0-4541-8062-99C0667D39C5}"/>
              </a:ext>
            </a:extLst>
          </p:cNvPr>
          <p:cNvSpPr>
            <a:spLocks noGrp="1"/>
          </p:cNvSpPr>
          <p:nvPr>
            <p:ph type="title"/>
          </p:nvPr>
        </p:nvSpPr>
        <p:spPr/>
        <p:txBody>
          <a:bodyPr/>
          <a:lstStyle/>
          <a:p>
            <a:r>
              <a:rPr lang="en-US"/>
              <a:t>Internet Crimes</a:t>
            </a:r>
            <a:endParaRPr lang="en-US" dirty="0"/>
          </a:p>
        </p:txBody>
      </p:sp>
      <p:sp>
        <p:nvSpPr>
          <p:cNvPr id="3" name="Content Placeholder 2">
            <a:extLst>
              <a:ext uri="{FF2B5EF4-FFF2-40B4-BE49-F238E27FC236}">
                <a16:creationId xmlns:a16="http://schemas.microsoft.com/office/drawing/2014/main" id="{FD4FBFDE-635D-4867-A027-567E34048EEE}"/>
              </a:ext>
            </a:extLst>
          </p:cNvPr>
          <p:cNvSpPr>
            <a:spLocks noGrp="1"/>
          </p:cNvSpPr>
          <p:nvPr>
            <p:ph sz="half" idx="1"/>
          </p:nvPr>
        </p:nvSpPr>
        <p:spPr/>
        <p:txBody>
          <a:bodyPr/>
          <a:lstStyle/>
          <a:p>
            <a:pPr lvl="1"/>
            <a:r>
              <a:rPr lang="en-US" dirty="0"/>
              <a:t>There are more cybercriminals than available law enforcement agents</a:t>
            </a:r>
          </a:p>
          <a:p>
            <a:pPr lvl="1"/>
            <a:r>
              <a:rPr lang="en-US" dirty="0"/>
              <a:t>Cybercriminals feel safe committing crimes in a “comfort zone” and often from the privacy of their own homes</a:t>
            </a:r>
          </a:p>
          <a:p>
            <a:pPr lvl="1"/>
            <a:r>
              <a:rPr lang="en-US" dirty="0"/>
              <a:t>Law enforcement faces new challenges with Internet crimes</a:t>
            </a:r>
          </a:p>
          <a:p>
            <a:pPr lvl="2"/>
            <a:r>
              <a:rPr lang="en-US" dirty="0"/>
              <a:t>Most law enforcement officers are not trained in the technologies</a:t>
            </a:r>
          </a:p>
          <a:p>
            <a:pPr lvl="2"/>
            <a:r>
              <a:rPr lang="en-US" dirty="0"/>
              <a:t>Internet crimes span multiple jurisdictions</a:t>
            </a:r>
          </a:p>
          <a:p>
            <a:pPr lvl="2"/>
            <a:r>
              <a:rPr lang="en-US" dirty="0"/>
              <a:t>There is a need to retrofit new crimes to existing laws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0F15-5579-4DD5-9709-8E41186A803A}"/>
              </a:ext>
            </a:extLst>
          </p:cNvPr>
          <p:cNvSpPr>
            <a:spLocks noGrp="1"/>
          </p:cNvSpPr>
          <p:nvPr>
            <p:ph type="title"/>
          </p:nvPr>
        </p:nvSpPr>
        <p:spPr/>
        <p:txBody>
          <a:bodyPr/>
          <a:lstStyle/>
          <a:p>
            <a:r>
              <a:rPr lang="en-US" dirty="0"/>
              <a:t>Internet Crimes</a:t>
            </a:r>
          </a:p>
        </p:txBody>
      </p:sp>
      <p:sp>
        <p:nvSpPr>
          <p:cNvPr id="3" name="Content Placeholder 2">
            <a:extLst>
              <a:ext uri="{FF2B5EF4-FFF2-40B4-BE49-F238E27FC236}">
                <a16:creationId xmlns:a16="http://schemas.microsoft.com/office/drawing/2014/main" id="{985CD320-AEEF-408D-8175-63C558F86A40}"/>
              </a:ext>
            </a:extLst>
          </p:cNvPr>
          <p:cNvSpPr>
            <a:spLocks noGrp="1"/>
          </p:cNvSpPr>
          <p:nvPr>
            <p:ph sz="half" idx="1"/>
          </p:nvPr>
        </p:nvSpPr>
        <p:spPr/>
        <p:txBody>
          <a:bodyPr/>
          <a:lstStyle/>
          <a:p>
            <a:r>
              <a:rPr lang="en-US" dirty="0"/>
              <a:t>Computers are used to commit a variety of crimes</a:t>
            </a:r>
          </a:p>
          <a:p>
            <a:pPr lvl="1"/>
            <a:r>
              <a:rPr lang="en-US" dirty="0"/>
              <a:t>Identity theft </a:t>
            </a:r>
          </a:p>
          <a:p>
            <a:pPr lvl="1"/>
            <a:r>
              <a:rPr lang="en-US" dirty="0"/>
              <a:t>Fraud</a:t>
            </a:r>
          </a:p>
          <a:p>
            <a:pPr lvl="1"/>
            <a:r>
              <a:rPr lang="en-US" dirty="0"/>
              <a:t>Industrial espionage </a:t>
            </a:r>
          </a:p>
          <a:p>
            <a:pPr lvl="1"/>
            <a:r>
              <a:rPr lang="en-US" dirty="0"/>
              <a:t>Child pornography</a:t>
            </a:r>
          </a:p>
          <a:p>
            <a:pPr lvl="1"/>
            <a:r>
              <a:rPr lang="en-US" dirty="0"/>
              <a:t>Harassment</a:t>
            </a:r>
          </a:p>
          <a:p>
            <a:pPr lvl="1"/>
            <a:r>
              <a:rPr lang="en-US" dirty="0"/>
              <a:t>Gambling</a:t>
            </a:r>
          </a:p>
          <a:p>
            <a:pPr lvl="1"/>
            <a:r>
              <a:rPr lang="en-US" dirty="0"/>
              <a:t>Piracy</a:t>
            </a:r>
          </a:p>
          <a:p>
            <a:pPr lvl="1"/>
            <a:r>
              <a:rPr lang="en-US" dirty="0"/>
              <a:t>Computer viruses and spam</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DE7C7-9165-48EE-805E-18A5570ED575}"/>
              </a:ext>
            </a:extLst>
          </p:cNvPr>
          <p:cNvSpPr>
            <a:spLocks noGrp="1"/>
          </p:cNvSpPr>
          <p:nvPr>
            <p:ph type="title"/>
          </p:nvPr>
        </p:nvSpPr>
        <p:spPr/>
        <p:txBody>
          <a:bodyPr/>
          <a:lstStyle/>
          <a:p>
            <a:r>
              <a:rPr lang="en-US" dirty="0"/>
              <a:t>Internet Crimes</a:t>
            </a:r>
          </a:p>
        </p:txBody>
      </p:sp>
      <p:sp>
        <p:nvSpPr>
          <p:cNvPr id="3" name="Content Placeholder 2">
            <a:extLst>
              <a:ext uri="{FF2B5EF4-FFF2-40B4-BE49-F238E27FC236}">
                <a16:creationId xmlns:a16="http://schemas.microsoft.com/office/drawing/2014/main" id="{E1B0CAA4-0087-4D3E-B7E7-803E622DCA66}"/>
              </a:ext>
            </a:extLst>
          </p:cNvPr>
          <p:cNvSpPr>
            <a:spLocks noGrp="1"/>
          </p:cNvSpPr>
          <p:nvPr>
            <p:ph sz="half" idx="1"/>
          </p:nvPr>
        </p:nvSpPr>
        <p:spPr/>
        <p:txBody>
          <a:bodyPr/>
          <a:lstStyle/>
          <a:p>
            <a:r>
              <a:rPr lang="en-US"/>
              <a:t>There are numerous methods and techniques criminals use to hide their crimes and evidence, which include</a:t>
            </a:r>
          </a:p>
          <a:p>
            <a:pPr lvl="1"/>
            <a:r>
              <a:rPr lang="en-US"/>
              <a:t>Deleting files and emails</a:t>
            </a:r>
          </a:p>
          <a:p>
            <a:pPr lvl="1"/>
            <a:r>
              <a:rPr lang="en-US"/>
              <a:t>Hiding files with encryption</a:t>
            </a:r>
          </a:p>
          <a:p>
            <a:pPr lvl="1"/>
            <a:r>
              <a:rPr lang="en-US"/>
              <a:t>Password protection</a:t>
            </a:r>
          </a:p>
          <a:p>
            <a:pPr lvl="1"/>
            <a:r>
              <a:rPr lang="en-US"/>
              <a:t>Embedding information in unrelated files</a:t>
            </a:r>
          </a:p>
          <a:p>
            <a:pPr lvl="1"/>
            <a:r>
              <a:rPr lang="en-US"/>
              <a:t>Using WI-FI networks and cyber cafes to cover tracks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33D62-1FA2-4C28-A129-AB6B65D99094}"/>
              </a:ext>
            </a:extLst>
          </p:cNvPr>
          <p:cNvSpPr>
            <a:spLocks noGrp="1"/>
          </p:cNvSpPr>
          <p:nvPr>
            <p:ph type="title"/>
          </p:nvPr>
        </p:nvSpPr>
        <p:spPr/>
        <p:txBody>
          <a:bodyPr/>
          <a:lstStyle/>
          <a:p>
            <a:r>
              <a:rPr lang="en-US"/>
              <a:t>Computer Forensics Introduction </a:t>
            </a:r>
            <a:endParaRPr lang="en-US" dirty="0"/>
          </a:p>
        </p:txBody>
      </p:sp>
      <p:sp>
        <p:nvSpPr>
          <p:cNvPr id="3" name="Content Placeholder 2">
            <a:extLst>
              <a:ext uri="{FF2B5EF4-FFF2-40B4-BE49-F238E27FC236}">
                <a16:creationId xmlns:a16="http://schemas.microsoft.com/office/drawing/2014/main" id="{AD8350CE-B219-4732-B18D-7CE63E391E17}"/>
              </a:ext>
            </a:extLst>
          </p:cNvPr>
          <p:cNvSpPr>
            <a:spLocks noGrp="1"/>
          </p:cNvSpPr>
          <p:nvPr>
            <p:ph sz="half" idx="1"/>
          </p:nvPr>
        </p:nvSpPr>
        <p:spPr/>
        <p:txBody>
          <a:bodyPr/>
          <a:lstStyle/>
          <a:p>
            <a:r>
              <a:rPr lang="en-US"/>
              <a:t>Computer forensics</a:t>
            </a:r>
          </a:p>
          <a:p>
            <a:pPr lvl="1"/>
            <a:r>
              <a:rPr lang="en-US"/>
              <a:t>The acquisition, extraction, preservation, and interpretation of computer data</a:t>
            </a:r>
          </a:p>
          <a:p>
            <a:pPr lvl="1"/>
            <a:r>
              <a:rPr lang="en-US"/>
              <a:t>Includes many devices that are capable of storing data</a:t>
            </a:r>
          </a:p>
          <a:p>
            <a:r>
              <a:rPr lang="en-US"/>
              <a:t>Hardware is the physical material that creates a computer</a:t>
            </a:r>
          </a:p>
          <a:p>
            <a:r>
              <a:rPr lang="en-US"/>
              <a:t>Software are the programs and applications that carry out a set of instructions on the hardware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6166-1DD6-4517-8CB0-D4B803AD7462}"/>
              </a:ext>
            </a:extLst>
          </p:cNvPr>
          <p:cNvSpPr>
            <a:spLocks noGrp="1"/>
          </p:cNvSpPr>
          <p:nvPr>
            <p:ph type="title"/>
          </p:nvPr>
        </p:nvSpPr>
        <p:spPr/>
        <p:txBody>
          <a:bodyPr/>
          <a:lstStyle/>
          <a:p>
            <a:r>
              <a:rPr lang="en-US" dirty="0"/>
              <a:t>Internet Crimes</a:t>
            </a:r>
          </a:p>
        </p:txBody>
      </p:sp>
      <p:sp>
        <p:nvSpPr>
          <p:cNvPr id="46083" name="Content Placeholder 2">
            <a:extLst>
              <a:ext uri="{FF2B5EF4-FFF2-40B4-BE49-F238E27FC236}">
                <a16:creationId xmlns:a16="http://schemas.microsoft.com/office/drawing/2014/main" id="{338ACF50-2288-46F3-B5AA-374D57E6E5C6}"/>
              </a:ext>
            </a:extLst>
          </p:cNvPr>
          <p:cNvSpPr>
            <a:spLocks noGrp="1" noChangeArrowheads="1"/>
          </p:cNvSpPr>
          <p:nvPr>
            <p:ph sz="half" idx="1"/>
          </p:nvPr>
        </p:nvSpPr>
        <p:spPr/>
        <p:txBody>
          <a:bodyPr/>
          <a:lstStyle/>
          <a:p>
            <a:r>
              <a:rPr lang="en-US" altLang="en-US"/>
              <a:t>The task of forensic investigators includes</a:t>
            </a:r>
          </a:p>
          <a:p>
            <a:pPr lvl="1"/>
            <a:r>
              <a:rPr lang="en-US" altLang="en-US"/>
              <a:t>Restoring deleted files and emails</a:t>
            </a:r>
          </a:p>
          <a:p>
            <a:pPr lvl="1"/>
            <a:r>
              <a:rPr lang="en-US" altLang="en-US"/>
              <a:t>Finding the hidden files through complex password encryption programs and searching techniques</a:t>
            </a:r>
          </a:p>
          <a:p>
            <a:pPr lvl="1"/>
            <a:r>
              <a:rPr lang="en-US" altLang="en-US"/>
              <a:t>Tracking criminals through the digital trail — IP addresses, to ISPs, to the offender</a:t>
            </a:r>
          </a:p>
          <a:p>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E91F1-F4D4-4185-9EC9-949E69B13A38}"/>
              </a:ext>
            </a:extLst>
          </p:cNvPr>
          <p:cNvSpPr>
            <a:spLocks noGrp="1"/>
          </p:cNvSpPr>
          <p:nvPr>
            <p:ph type="title"/>
          </p:nvPr>
        </p:nvSpPr>
        <p:spPr/>
        <p:txBody>
          <a:bodyPr/>
          <a:lstStyle/>
          <a:p>
            <a:r>
              <a:rPr lang="en-US"/>
              <a:t>Resources</a:t>
            </a:r>
            <a:endParaRPr lang="en-US" dirty="0"/>
          </a:p>
        </p:txBody>
      </p:sp>
      <p:sp>
        <p:nvSpPr>
          <p:cNvPr id="3" name="Content Placeholder 2">
            <a:extLst>
              <a:ext uri="{FF2B5EF4-FFF2-40B4-BE49-F238E27FC236}">
                <a16:creationId xmlns:a16="http://schemas.microsoft.com/office/drawing/2014/main" id="{046F63A2-799B-4C03-B9BC-33CE971CB314}"/>
              </a:ext>
            </a:extLst>
          </p:cNvPr>
          <p:cNvSpPr>
            <a:spLocks noGrp="1"/>
          </p:cNvSpPr>
          <p:nvPr>
            <p:ph sz="half" idx="1"/>
          </p:nvPr>
        </p:nvSpPr>
        <p:spPr/>
        <p:txBody>
          <a:bodyPr/>
          <a:lstStyle/>
          <a:p>
            <a:pPr lvl="1"/>
            <a:r>
              <a:rPr lang="en-US" sz="2200" dirty="0"/>
              <a:t>0135158494, Forensic Science: From the Crime Scene to the Crime Lab, Richard </a:t>
            </a:r>
            <a:r>
              <a:rPr lang="en-US" sz="2200" dirty="0" err="1"/>
              <a:t>Saferstein</a:t>
            </a:r>
            <a:r>
              <a:rPr lang="en-US" sz="2200" dirty="0"/>
              <a:t>, Prentice Hall, 2008</a:t>
            </a:r>
          </a:p>
          <a:p>
            <a:pPr lvl="1"/>
            <a:r>
              <a:rPr lang="en-US" sz="2200" dirty="0"/>
              <a:t>0205592406, Introduction to Private Security: Theory Meets Practice, Cliff Roberson and Michael L. </a:t>
            </a:r>
            <a:r>
              <a:rPr lang="en-US" sz="2200" dirty="0" err="1"/>
              <a:t>Birzer</a:t>
            </a:r>
            <a:r>
              <a:rPr lang="en-US" sz="2200" dirty="0"/>
              <a:t>, Prentice Hall, 2009</a:t>
            </a:r>
          </a:p>
          <a:p>
            <a:pPr lvl="1"/>
            <a:r>
              <a:rPr lang="en-US" sz="2200" dirty="0"/>
              <a:t>0750684321, Introduction to Security, Robert J. Fischer and </a:t>
            </a:r>
            <a:r>
              <a:rPr lang="en-US" sz="2200" dirty="0" err="1"/>
              <a:t>Gion</a:t>
            </a:r>
            <a:r>
              <a:rPr lang="en-US" sz="2200" dirty="0"/>
              <a:t> Green, Butterworth-Heinemann, 2008</a:t>
            </a:r>
          </a:p>
          <a:p>
            <a:pPr lvl="1"/>
            <a:r>
              <a:rPr lang="en-US" sz="2200" dirty="0"/>
              <a:t>Investigator/Officer’s Personal Experience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62709-B378-4C9E-B5FE-A2089DF1EDDA}"/>
              </a:ext>
            </a:extLst>
          </p:cNvPr>
          <p:cNvSpPr>
            <a:spLocks noGrp="1"/>
          </p:cNvSpPr>
          <p:nvPr>
            <p:ph type="title"/>
          </p:nvPr>
        </p:nvSpPr>
        <p:spPr/>
        <p:txBody>
          <a:bodyPr/>
          <a:lstStyle/>
          <a:p>
            <a:r>
              <a:rPr lang="en-US"/>
              <a:t>Elements of Hardware </a:t>
            </a:r>
            <a:endParaRPr lang="en-US" dirty="0"/>
          </a:p>
        </p:txBody>
      </p:sp>
      <p:sp>
        <p:nvSpPr>
          <p:cNvPr id="3" name="Content Placeholder 2">
            <a:extLst>
              <a:ext uri="{FF2B5EF4-FFF2-40B4-BE49-F238E27FC236}">
                <a16:creationId xmlns:a16="http://schemas.microsoft.com/office/drawing/2014/main" id="{085F4BE2-4992-4983-A1C1-BD4F161E8E9E}"/>
              </a:ext>
            </a:extLst>
          </p:cNvPr>
          <p:cNvSpPr>
            <a:spLocks noGrp="1"/>
          </p:cNvSpPr>
          <p:nvPr>
            <p:ph sz="half" idx="1"/>
          </p:nvPr>
        </p:nvSpPr>
        <p:spPr/>
        <p:txBody>
          <a:bodyPr/>
          <a:lstStyle/>
          <a:p>
            <a:r>
              <a:rPr lang="en-US" dirty="0"/>
              <a:t>Computer Case/Chassis </a:t>
            </a:r>
          </a:p>
          <a:p>
            <a:pPr lvl="1"/>
            <a:r>
              <a:rPr lang="en-US" dirty="0"/>
              <a:t>Power Supply </a:t>
            </a:r>
          </a:p>
          <a:p>
            <a:pPr lvl="1"/>
            <a:r>
              <a:rPr lang="en-US" dirty="0"/>
              <a:t>Motherboard </a:t>
            </a:r>
          </a:p>
          <a:p>
            <a:pPr lvl="1"/>
            <a:r>
              <a:rPr lang="en-US" dirty="0"/>
              <a:t>System Bus </a:t>
            </a:r>
          </a:p>
          <a:p>
            <a:pPr lvl="1"/>
            <a:r>
              <a:rPr lang="en-US" dirty="0"/>
              <a:t>Read Only Memory (ROM) </a:t>
            </a:r>
          </a:p>
          <a:p>
            <a:pPr lvl="1"/>
            <a:r>
              <a:rPr lang="en-US" dirty="0"/>
              <a:t>Random Access Memory (RAM) </a:t>
            </a:r>
          </a:p>
          <a:p>
            <a:pPr lvl="1"/>
            <a:r>
              <a:rPr lang="en-US" dirty="0"/>
              <a:t>Central Processing Unit (CPU) </a:t>
            </a:r>
          </a:p>
          <a:p>
            <a:pPr lvl="1"/>
            <a:r>
              <a:rPr lang="en-US" dirty="0"/>
              <a:t>Hard Disk Drive (HDD) </a:t>
            </a:r>
          </a:p>
        </p:txBody>
      </p:sp>
      <p:sp>
        <p:nvSpPr>
          <p:cNvPr id="5" name="Content Placeholder 4">
            <a:extLst>
              <a:ext uri="{FF2B5EF4-FFF2-40B4-BE49-F238E27FC236}">
                <a16:creationId xmlns:a16="http://schemas.microsoft.com/office/drawing/2014/main" id="{5339779B-9CDA-4DB5-9FD2-4C647ABF2625}"/>
              </a:ext>
            </a:extLst>
          </p:cNvPr>
          <p:cNvSpPr>
            <a:spLocks noGrp="1"/>
          </p:cNvSpPr>
          <p:nvPr>
            <p:ph sz="half" idx="10"/>
          </p:nvPr>
        </p:nvSpPr>
        <p:spPr/>
        <p:txBody>
          <a:bodyPr>
            <a:normAutofit lnSpcReduction="10000"/>
          </a:bodyPr>
          <a:lstStyle/>
          <a:p>
            <a:pPr fontAlgn="auto">
              <a:spcAft>
                <a:spcPts val="0"/>
              </a:spcAft>
              <a:defRPr/>
            </a:pPr>
            <a:r>
              <a:rPr lang="en-US" dirty="0"/>
              <a:t>Input Devices </a:t>
            </a:r>
          </a:p>
          <a:p>
            <a:pPr lvl="1" fontAlgn="auto">
              <a:spcAft>
                <a:spcPts val="0"/>
              </a:spcAft>
              <a:defRPr/>
            </a:pPr>
            <a:r>
              <a:rPr lang="en-US" dirty="0"/>
              <a:t>Keyboard </a:t>
            </a:r>
          </a:p>
          <a:p>
            <a:pPr lvl="1" fontAlgn="auto">
              <a:spcAft>
                <a:spcPts val="0"/>
              </a:spcAft>
              <a:defRPr/>
            </a:pPr>
            <a:r>
              <a:rPr lang="en-US" dirty="0"/>
              <a:t>Mouse </a:t>
            </a:r>
          </a:p>
          <a:p>
            <a:pPr lvl="1" fontAlgn="auto">
              <a:spcAft>
                <a:spcPts val="0"/>
              </a:spcAft>
              <a:defRPr/>
            </a:pPr>
            <a:r>
              <a:rPr lang="en-US" dirty="0"/>
              <a:t>Joy Stick </a:t>
            </a:r>
          </a:p>
          <a:p>
            <a:pPr lvl="1" fontAlgn="auto">
              <a:spcAft>
                <a:spcPts val="0"/>
              </a:spcAft>
              <a:defRPr/>
            </a:pPr>
            <a:r>
              <a:rPr lang="en-US" dirty="0"/>
              <a:t>Scanner</a:t>
            </a:r>
          </a:p>
          <a:p>
            <a:pPr lvl="1" fontAlgn="auto">
              <a:spcAft>
                <a:spcPts val="0"/>
              </a:spcAft>
              <a:defRPr/>
            </a:pPr>
            <a:endParaRPr lang="en-US" dirty="0"/>
          </a:p>
          <a:p>
            <a:pPr fontAlgn="auto">
              <a:spcAft>
                <a:spcPts val="0"/>
              </a:spcAft>
              <a:defRPr/>
            </a:pPr>
            <a:r>
              <a:rPr lang="en-US" dirty="0"/>
              <a:t>Output Devices </a:t>
            </a:r>
          </a:p>
          <a:p>
            <a:pPr lvl="1" fontAlgn="auto">
              <a:spcAft>
                <a:spcPts val="0"/>
              </a:spcAft>
              <a:defRPr/>
            </a:pPr>
            <a:r>
              <a:rPr lang="en-US" dirty="0"/>
              <a:t>Monitor </a:t>
            </a:r>
          </a:p>
          <a:p>
            <a:pPr lvl="1" fontAlgn="auto">
              <a:spcAft>
                <a:spcPts val="0"/>
              </a:spcAft>
              <a:defRPr/>
            </a:pPr>
            <a:r>
              <a:rPr lang="en-US" dirty="0"/>
              <a:t>Printer </a:t>
            </a:r>
          </a:p>
          <a:p>
            <a:pPr lvl="1" fontAlgn="auto">
              <a:spcAft>
                <a:spcPts val="0"/>
              </a:spcAft>
              <a:defRPr/>
            </a:pPr>
            <a:r>
              <a:rPr lang="en-US" dirty="0"/>
              <a:t>Speakers</a:t>
            </a:r>
          </a:p>
          <a:p>
            <a:pPr fontAlgn="auto">
              <a:spcAft>
                <a:spcPts val="0"/>
              </a:spcAft>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C9B702-F710-4129-8350-87140B744E50}"/>
              </a:ext>
            </a:extLst>
          </p:cNvPr>
          <p:cNvSpPr>
            <a:spLocks noGrp="1"/>
          </p:cNvSpPr>
          <p:nvPr>
            <p:ph type="title"/>
          </p:nvPr>
        </p:nvSpPr>
        <p:spPr/>
        <p:txBody>
          <a:bodyPr>
            <a:normAutofit/>
          </a:bodyPr>
          <a:lstStyle/>
          <a:p>
            <a:pPr fontAlgn="auto">
              <a:spcAft>
                <a:spcPts val="0"/>
              </a:spcAft>
              <a:defRPr/>
            </a:pPr>
            <a:r>
              <a:rPr lang="en-US" dirty="0"/>
              <a:t>Data Storage and Retrieval </a:t>
            </a:r>
          </a:p>
        </p:txBody>
      </p:sp>
      <p:sp>
        <p:nvSpPr>
          <p:cNvPr id="7" name="Content Placeholder 6">
            <a:extLst>
              <a:ext uri="{FF2B5EF4-FFF2-40B4-BE49-F238E27FC236}">
                <a16:creationId xmlns:a16="http://schemas.microsoft.com/office/drawing/2014/main" id="{AD5254C0-126A-4FE2-B73B-E170BBBDEEAB}"/>
              </a:ext>
            </a:extLst>
          </p:cNvPr>
          <p:cNvSpPr>
            <a:spLocks noGrp="1"/>
          </p:cNvSpPr>
          <p:nvPr>
            <p:ph sz="half" idx="1"/>
          </p:nvPr>
        </p:nvSpPr>
        <p:spPr/>
        <p:txBody>
          <a:bodyPr>
            <a:normAutofit/>
          </a:bodyPr>
          <a:lstStyle/>
          <a:p>
            <a:pPr lvl="1" fontAlgn="auto">
              <a:spcAft>
                <a:spcPts val="0"/>
              </a:spcAft>
              <a:defRPr/>
            </a:pPr>
            <a:r>
              <a:rPr lang="en-US" dirty="0"/>
              <a:t>Examiners must be familiar with the file system they are examining</a:t>
            </a:r>
          </a:p>
          <a:p>
            <a:pPr lvl="1" fontAlgn="auto">
              <a:spcAft>
                <a:spcPts val="0"/>
              </a:spcAft>
              <a:defRPr/>
            </a:pPr>
            <a:r>
              <a:rPr lang="en-US" dirty="0"/>
              <a:t>Evidence may be found in various computer locations and formats</a:t>
            </a:r>
          </a:p>
          <a:p>
            <a:pPr lvl="1" fontAlgn="auto">
              <a:spcAft>
                <a:spcPts val="0"/>
              </a:spcAft>
              <a:defRPr/>
            </a:pPr>
            <a:r>
              <a:rPr lang="en-US" dirty="0"/>
              <a:t>There are two categories for data-related evidence:</a:t>
            </a:r>
          </a:p>
          <a:p>
            <a:pPr lvl="2" fontAlgn="auto">
              <a:spcAft>
                <a:spcPts val="0"/>
              </a:spcAft>
              <a:defRPr/>
            </a:pPr>
            <a:r>
              <a:rPr lang="en-US" dirty="0"/>
              <a:t>Visible data</a:t>
            </a:r>
          </a:p>
          <a:p>
            <a:pPr lvl="2" fontAlgn="auto">
              <a:spcAft>
                <a:spcPts val="0"/>
              </a:spcAft>
              <a:defRPr/>
            </a:pPr>
            <a:r>
              <a:rPr lang="en-US" dirty="0"/>
              <a:t>Latent data</a:t>
            </a:r>
          </a:p>
          <a:p>
            <a:pPr lvl="1" fontAlgn="auto">
              <a:spcAft>
                <a:spcPts val="0"/>
              </a:spcAft>
              <a:defRPr/>
            </a:pPr>
            <a:r>
              <a:rPr lang="en-US" dirty="0"/>
              <a:t>The formatting process initializes portions of the hard drive so that it can store data, and it creates the structure of the file system</a:t>
            </a:r>
          </a:p>
          <a:p>
            <a:pPr fontAlgn="auto">
              <a:spcAft>
                <a:spcPts val="0"/>
              </a:spcAft>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5FC72D-EBF5-45C5-9563-76168129BF5B}"/>
              </a:ext>
            </a:extLst>
          </p:cNvPr>
          <p:cNvSpPr>
            <a:spLocks noGrp="1"/>
          </p:cNvSpPr>
          <p:nvPr>
            <p:ph type="title"/>
          </p:nvPr>
        </p:nvSpPr>
        <p:spPr/>
        <p:txBody>
          <a:bodyPr/>
          <a:lstStyle/>
          <a:p>
            <a:r>
              <a:rPr lang="en-US" dirty="0"/>
              <a:t>Data Storage and Retrieval</a:t>
            </a:r>
          </a:p>
        </p:txBody>
      </p:sp>
      <p:sp>
        <p:nvSpPr>
          <p:cNvPr id="7" name="Content Placeholder 6">
            <a:extLst>
              <a:ext uri="{FF2B5EF4-FFF2-40B4-BE49-F238E27FC236}">
                <a16:creationId xmlns:a16="http://schemas.microsoft.com/office/drawing/2014/main" id="{DF2ADAB4-3588-4BBE-840B-9DAC55A084C1}"/>
              </a:ext>
            </a:extLst>
          </p:cNvPr>
          <p:cNvSpPr>
            <a:spLocks noGrp="1"/>
          </p:cNvSpPr>
          <p:nvPr>
            <p:ph sz="half" idx="1"/>
          </p:nvPr>
        </p:nvSpPr>
        <p:spPr/>
        <p:txBody>
          <a:bodyPr/>
          <a:lstStyle/>
          <a:p>
            <a:pPr lvl="1"/>
            <a:r>
              <a:rPr lang="en-US" dirty="0"/>
              <a:t>Different operating systems map out (partition) HDDs in different manners</a:t>
            </a:r>
          </a:p>
          <a:p>
            <a:pPr lvl="1"/>
            <a:r>
              <a:rPr lang="en-US" dirty="0"/>
              <a:t>RAM</a:t>
            </a:r>
          </a:p>
          <a:p>
            <a:pPr lvl="1"/>
            <a:r>
              <a:rPr lang="en-US" dirty="0"/>
              <a:t>Sector – the smallest unit of data addressable by a hard disk drive, generally consisting of 512 bytes (</a:t>
            </a:r>
            <a:r>
              <a:rPr lang="en-US" dirty="0" err="1"/>
              <a:t>Saferstein</a:t>
            </a:r>
            <a:r>
              <a:rPr lang="en-US" dirty="0"/>
              <a:t>, 2009)</a:t>
            </a:r>
          </a:p>
          <a:p>
            <a:pPr lvl="1"/>
            <a:r>
              <a:rPr lang="en-US" dirty="0"/>
              <a:t>Cluster – a group of sectors in multiples of two, typically the minimum space allocated in a file (</a:t>
            </a:r>
            <a:r>
              <a:rPr lang="en-US" dirty="0" err="1"/>
              <a:t>Saferstein</a:t>
            </a:r>
            <a:r>
              <a:rPr lang="en-US" dirty="0"/>
              <a:t>, 2009)</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B6720-BB79-4653-A007-C36755295287}"/>
              </a:ext>
            </a:extLst>
          </p:cNvPr>
          <p:cNvSpPr>
            <a:spLocks noGrp="1"/>
          </p:cNvSpPr>
          <p:nvPr>
            <p:ph type="title"/>
          </p:nvPr>
        </p:nvSpPr>
        <p:spPr/>
        <p:txBody>
          <a:bodyPr/>
          <a:lstStyle/>
          <a:p>
            <a:r>
              <a:rPr lang="en-US" dirty="0"/>
              <a:t>Processing the Computerized Crime Scene </a:t>
            </a:r>
          </a:p>
        </p:txBody>
      </p:sp>
      <p:sp>
        <p:nvSpPr>
          <p:cNvPr id="3" name="Content Placeholder 2">
            <a:extLst>
              <a:ext uri="{FF2B5EF4-FFF2-40B4-BE49-F238E27FC236}">
                <a16:creationId xmlns:a16="http://schemas.microsoft.com/office/drawing/2014/main" id="{FA891CB3-77C8-4ECD-B1B2-478EA2195284}"/>
              </a:ext>
            </a:extLst>
          </p:cNvPr>
          <p:cNvSpPr>
            <a:spLocks noGrp="1"/>
          </p:cNvSpPr>
          <p:nvPr>
            <p:ph sz="half" idx="1"/>
          </p:nvPr>
        </p:nvSpPr>
        <p:spPr/>
        <p:txBody>
          <a:bodyPr/>
          <a:lstStyle/>
          <a:p>
            <a:pPr lvl="1"/>
            <a:r>
              <a:rPr lang="en-US" dirty="0"/>
              <a:t>Similar to processing a traditional crime scene (i.e. warrants, documentation, investigation techniques)</a:t>
            </a:r>
          </a:p>
          <a:p>
            <a:pPr lvl="1"/>
            <a:r>
              <a:rPr lang="en-US" dirty="0"/>
              <a:t>Documentation is a significant component in the computerized crime scene</a:t>
            </a:r>
          </a:p>
          <a:p>
            <a:pPr lvl="2"/>
            <a:r>
              <a:rPr lang="en-US" dirty="0"/>
              <a:t>The scene should be initially documented in as much detail as possible before any evidence is moved and examined</a:t>
            </a:r>
          </a:p>
          <a:p>
            <a:pPr lvl="2"/>
            <a:r>
              <a:rPr lang="en-US" dirty="0"/>
              <a:t>Crime scene documentation is accomplished through two actions:</a:t>
            </a:r>
          </a:p>
          <a:p>
            <a:pPr lvl="3"/>
            <a:r>
              <a:rPr lang="en-US" dirty="0"/>
              <a:t>Sketching </a:t>
            </a:r>
          </a:p>
          <a:p>
            <a:pPr lvl="3"/>
            <a:r>
              <a:rPr lang="en-US" dirty="0"/>
              <a:t>Photographing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B78F7-F3CC-4D3F-9DDE-7EB2CB225FEF}"/>
              </a:ext>
            </a:extLst>
          </p:cNvPr>
          <p:cNvSpPr>
            <a:spLocks noGrp="1"/>
          </p:cNvSpPr>
          <p:nvPr>
            <p:ph type="title"/>
          </p:nvPr>
        </p:nvSpPr>
        <p:spPr/>
        <p:txBody>
          <a:bodyPr/>
          <a:lstStyle/>
          <a:p>
            <a:r>
              <a:rPr lang="en-US" dirty="0"/>
              <a:t>Processing the Computerized Crime Scene </a:t>
            </a:r>
          </a:p>
        </p:txBody>
      </p:sp>
      <p:sp>
        <p:nvSpPr>
          <p:cNvPr id="3" name="Content Placeholder 2">
            <a:extLst>
              <a:ext uri="{FF2B5EF4-FFF2-40B4-BE49-F238E27FC236}">
                <a16:creationId xmlns:a16="http://schemas.microsoft.com/office/drawing/2014/main" id="{BE3C6A37-007F-404B-8C82-5CA304C92C39}"/>
              </a:ext>
            </a:extLst>
          </p:cNvPr>
          <p:cNvSpPr>
            <a:spLocks noGrp="1"/>
          </p:cNvSpPr>
          <p:nvPr>
            <p:ph sz="half" idx="1"/>
          </p:nvPr>
        </p:nvSpPr>
        <p:spPr/>
        <p:txBody>
          <a:bodyPr/>
          <a:lstStyle/>
          <a:p>
            <a:pPr lvl="1"/>
            <a:r>
              <a:rPr lang="en-US" dirty="0"/>
              <a:t>After documentation is complete, a label should be placed on the cord of each peripheral, with a corresponding label placed on the port to which it is connected</a:t>
            </a:r>
          </a:p>
          <a:p>
            <a:pPr lvl="1"/>
            <a:r>
              <a:rPr lang="en-US" dirty="0"/>
              <a:t>At a computerized crime scene most, if not all of the equipment will be seized, but before the peripherals are disconnected from the computer, a decision must be made about whether or not a live acquisition of the data is necessary (i.e. shutdown or unplug the computer)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48691-ED5C-4362-ADF9-7B47DAE60167}"/>
              </a:ext>
            </a:extLst>
          </p:cNvPr>
          <p:cNvSpPr>
            <a:spLocks noGrp="1"/>
          </p:cNvSpPr>
          <p:nvPr>
            <p:ph type="title"/>
          </p:nvPr>
        </p:nvSpPr>
        <p:spPr/>
        <p:txBody>
          <a:bodyPr/>
          <a:lstStyle/>
          <a:p>
            <a:r>
              <a:rPr lang="en-US"/>
              <a:t>Forensic Image Acquisition</a:t>
            </a:r>
            <a:endParaRPr lang="en-US" dirty="0"/>
          </a:p>
        </p:txBody>
      </p:sp>
      <p:sp>
        <p:nvSpPr>
          <p:cNvPr id="3" name="Content Placeholder 2">
            <a:extLst>
              <a:ext uri="{FF2B5EF4-FFF2-40B4-BE49-F238E27FC236}">
                <a16:creationId xmlns:a16="http://schemas.microsoft.com/office/drawing/2014/main" id="{00B741F3-D5C5-4DFC-8534-EBFCE72C8CAE}"/>
              </a:ext>
            </a:extLst>
          </p:cNvPr>
          <p:cNvSpPr>
            <a:spLocks noGrp="1"/>
          </p:cNvSpPr>
          <p:nvPr>
            <p:ph sz="half" idx="1"/>
          </p:nvPr>
        </p:nvSpPr>
        <p:spPr/>
        <p:txBody>
          <a:bodyPr/>
          <a:lstStyle/>
          <a:p>
            <a:pPr lvl="1"/>
            <a:r>
              <a:rPr lang="en-US" dirty="0"/>
              <a:t>After the crime scene has been processed, the computer needs to be analyzed</a:t>
            </a:r>
          </a:p>
          <a:p>
            <a:pPr lvl="1"/>
            <a:r>
              <a:rPr lang="en-US" dirty="0"/>
              <a:t>All electronic devices will be processed in the same manner</a:t>
            </a:r>
          </a:p>
          <a:p>
            <a:pPr lvl="1"/>
            <a:r>
              <a:rPr lang="en-US" dirty="0"/>
              <a:t>The examination process that the forensic investigator uses on the computer must be intrusive</a:t>
            </a:r>
          </a:p>
          <a:p>
            <a:pPr lvl="1"/>
            <a:r>
              <a:rPr lang="en-US" dirty="0"/>
              <a:t>All evidence (data) must be obtained without altering or destroying it</a:t>
            </a:r>
          </a:p>
          <a:p>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schemas.microsoft.com/office/infopath/2007/PartnerControls"/>
    <ds:schemaRef ds:uri="56ea17bb-c96d-4826-b465-01eec0dd23dd"/>
    <ds:schemaRef ds:uri="http://schemas.microsoft.com/office/2006/documentManagement/types"/>
    <ds:schemaRef ds:uri="http://schemas.openxmlformats.org/package/2006/metadata/core-properties"/>
    <ds:schemaRef ds:uri="http://schemas.microsoft.com/sharepoint/v3"/>
    <ds:schemaRef ds:uri="http://purl.org/dc/elements/1.1/"/>
    <ds:schemaRef ds:uri="http://purl.org/dc/dcmitype/"/>
    <ds:schemaRef ds:uri="http://purl.org/dc/terms/"/>
    <ds:schemaRef ds:uri="05d88611-e516-4d1a-b12e-39107e78b3d0"/>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55</TotalTime>
  <Words>1786</Words>
  <Application>Microsoft Office PowerPoint</Application>
  <PresentationFormat>Widescreen</PresentationFormat>
  <Paragraphs>174</Paragraphs>
  <Slides>31</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31</vt:i4>
      </vt:variant>
    </vt:vector>
  </HeadingPairs>
  <TitlesOfParts>
    <vt:vector size="40"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Computer Forensics Introduction </vt:lpstr>
      <vt:lpstr>Elements of Hardware </vt:lpstr>
      <vt:lpstr>Data Storage and Retrieval </vt:lpstr>
      <vt:lpstr>Data Storage and Retrieval</vt:lpstr>
      <vt:lpstr>Processing the Computerized Crime Scene </vt:lpstr>
      <vt:lpstr>Processing the Computerized Crime Scene </vt:lpstr>
      <vt:lpstr>Forensic Image Acquisition</vt:lpstr>
      <vt:lpstr>Forensic Image Acquisition</vt:lpstr>
      <vt:lpstr>Forensic Image Acquisition</vt:lpstr>
      <vt:lpstr>Visible Data </vt:lpstr>
      <vt:lpstr>Visible Data</vt:lpstr>
      <vt:lpstr>Visible Data</vt:lpstr>
      <vt:lpstr>Temporary Files</vt:lpstr>
      <vt:lpstr>Temporary Files</vt:lpstr>
      <vt:lpstr>Latent Data</vt:lpstr>
      <vt:lpstr>Latent Data</vt:lpstr>
      <vt:lpstr>Defragmenting/Swap File/Swap Space</vt:lpstr>
      <vt:lpstr>Defragmenting/Swap File/Swap Space</vt:lpstr>
      <vt:lpstr>Defragmenting/Swap File/Swap Space</vt:lpstr>
      <vt:lpstr>Deleted Files</vt:lpstr>
      <vt:lpstr>The Internet</vt:lpstr>
      <vt:lpstr>The World Wide Web</vt:lpstr>
      <vt:lpstr>The World Wide Web</vt:lpstr>
      <vt:lpstr>Electronic mail (e-mail)</vt:lpstr>
      <vt:lpstr>Internet Crimes</vt:lpstr>
      <vt:lpstr>Internet Crimes</vt:lpstr>
      <vt:lpstr>Internet Crimes</vt:lpstr>
      <vt:lpstr>Internet Crimes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cp:revision>
  <cp:lastPrinted>2017-07-07T16:17:37Z</cp:lastPrinted>
  <dcterms:created xsi:type="dcterms:W3CDTF">2017-07-11T23:58:30Z</dcterms:created>
  <dcterms:modified xsi:type="dcterms:W3CDTF">2017-07-27T16:24:23Z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