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25" r:id="rId6"/>
  </p:sldMasterIdLst>
  <p:notesMasterIdLst>
    <p:notesMasterId r:id="rId39"/>
  </p:notesMasterIdLst>
  <p:sldIdLst>
    <p:sldId id="321" r:id="rId7"/>
    <p:sldId id="355" r:id="rId8"/>
    <p:sldId id="325" r:id="rId9"/>
    <p:sldId id="326" r:id="rId10"/>
    <p:sldId id="327" r:id="rId11"/>
    <p:sldId id="328" r:id="rId12"/>
    <p:sldId id="329" r:id="rId13"/>
    <p:sldId id="330" r:id="rId14"/>
    <p:sldId id="331" r:id="rId15"/>
    <p:sldId id="332" r:id="rId16"/>
    <p:sldId id="333" r:id="rId17"/>
    <p:sldId id="334" r:id="rId18"/>
    <p:sldId id="335" r:id="rId19"/>
    <p:sldId id="336" r:id="rId20"/>
    <p:sldId id="337" r:id="rId21"/>
    <p:sldId id="338" r:id="rId22"/>
    <p:sldId id="339" r:id="rId23"/>
    <p:sldId id="340" r:id="rId24"/>
    <p:sldId id="341" r:id="rId25"/>
    <p:sldId id="342" r:id="rId26"/>
    <p:sldId id="343" r:id="rId27"/>
    <p:sldId id="344" r:id="rId28"/>
    <p:sldId id="345" r:id="rId29"/>
    <p:sldId id="346" r:id="rId30"/>
    <p:sldId id="347" r:id="rId31"/>
    <p:sldId id="348" r:id="rId32"/>
    <p:sldId id="349" r:id="rId33"/>
    <p:sldId id="350" r:id="rId34"/>
    <p:sldId id="351" r:id="rId35"/>
    <p:sldId id="352" r:id="rId36"/>
    <p:sldId id="353" r:id="rId37"/>
    <p:sldId id="354" r:id="rId38"/>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83" d="100"/>
          <a:sy n="83" d="100"/>
        </p:scale>
        <p:origin x="614"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notesMaster" Target="notesMasters/notesMaster1.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viewProps" Target="viewProp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commentAuthors" Target="commentAuthors.xml"/><Relationship Id="rId45"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theme" Target="theme/theme1.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20" Type="http://schemas.openxmlformats.org/officeDocument/2006/relationships/slide" Target="slides/slide14.xml"/><Relationship Id="rId4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7B20D54-094A-4649-9DF5-EF8900887B5E}"/>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D76C2B11-6CAF-447D-AECF-35C3FB29C426}"/>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5489C2AC-62C4-46DF-978F-E878D556515F}" type="datetimeFigureOut">
              <a:rPr lang="en-US"/>
              <a:pPr>
                <a:defRPr/>
              </a:pPr>
              <a:t>7/26/2017</a:t>
            </a:fld>
            <a:endParaRPr lang="en-US"/>
          </a:p>
        </p:txBody>
      </p:sp>
      <p:sp>
        <p:nvSpPr>
          <p:cNvPr id="4" name="Slide Image Placeholder 3">
            <a:extLst>
              <a:ext uri="{FF2B5EF4-FFF2-40B4-BE49-F238E27FC236}">
                <a16:creationId xmlns:a16="http://schemas.microsoft.com/office/drawing/2014/main" id="{383EB395-6247-4F91-B7BF-308FA92F459C}"/>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E3AC9B6E-4E8F-49BF-A4C6-23C327FBFF53}"/>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C28D23B8-41EC-450D-93C1-0752152B0FC8}"/>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496201A2-0971-4601-B366-D729041288C1}"/>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9A6901F3-13B4-4EDA-A31C-918C5000488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A6901F3-13B4-4EDA-A31C-918C50004884}" type="slidenum">
              <a:rPr lang="en-US" smtClean="0"/>
              <a:pPr>
                <a:defRPr/>
              </a:pPr>
              <a:t>12</a:t>
            </a:fld>
            <a:endParaRPr lang="en-US"/>
          </a:p>
        </p:txBody>
      </p:sp>
    </p:spTree>
    <p:extLst>
      <p:ext uri="{BB962C8B-B14F-4D97-AF65-F5344CB8AC3E}">
        <p14:creationId xmlns:p14="http://schemas.microsoft.com/office/powerpoint/2010/main" val="37221606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B27B17B-619F-4377-B453-42B866CE6284}"/>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8AD3E017-3CD9-44FD-8642-1C3FD028AA7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164732C3-5387-4803-9EFD-3677112E3308}"/>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A8F419DF-89EE-4BEE-89B5-3A0721CADF97}"/>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296297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5A3428DC-68E8-4AB1-B65E-0D59364554C8}"/>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2B44863A-DD2A-4F4F-A4C2-DDA1437EFC1C}"/>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8A9BCD60-25B6-4C74-9F34-68935BDE3173}"/>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3526324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F6A606FA-6579-4687-81E1-AB765D0B1CD2}"/>
              </a:ext>
            </a:extLst>
          </p:cNvPr>
          <p:cNvSpPr>
            <a:spLocks noGrp="1" noChangeArrowheads="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 UNT in partnership with TEA.  All rights reserved.</a:t>
            </a:r>
            <a:endParaRPr lang="en-US" altLang="en-US"/>
          </a:p>
        </p:txBody>
      </p:sp>
      <p:sp>
        <p:nvSpPr>
          <p:cNvPr id="6" name="Rectangle 6">
            <a:extLst>
              <a:ext uri="{FF2B5EF4-FFF2-40B4-BE49-F238E27FC236}">
                <a16:creationId xmlns:a16="http://schemas.microsoft.com/office/drawing/2014/main" id="{3AA4984E-3597-43D7-A781-9D6EE0FBA760}"/>
              </a:ext>
            </a:extLst>
          </p:cNvPr>
          <p:cNvSpPr>
            <a:spLocks noGrp="1" noChangeArrowheads="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ltLang="en-US"/>
              <a:t>Computer Maintenance: Subnetting Lesson</a:t>
            </a:r>
          </a:p>
        </p:txBody>
      </p:sp>
      <p:sp>
        <p:nvSpPr>
          <p:cNvPr id="7" name="Rectangle 7">
            <a:extLst>
              <a:ext uri="{FF2B5EF4-FFF2-40B4-BE49-F238E27FC236}">
                <a16:creationId xmlns:a16="http://schemas.microsoft.com/office/drawing/2014/main" id="{47C45D37-723A-4ECB-8C5E-DC2F947F3D9E}"/>
              </a:ext>
            </a:extLst>
          </p:cNvPr>
          <p:cNvSpPr>
            <a:spLocks noGrp="1" noChangeArrowheads="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FFC1F691-1897-4ABA-9871-E98F6C0EADBC}" type="slidenum">
              <a:rPr lang="en-US" altLang="en-US"/>
              <a:pPr>
                <a:defRPr/>
              </a:pPr>
              <a:t>‹#›</a:t>
            </a:fld>
            <a:endParaRPr lang="en-US" altLang="en-US"/>
          </a:p>
        </p:txBody>
      </p:sp>
    </p:spTree>
    <p:extLst>
      <p:ext uri="{BB962C8B-B14F-4D97-AF65-F5344CB8AC3E}">
        <p14:creationId xmlns:p14="http://schemas.microsoft.com/office/powerpoint/2010/main" val="2889528126"/>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a:extLst>
              <a:ext uri="{FF2B5EF4-FFF2-40B4-BE49-F238E27FC236}">
                <a16:creationId xmlns:a16="http://schemas.microsoft.com/office/drawing/2014/main" id="{AED1912C-5044-45F3-8615-CE3C38791935}"/>
              </a:ext>
            </a:extLst>
          </p:cNvPr>
          <p:cNvSpPr>
            <a:spLocks noGrp="1" noChangeArrowheads="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 UNT in partnership with TEA.  All rights reserved.</a:t>
            </a:r>
            <a:endParaRPr lang="en-US" altLang="en-US"/>
          </a:p>
        </p:txBody>
      </p:sp>
      <p:sp>
        <p:nvSpPr>
          <p:cNvPr id="4" name="Rectangle 6">
            <a:extLst>
              <a:ext uri="{FF2B5EF4-FFF2-40B4-BE49-F238E27FC236}">
                <a16:creationId xmlns:a16="http://schemas.microsoft.com/office/drawing/2014/main" id="{AD6FBCC3-04E6-4761-962F-6A5C89F266C3}"/>
              </a:ext>
            </a:extLst>
          </p:cNvPr>
          <p:cNvSpPr>
            <a:spLocks noGrp="1" noChangeArrowheads="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ltLang="en-US"/>
              <a:t>Computer Maintenance: Subnetting Lesson</a:t>
            </a:r>
          </a:p>
        </p:txBody>
      </p:sp>
      <p:sp>
        <p:nvSpPr>
          <p:cNvPr id="5" name="Rectangle 7">
            <a:extLst>
              <a:ext uri="{FF2B5EF4-FFF2-40B4-BE49-F238E27FC236}">
                <a16:creationId xmlns:a16="http://schemas.microsoft.com/office/drawing/2014/main" id="{DC968BAB-4E19-47DA-A933-DAB6582B0463}"/>
              </a:ext>
            </a:extLst>
          </p:cNvPr>
          <p:cNvSpPr>
            <a:spLocks noGrp="1" noChangeArrowheads="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5AEE09FB-606E-476D-ADB9-624CD8C17A1A}" type="slidenum">
              <a:rPr lang="en-US" altLang="en-US"/>
              <a:pPr>
                <a:defRPr/>
              </a:pPr>
              <a:t>‹#›</a:t>
            </a:fld>
            <a:endParaRPr lang="en-US" altLang="en-US"/>
          </a:p>
        </p:txBody>
      </p:sp>
    </p:spTree>
    <p:extLst>
      <p:ext uri="{BB962C8B-B14F-4D97-AF65-F5344CB8AC3E}">
        <p14:creationId xmlns:p14="http://schemas.microsoft.com/office/powerpoint/2010/main" val="106270366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939FD875-6845-41B2-AB3C-1B79F3DCE759}"/>
              </a:ext>
            </a:extLst>
          </p:cNvPr>
          <p:cNvSpPr>
            <a:spLocks noGrp="1" noChangeArrowheads="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 UNT in partnership with TEA.  All rights reserved.</a:t>
            </a:r>
            <a:endParaRPr lang="en-US" altLang="en-US"/>
          </a:p>
        </p:txBody>
      </p:sp>
      <p:sp>
        <p:nvSpPr>
          <p:cNvPr id="3" name="Rectangle 6">
            <a:extLst>
              <a:ext uri="{FF2B5EF4-FFF2-40B4-BE49-F238E27FC236}">
                <a16:creationId xmlns:a16="http://schemas.microsoft.com/office/drawing/2014/main" id="{50DBD0FE-072A-4B84-BEEE-DC8724E12CFB}"/>
              </a:ext>
            </a:extLst>
          </p:cNvPr>
          <p:cNvSpPr>
            <a:spLocks noGrp="1" noChangeArrowheads="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ltLang="en-US"/>
              <a:t>Computer Maintenance: Subnetting Lesson</a:t>
            </a:r>
          </a:p>
        </p:txBody>
      </p:sp>
      <p:sp>
        <p:nvSpPr>
          <p:cNvPr id="4" name="Rectangle 7">
            <a:extLst>
              <a:ext uri="{FF2B5EF4-FFF2-40B4-BE49-F238E27FC236}">
                <a16:creationId xmlns:a16="http://schemas.microsoft.com/office/drawing/2014/main" id="{54BDFBED-1A69-4B9C-9583-C35B25A84DF1}"/>
              </a:ext>
            </a:extLst>
          </p:cNvPr>
          <p:cNvSpPr>
            <a:spLocks noGrp="1" noChangeArrowheads="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3F24B629-731C-4782-A382-A5F73A06E6C0}" type="slidenum">
              <a:rPr lang="en-US" altLang="en-US"/>
              <a:pPr>
                <a:defRPr/>
              </a:pPr>
              <a:t>‹#›</a:t>
            </a:fld>
            <a:endParaRPr lang="en-US" altLang="en-US"/>
          </a:p>
        </p:txBody>
      </p:sp>
    </p:spTree>
    <p:extLst>
      <p:ext uri="{BB962C8B-B14F-4D97-AF65-F5344CB8AC3E}">
        <p14:creationId xmlns:p14="http://schemas.microsoft.com/office/powerpoint/2010/main" val="1255241083"/>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a:extLst>
              <a:ext uri="{FF2B5EF4-FFF2-40B4-BE49-F238E27FC236}">
                <a16:creationId xmlns:a16="http://schemas.microsoft.com/office/drawing/2014/main" id="{DCD58CE8-0419-45D7-848A-A2B2996DB4FE}"/>
              </a:ext>
            </a:extLst>
          </p:cNvPr>
          <p:cNvSpPr>
            <a:spLocks noGrp="1" noChangeArrowheads="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 UNT in partnership with TEA.  All rights reserved.</a:t>
            </a:r>
            <a:endParaRPr lang="en-US" altLang="en-US"/>
          </a:p>
        </p:txBody>
      </p:sp>
      <p:sp>
        <p:nvSpPr>
          <p:cNvPr id="5" name="Rectangle 6">
            <a:extLst>
              <a:ext uri="{FF2B5EF4-FFF2-40B4-BE49-F238E27FC236}">
                <a16:creationId xmlns:a16="http://schemas.microsoft.com/office/drawing/2014/main" id="{DFCE7A5B-C427-4FDF-9FC3-A498CC3B7EA1}"/>
              </a:ext>
            </a:extLst>
          </p:cNvPr>
          <p:cNvSpPr>
            <a:spLocks noGrp="1" noChangeArrowheads="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ltLang="en-US"/>
              <a:t>Computer Maintenance: Subnetting Lesson</a:t>
            </a:r>
          </a:p>
        </p:txBody>
      </p:sp>
      <p:sp>
        <p:nvSpPr>
          <p:cNvPr id="6" name="Rectangle 7">
            <a:extLst>
              <a:ext uri="{FF2B5EF4-FFF2-40B4-BE49-F238E27FC236}">
                <a16:creationId xmlns:a16="http://schemas.microsoft.com/office/drawing/2014/main" id="{928B9485-D061-4274-B5B5-AD679CAFA99B}"/>
              </a:ext>
            </a:extLst>
          </p:cNvPr>
          <p:cNvSpPr>
            <a:spLocks noGrp="1" noChangeArrowheads="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288CF0E7-2D42-4571-BDD2-8043296EF429}" type="slidenum">
              <a:rPr lang="en-US" altLang="en-US"/>
              <a:pPr>
                <a:defRPr/>
              </a:pPr>
              <a:t>‹#›</a:t>
            </a:fld>
            <a:endParaRPr lang="en-US" altLang="en-US"/>
          </a:p>
        </p:txBody>
      </p:sp>
    </p:spTree>
    <p:extLst>
      <p:ext uri="{BB962C8B-B14F-4D97-AF65-F5344CB8AC3E}">
        <p14:creationId xmlns:p14="http://schemas.microsoft.com/office/powerpoint/2010/main" val="3090672959"/>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045849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151346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45228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70018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3306780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508BEB-9DAD-41D8-949E-DF2E3011B154}"/>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D35DB926-D292-4BC3-9A1E-73CBBB18BC42}"/>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45A9113E-6E54-471A-BB5F-3E7A927F4F84}"/>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978522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44996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13431849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4897653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673012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55019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15398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47493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2991935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43332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C37881DA-C7BF-4A30-BC80-8E01849DC474}"/>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296654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C6E6718F-EC80-4F42-84A0-88B70B4D2985}"/>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73612099-C818-44C0-ABDF-5CC264E98E4C}"/>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3402107B-6539-4A0B-ADA6-19FB4A4019D9}"/>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80380028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image" Target="../media/image3.png"/><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image" Target="../media/image5.png"/><Relationship Id="rId5" Type="http://schemas.openxmlformats.org/officeDocument/2006/relationships/slideLayout" Target="../slideLayouts/slideLayout19.xml"/><Relationship Id="rId10" Type="http://schemas.openxmlformats.org/officeDocument/2006/relationships/theme" Target="../theme/theme3.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A27BA094-ED6C-4DF9-A1A1-CDB58E224BA1}"/>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81CC6B9F-828C-42E8-B388-10BED4AE7E81}"/>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14"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96A7C23-7A2D-4EF2-9388-09EC55D8F57F}"/>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D0F88FC3-8A76-48A6-A805-01C99C059716}"/>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2188634E-CAB1-4616-980C-1AD730C715BB}"/>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8A0887DA-C10D-4A80-BDB4-F279E59EBBCD}"/>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92E75B1C-F311-4037-9712-6DC1E8DB0170}"/>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C1930507-E97D-4669-8D75-ACDEDD8C3447}"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15" r:id="rId1"/>
    <p:sldLayoutId id="2147483816" r:id="rId2"/>
    <p:sldLayoutId id="2147483810" r:id="rId3"/>
    <p:sldLayoutId id="2147483811" r:id="rId4"/>
    <p:sldLayoutId id="2147483812" r:id="rId5"/>
    <p:sldLayoutId id="2147483813" r:id="rId6"/>
    <p:sldLayoutId id="2147483817" r:id="rId7"/>
    <p:sldLayoutId id="2147483818" r:id="rId8"/>
    <p:sldLayoutId id="2147483819" r:id="rId9"/>
    <p:sldLayoutId id="2147483821" r:id="rId10"/>
    <p:sldLayoutId id="2147483822" r:id="rId11"/>
    <p:sldLayoutId id="2147483823" r:id="rId12"/>
    <p:sldLayoutId id="2147483824" r:id="rId13"/>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2944113854"/>
      </p:ext>
    </p:extLst>
  </p:cSld>
  <p:clrMap bg1="lt1" tx1="dk1" bg2="lt2" tx2="dk2" accent1="accent1" accent2="accent2" accent3="accent3" accent4="accent4" accent5="accent5" accent6="accent6" hlink="hlink" folHlink="folHlink"/>
  <p:sldLayoutIdLst>
    <p:sldLayoutId id="2147483826" r:id="rId1"/>
    <p:sldLayoutId id="2147483827" r:id="rId2"/>
    <p:sldLayoutId id="2147483828" r:id="rId3"/>
    <p:sldLayoutId id="2147483829" r:id="rId4"/>
    <p:sldLayoutId id="2147483830" r:id="rId5"/>
    <p:sldLayoutId id="2147483831" r:id="rId6"/>
    <p:sldLayoutId id="2147483832" r:id="rId7"/>
    <p:sldLayoutId id="2147483833" r:id="rId8"/>
    <p:sldLayoutId id="2147483834"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238C168-F35C-424A-8F43-4D936CCB177D}"/>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Computer Maintenance </a:t>
            </a:r>
          </a:p>
          <a:p>
            <a:pPr lvl="1" fontAlgn="auto">
              <a:spcAft>
                <a:spcPts val="0"/>
              </a:spcAft>
              <a:defRPr/>
            </a:pPr>
            <a:r>
              <a:rPr lang="en-US" dirty="0"/>
              <a:t>IP Addressing and Subnetting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a:extLst>
              <a:ext uri="{FF2B5EF4-FFF2-40B4-BE49-F238E27FC236}">
                <a16:creationId xmlns:a16="http://schemas.microsoft.com/office/drawing/2014/main" id="{8579DE04-552D-4169-914D-49A688763796}"/>
              </a:ext>
            </a:extLst>
          </p:cNvPr>
          <p:cNvSpPr>
            <a:spLocks noGrp="1" noChangeArrowheads="1"/>
          </p:cNvSpPr>
          <p:nvPr>
            <p:ph type="title"/>
          </p:nvPr>
        </p:nvSpPr>
        <p:spPr/>
        <p:txBody>
          <a:bodyPr anchor="b"/>
          <a:lstStyle/>
          <a:p>
            <a:pPr fontAlgn="auto">
              <a:spcAft>
                <a:spcPts val="0"/>
              </a:spcAft>
              <a:defRPr/>
            </a:pPr>
            <a:r>
              <a:rPr lang="en-US" dirty="0"/>
              <a:t>Converting to Binary</a:t>
            </a:r>
          </a:p>
        </p:txBody>
      </p:sp>
      <p:pic>
        <p:nvPicPr>
          <p:cNvPr id="25605" name="Picture 3">
            <a:extLst>
              <a:ext uri="{FF2B5EF4-FFF2-40B4-BE49-F238E27FC236}">
                <a16:creationId xmlns:a16="http://schemas.microsoft.com/office/drawing/2014/main" id="{6A8B3747-C377-4098-A122-FB9EAF2F0D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4375" y="1600200"/>
            <a:ext cx="8150225" cy="185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6" name="Text Box 5">
            <a:extLst>
              <a:ext uri="{FF2B5EF4-FFF2-40B4-BE49-F238E27FC236}">
                <a16:creationId xmlns:a16="http://schemas.microsoft.com/office/drawing/2014/main" id="{7042C3D5-A114-4726-93E1-5AD452D77B97}"/>
              </a:ext>
            </a:extLst>
          </p:cNvPr>
          <p:cNvSpPr txBox="1">
            <a:spLocks noChangeArrowheads="1"/>
          </p:cNvSpPr>
          <p:nvPr/>
        </p:nvSpPr>
        <p:spPr bwMode="auto">
          <a:xfrm>
            <a:off x="1965325" y="4022725"/>
            <a:ext cx="330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a:latin typeface="Times" panose="02020603050405020304" pitchFamily="18" charset="0"/>
              </a:rPr>
              <a:t>Convert these to decimal:</a:t>
            </a:r>
          </a:p>
        </p:txBody>
      </p:sp>
      <p:sp>
        <p:nvSpPr>
          <p:cNvPr id="31750" name="Text Box 6">
            <a:extLst>
              <a:ext uri="{FF2B5EF4-FFF2-40B4-BE49-F238E27FC236}">
                <a16:creationId xmlns:a16="http://schemas.microsoft.com/office/drawing/2014/main" id="{C768437C-1E68-4339-997B-B4CF818B6E9F}"/>
              </a:ext>
            </a:extLst>
          </p:cNvPr>
          <p:cNvSpPr txBox="1">
            <a:spLocks noChangeArrowheads="1"/>
          </p:cNvSpPr>
          <p:nvPr/>
        </p:nvSpPr>
        <p:spPr bwMode="auto">
          <a:xfrm>
            <a:off x="1965325" y="4632325"/>
            <a:ext cx="203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a:latin typeface="Times" panose="02020603050405020304" pitchFamily="18" charset="0"/>
              </a:rPr>
              <a:t>1.  11001100 =</a:t>
            </a:r>
          </a:p>
        </p:txBody>
      </p:sp>
      <p:sp>
        <p:nvSpPr>
          <p:cNvPr id="31751" name="Text Box 7">
            <a:extLst>
              <a:ext uri="{FF2B5EF4-FFF2-40B4-BE49-F238E27FC236}">
                <a16:creationId xmlns:a16="http://schemas.microsoft.com/office/drawing/2014/main" id="{47C5EE03-FD6F-4B86-9564-26DE282C4E60}"/>
              </a:ext>
            </a:extLst>
          </p:cNvPr>
          <p:cNvSpPr txBox="1">
            <a:spLocks noChangeArrowheads="1"/>
          </p:cNvSpPr>
          <p:nvPr/>
        </p:nvSpPr>
        <p:spPr bwMode="auto">
          <a:xfrm>
            <a:off x="3930650" y="4648200"/>
            <a:ext cx="641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Times" panose="02020603050405020304" pitchFamily="18" charset="0"/>
              </a:rPr>
              <a:t>204</a:t>
            </a:r>
            <a:endParaRPr lang="en-US" altLang="en-US" sz="2400">
              <a:latin typeface="Times" panose="02020603050405020304" pitchFamily="18" charset="0"/>
            </a:endParaRPr>
          </a:p>
        </p:txBody>
      </p:sp>
      <p:sp>
        <p:nvSpPr>
          <p:cNvPr id="31752" name="Text Box 8">
            <a:extLst>
              <a:ext uri="{FF2B5EF4-FFF2-40B4-BE49-F238E27FC236}">
                <a16:creationId xmlns:a16="http://schemas.microsoft.com/office/drawing/2014/main" id="{80481785-C006-4121-8A3C-B2DC963B325C}"/>
              </a:ext>
            </a:extLst>
          </p:cNvPr>
          <p:cNvSpPr txBox="1">
            <a:spLocks noChangeArrowheads="1"/>
          </p:cNvSpPr>
          <p:nvPr/>
        </p:nvSpPr>
        <p:spPr bwMode="auto">
          <a:xfrm>
            <a:off x="1930400" y="5105400"/>
            <a:ext cx="203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a:latin typeface="Times" panose="02020603050405020304" pitchFamily="18" charset="0"/>
              </a:rPr>
              <a:t>2.  10101010 =</a:t>
            </a:r>
          </a:p>
        </p:txBody>
      </p:sp>
      <p:sp>
        <p:nvSpPr>
          <p:cNvPr id="31753" name="Text Box 9">
            <a:extLst>
              <a:ext uri="{FF2B5EF4-FFF2-40B4-BE49-F238E27FC236}">
                <a16:creationId xmlns:a16="http://schemas.microsoft.com/office/drawing/2014/main" id="{05AD4C97-79F9-4DDB-A377-7AA8AFF6BAF5}"/>
              </a:ext>
            </a:extLst>
          </p:cNvPr>
          <p:cNvSpPr txBox="1">
            <a:spLocks noChangeArrowheads="1"/>
          </p:cNvSpPr>
          <p:nvPr/>
        </p:nvSpPr>
        <p:spPr bwMode="auto">
          <a:xfrm>
            <a:off x="3886200" y="5102225"/>
            <a:ext cx="641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Times" panose="02020603050405020304" pitchFamily="18" charset="0"/>
              </a:rPr>
              <a:t>170</a:t>
            </a:r>
          </a:p>
        </p:txBody>
      </p:sp>
      <p:sp>
        <p:nvSpPr>
          <p:cNvPr id="31754" name="Text Box 10">
            <a:extLst>
              <a:ext uri="{FF2B5EF4-FFF2-40B4-BE49-F238E27FC236}">
                <a16:creationId xmlns:a16="http://schemas.microsoft.com/office/drawing/2014/main" id="{E3C4729D-BD84-4409-8DD9-E08DB6945B22}"/>
              </a:ext>
            </a:extLst>
          </p:cNvPr>
          <p:cNvSpPr txBox="1">
            <a:spLocks noChangeArrowheads="1"/>
          </p:cNvSpPr>
          <p:nvPr/>
        </p:nvSpPr>
        <p:spPr bwMode="auto">
          <a:xfrm>
            <a:off x="1930400" y="5562600"/>
            <a:ext cx="203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a:latin typeface="Times" panose="02020603050405020304" pitchFamily="18" charset="0"/>
              </a:rPr>
              <a:t>3.  11111111 =</a:t>
            </a:r>
          </a:p>
        </p:txBody>
      </p:sp>
      <p:sp>
        <p:nvSpPr>
          <p:cNvPr id="31755" name="Text Box 11">
            <a:extLst>
              <a:ext uri="{FF2B5EF4-FFF2-40B4-BE49-F238E27FC236}">
                <a16:creationId xmlns:a16="http://schemas.microsoft.com/office/drawing/2014/main" id="{3A509661-D5FC-411D-915F-3886053054BA}"/>
              </a:ext>
            </a:extLst>
          </p:cNvPr>
          <p:cNvSpPr txBox="1">
            <a:spLocks noChangeArrowheads="1"/>
          </p:cNvSpPr>
          <p:nvPr/>
        </p:nvSpPr>
        <p:spPr bwMode="auto">
          <a:xfrm>
            <a:off x="3886200" y="5559425"/>
            <a:ext cx="641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Times" panose="02020603050405020304" pitchFamily="18" charset="0"/>
              </a:rPr>
              <a:t>255</a:t>
            </a:r>
          </a:p>
        </p:txBody>
      </p:sp>
      <p:sp>
        <p:nvSpPr>
          <p:cNvPr id="31756" name="Text Box 12">
            <a:extLst>
              <a:ext uri="{FF2B5EF4-FFF2-40B4-BE49-F238E27FC236}">
                <a16:creationId xmlns:a16="http://schemas.microsoft.com/office/drawing/2014/main" id="{CDF9600E-88DB-4665-953D-FC655F682F75}"/>
              </a:ext>
            </a:extLst>
          </p:cNvPr>
          <p:cNvSpPr txBox="1">
            <a:spLocks noChangeArrowheads="1"/>
          </p:cNvSpPr>
          <p:nvPr/>
        </p:nvSpPr>
        <p:spPr bwMode="auto">
          <a:xfrm>
            <a:off x="6502400" y="4648200"/>
            <a:ext cx="203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a:latin typeface="Times" panose="02020603050405020304" pitchFamily="18" charset="0"/>
              </a:rPr>
              <a:t>4.  00110011 =</a:t>
            </a:r>
          </a:p>
        </p:txBody>
      </p:sp>
      <p:sp>
        <p:nvSpPr>
          <p:cNvPr id="31757" name="Text Box 13">
            <a:extLst>
              <a:ext uri="{FF2B5EF4-FFF2-40B4-BE49-F238E27FC236}">
                <a16:creationId xmlns:a16="http://schemas.microsoft.com/office/drawing/2014/main" id="{818257BB-8116-4FC5-9B85-FE6A4CAAAA38}"/>
              </a:ext>
            </a:extLst>
          </p:cNvPr>
          <p:cNvSpPr txBox="1">
            <a:spLocks noChangeArrowheads="1"/>
          </p:cNvSpPr>
          <p:nvPr/>
        </p:nvSpPr>
        <p:spPr bwMode="auto">
          <a:xfrm>
            <a:off x="8426450" y="4645025"/>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Times" panose="02020603050405020304" pitchFamily="18" charset="0"/>
              </a:rPr>
              <a:t>51</a:t>
            </a:r>
          </a:p>
        </p:txBody>
      </p:sp>
      <p:sp>
        <p:nvSpPr>
          <p:cNvPr id="31758" name="Text Box 14">
            <a:extLst>
              <a:ext uri="{FF2B5EF4-FFF2-40B4-BE49-F238E27FC236}">
                <a16:creationId xmlns:a16="http://schemas.microsoft.com/office/drawing/2014/main" id="{A9D6CED6-06A8-4F6B-88B8-69D1AF37116B}"/>
              </a:ext>
            </a:extLst>
          </p:cNvPr>
          <p:cNvSpPr txBox="1">
            <a:spLocks noChangeArrowheads="1"/>
          </p:cNvSpPr>
          <p:nvPr/>
        </p:nvSpPr>
        <p:spPr bwMode="auto">
          <a:xfrm>
            <a:off x="6502400" y="5105400"/>
            <a:ext cx="203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a:latin typeface="Times" panose="02020603050405020304" pitchFamily="18" charset="0"/>
              </a:rPr>
              <a:t>5.  01010101 =</a:t>
            </a:r>
          </a:p>
        </p:txBody>
      </p:sp>
      <p:sp>
        <p:nvSpPr>
          <p:cNvPr id="31759" name="Text Box 15">
            <a:extLst>
              <a:ext uri="{FF2B5EF4-FFF2-40B4-BE49-F238E27FC236}">
                <a16:creationId xmlns:a16="http://schemas.microsoft.com/office/drawing/2014/main" id="{969C0339-A0B2-4514-8123-E127E4EC3AD6}"/>
              </a:ext>
            </a:extLst>
          </p:cNvPr>
          <p:cNvSpPr txBox="1">
            <a:spLocks noChangeArrowheads="1"/>
          </p:cNvSpPr>
          <p:nvPr/>
        </p:nvSpPr>
        <p:spPr bwMode="auto">
          <a:xfrm>
            <a:off x="8458200" y="5102225"/>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Times" panose="02020603050405020304" pitchFamily="18" charset="0"/>
              </a:rPr>
              <a:t>85</a:t>
            </a:r>
          </a:p>
        </p:txBody>
      </p:sp>
      <p:sp>
        <p:nvSpPr>
          <p:cNvPr id="31760" name="Text Box 16">
            <a:extLst>
              <a:ext uri="{FF2B5EF4-FFF2-40B4-BE49-F238E27FC236}">
                <a16:creationId xmlns:a16="http://schemas.microsoft.com/office/drawing/2014/main" id="{DD4A380D-8606-4BE5-BFA6-027B2BDF8B19}"/>
              </a:ext>
            </a:extLst>
          </p:cNvPr>
          <p:cNvSpPr txBox="1">
            <a:spLocks noChangeArrowheads="1"/>
          </p:cNvSpPr>
          <p:nvPr/>
        </p:nvSpPr>
        <p:spPr bwMode="auto">
          <a:xfrm>
            <a:off x="6502400" y="5562600"/>
            <a:ext cx="203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a:latin typeface="Times" panose="02020603050405020304" pitchFamily="18" charset="0"/>
              </a:rPr>
              <a:t>6.  00111100 =</a:t>
            </a:r>
          </a:p>
        </p:txBody>
      </p:sp>
      <p:sp>
        <p:nvSpPr>
          <p:cNvPr id="31761" name="Text Box 17">
            <a:extLst>
              <a:ext uri="{FF2B5EF4-FFF2-40B4-BE49-F238E27FC236}">
                <a16:creationId xmlns:a16="http://schemas.microsoft.com/office/drawing/2014/main" id="{B36A9DAF-3D3E-4CAA-B66E-F47BBF7260D0}"/>
              </a:ext>
            </a:extLst>
          </p:cNvPr>
          <p:cNvSpPr txBox="1">
            <a:spLocks noChangeArrowheads="1"/>
          </p:cNvSpPr>
          <p:nvPr/>
        </p:nvSpPr>
        <p:spPr bwMode="auto">
          <a:xfrm>
            <a:off x="8426450" y="5559425"/>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Times" panose="02020603050405020304" pitchFamily="18" charset="0"/>
              </a:rPr>
              <a:t>60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1750"/>
                                        </p:tgtEl>
                                        <p:attrNameLst>
                                          <p:attrName>style.visibility</p:attrName>
                                        </p:attrNameLst>
                                      </p:cBhvr>
                                      <p:to>
                                        <p:strVal val="visible"/>
                                      </p:to>
                                    </p:set>
                                    <p:animEffect transition="in" filter="box(in)">
                                      <p:cBhvr>
                                        <p:cTn id="7" dur="500"/>
                                        <p:tgtEl>
                                          <p:spTgt spid="317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5" presetClass="entr" presetSubtype="0" fill="hold" grpId="0" nodeType="clickEffect">
                                  <p:stCondLst>
                                    <p:cond delay="0"/>
                                  </p:stCondLst>
                                  <p:childTnLst>
                                    <p:set>
                                      <p:cBhvr>
                                        <p:cTn id="11" dur="1" fill="hold">
                                          <p:stCondLst>
                                            <p:cond delay="0"/>
                                          </p:stCondLst>
                                        </p:cTn>
                                        <p:tgtEl>
                                          <p:spTgt spid="31751"/>
                                        </p:tgtEl>
                                        <p:attrNameLst>
                                          <p:attrName>style.visibility</p:attrName>
                                        </p:attrNameLst>
                                      </p:cBhvr>
                                      <p:to>
                                        <p:strVal val="visible"/>
                                      </p:to>
                                    </p:set>
                                    <p:anim calcmode="lin" valueType="num">
                                      <p:cBhvr>
                                        <p:cTn id="12" dur="1000" fill="hold"/>
                                        <p:tgtEl>
                                          <p:spTgt spid="31751"/>
                                        </p:tgtEl>
                                        <p:attrNameLst>
                                          <p:attrName>ppt_w</p:attrName>
                                        </p:attrNameLst>
                                      </p:cBhvr>
                                      <p:tavLst>
                                        <p:tav tm="0">
                                          <p:val>
                                            <p:fltVal val="0"/>
                                          </p:val>
                                        </p:tav>
                                        <p:tav tm="100000">
                                          <p:val>
                                            <p:strVal val="#ppt_w"/>
                                          </p:val>
                                        </p:tav>
                                      </p:tavLst>
                                    </p:anim>
                                    <p:anim calcmode="lin" valueType="num">
                                      <p:cBhvr>
                                        <p:cTn id="13" dur="1000" fill="hold"/>
                                        <p:tgtEl>
                                          <p:spTgt spid="31751"/>
                                        </p:tgtEl>
                                        <p:attrNameLst>
                                          <p:attrName>ppt_h</p:attrName>
                                        </p:attrNameLst>
                                      </p:cBhvr>
                                      <p:tavLst>
                                        <p:tav tm="0">
                                          <p:val>
                                            <p:fltVal val="0"/>
                                          </p:val>
                                        </p:tav>
                                        <p:tav tm="100000">
                                          <p:val>
                                            <p:strVal val="#ppt_h"/>
                                          </p:val>
                                        </p:tav>
                                      </p:tavLst>
                                    </p:anim>
                                    <p:anim calcmode="lin" valueType="num">
                                      <p:cBhvr>
                                        <p:cTn id="14" dur="1000" fill="hold"/>
                                        <p:tgtEl>
                                          <p:spTgt spid="31751"/>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31751"/>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31752"/>
                                        </p:tgtEl>
                                        <p:attrNameLst>
                                          <p:attrName>style.visibility</p:attrName>
                                        </p:attrNameLst>
                                      </p:cBhvr>
                                      <p:to>
                                        <p:strVal val="visible"/>
                                      </p:to>
                                    </p:set>
                                    <p:animEffect transition="in" filter="box(in)">
                                      <p:cBhvr>
                                        <p:cTn id="20" dur="500"/>
                                        <p:tgtEl>
                                          <p:spTgt spid="31752"/>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5" presetClass="entr" presetSubtype="0" fill="hold" grpId="0" nodeType="clickEffect">
                                  <p:stCondLst>
                                    <p:cond delay="0"/>
                                  </p:stCondLst>
                                  <p:childTnLst>
                                    <p:set>
                                      <p:cBhvr>
                                        <p:cTn id="24" dur="1" fill="hold">
                                          <p:stCondLst>
                                            <p:cond delay="0"/>
                                          </p:stCondLst>
                                        </p:cTn>
                                        <p:tgtEl>
                                          <p:spTgt spid="31753"/>
                                        </p:tgtEl>
                                        <p:attrNameLst>
                                          <p:attrName>style.visibility</p:attrName>
                                        </p:attrNameLst>
                                      </p:cBhvr>
                                      <p:to>
                                        <p:strVal val="visible"/>
                                      </p:to>
                                    </p:set>
                                    <p:anim calcmode="lin" valueType="num">
                                      <p:cBhvr>
                                        <p:cTn id="25" dur="1000" fill="hold"/>
                                        <p:tgtEl>
                                          <p:spTgt spid="31753"/>
                                        </p:tgtEl>
                                        <p:attrNameLst>
                                          <p:attrName>ppt_w</p:attrName>
                                        </p:attrNameLst>
                                      </p:cBhvr>
                                      <p:tavLst>
                                        <p:tav tm="0">
                                          <p:val>
                                            <p:fltVal val="0"/>
                                          </p:val>
                                        </p:tav>
                                        <p:tav tm="100000">
                                          <p:val>
                                            <p:strVal val="#ppt_w"/>
                                          </p:val>
                                        </p:tav>
                                      </p:tavLst>
                                    </p:anim>
                                    <p:anim calcmode="lin" valueType="num">
                                      <p:cBhvr>
                                        <p:cTn id="26" dur="1000" fill="hold"/>
                                        <p:tgtEl>
                                          <p:spTgt spid="31753"/>
                                        </p:tgtEl>
                                        <p:attrNameLst>
                                          <p:attrName>ppt_h</p:attrName>
                                        </p:attrNameLst>
                                      </p:cBhvr>
                                      <p:tavLst>
                                        <p:tav tm="0">
                                          <p:val>
                                            <p:fltVal val="0"/>
                                          </p:val>
                                        </p:tav>
                                        <p:tav tm="100000">
                                          <p:val>
                                            <p:strVal val="#ppt_h"/>
                                          </p:val>
                                        </p:tav>
                                      </p:tavLst>
                                    </p:anim>
                                    <p:anim calcmode="lin" valueType="num">
                                      <p:cBhvr>
                                        <p:cTn id="27" dur="1000" fill="hold"/>
                                        <p:tgtEl>
                                          <p:spTgt spid="31753"/>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3175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31754"/>
                                        </p:tgtEl>
                                        <p:attrNameLst>
                                          <p:attrName>style.visibility</p:attrName>
                                        </p:attrNameLst>
                                      </p:cBhvr>
                                      <p:to>
                                        <p:strVal val="visible"/>
                                      </p:to>
                                    </p:set>
                                    <p:animEffect transition="in" filter="box(in)">
                                      <p:cBhvr>
                                        <p:cTn id="33" dur="500"/>
                                        <p:tgtEl>
                                          <p:spTgt spid="31754"/>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5" presetClass="entr" presetSubtype="0" fill="hold" grpId="0" nodeType="clickEffect">
                                  <p:stCondLst>
                                    <p:cond delay="0"/>
                                  </p:stCondLst>
                                  <p:childTnLst>
                                    <p:set>
                                      <p:cBhvr>
                                        <p:cTn id="37" dur="1" fill="hold">
                                          <p:stCondLst>
                                            <p:cond delay="0"/>
                                          </p:stCondLst>
                                        </p:cTn>
                                        <p:tgtEl>
                                          <p:spTgt spid="31755"/>
                                        </p:tgtEl>
                                        <p:attrNameLst>
                                          <p:attrName>style.visibility</p:attrName>
                                        </p:attrNameLst>
                                      </p:cBhvr>
                                      <p:to>
                                        <p:strVal val="visible"/>
                                      </p:to>
                                    </p:set>
                                    <p:anim calcmode="lin" valueType="num">
                                      <p:cBhvr>
                                        <p:cTn id="38" dur="1000" fill="hold"/>
                                        <p:tgtEl>
                                          <p:spTgt spid="31755"/>
                                        </p:tgtEl>
                                        <p:attrNameLst>
                                          <p:attrName>ppt_w</p:attrName>
                                        </p:attrNameLst>
                                      </p:cBhvr>
                                      <p:tavLst>
                                        <p:tav tm="0">
                                          <p:val>
                                            <p:fltVal val="0"/>
                                          </p:val>
                                        </p:tav>
                                        <p:tav tm="100000">
                                          <p:val>
                                            <p:strVal val="#ppt_w"/>
                                          </p:val>
                                        </p:tav>
                                      </p:tavLst>
                                    </p:anim>
                                    <p:anim calcmode="lin" valueType="num">
                                      <p:cBhvr>
                                        <p:cTn id="39" dur="1000" fill="hold"/>
                                        <p:tgtEl>
                                          <p:spTgt spid="31755"/>
                                        </p:tgtEl>
                                        <p:attrNameLst>
                                          <p:attrName>ppt_h</p:attrName>
                                        </p:attrNameLst>
                                      </p:cBhvr>
                                      <p:tavLst>
                                        <p:tav tm="0">
                                          <p:val>
                                            <p:fltVal val="0"/>
                                          </p:val>
                                        </p:tav>
                                        <p:tav tm="100000">
                                          <p:val>
                                            <p:strVal val="#ppt_h"/>
                                          </p:val>
                                        </p:tav>
                                      </p:tavLst>
                                    </p:anim>
                                    <p:anim calcmode="lin" valueType="num">
                                      <p:cBhvr>
                                        <p:cTn id="40" dur="1000" fill="hold"/>
                                        <p:tgtEl>
                                          <p:spTgt spid="31755"/>
                                        </p:tgtEl>
                                        <p:attrNameLst>
                                          <p:attrName>ppt_x</p:attrName>
                                        </p:attrNameLst>
                                      </p:cBhvr>
                                      <p:tavLst>
                                        <p:tav tm="0" fmla="#ppt_x+(cos(-2*pi*(1-$))*-#ppt_x-sin(-2*pi*(1-$))*(1-#ppt_y))*(1-$)">
                                          <p:val>
                                            <p:fltVal val="0"/>
                                          </p:val>
                                        </p:tav>
                                        <p:tav tm="100000">
                                          <p:val>
                                            <p:fltVal val="1"/>
                                          </p:val>
                                        </p:tav>
                                      </p:tavLst>
                                    </p:anim>
                                    <p:anim calcmode="lin" valueType="num">
                                      <p:cBhvr>
                                        <p:cTn id="41" dur="1000" fill="hold"/>
                                        <p:tgtEl>
                                          <p:spTgt spid="3175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4" presetClass="entr" presetSubtype="16" fill="hold" grpId="0" nodeType="clickEffect">
                                  <p:stCondLst>
                                    <p:cond delay="0"/>
                                  </p:stCondLst>
                                  <p:childTnLst>
                                    <p:set>
                                      <p:cBhvr>
                                        <p:cTn id="45" dur="1" fill="hold">
                                          <p:stCondLst>
                                            <p:cond delay="0"/>
                                          </p:stCondLst>
                                        </p:cTn>
                                        <p:tgtEl>
                                          <p:spTgt spid="31756"/>
                                        </p:tgtEl>
                                        <p:attrNameLst>
                                          <p:attrName>style.visibility</p:attrName>
                                        </p:attrNameLst>
                                      </p:cBhvr>
                                      <p:to>
                                        <p:strVal val="visible"/>
                                      </p:to>
                                    </p:set>
                                    <p:animEffect transition="in" filter="box(in)">
                                      <p:cBhvr>
                                        <p:cTn id="46" dur="500"/>
                                        <p:tgtEl>
                                          <p:spTgt spid="31756"/>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5" presetClass="entr" presetSubtype="0" fill="hold" grpId="0" nodeType="clickEffect">
                                  <p:stCondLst>
                                    <p:cond delay="0"/>
                                  </p:stCondLst>
                                  <p:childTnLst>
                                    <p:set>
                                      <p:cBhvr>
                                        <p:cTn id="50" dur="1" fill="hold">
                                          <p:stCondLst>
                                            <p:cond delay="0"/>
                                          </p:stCondLst>
                                        </p:cTn>
                                        <p:tgtEl>
                                          <p:spTgt spid="31757"/>
                                        </p:tgtEl>
                                        <p:attrNameLst>
                                          <p:attrName>style.visibility</p:attrName>
                                        </p:attrNameLst>
                                      </p:cBhvr>
                                      <p:to>
                                        <p:strVal val="visible"/>
                                      </p:to>
                                    </p:set>
                                    <p:anim calcmode="lin" valueType="num">
                                      <p:cBhvr>
                                        <p:cTn id="51" dur="1000" fill="hold"/>
                                        <p:tgtEl>
                                          <p:spTgt spid="31757"/>
                                        </p:tgtEl>
                                        <p:attrNameLst>
                                          <p:attrName>ppt_w</p:attrName>
                                        </p:attrNameLst>
                                      </p:cBhvr>
                                      <p:tavLst>
                                        <p:tav tm="0">
                                          <p:val>
                                            <p:fltVal val="0"/>
                                          </p:val>
                                        </p:tav>
                                        <p:tav tm="100000">
                                          <p:val>
                                            <p:strVal val="#ppt_w"/>
                                          </p:val>
                                        </p:tav>
                                      </p:tavLst>
                                    </p:anim>
                                    <p:anim calcmode="lin" valueType="num">
                                      <p:cBhvr>
                                        <p:cTn id="52" dur="1000" fill="hold"/>
                                        <p:tgtEl>
                                          <p:spTgt spid="31757"/>
                                        </p:tgtEl>
                                        <p:attrNameLst>
                                          <p:attrName>ppt_h</p:attrName>
                                        </p:attrNameLst>
                                      </p:cBhvr>
                                      <p:tavLst>
                                        <p:tav tm="0">
                                          <p:val>
                                            <p:fltVal val="0"/>
                                          </p:val>
                                        </p:tav>
                                        <p:tav tm="100000">
                                          <p:val>
                                            <p:strVal val="#ppt_h"/>
                                          </p:val>
                                        </p:tav>
                                      </p:tavLst>
                                    </p:anim>
                                    <p:anim calcmode="lin" valueType="num">
                                      <p:cBhvr>
                                        <p:cTn id="53" dur="1000" fill="hold"/>
                                        <p:tgtEl>
                                          <p:spTgt spid="31757"/>
                                        </p:tgtEl>
                                        <p:attrNameLst>
                                          <p:attrName>ppt_x</p:attrName>
                                        </p:attrNameLst>
                                      </p:cBhvr>
                                      <p:tavLst>
                                        <p:tav tm="0" fmla="#ppt_x+(cos(-2*pi*(1-$))*-#ppt_x-sin(-2*pi*(1-$))*(1-#ppt_y))*(1-$)">
                                          <p:val>
                                            <p:fltVal val="0"/>
                                          </p:val>
                                        </p:tav>
                                        <p:tav tm="100000">
                                          <p:val>
                                            <p:fltVal val="1"/>
                                          </p:val>
                                        </p:tav>
                                      </p:tavLst>
                                    </p:anim>
                                    <p:anim calcmode="lin" valueType="num">
                                      <p:cBhvr>
                                        <p:cTn id="54" dur="1000" fill="hold"/>
                                        <p:tgtEl>
                                          <p:spTgt spid="3175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4" presetClass="entr" presetSubtype="16" fill="hold" grpId="0" nodeType="clickEffect">
                                  <p:stCondLst>
                                    <p:cond delay="0"/>
                                  </p:stCondLst>
                                  <p:childTnLst>
                                    <p:set>
                                      <p:cBhvr>
                                        <p:cTn id="58" dur="1" fill="hold">
                                          <p:stCondLst>
                                            <p:cond delay="0"/>
                                          </p:stCondLst>
                                        </p:cTn>
                                        <p:tgtEl>
                                          <p:spTgt spid="31758"/>
                                        </p:tgtEl>
                                        <p:attrNameLst>
                                          <p:attrName>style.visibility</p:attrName>
                                        </p:attrNameLst>
                                      </p:cBhvr>
                                      <p:to>
                                        <p:strVal val="visible"/>
                                      </p:to>
                                    </p:set>
                                    <p:animEffect transition="in" filter="box(in)">
                                      <p:cBhvr>
                                        <p:cTn id="59" dur="500"/>
                                        <p:tgtEl>
                                          <p:spTgt spid="31758"/>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15" presetClass="entr" presetSubtype="0" fill="hold" grpId="0" nodeType="clickEffect">
                                  <p:stCondLst>
                                    <p:cond delay="0"/>
                                  </p:stCondLst>
                                  <p:childTnLst>
                                    <p:set>
                                      <p:cBhvr>
                                        <p:cTn id="63" dur="1" fill="hold">
                                          <p:stCondLst>
                                            <p:cond delay="0"/>
                                          </p:stCondLst>
                                        </p:cTn>
                                        <p:tgtEl>
                                          <p:spTgt spid="31759"/>
                                        </p:tgtEl>
                                        <p:attrNameLst>
                                          <p:attrName>style.visibility</p:attrName>
                                        </p:attrNameLst>
                                      </p:cBhvr>
                                      <p:to>
                                        <p:strVal val="visible"/>
                                      </p:to>
                                    </p:set>
                                    <p:anim calcmode="lin" valueType="num">
                                      <p:cBhvr>
                                        <p:cTn id="64" dur="1000" fill="hold"/>
                                        <p:tgtEl>
                                          <p:spTgt spid="31759"/>
                                        </p:tgtEl>
                                        <p:attrNameLst>
                                          <p:attrName>ppt_w</p:attrName>
                                        </p:attrNameLst>
                                      </p:cBhvr>
                                      <p:tavLst>
                                        <p:tav tm="0">
                                          <p:val>
                                            <p:fltVal val="0"/>
                                          </p:val>
                                        </p:tav>
                                        <p:tav tm="100000">
                                          <p:val>
                                            <p:strVal val="#ppt_w"/>
                                          </p:val>
                                        </p:tav>
                                      </p:tavLst>
                                    </p:anim>
                                    <p:anim calcmode="lin" valueType="num">
                                      <p:cBhvr>
                                        <p:cTn id="65" dur="1000" fill="hold"/>
                                        <p:tgtEl>
                                          <p:spTgt spid="31759"/>
                                        </p:tgtEl>
                                        <p:attrNameLst>
                                          <p:attrName>ppt_h</p:attrName>
                                        </p:attrNameLst>
                                      </p:cBhvr>
                                      <p:tavLst>
                                        <p:tav tm="0">
                                          <p:val>
                                            <p:fltVal val="0"/>
                                          </p:val>
                                        </p:tav>
                                        <p:tav tm="100000">
                                          <p:val>
                                            <p:strVal val="#ppt_h"/>
                                          </p:val>
                                        </p:tav>
                                      </p:tavLst>
                                    </p:anim>
                                    <p:anim calcmode="lin" valueType="num">
                                      <p:cBhvr>
                                        <p:cTn id="66" dur="1000" fill="hold"/>
                                        <p:tgtEl>
                                          <p:spTgt spid="31759"/>
                                        </p:tgtEl>
                                        <p:attrNameLst>
                                          <p:attrName>ppt_x</p:attrName>
                                        </p:attrNameLst>
                                      </p:cBhvr>
                                      <p:tavLst>
                                        <p:tav tm="0" fmla="#ppt_x+(cos(-2*pi*(1-$))*-#ppt_x-sin(-2*pi*(1-$))*(1-#ppt_y))*(1-$)">
                                          <p:val>
                                            <p:fltVal val="0"/>
                                          </p:val>
                                        </p:tav>
                                        <p:tav tm="100000">
                                          <p:val>
                                            <p:fltVal val="1"/>
                                          </p:val>
                                        </p:tav>
                                      </p:tavLst>
                                    </p:anim>
                                    <p:anim calcmode="lin" valueType="num">
                                      <p:cBhvr>
                                        <p:cTn id="67" dur="1000" fill="hold"/>
                                        <p:tgtEl>
                                          <p:spTgt spid="31759"/>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4" presetClass="entr" presetSubtype="16" fill="hold" grpId="0" nodeType="clickEffect">
                                  <p:stCondLst>
                                    <p:cond delay="0"/>
                                  </p:stCondLst>
                                  <p:childTnLst>
                                    <p:set>
                                      <p:cBhvr>
                                        <p:cTn id="71" dur="1" fill="hold">
                                          <p:stCondLst>
                                            <p:cond delay="0"/>
                                          </p:stCondLst>
                                        </p:cTn>
                                        <p:tgtEl>
                                          <p:spTgt spid="31760"/>
                                        </p:tgtEl>
                                        <p:attrNameLst>
                                          <p:attrName>style.visibility</p:attrName>
                                        </p:attrNameLst>
                                      </p:cBhvr>
                                      <p:to>
                                        <p:strVal val="visible"/>
                                      </p:to>
                                    </p:set>
                                    <p:animEffect transition="in" filter="box(in)">
                                      <p:cBhvr>
                                        <p:cTn id="72" dur="500"/>
                                        <p:tgtEl>
                                          <p:spTgt spid="31760"/>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5" presetClass="entr" presetSubtype="0" fill="hold" grpId="0" nodeType="clickEffect">
                                  <p:stCondLst>
                                    <p:cond delay="0"/>
                                  </p:stCondLst>
                                  <p:childTnLst>
                                    <p:set>
                                      <p:cBhvr>
                                        <p:cTn id="76" dur="1" fill="hold">
                                          <p:stCondLst>
                                            <p:cond delay="0"/>
                                          </p:stCondLst>
                                        </p:cTn>
                                        <p:tgtEl>
                                          <p:spTgt spid="31761"/>
                                        </p:tgtEl>
                                        <p:attrNameLst>
                                          <p:attrName>style.visibility</p:attrName>
                                        </p:attrNameLst>
                                      </p:cBhvr>
                                      <p:to>
                                        <p:strVal val="visible"/>
                                      </p:to>
                                    </p:set>
                                    <p:anim calcmode="lin" valueType="num">
                                      <p:cBhvr>
                                        <p:cTn id="77" dur="1000" fill="hold"/>
                                        <p:tgtEl>
                                          <p:spTgt spid="31761"/>
                                        </p:tgtEl>
                                        <p:attrNameLst>
                                          <p:attrName>ppt_w</p:attrName>
                                        </p:attrNameLst>
                                      </p:cBhvr>
                                      <p:tavLst>
                                        <p:tav tm="0">
                                          <p:val>
                                            <p:fltVal val="0"/>
                                          </p:val>
                                        </p:tav>
                                        <p:tav tm="100000">
                                          <p:val>
                                            <p:strVal val="#ppt_w"/>
                                          </p:val>
                                        </p:tav>
                                      </p:tavLst>
                                    </p:anim>
                                    <p:anim calcmode="lin" valueType="num">
                                      <p:cBhvr>
                                        <p:cTn id="78" dur="1000" fill="hold"/>
                                        <p:tgtEl>
                                          <p:spTgt spid="31761"/>
                                        </p:tgtEl>
                                        <p:attrNameLst>
                                          <p:attrName>ppt_h</p:attrName>
                                        </p:attrNameLst>
                                      </p:cBhvr>
                                      <p:tavLst>
                                        <p:tav tm="0">
                                          <p:val>
                                            <p:fltVal val="0"/>
                                          </p:val>
                                        </p:tav>
                                        <p:tav tm="100000">
                                          <p:val>
                                            <p:strVal val="#ppt_h"/>
                                          </p:val>
                                        </p:tav>
                                      </p:tavLst>
                                    </p:anim>
                                    <p:anim calcmode="lin" valueType="num">
                                      <p:cBhvr>
                                        <p:cTn id="79" dur="1000" fill="hold"/>
                                        <p:tgtEl>
                                          <p:spTgt spid="31761"/>
                                        </p:tgtEl>
                                        <p:attrNameLst>
                                          <p:attrName>ppt_x</p:attrName>
                                        </p:attrNameLst>
                                      </p:cBhvr>
                                      <p:tavLst>
                                        <p:tav tm="0" fmla="#ppt_x+(cos(-2*pi*(1-$))*-#ppt_x-sin(-2*pi*(1-$))*(1-#ppt_y))*(1-$)">
                                          <p:val>
                                            <p:fltVal val="0"/>
                                          </p:val>
                                        </p:tav>
                                        <p:tav tm="100000">
                                          <p:val>
                                            <p:fltVal val="1"/>
                                          </p:val>
                                        </p:tav>
                                      </p:tavLst>
                                    </p:anim>
                                    <p:anim calcmode="lin" valueType="num">
                                      <p:cBhvr>
                                        <p:cTn id="80" dur="1000" fill="hold"/>
                                        <p:tgtEl>
                                          <p:spTgt spid="31761"/>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0" grpId="0" autoUpdateAnimBg="0"/>
      <p:bldP spid="31751" grpId="0" autoUpdateAnimBg="0"/>
      <p:bldP spid="31752" grpId="0" autoUpdateAnimBg="0"/>
      <p:bldP spid="31753" grpId="0" autoUpdateAnimBg="0"/>
      <p:bldP spid="31754" grpId="0" autoUpdateAnimBg="0"/>
      <p:bldP spid="31755" grpId="0" autoUpdateAnimBg="0"/>
      <p:bldP spid="31756" grpId="0" autoUpdateAnimBg="0"/>
      <p:bldP spid="31757" grpId="0" autoUpdateAnimBg="0"/>
      <p:bldP spid="31758" grpId="0" autoUpdateAnimBg="0"/>
      <p:bldP spid="31759" grpId="0" autoUpdateAnimBg="0"/>
      <p:bldP spid="31760" grpId="0" autoUpdateAnimBg="0"/>
      <p:bldP spid="31761"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09FF43DE-504B-45D7-ABBD-5AA822B8D2A7}"/>
              </a:ext>
            </a:extLst>
          </p:cNvPr>
          <p:cNvSpPr>
            <a:spLocks noGrp="1" noChangeArrowheads="1"/>
          </p:cNvSpPr>
          <p:nvPr>
            <p:ph type="title"/>
          </p:nvPr>
        </p:nvSpPr>
        <p:spPr/>
        <p:txBody>
          <a:bodyPr/>
          <a:lstStyle/>
          <a:p>
            <a:r>
              <a:rPr lang="en-US"/>
              <a:t>Network Number</a:t>
            </a:r>
          </a:p>
        </p:txBody>
      </p:sp>
      <p:sp>
        <p:nvSpPr>
          <p:cNvPr id="4" name="Content Placeholder 3">
            <a:extLst>
              <a:ext uri="{FF2B5EF4-FFF2-40B4-BE49-F238E27FC236}">
                <a16:creationId xmlns:a16="http://schemas.microsoft.com/office/drawing/2014/main" id="{A74470BA-BD4A-4792-86A2-4E537466B769}"/>
              </a:ext>
            </a:extLst>
          </p:cNvPr>
          <p:cNvSpPr>
            <a:spLocks noGrp="1"/>
          </p:cNvSpPr>
          <p:nvPr>
            <p:ph sz="half" idx="1"/>
          </p:nvPr>
        </p:nvSpPr>
        <p:spPr>
          <a:xfrm>
            <a:off x="740664" y="2993231"/>
            <a:ext cx="11055750" cy="3590132"/>
          </a:xfrm>
        </p:spPr>
        <p:txBody>
          <a:bodyPr/>
          <a:lstStyle/>
          <a:p>
            <a:r>
              <a:rPr lang="en-US" sz="2000" dirty="0"/>
              <a:t>An IP address that ends with binary 0s in all host bits is reserved for the network address (sometimes called the wire address). </a:t>
            </a:r>
            <a:r>
              <a:rPr lang="en-US" sz="2000" u="sng" dirty="0"/>
              <a:t>Therefore, a Class A network number, 113.0.0.0 is the IP address of the network containing the host 113.1.2.3. A router uses a network's IP address when it forwards data on the Internet.</a:t>
            </a:r>
            <a:r>
              <a:rPr lang="en-US" sz="2000" dirty="0"/>
              <a:t> As a Class B network example, the IP address 176.10.0.0 is a network address. </a:t>
            </a:r>
          </a:p>
          <a:p>
            <a:r>
              <a:rPr lang="en-US" sz="2000" dirty="0"/>
              <a:t>The decimal numbers that fill the first two octets in a Class B network address are assigned and are network numbers. The last two octets contain 0s because those 16 bits are for host numbers, and are used for devices that are attached to the network. The IP address in the example (176.10.0.0) is reserved for the network address. </a:t>
            </a:r>
            <a:r>
              <a:rPr lang="en-US" sz="2000" b="1" u="sng" dirty="0"/>
              <a:t>It will never be used as an address for any device that is attached to it.</a:t>
            </a:r>
          </a:p>
          <a:p>
            <a:endParaRPr lang="en-US" sz="2000" dirty="0"/>
          </a:p>
        </p:txBody>
      </p:sp>
      <p:pic>
        <p:nvPicPr>
          <p:cNvPr id="26630" name="Picture 4">
            <a:extLst>
              <a:ext uri="{FF2B5EF4-FFF2-40B4-BE49-F238E27FC236}">
                <a16:creationId xmlns:a16="http://schemas.microsoft.com/office/drawing/2014/main" id="{6C990E11-1148-4D51-8342-E25524BD9A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8887" y="1427963"/>
            <a:ext cx="6950075" cy="142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C9AE5559-4C58-4689-96B6-E277910CFC80}"/>
              </a:ext>
            </a:extLst>
          </p:cNvPr>
          <p:cNvSpPr>
            <a:spLocks noGrp="1" noChangeArrowheads="1"/>
          </p:cNvSpPr>
          <p:nvPr>
            <p:ph type="title"/>
          </p:nvPr>
        </p:nvSpPr>
        <p:spPr/>
        <p:txBody>
          <a:bodyPr/>
          <a:lstStyle/>
          <a:p>
            <a:r>
              <a:rPr lang="en-US"/>
              <a:t>Examples of Network Numbers</a:t>
            </a:r>
          </a:p>
        </p:txBody>
      </p:sp>
      <p:sp>
        <p:nvSpPr>
          <p:cNvPr id="4" name="Content Placeholder 3">
            <a:extLst>
              <a:ext uri="{FF2B5EF4-FFF2-40B4-BE49-F238E27FC236}">
                <a16:creationId xmlns:a16="http://schemas.microsoft.com/office/drawing/2014/main" id="{C8351270-8875-4687-A577-C53EB53340C6}"/>
              </a:ext>
            </a:extLst>
          </p:cNvPr>
          <p:cNvSpPr>
            <a:spLocks noGrp="1"/>
          </p:cNvSpPr>
          <p:nvPr>
            <p:ph sz="half" idx="1"/>
          </p:nvPr>
        </p:nvSpPr>
        <p:spPr/>
        <p:txBody>
          <a:bodyPr/>
          <a:lstStyle/>
          <a:p>
            <a:r>
              <a:rPr lang="en-US" dirty="0"/>
              <a:t>What is the network number for this IP address?</a:t>
            </a:r>
          </a:p>
          <a:p>
            <a:endParaRPr lang="en-US" dirty="0"/>
          </a:p>
        </p:txBody>
      </p:sp>
      <p:sp>
        <p:nvSpPr>
          <p:cNvPr id="27654" name="Text Box 4">
            <a:extLst>
              <a:ext uri="{FF2B5EF4-FFF2-40B4-BE49-F238E27FC236}">
                <a16:creationId xmlns:a16="http://schemas.microsoft.com/office/drawing/2014/main" id="{FB975D99-241D-48EF-8CC8-8836F71C716C}"/>
              </a:ext>
            </a:extLst>
          </p:cNvPr>
          <p:cNvSpPr txBox="1">
            <a:spLocks noChangeArrowheads="1"/>
          </p:cNvSpPr>
          <p:nvPr/>
        </p:nvSpPr>
        <p:spPr bwMode="auto">
          <a:xfrm>
            <a:off x="2803525" y="2422525"/>
            <a:ext cx="255905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buFont typeface="Times" panose="02020603050405020304" pitchFamily="18" charset="0"/>
              <a:buAutoNum type="arabicParenBoth"/>
            </a:pPr>
            <a:r>
              <a:rPr lang="en-US" altLang="en-US" sz="2400" dirty="0">
                <a:latin typeface="Times" panose="02020603050405020304" pitchFamily="18" charset="0"/>
              </a:rPr>
              <a:t>194.78.112.6  </a:t>
            </a:r>
          </a:p>
          <a:p>
            <a:pPr eaLnBrk="1" hangingPunct="1">
              <a:buFont typeface="Times" panose="02020603050405020304" pitchFamily="18" charset="0"/>
              <a:buAutoNum type="arabicParenBoth"/>
            </a:pPr>
            <a:endParaRPr lang="en-US" altLang="en-US" sz="2400" dirty="0">
              <a:latin typeface="Times" panose="02020603050405020304" pitchFamily="18" charset="0"/>
            </a:endParaRPr>
          </a:p>
          <a:p>
            <a:pPr eaLnBrk="1" hangingPunct="1">
              <a:buFont typeface="Times" panose="02020603050405020304" pitchFamily="18" charset="0"/>
              <a:buAutoNum type="arabicParenBoth"/>
            </a:pPr>
            <a:r>
              <a:rPr lang="en-US" altLang="en-US" sz="2400" dirty="0">
                <a:latin typeface="Times" panose="02020603050405020304" pitchFamily="18" charset="0"/>
              </a:rPr>
              <a:t>117.23.8.3</a:t>
            </a:r>
          </a:p>
          <a:p>
            <a:pPr eaLnBrk="1" hangingPunct="1">
              <a:buFont typeface="Times" panose="02020603050405020304" pitchFamily="18" charset="0"/>
              <a:buAutoNum type="arabicParenBoth"/>
            </a:pPr>
            <a:endParaRPr lang="en-US" altLang="en-US" sz="2400" dirty="0">
              <a:latin typeface="Times" panose="02020603050405020304" pitchFamily="18" charset="0"/>
            </a:endParaRPr>
          </a:p>
          <a:p>
            <a:pPr eaLnBrk="1" hangingPunct="1">
              <a:buFont typeface="Times" panose="02020603050405020304" pitchFamily="18" charset="0"/>
              <a:buAutoNum type="arabicParenBoth"/>
            </a:pPr>
            <a:r>
              <a:rPr lang="en-US" altLang="en-US" sz="2400" dirty="0">
                <a:latin typeface="Times" panose="02020603050405020304" pitchFamily="18" charset="0"/>
              </a:rPr>
              <a:t>156.132.64.12</a:t>
            </a:r>
          </a:p>
          <a:p>
            <a:pPr eaLnBrk="1" hangingPunct="1">
              <a:buFont typeface="Times" panose="02020603050405020304" pitchFamily="18" charset="0"/>
              <a:buAutoNum type="arabicParenBoth"/>
            </a:pPr>
            <a:endParaRPr lang="en-US" altLang="en-US" sz="2400" dirty="0">
              <a:latin typeface="Times" panose="02020603050405020304" pitchFamily="18" charset="0"/>
            </a:endParaRPr>
          </a:p>
          <a:p>
            <a:pPr eaLnBrk="1" hangingPunct="1">
              <a:buFont typeface="Times" panose="02020603050405020304" pitchFamily="18" charset="0"/>
              <a:buAutoNum type="arabicParenBoth"/>
            </a:pPr>
            <a:r>
              <a:rPr lang="en-US" altLang="en-US" sz="2400" dirty="0">
                <a:latin typeface="Times" panose="02020603050405020304" pitchFamily="18" charset="0"/>
              </a:rPr>
              <a:t>208.150.112.16</a:t>
            </a:r>
          </a:p>
          <a:p>
            <a:pPr eaLnBrk="1" hangingPunct="1">
              <a:buFont typeface="Times" panose="02020603050405020304" pitchFamily="18" charset="0"/>
              <a:buAutoNum type="arabicParenBoth"/>
            </a:pPr>
            <a:endParaRPr lang="en-US" altLang="en-US" sz="2400" dirty="0">
              <a:latin typeface="Times" panose="02020603050405020304" pitchFamily="18" charset="0"/>
            </a:endParaRPr>
          </a:p>
          <a:p>
            <a:pPr eaLnBrk="1" hangingPunct="1">
              <a:buFont typeface="Times" panose="02020603050405020304" pitchFamily="18" charset="0"/>
              <a:buAutoNum type="arabicParenBoth"/>
            </a:pPr>
            <a:r>
              <a:rPr lang="en-US" altLang="en-US" sz="2400" dirty="0">
                <a:latin typeface="Times" panose="02020603050405020304" pitchFamily="18" charset="0"/>
              </a:rPr>
              <a:t>91.118.125.2</a:t>
            </a:r>
          </a:p>
        </p:txBody>
      </p:sp>
      <p:sp>
        <p:nvSpPr>
          <p:cNvPr id="27655" name="Line 5">
            <a:extLst>
              <a:ext uri="{FF2B5EF4-FFF2-40B4-BE49-F238E27FC236}">
                <a16:creationId xmlns:a16="http://schemas.microsoft.com/office/drawing/2014/main" id="{382B752E-99F2-45B7-B0ED-21B055D80B09}"/>
              </a:ext>
            </a:extLst>
          </p:cNvPr>
          <p:cNvSpPr>
            <a:spLocks noChangeShapeType="1"/>
          </p:cNvSpPr>
          <p:nvPr/>
        </p:nvSpPr>
        <p:spPr bwMode="auto">
          <a:xfrm>
            <a:off x="5410200" y="2667000"/>
            <a:ext cx="1066800" cy="0"/>
          </a:xfrm>
          <a:prstGeom prst="line">
            <a:avLst/>
          </a:prstGeom>
          <a:noFill/>
          <a:ln w="666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7656" name="Line 6">
            <a:extLst>
              <a:ext uri="{FF2B5EF4-FFF2-40B4-BE49-F238E27FC236}">
                <a16:creationId xmlns:a16="http://schemas.microsoft.com/office/drawing/2014/main" id="{2980C8F7-F79A-4E36-BC62-D778D88326EF}"/>
              </a:ext>
            </a:extLst>
          </p:cNvPr>
          <p:cNvSpPr>
            <a:spLocks noChangeShapeType="1"/>
          </p:cNvSpPr>
          <p:nvPr/>
        </p:nvSpPr>
        <p:spPr bwMode="auto">
          <a:xfrm>
            <a:off x="5410200" y="3352800"/>
            <a:ext cx="1066800" cy="0"/>
          </a:xfrm>
          <a:prstGeom prst="line">
            <a:avLst/>
          </a:prstGeom>
          <a:noFill/>
          <a:ln w="666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7657" name="Line 7">
            <a:extLst>
              <a:ext uri="{FF2B5EF4-FFF2-40B4-BE49-F238E27FC236}">
                <a16:creationId xmlns:a16="http://schemas.microsoft.com/office/drawing/2014/main" id="{CD9F27A7-CE8D-4D8D-AFC1-00D2C249846C}"/>
              </a:ext>
            </a:extLst>
          </p:cNvPr>
          <p:cNvSpPr>
            <a:spLocks noChangeShapeType="1"/>
          </p:cNvSpPr>
          <p:nvPr/>
        </p:nvSpPr>
        <p:spPr bwMode="auto">
          <a:xfrm>
            <a:off x="5410200" y="4114800"/>
            <a:ext cx="1066800" cy="0"/>
          </a:xfrm>
          <a:prstGeom prst="line">
            <a:avLst/>
          </a:prstGeom>
          <a:noFill/>
          <a:ln w="666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7658" name="Line 8">
            <a:extLst>
              <a:ext uri="{FF2B5EF4-FFF2-40B4-BE49-F238E27FC236}">
                <a16:creationId xmlns:a16="http://schemas.microsoft.com/office/drawing/2014/main" id="{4C45F0BD-3585-4A6D-8D81-6B92C4C2E321}"/>
              </a:ext>
            </a:extLst>
          </p:cNvPr>
          <p:cNvSpPr>
            <a:spLocks noChangeShapeType="1"/>
          </p:cNvSpPr>
          <p:nvPr/>
        </p:nvSpPr>
        <p:spPr bwMode="auto">
          <a:xfrm>
            <a:off x="5410200" y="4800600"/>
            <a:ext cx="1066800" cy="0"/>
          </a:xfrm>
          <a:prstGeom prst="line">
            <a:avLst/>
          </a:prstGeom>
          <a:noFill/>
          <a:ln w="666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7659" name="Line 9">
            <a:extLst>
              <a:ext uri="{FF2B5EF4-FFF2-40B4-BE49-F238E27FC236}">
                <a16:creationId xmlns:a16="http://schemas.microsoft.com/office/drawing/2014/main" id="{DEF929D8-7C07-4A07-92EE-E30056409D94}"/>
              </a:ext>
            </a:extLst>
          </p:cNvPr>
          <p:cNvSpPr>
            <a:spLocks noChangeShapeType="1"/>
          </p:cNvSpPr>
          <p:nvPr/>
        </p:nvSpPr>
        <p:spPr bwMode="auto">
          <a:xfrm>
            <a:off x="5410200" y="5562600"/>
            <a:ext cx="1066800" cy="0"/>
          </a:xfrm>
          <a:prstGeom prst="line">
            <a:avLst/>
          </a:prstGeom>
          <a:noFill/>
          <a:ln w="666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1210" name="Text Box 10">
            <a:extLst>
              <a:ext uri="{FF2B5EF4-FFF2-40B4-BE49-F238E27FC236}">
                <a16:creationId xmlns:a16="http://schemas.microsoft.com/office/drawing/2014/main" id="{B6318C2B-A42B-43B9-B0F7-38B7E771F2B2}"/>
              </a:ext>
            </a:extLst>
          </p:cNvPr>
          <p:cNvSpPr txBox="1">
            <a:spLocks noChangeArrowheads="1"/>
          </p:cNvSpPr>
          <p:nvPr/>
        </p:nvSpPr>
        <p:spPr bwMode="auto">
          <a:xfrm>
            <a:off x="6521450" y="2435225"/>
            <a:ext cx="1784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Times" panose="02020603050405020304" pitchFamily="18" charset="0"/>
              </a:rPr>
              <a:t>194.78.112.0</a:t>
            </a:r>
          </a:p>
        </p:txBody>
      </p:sp>
      <p:sp>
        <p:nvSpPr>
          <p:cNvPr id="51211" name="Text Box 11">
            <a:extLst>
              <a:ext uri="{FF2B5EF4-FFF2-40B4-BE49-F238E27FC236}">
                <a16:creationId xmlns:a16="http://schemas.microsoft.com/office/drawing/2014/main" id="{50F0D9A9-70D3-41B1-B547-954504BC5ED6}"/>
              </a:ext>
            </a:extLst>
          </p:cNvPr>
          <p:cNvSpPr txBox="1">
            <a:spLocks noChangeArrowheads="1"/>
          </p:cNvSpPr>
          <p:nvPr/>
        </p:nvSpPr>
        <p:spPr bwMode="auto">
          <a:xfrm>
            <a:off x="6521450" y="3105150"/>
            <a:ext cx="1327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Times" panose="02020603050405020304" pitchFamily="18" charset="0"/>
              </a:rPr>
              <a:t>117.0.0.0</a:t>
            </a:r>
          </a:p>
        </p:txBody>
      </p:sp>
      <p:sp>
        <p:nvSpPr>
          <p:cNvPr id="51212" name="Text Box 12">
            <a:extLst>
              <a:ext uri="{FF2B5EF4-FFF2-40B4-BE49-F238E27FC236}">
                <a16:creationId xmlns:a16="http://schemas.microsoft.com/office/drawing/2014/main" id="{972A79CA-A5F6-43EC-BCAF-C897BFC72CE6}"/>
              </a:ext>
            </a:extLst>
          </p:cNvPr>
          <p:cNvSpPr txBox="1">
            <a:spLocks noChangeArrowheads="1"/>
          </p:cNvSpPr>
          <p:nvPr/>
        </p:nvSpPr>
        <p:spPr bwMode="auto">
          <a:xfrm>
            <a:off x="6537325" y="3867150"/>
            <a:ext cx="1631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Times" panose="02020603050405020304" pitchFamily="18" charset="0"/>
              </a:rPr>
              <a:t>156.132.0.0</a:t>
            </a:r>
          </a:p>
        </p:txBody>
      </p:sp>
      <p:sp>
        <p:nvSpPr>
          <p:cNvPr id="51213" name="Text Box 13">
            <a:extLst>
              <a:ext uri="{FF2B5EF4-FFF2-40B4-BE49-F238E27FC236}">
                <a16:creationId xmlns:a16="http://schemas.microsoft.com/office/drawing/2014/main" id="{68DE86B8-E974-44F2-8B16-031F41EB54E7}"/>
              </a:ext>
            </a:extLst>
          </p:cNvPr>
          <p:cNvSpPr txBox="1">
            <a:spLocks noChangeArrowheads="1"/>
          </p:cNvSpPr>
          <p:nvPr/>
        </p:nvSpPr>
        <p:spPr bwMode="auto">
          <a:xfrm>
            <a:off x="6537325" y="4552950"/>
            <a:ext cx="1936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Times" panose="02020603050405020304" pitchFamily="18" charset="0"/>
              </a:rPr>
              <a:t>208.150.112.0</a:t>
            </a:r>
          </a:p>
        </p:txBody>
      </p:sp>
      <p:sp>
        <p:nvSpPr>
          <p:cNvPr id="51214" name="Text Box 14">
            <a:extLst>
              <a:ext uri="{FF2B5EF4-FFF2-40B4-BE49-F238E27FC236}">
                <a16:creationId xmlns:a16="http://schemas.microsoft.com/office/drawing/2014/main" id="{54C969ED-ACF2-45CD-8973-995205E6D6D8}"/>
              </a:ext>
            </a:extLst>
          </p:cNvPr>
          <p:cNvSpPr txBox="1">
            <a:spLocks noChangeArrowheads="1"/>
          </p:cNvSpPr>
          <p:nvPr/>
        </p:nvSpPr>
        <p:spPr bwMode="auto">
          <a:xfrm>
            <a:off x="6597650" y="5314950"/>
            <a:ext cx="1174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Times" panose="02020603050405020304" pitchFamily="18" charset="0"/>
              </a:rPr>
              <a:t>91.0.0.0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1210"/>
                                        </p:tgtEl>
                                        <p:attrNameLst>
                                          <p:attrName>style.visibility</p:attrName>
                                        </p:attrNameLst>
                                      </p:cBhvr>
                                      <p:to>
                                        <p:strVal val="visible"/>
                                      </p:to>
                                    </p:set>
                                    <p:anim calcmode="lin" valueType="num">
                                      <p:cBhvr>
                                        <p:cTn id="7" dur="500" fill="hold"/>
                                        <p:tgtEl>
                                          <p:spTgt spid="51210"/>
                                        </p:tgtEl>
                                        <p:attrNameLst>
                                          <p:attrName>ppt_w</p:attrName>
                                        </p:attrNameLst>
                                      </p:cBhvr>
                                      <p:tavLst>
                                        <p:tav tm="0">
                                          <p:val>
                                            <p:fltVal val="0"/>
                                          </p:val>
                                        </p:tav>
                                        <p:tav tm="100000">
                                          <p:val>
                                            <p:strVal val="#ppt_w"/>
                                          </p:val>
                                        </p:tav>
                                      </p:tavLst>
                                    </p:anim>
                                    <p:anim calcmode="lin" valueType="num">
                                      <p:cBhvr>
                                        <p:cTn id="8" dur="500" fill="hold"/>
                                        <p:tgtEl>
                                          <p:spTgt spid="51210"/>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51211"/>
                                        </p:tgtEl>
                                        <p:attrNameLst>
                                          <p:attrName>style.visibility</p:attrName>
                                        </p:attrNameLst>
                                      </p:cBhvr>
                                      <p:to>
                                        <p:strVal val="visible"/>
                                      </p:to>
                                    </p:set>
                                    <p:anim calcmode="lin" valueType="num">
                                      <p:cBhvr>
                                        <p:cTn id="13" dur="500" fill="hold"/>
                                        <p:tgtEl>
                                          <p:spTgt spid="51211"/>
                                        </p:tgtEl>
                                        <p:attrNameLst>
                                          <p:attrName>ppt_w</p:attrName>
                                        </p:attrNameLst>
                                      </p:cBhvr>
                                      <p:tavLst>
                                        <p:tav tm="0">
                                          <p:val>
                                            <p:fltVal val="0"/>
                                          </p:val>
                                        </p:tav>
                                        <p:tav tm="100000">
                                          <p:val>
                                            <p:strVal val="#ppt_w"/>
                                          </p:val>
                                        </p:tav>
                                      </p:tavLst>
                                    </p:anim>
                                    <p:anim calcmode="lin" valueType="num">
                                      <p:cBhvr>
                                        <p:cTn id="14" dur="500" fill="hold"/>
                                        <p:tgtEl>
                                          <p:spTgt spid="51211"/>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51212"/>
                                        </p:tgtEl>
                                        <p:attrNameLst>
                                          <p:attrName>style.visibility</p:attrName>
                                        </p:attrNameLst>
                                      </p:cBhvr>
                                      <p:to>
                                        <p:strVal val="visible"/>
                                      </p:to>
                                    </p:set>
                                    <p:anim calcmode="lin" valueType="num">
                                      <p:cBhvr>
                                        <p:cTn id="19" dur="500" fill="hold"/>
                                        <p:tgtEl>
                                          <p:spTgt spid="51212"/>
                                        </p:tgtEl>
                                        <p:attrNameLst>
                                          <p:attrName>ppt_w</p:attrName>
                                        </p:attrNameLst>
                                      </p:cBhvr>
                                      <p:tavLst>
                                        <p:tav tm="0">
                                          <p:val>
                                            <p:fltVal val="0"/>
                                          </p:val>
                                        </p:tav>
                                        <p:tav tm="100000">
                                          <p:val>
                                            <p:strVal val="#ppt_w"/>
                                          </p:val>
                                        </p:tav>
                                      </p:tavLst>
                                    </p:anim>
                                    <p:anim calcmode="lin" valueType="num">
                                      <p:cBhvr>
                                        <p:cTn id="20" dur="500" fill="hold"/>
                                        <p:tgtEl>
                                          <p:spTgt spid="51212"/>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51213"/>
                                        </p:tgtEl>
                                        <p:attrNameLst>
                                          <p:attrName>style.visibility</p:attrName>
                                        </p:attrNameLst>
                                      </p:cBhvr>
                                      <p:to>
                                        <p:strVal val="visible"/>
                                      </p:to>
                                    </p:set>
                                    <p:anim calcmode="lin" valueType="num">
                                      <p:cBhvr>
                                        <p:cTn id="25" dur="500" fill="hold"/>
                                        <p:tgtEl>
                                          <p:spTgt spid="51213"/>
                                        </p:tgtEl>
                                        <p:attrNameLst>
                                          <p:attrName>ppt_w</p:attrName>
                                        </p:attrNameLst>
                                      </p:cBhvr>
                                      <p:tavLst>
                                        <p:tav tm="0">
                                          <p:val>
                                            <p:fltVal val="0"/>
                                          </p:val>
                                        </p:tav>
                                        <p:tav tm="100000">
                                          <p:val>
                                            <p:strVal val="#ppt_w"/>
                                          </p:val>
                                        </p:tav>
                                      </p:tavLst>
                                    </p:anim>
                                    <p:anim calcmode="lin" valueType="num">
                                      <p:cBhvr>
                                        <p:cTn id="26" dur="500" fill="hold"/>
                                        <p:tgtEl>
                                          <p:spTgt spid="51213"/>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51214"/>
                                        </p:tgtEl>
                                        <p:attrNameLst>
                                          <p:attrName>style.visibility</p:attrName>
                                        </p:attrNameLst>
                                      </p:cBhvr>
                                      <p:to>
                                        <p:strVal val="visible"/>
                                      </p:to>
                                    </p:set>
                                    <p:anim calcmode="lin" valueType="num">
                                      <p:cBhvr>
                                        <p:cTn id="31" dur="500" fill="hold"/>
                                        <p:tgtEl>
                                          <p:spTgt spid="51214"/>
                                        </p:tgtEl>
                                        <p:attrNameLst>
                                          <p:attrName>ppt_w</p:attrName>
                                        </p:attrNameLst>
                                      </p:cBhvr>
                                      <p:tavLst>
                                        <p:tav tm="0">
                                          <p:val>
                                            <p:fltVal val="0"/>
                                          </p:val>
                                        </p:tav>
                                        <p:tav tm="100000">
                                          <p:val>
                                            <p:strVal val="#ppt_w"/>
                                          </p:val>
                                        </p:tav>
                                      </p:tavLst>
                                    </p:anim>
                                    <p:anim calcmode="lin" valueType="num">
                                      <p:cBhvr>
                                        <p:cTn id="32" dur="500" fill="hold"/>
                                        <p:tgtEl>
                                          <p:spTgt spid="5121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10" grpId="0" autoUpdateAnimBg="0"/>
      <p:bldP spid="51211" grpId="0" autoUpdateAnimBg="0"/>
      <p:bldP spid="51212" grpId="0" autoUpdateAnimBg="0"/>
      <p:bldP spid="51213" grpId="0" autoUpdateAnimBg="0"/>
      <p:bldP spid="51214"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DB4CA4AD-9E2D-411A-8884-8D26221299DB}"/>
              </a:ext>
            </a:extLst>
          </p:cNvPr>
          <p:cNvSpPr>
            <a:spLocks noGrp="1" noChangeArrowheads="1"/>
          </p:cNvSpPr>
          <p:nvPr>
            <p:ph type="title"/>
          </p:nvPr>
        </p:nvSpPr>
        <p:spPr/>
        <p:txBody>
          <a:bodyPr/>
          <a:lstStyle/>
          <a:p>
            <a:r>
              <a:rPr lang="en-US" dirty="0"/>
              <a:t>Broadcast Addresses</a:t>
            </a:r>
          </a:p>
        </p:txBody>
      </p:sp>
      <p:sp>
        <p:nvSpPr>
          <p:cNvPr id="6" name="Content Placeholder 5">
            <a:extLst>
              <a:ext uri="{FF2B5EF4-FFF2-40B4-BE49-F238E27FC236}">
                <a16:creationId xmlns:a16="http://schemas.microsoft.com/office/drawing/2014/main" id="{D571E9B5-2253-42EE-8F6D-CD999336A0C8}"/>
              </a:ext>
            </a:extLst>
          </p:cNvPr>
          <p:cNvSpPr>
            <a:spLocks noGrp="1"/>
          </p:cNvSpPr>
          <p:nvPr>
            <p:ph sz="half" idx="1"/>
          </p:nvPr>
        </p:nvSpPr>
        <p:spPr>
          <a:xfrm>
            <a:off x="740664" y="3994150"/>
            <a:ext cx="11055750" cy="2160588"/>
          </a:xfrm>
        </p:spPr>
        <p:txBody>
          <a:bodyPr/>
          <a:lstStyle/>
          <a:p>
            <a:r>
              <a:rPr lang="en-US" sz="2000" u="sng" dirty="0"/>
              <a:t>If you wanted to send data to all of the devices on a network, you would need to use a </a:t>
            </a:r>
            <a:r>
              <a:rPr lang="en-US" sz="2000" i="1" u="sng" dirty="0"/>
              <a:t>broadcast address</a:t>
            </a:r>
            <a:r>
              <a:rPr lang="en-US" sz="2000" dirty="0"/>
              <a:t>. A broadcast occurs when a source sends out data to all devices on a network. To ensure that all of the devices on the network pay attention to the broadcast, the sender must use a destination IP address that all of them can recognize and will pick up. </a:t>
            </a:r>
            <a:r>
              <a:rPr lang="en-US" sz="2000" b="1" u="sng" dirty="0"/>
              <a:t>Broadcast IP addresses end with binary 1s in the entire host part of the address (</a:t>
            </a:r>
            <a:r>
              <a:rPr lang="en-US" sz="2000" b="1" i="1" u="sng" dirty="0"/>
              <a:t>the host field</a:t>
            </a:r>
            <a:r>
              <a:rPr lang="en-US" sz="2000" b="1" u="sng" dirty="0"/>
              <a:t>)</a:t>
            </a:r>
            <a:r>
              <a:rPr lang="en-US" sz="2000" dirty="0"/>
              <a:t>. A Class C address would have a broadcast of 196.112.17.255. A Class B address would have a broadcast of 152.16.255.255.</a:t>
            </a:r>
          </a:p>
          <a:p>
            <a:endParaRPr lang="en-US" sz="2000" dirty="0"/>
          </a:p>
        </p:txBody>
      </p:sp>
      <p:grpSp>
        <p:nvGrpSpPr>
          <p:cNvPr id="28678" name="Group 10">
            <a:extLst>
              <a:ext uri="{FF2B5EF4-FFF2-40B4-BE49-F238E27FC236}">
                <a16:creationId xmlns:a16="http://schemas.microsoft.com/office/drawing/2014/main" id="{7B6ECF38-A114-4C34-9B27-ADC301889069}"/>
              </a:ext>
            </a:extLst>
          </p:cNvPr>
          <p:cNvGrpSpPr>
            <a:grpSpLocks/>
          </p:cNvGrpSpPr>
          <p:nvPr/>
        </p:nvGrpSpPr>
        <p:grpSpPr bwMode="auto">
          <a:xfrm>
            <a:off x="2181052" y="1905404"/>
            <a:ext cx="7178675" cy="1466850"/>
            <a:chOff x="480" y="960"/>
            <a:chExt cx="4522" cy="924"/>
          </a:xfrm>
        </p:grpSpPr>
        <p:pic>
          <p:nvPicPr>
            <p:cNvPr id="28680" name="Picture 5">
              <a:extLst>
                <a:ext uri="{FF2B5EF4-FFF2-40B4-BE49-F238E27FC236}">
                  <a16:creationId xmlns:a16="http://schemas.microsoft.com/office/drawing/2014/main" id="{1CDEEA2B-0F3C-4D3E-83AF-560873FA9B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960"/>
              <a:ext cx="4522" cy="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81" name="Rectangle 8">
              <a:extLst>
                <a:ext uri="{FF2B5EF4-FFF2-40B4-BE49-F238E27FC236}">
                  <a16:creationId xmlns:a16="http://schemas.microsoft.com/office/drawing/2014/main" id="{4E238A47-0FED-4E6A-9C03-F34B8CA2EF11}"/>
                </a:ext>
              </a:extLst>
            </p:cNvPr>
            <p:cNvSpPr>
              <a:spLocks noChangeArrowheads="1"/>
            </p:cNvSpPr>
            <p:nvPr/>
          </p:nvSpPr>
          <p:spPr bwMode="auto">
            <a:xfrm>
              <a:off x="3072" y="1632"/>
              <a:ext cx="192" cy="192"/>
            </a:xfrm>
            <a:prstGeom prst="rect">
              <a:avLst/>
            </a:prstGeom>
            <a:solidFill>
              <a:srgbClr val="EEEEE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28682" name="Rectangle 9">
              <a:extLst>
                <a:ext uri="{FF2B5EF4-FFF2-40B4-BE49-F238E27FC236}">
                  <a16:creationId xmlns:a16="http://schemas.microsoft.com/office/drawing/2014/main" id="{C2D03CFE-019A-4288-AF9F-9CB9BE860A1D}"/>
                </a:ext>
              </a:extLst>
            </p:cNvPr>
            <p:cNvSpPr>
              <a:spLocks noChangeArrowheads="1"/>
            </p:cNvSpPr>
            <p:nvPr/>
          </p:nvSpPr>
          <p:spPr bwMode="auto">
            <a:xfrm>
              <a:off x="4224" y="1632"/>
              <a:ext cx="192" cy="192"/>
            </a:xfrm>
            <a:prstGeom prst="rect">
              <a:avLst/>
            </a:prstGeom>
            <a:solidFill>
              <a:srgbClr val="EEEEE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28683" name="Text Box 6">
              <a:extLst>
                <a:ext uri="{FF2B5EF4-FFF2-40B4-BE49-F238E27FC236}">
                  <a16:creationId xmlns:a16="http://schemas.microsoft.com/office/drawing/2014/main" id="{A431F5AF-BF1F-4F65-8EA5-EAB407DD62E7}"/>
                </a:ext>
              </a:extLst>
            </p:cNvPr>
            <p:cNvSpPr txBox="1">
              <a:spLocks noChangeArrowheads="1"/>
            </p:cNvSpPr>
            <p:nvPr/>
          </p:nvSpPr>
          <p:spPr bwMode="auto">
            <a:xfrm>
              <a:off x="3024" y="1632"/>
              <a:ext cx="43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1600">
                  <a:latin typeface="Tahoma" panose="020B0604030504040204" pitchFamily="34" charset="0"/>
                </a:rPr>
                <a:t>255</a:t>
              </a:r>
              <a:endParaRPr lang="en-US" altLang="en-US">
                <a:latin typeface="Times" panose="02020603050405020304" pitchFamily="18" charset="0"/>
              </a:endParaRPr>
            </a:p>
          </p:txBody>
        </p:sp>
        <p:sp>
          <p:nvSpPr>
            <p:cNvPr id="28684" name="Text Box 7">
              <a:extLst>
                <a:ext uri="{FF2B5EF4-FFF2-40B4-BE49-F238E27FC236}">
                  <a16:creationId xmlns:a16="http://schemas.microsoft.com/office/drawing/2014/main" id="{6950C69B-24C1-4C70-871F-5B9CFA2DBAED}"/>
                </a:ext>
              </a:extLst>
            </p:cNvPr>
            <p:cNvSpPr txBox="1">
              <a:spLocks noChangeArrowheads="1"/>
            </p:cNvSpPr>
            <p:nvPr/>
          </p:nvSpPr>
          <p:spPr bwMode="auto">
            <a:xfrm>
              <a:off x="4176" y="1632"/>
              <a:ext cx="43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1600">
                  <a:latin typeface="Tahoma" panose="020B0604030504040204" pitchFamily="34" charset="0"/>
                </a:rPr>
                <a:t>255</a:t>
              </a:r>
              <a:endParaRPr lang="en-US" altLang="en-US">
                <a:latin typeface="Times" panose="02020603050405020304" pitchFamily="18" charset="0"/>
              </a:endParaRP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3923565-F426-47F4-8595-0EA8EB6DF1FF}"/>
              </a:ext>
            </a:extLst>
          </p:cNvPr>
          <p:cNvSpPr>
            <a:spLocks noGrp="1"/>
          </p:cNvSpPr>
          <p:nvPr>
            <p:ph type="title"/>
          </p:nvPr>
        </p:nvSpPr>
        <p:spPr/>
        <p:txBody>
          <a:bodyPr/>
          <a:lstStyle/>
          <a:p>
            <a:r>
              <a:rPr lang="en-US" dirty="0"/>
              <a:t>Examples of Broadcast Addresses</a:t>
            </a:r>
          </a:p>
        </p:txBody>
      </p:sp>
      <p:sp>
        <p:nvSpPr>
          <p:cNvPr id="5" name="Content Placeholder 4">
            <a:extLst>
              <a:ext uri="{FF2B5EF4-FFF2-40B4-BE49-F238E27FC236}">
                <a16:creationId xmlns:a16="http://schemas.microsoft.com/office/drawing/2014/main" id="{6AADE696-2CA4-4EDB-9979-C5906537085D}"/>
              </a:ext>
            </a:extLst>
          </p:cNvPr>
          <p:cNvSpPr>
            <a:spLocks noGrp="1"/>
          </p:cNvSpPr>
          <p:nvPr>
            <p:ph sz="half" idx="1"/>
          </p:nvPr>
        </p:nvSpPr>
        <p:spPr/>
        <p:txBody>
          <a:bodyPr/>
          <a:lstStyle/>
          <a:p>
            <a:r>
              <a:rPr lang="en-US" dirty="0"/>
              <a:t>What is the Broadcast address for this IP address?</a:t>
            </a:r>
          </a:p>
          <a:p>
            <a:endParaRPr lang="en-US" dirty="0"/>
          </a:p>
        </p:txBody>
      </p:sp>
      <p:sp>
        <p:nvSpPr>
          <p:cNvPr id="29702" name="Text Box 1028">
            <a:extLst>
              <a:ext uri="{FF2B5EF4-FFF2-40B4-BE49-F238E27FC236}">
                <a16:creationId xmlns:a16="http://schemas.microsoft.com/office/drawing/2014/main" id="{D50D3432-3C01-4520-8903-FB3E21B88C2A}"/>
              </a:ext>
            </a:extLst>
          </p:cNvPr>
          <p:cNvSpPr txBox="1">
            <a:spLocks noChangeArrowheads="1"/>
          </p:cNvSpPr>
          <p:nvPr/>
        </p:nvSpPr>
        <p:spPr bwMode="auto">
          <a:xfrm>
            <a:off x="2803525" y="2422525"/>
            <a:ext cx="255905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buFont typeface="Times" panose="02020603050405020304" pitchFamily="18" charset="0"/>
              <a:buAutoNum type="arabicParenBoth"/>
            </a:pPr>
            <a:r>
              <a:rPr lang="en-US" altLang="en-US" sz="2400">
                <a:latin typeface="Times" panose="02020603050405020304" pitchFamily="18" charset="0"/>
              </a:rPr>
              <a:t>194.78.112.6  </a:t>
            </a:r>
          </a:p>
          <a:p>
            <a:pPr eaLnBrk="1" hangingPunct="1">
              <a:buFont typeface="Times" panose="02020603050405020304" pitchFamily="18" charset="0"/>
              <a:buAutoNum type="arabicParenBoth"/>
            </a:pPr>
            <a:endParaRPr lang="en-US" altLang="en-US" sz="2400">
              <a:latin typeface="Times" panose="02020603050405020304" pitchFamily="18" charset="0"/>
            </a:endParaRPr>
          </a:p>
          <a:p>
            <a:pPr eaLnBrk="1" hangingPunct="1">
              <a:buFont typeface="Times" panose="02020603050405020304" pitchFamily="18" charset="0"/>
              <a:buAutoNum type="arabicParenBoth"/>
            </a:pPr>
            <a:r>
              <a:rPr lang="en-US" altLang="en-US" sz="2400">
                <a:latin typeface="Times" panose="02020603050405020304" pitchFamily="18" charset="0"/>
              </a:rPr>
              <a:t>117.23.8.3</a:t>
            </a:r>
          </a:p>
          <a:p>
            <a:pPr eaLnBrk="1" hangingPunct="1">
              <a:buFont typeface="Times" panose="02020603050405020304" pitchFamily="18" charset="0"/>
              <a:buAutoNum type="arabicParenBoth"/>
            </a:pPr>
            <a:endParaRPr lang="en-US" altLang="en-US" sz="2400">
              <a:latin typeface="Times" panose="02020603050405020304" pitchFamily="18" charset="0"/>
            </a:endParaRPr>
          </a:p>
          <a:p>
            <a:pPr eaLnBrk="1" hangingPunct="1">
              <a:buFont typeface="Times" panose="02020603050405020304" pitchFamily="18" charset="0"/>
              <a:buAutoNum type="arabicParenBoth"/>
            </a:pPr>
            <a:r>
              <a:rPr lang="en-US" altLang="en-US" sz="2400">
                <a:latin typeface="Times" panose="02020603050405020304" pitchFamily="18" charset="0"/>
              </a:rPr>
              <a:t>156.132.64.12</a:t>
            </a:r>
          </a:p>
          <a:p>
            <a:pPr eaLnBrk="1" hangingPunct="1">
              <a:buFont typeface="Times" panose="02020603050405020304" pitchFamily="18" charset="0"/>
              <a:buAutoNum type="arabicParenBoth"/>
            </a:pPr>
            <a:endParaRPr lang="en-US" altLang="en-US" sz="2400">
              <a:latin typeface="Times" panose="02020603050405020304" pitchFamily="18" charset="0"/>
            </a:endParaRPr>
          </a:p>
          <a:p>
            <a:pPr eaLnBrk="1" hangingPunct="1">
              <a:buFont typeface="Times" panose="02020603050405020304" pitchFamily="18" charset="0"/>
              <a:buAutoNum type="arabicParenBoth"/>
            </a:pPr>
            <a:r>
              <a:rPr lang="en-US" altLang="en-US" sz="2400">
                <a:latin typeface="Times" panose="02020603050405020304" pitchFamily="18" charset="0"/>
              </a:rPr>
              <a:t>208.150.112.16</a:t>
            </a:r>
          </a:p>
          <a:p>
            <a:pPr eaLnBrk="1" hangingPunct="1">
              <a:buFont typeface="Times" panose="02020603050405020304" pitchFamily="18" charset="0"/>
              <a:buAutoNum type="arabicParenBoth"/>
            </a:pPr>
            <a:endParaRPr lang="en-US" altLang="en-US" sz="2400">
              <a:latin typeface="Times" panose="02020603050405020304" pitchFamily="18" charset="0"/>
            </a:endParaRPr>
          </a:p>
          <a:p>
            <a:pPr eaLnBrk="1" hangingPunct="1">
              <a:buFont typeface="Times" panose="02020603050405020304" pitchFamily="18" charset="0"/>
              <a:buAutoNum type="arabicParenBoth"/>
            </a:pPr>
            <a:r>
              <a:rPr lang="en-US" altLang="en-US" sz="2400">
                <a:latin typeface="Times" panose="02020603050405020304" pitchFamily="18" charset="0"/>
              </a:rPr>
              <a:t>91.118.125.2</a:t>
            </a:r>
          </a:p>
        </p:txBody>
      </p:sp>
      <p:sp>
        <p:nvSpPr>
          <p:cNvPr id="29703" name="Line 1029">
            <a:extLst>
              <a:ext uri="{FF2B5EF4-FFF2-40B4-BE49-F238E27FC236}">
                <a16:creationId xmlns:a16="http://schemas.microsoft.com/office/drawing/2014/main" id="{917619BA-A146-43B4-8241-63E5484B2E51}"/>
              </a:ext>
            </a:extLst>
          </p:cNvPr>
          <p:cNvSpPr>
            <a:spLocks noChangeShapeType="1"/>
          </p:cNvSpPr>
          <p:nvPr/>
        </p:nvSpPr>
        <p:spPr bwMode="auto">
          <a:xfrm>
            <a:off x="5410200" y="2667000"/>
            <a:ext cx="1066800" cy="0"/>
          </a:xfrm>
          <a:prstGeom prst="line">
            <a:avLst/>
          </a:prstGeom>
          <a:noFill/>
          <a:ln w="666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04" name="Line 1030">
            <a:extLst>
              <a:ext uri="{FF2B5EF4-FFF2-40B4-BE49-F238E27FC236}">
                <a16:creationId xmlns:a16="http://schemas.microsoft.com/office/drawing/2014/main" id="{55034560-671D-4762-B6D2-D570C9AF0402}"/>
              </a:ext>
            </a:extLst>
          </p:cNvPr>
          <p:cNvSpPr>
            <a:spLocks noChangeShapeType="1"/>
          </p:cNvSpPr>
          <p:nvPr/>
        </p:nvSpPr>
        <p:spPr bwMode="auto">
          <a:xfrm>
            <a:off x="5410200" y="3352800"/>
            <a:ext cx="1066800" cy="0"/>
          </a:xfrm>
          <a:prstGeom prst="line">
            <a:avLst/>
          </a:prstGeom>
          <a:noFill/>
          <a:ln w="666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05" name="Line 1031">
            <a:extLst>
              <a:ext uri="{FF2B5EF4-FFF2-40B4-BE49-F238E27FC236}">
                <a16:creationId xmlns:a16="http://schemas.microsoft.com/office/drawing/2014/main" id="{137CDEAD-B28E-4736-96D7-B6332917515B}"/>
              </a:ext>
            </a:extLst>
          </p:cNvPr>
          <p:cNvSpPr>
            <a:spLocks noChangeShapeType="1"/>
          </p:cNvSpPr>
          <p:nvPr/>
        </p:nvSpPr>
        <p:spPr bwMode="auto">
          <a:xfrm>
            <a:off x="5410200" y="4114800"/>
            <a:ext cx="1066800" cy="0"/>
          </a:xfrm>
          <a:prstGeom prst="line">
            <a:avLst/>
          </a:prstGeom>
          <a:noFill/>
          <a:ln w="666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06" name="Line 1032">
            <a:extLst>
              <a:ext uri="{FF2B5EF4-FFF2-40B4-BE49-F238E27FC236}">
                <a16:creationId xmlns:a16="http://schemas.microsoft.com/office/drawing/2014/main" id="{A4BA0804-6993-462B-BAAD-91C1458A644D}"/>
              </a:ext>
            </a:extLst>
          </p:cNvPr>
          <p:cNvSpPr>
            <a:spLocks noChangeShapeType="1"/>
          </p:cNvSpPr>
          <p:nvPr/>
        </p:nvSpPr>
        <p:spPr bwMode="auto">
          <a:xfrm>
            <a:off x="5410200" y="4800600"/>
            <a:ext cx="1066800" cy="0"/>
          </a:xfrm>
          <a:prstGeom prst="line">
            <a:avLst/>
          </a:prstGeom>
          <a:noFill/>
          <a:ln w="666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07" name="Line 1033">
            <a:extLst>
              <a:ext uri="{FF2B5EF4-FFF2-40B4-BE49-F238E27FC236}">
                <a16:creationId xmlns:a16="http://schemas.microsoft.com/office/drawing/2014/main" id="{BDE2F2A7-86B6-47F2-A193-119BF8C03EE8}"/>
              </a:ext>
            </a:extLst>
          </p:cNvPr>
          <p:cNvSpPr>
            <a:spLocks noChangeShapeType="1"/>
          </p:cNvSpPr>
          <p:nvPr/>
        </p:nvSpPr>
        <p:spPr bwMode="auto">
          <a:xfrm>
            <a:off x="5410200" y="5562600"/>
            <a:ext cx="1066800" cy="0"/>
          </a:xfrm>
          <a:prstGeom prst="line">
            <a:avLst/>
          </a:prstGeom>
          <a:noFill/>
          <a:ln w="666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2234" name="Text Box 1034">
            <a:extLst>
              <a:ext uri="{FF2B5EF4-FFF2-40B4-BE49-F238E27FC236}">
                <a16:creationId xmlns:a16="http://schemas.microsoft.com/office/drawing/2014/main" id="{2500BDA1-B78D-4DC2-8EB9-614D92904DB5}"/>
              </a:ext>
            </a:extLst>
          </p:cNvPr>
          <p:cNvSpPr txBox="1">
            <a:spLocks noChangeArrowheads="1"/>
          </p:cNvSpPr>
          <p:nvPr/>
        </p:nvSpPr>
        <p:spPr bwMode="auto">
          <a:xfrm>
            <a:off x="6521450" y="2438400"/>
            <a:ext cx="2089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Times" panose="02020603050405020304" pitchFamily="18" charset="0"/>
              </a:rPr>
              <a:t>194.78.112.255</a:t>
            </a:r>
          </a:p>
        </p:txBody>
      </p:sp>
      <p:sp>
        <p:nvSpPr>
          <p:cNvPr id="52235" name="Text Box 1035">
            <a:extLst>
              <a:ext uri="{FF2B5EF4-FFF2-40B4-BE49-F238E27FC236}">
                <a16:creationId xmlns:a16="http://schemas.microsoft.com/office/drawing/2014/main" id="{92D41E6D-DC70-4B02-8657-2969278E6955}"/>
              </a:ext>
            </a:extLst>
          </p:cNvPr>
          <p:cNvSpPr txBox="1">
            <a:spLocks noChangeArrowheads="1"/>
          </p:cNvSpPr>
          <p:nvPr/>
        </p:nvSpPr>
        <p:spPr bwMode="auto">
          <a:xfrm>
            <a:off x="6521450" y="3108325"/>
            <a:ext cx="2241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Times" panose="02020603050405020304" pitchFamily="18" charset="0"/>
              </a:rPr>
              <a:t>117.255.255.255</a:t>
            </a:r>
          </a:p>
        </p:txBody>
      </p:sp>
      <p:sp>
        <p:nvSpPr>
          <p:cNvPr id="52236" name="Text Box 1036">
            <a:extLst>
              <a:ext uri="{FF2B5EF4-FFF2-40B4-BE49-F238E27FC236}">
                <a16:creationId xmlns:a16="http://schemas.microsoft.com/office/drawing/2014/main" id="{16DF7659-9533-471B-830E-DCC663D3C220}"/>
              </a:ext>
            </a:extLst>
          </p:cNvPr>
          <p:cNvSpPr txBox="1">
            <a:spLocks noChangeArrowheads="1"/>
          </p:cNvSpPr>
          <p:nvPr/>
        </p:nvSpPr>
        <p:spPr bwMode="auto">
          <a:xfrm>
            <a:off x="6537325" y="3870325"/>
            <a:ext cx="2241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Times" panose="02020603050405020304" pitchFamily="18" charset="0"/>
              </a:rPr>
              <a:t>156.132.255.255</a:t>
            </a:r>
          </a:p>
        </p:txBody>
      </p:sp>
      <p:sp>
        <p:nvSpPr>
          <p:cNvPr id="52237" name="Text Box 1037">
            <a:extLst>
              <a:ext uri="{FF2B5EF4-FFF2-40B4-BE49-F238E27FC236}">
                <a16:creationId xmlns:a16="http://schemas.microsoft.com/office/drawing/2014/main" id="{D232B827-C631-43E5-9B05-3C73F18B9660}"/>
              </a:ext>
            </a:extLst>
          </p:cNvPr>
          <p:cNvSpPr txBox="1">
            <a:spLocks noChangeArrowheads="1"/>
          </p:cNvSpPr>
          <p:nvPr/>
        </p:nvSpPr>
        <p:spPr bwMode="auto">
          <a:xfrm>
            <a:off x="6537325" y="4556125"/>
            <a:ext cx="2241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Times" panose="02020603050405020304" pitchFamily="18" charset="0"/>
              </a:rPr>
              <a:t>208.150.112.255</a:t>
            </a:r>
          </a:p>
        </p:txBody>
      </p:sp>
      <p:sp>
        <p:nvSpPr>
          <p:cNvPr id="52238" name="Text Box 1038">
            <a:extLst>
              <a:ext uri="{FF2B5EF4-FFF2-40B4-BE49-F238E27FC236}">
                <a16:creationId xmlns:a16="http://schemas.microsoft.com/office/drawing/2014/main" id="{863B51B6-8762-453C-B7B1-17907D03FECE}"/>
              </a:ext>
            </a:extLst>
          </p:cNvPr>
          <p:cNvSpPr txBox="1">
            <a:spLocks noChangeArrowheads="1"/>
          </p:cNvSpPr>
          <p:nvPr/>
        </p:nvSpPr>
        <p:spPr bwMode="auto">
          <a:xfrm>
            <a:off x="6597650" y="5318125"/>
            <a:ext cx="2089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Times" panose="02020603050405020304" pitchFamily="18" charset="0"/>
              </a:rPr>
              <a:t>91.255.255.255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32" fill="hold" grpId="0" nodeType="clickEffect">
                                  <p:stCondLst>
                                    <p:cond delay="0"/>
                                  </p:stCondLst>
                                  <p:childTnLst>
                                    <p:set>
                                      <p:cBhvr>
                                        <p:cTn id="6" dur="1" fill="hold">
                                          <p:stCondLst>
                                            <p:cond delay="0"/>
                                          </p:stCondLst>
                                        </p:cTn>
                                        <p:tgtEl>
                                          <p:spTgt spid="52234"/>
                                        </p:tgtEl>
                                        <p:attrNameLst>
                                          <p:attrName>style.visibility</p:attrName>
                                        </p:attrNameLst>
                                      </p:cBhvr>
                                      <p:to>
                                        <p:strVal val="visible"/>
                                      </p:to>
                                    </p:set>
                                    <p:anim calcmode="lin" valueType="num">
                                      <p:cBhvr>
                                        <p:cTn id="7" dur="500" fill="hold"/>
                                        <p:tgtEl>
                                          <p:spTgt spid="52234"/>
                                        </p:tgtEl>
                                        <p:attrNameLst>
                                          <p:attrName>ppt_w</p:attrName>
                                        </p:attrNameLst>
                                      </p:cBhvr>
                                      <p:tavLst>
                                        <p:tav tm="0">
                                          <p:val>
                                            <p:strVal val="4*#ppt_w"/>
                                          </p:val>
                                        </p:tav>
                                        <p:tav tm="100000">
                                          <p:val>
                                            <p:strVal val="#ppt_w"/>
                                          </p:val>
                                        </p:tav>
                                      </p:tavLst>
                                    </p:anim>
                                    <p:anim calcmode="lin" valueType="num">
                                      <p:cBhvr>
                                        <p:cTn id="8" dur="500" fill="hold"/>
                                        <p:tgtEl>
                                          <p:spTgt spid="52234"/>
                                        </p:tgtEl>
                                        <p:attrNameLst>
                                          <p:attrName>ppt_h</p:attrName>
                                        </p:attrNameLst>
                                      </p:cBhvr>
                                      <p:tavLst>
                                        <p:tav tm="0">
                                          <p:val>
                                            <p:strVal val="4*#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32" fill="hold" grpId="0" nodeType="clickEffect">
                                  <p:stCondLst>
                                    <p:cond delay="0"/>
                                  </p:stCondLst>
                                  <p:childTnLst>
                                    <p:set>
                                      <p:cBhvr>
                                        <p:cTn id="12" dur="1" fill="hold">
                                          <p:stCondLst>
                                            <p:cond delay="0"/>
                                          </p:stCondLst>
                                        </p:cTn>
                                        <p:tgtEl>
                                          <p:spTgt spid="52235"/>
                                        </p:tgtEl>
                                        <p:attrNameLst>
                                          <p:attrName>style.visibility</p:attrName>
                                        </p:attrNameLst>
                                      </p:cBhvr>
                                      <p:to>
                                        <p:strVal val="visible"/>
                                      </p:to>
                                    </p:set>
                                    <p:anim calcmode="lin" valueType="num">
                                      <p:cBhvr>
                                        <p:cTn id="13" dur="500" fill="hold"/>
                                        <p:tgtEl>
                                          <p:spTgt spid="52235"/>
                                        </p:tgtEl>
                                        <p:attrNameLst>
                                          <p:attrName>ppt_w</p:attrName>
                                        </p:attrNameLst>
                                      </p:cBhvr>
                                      <p:tavLst>
                                        <p:tav tm="0">
                                          <p:val>
                                            <p:strVal val="4*#ppt_w"/>
                                          </p:val>
                                        </p:tav>
                                        <p:tav tm="100000">
                                          <p:val>
                                            <p:strVal val="#ppt_w"/>
                                          </p:val>
                                        </p:tav>
                                      </p:tavLst>
                                    </p:anim>
                                    <p:anim calcmode="lin" valueType="num">
                                      <p:cBhvr>
                                        <p:cTn id="14" dur="500" fill="hold"/>
                                        <p:tgtEl>
                                          <p:spTgt spid="52235"/>
                                        </p:tgtEl>
                                        <p:attrNameLst>
                                          <p:attrName>ppt_h</p:attrName>
                                        </p:attrNameLst>
                                      </p:cBhvr>
                                      <p:tavLst>
                                        <p:tav tm="0">
                                          <p:val>
                                            <p:strVal val="4*#ppt_h"/>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32" fill="hold" grpId="0" nodeType="clickEffect">
                                  <p:stCondLst>
                                    <p:cond delay="0"/>
                                  </p:stCondLst>
                                  <p:childTnLst>
                                    <p:set>
                                      <p:cBhvr>
                                        <p:cTn id="18" dur="1" fill="hold">
                                          <p:stCondLst>
                                            <p:cond delay="0"/>
                                          </p:stCondLst>
                                        </p:cTn>
                                        <p:tgtEl>
                                          <p:spTgt spid="52236"/>
                                        </p:tgtEl>
                                        <p:attrNameLst>
                                          <p:attrName>style.visibility</p:attrName>
                                        </p:attrNameLst>
                                      </p:cBhvr>
                                      <p:to>
                                        <p:strVal val="visible"/>
                                      </p:to>
                                    </p:set>
                                    <p:anim calcmode="lin" valueType="num">
                                      <p:cBhvr>
                                        <p:cTn id="19" dur="500" fill="hold"/>
                                        <p:tgtEl>
                                          <p:spTgt spid="52236"/>
                                        </p:tgtEl>
                                        <p:attrNameLst>
                                          <p:attrName>ppt_w</p:attrName>
                                        </p:attrNameLst>
                                      </p:cBhvr>
                                      <p:tavLst>
                                        <p:tav tm="0">
                                          <p:val>
                                            <p:strVal val="4*#ppt_w"/>
                                          </p:val>
                                        </p:tav>
                                        <p:tav tm="100000">
                                          <p:val>
                                            <p:strVal val="#ppt_w"/>
                                          </p:val>
                                        </p:tav>
                                      </p:tavLst>
                                    </p:anim>
                                    <p:anim calcmode="lin" valueType="num">
                                      <p:cBhvr>
                                        <p:cTn id="20" dur="500" fill="hold"/>
                                        <p:tgtEl>
                                          <p:spTgt spid="52236"/>
                                        </p:tgtEl>
                                        <p:attrNameLst>
                                          <p:attrName>ppt_h</p:attrName>
                                        </p:attrNameLst>
                                      </p:cBhvr>
                                      <p:tavLst>
                                        <p:tav tm="0">
                                          <p:val>
                                            <p:strVal val="4*#ppt_h"/>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32" fill="hold" grpId="0" nodeType="clickEffect">
                                  <p:stCondLst>
                                    <p:cond delay="0"/>
                                  </p:stCondLst>
                                  <p:childTnLst>
                                    <p:set>
                                      <p:cBhvr>
                                        <p:cTn id="24" dur="1" fill="hold">
                                          <p:stCondLst>
                                            <p:cond delay="0"/>
                                          </p:stCondLst>
                                        </p:cTn>
                                        <p:tgtEl>
                                          <p:spTgt spid="52237"/>
                                        </p:tgtEl>
                                        <p:attrNameLst>
                                          <p:attrName>style.visibility</p:attrName>
                                        </p:attrNameLst>
                                      </p:cBhvr>
                                      <p:to>
                                        <p:strVal val="visible"/>
                                      </p:to>
                                    </p:set>
                                    <p:anim calcmode="lin" valueType="num">
                                      <p:cBhvr>
                                        <p:cTn id="25" dur="500" fill="hold"/>
                                        <p:tgtEl>
                                          <p:spTgt spid="52237"/>
                                        </p:tgtEl>
                                        <p:attrNameLst>
                                          <p:attrName>ppt_w</p:attrName>
                                        </p:attrNameLst>
                                      </p:cBhvr>
                                      <p:tavLst>
                                        <p:tav tm="0">
                                          <p:val>
                                            <p:strVal val="4*#ppt_w"/>
                                          </p:val>
                                        </p:tav>
                                        <p:tav tm="100000">
                                          <p:val>
                                            <p:strVal val="#ppt_w"/>
                                          </p:val>
                                        </p:tav>
                                      </p:tavLst>
                                    </p:anim>
                                    <p:anim calcmode="lin" valueType="num">
                                      <p:cBhvr>
                                        <p:cTn id="26" dur="500" fill="hold"/>
                                        <p:tgtEl>
                                          <p:spTgt spid="52237"/>
                                        </p:tgtEl>
                                        <p:attrNameLst>
                                          <p:attrName>ppt_h</p:attrName>
                                        </p:attrNameLst>
                                      </p:cBhvr>
                                      <p:tavLst>
                                        <p:tav tm="0">
                                          <p:val>
                                            <p:strVal val="4*#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32" fill="hold" grpId="0" nodeType="clickEffect">
                                  <p:stCondLst>
                                    <p:cond delay="0"/>
                                  </p:stCondLst>
                                  <p:childTnLst>
                                    <p:set>
                                      <p:cBhvr>
                                        <p:cTn id="30" dur="1" fill="hold">
                                          <p:stCondLst>
                                            <p:cond delay="0"/>
                                          </p:stCondLst>
                                        </p:cTn>
                                        <p:tgtEl>
                                          <p:spTgt spid="52238"/>
                                        </p:tgtEl>
                                        <p:attrNameLst>
                                          <p:attrName>style.visibility</p:attrName>
                                        </p:attrNameLst>
                                      </p:cBhvr>
                                      <p:to>
                                        <p:strVal val="visible"/>
                                      </p:to>
                                    </p:set>
                                    <p:anim calcmode="lin" valueType="num">
                                      <p:cBhvr>
                                        <p:cTn id="31" dur="500" fill="hold"/>
                                        <p:tgtEl>
                                          <p:spTgt spid="52238"/>
                                        </p:tgtEl>
                                        <p:attrNameLst>
                                          <p:attrName>ppt_w</p:attrName>
                                        </p:attrNameLst>
                                      </p:cBhvr>
                                      <p:tavLst>
                                        <p:tav tm="0">
                                          <p:val>
                                            <p:strVal val="4*#ppt_w"/>
                                          </p:val>
                                        </p:tav>
                                        <p:tav tm="100000">
                                          <p:val>
                                            <p:strVal val="#ppt_w"/>
                                          </p:val>
                                        </p:tav>
                                      </p:tavLst>
                                    </p:anim>
                                    <p:anim calcmode="lin" valueType="num">
                                      <p:cBhvr>
                                        <p:cTn id="32" dur="500" fill="hold"/>
                                        <p:tgtEl>
                                          <p:spTgt spid="52238"/>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34" grpId="0" autoUpdateAnimBg="0"/>
      <p:bldP spid="52235" grpId="0" autoUpdateAnimBg="0"/>
      <p:bldP spid="52236" grpId="0" autoUpdateAnimBg="0"/>
      <p:bldP spid="52237" grpId="0" autoUpdateAnimBg="0"/>
      <p:bldP spid="52238"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84A59AE6-B956-4BB2-A9FA-796EFB8E0FD8}"/>
              </a:ext>
            </a:extLst>
          </p:cNvPr>
          <p:cNvSpPr>
            <a:spLocks noGrp="1" noChangeArrowheads="1"/>
          </p:cNvSpPr>
          <p:nvPr>
            <p:ph type="title"/>
          </p:nvPr>
        </p:nvSpPr>
        <p:spPr/>
        <p:txBody>
          <a:bodyPr/>
          <a:lstStyle/>
          <a:p>
            <a:r>
              <a:rPr lang="en-US" dirty="0"/>
              <a:t>Network Numbers and Broadcast Addresses</a:t>
            </a:r>
          </a:p>
        </p:txBody>
      </p:sp>
      <p:sp>
        <p:nvSpPr>
          <p:cNvPr id="30723" name="Rectangle 3">
            <a:extLst>
              <a:ext uri="{FF2B5EF4-FFF2-40B4-BE49-F238E27FC236}">
                <a16:creationId xmlns:a16="http://schemas.microsoft.com/office/drawing/2014/main" id="{F6E1AA3A-050C-4767-A968-F57AC3C48C9F}"/>
              </a:ext>
            </a:extLst>
          </p:cNvPr>
          <p:cNvSpPr>
            <a:spLocks noGrp="1" noChangeArrowheads="1"/>
          </p:cNvSpPr>
          <p:nvPr>
            <p:ph sz="half" idx="1"/>
          </p:nvPr>
        </p:nvSpPr>
        <p:spPr/>
        <p:txBody>
          <a:bodyPr/>
          <a:lstStyle/>
          <a:p>
            <a:pPr lvl="1"/>
            <a:r>
              <a:rPr lang="en-US" altLang="en-US" dirty="0"/>
              <a:t>All 0’s in the host address is the Network Number</a:t>
            </a:r>
          </a:p>
          <a:p>
            <a:pPr lvl="1"/>
            <a:r>
              <a:rPr lang="en-US" altLang="en-US" dirty="0"/>
              <a:t>All 1’s in the host address is the Broadcast Address</a:t>
            </a:r>
          </a:p>
          <a:p>
            <a:pPr lvl="1"/>
            <a:r>
              <a:rPr lang="en-US" altLang="en-US" dirty="0"/>
              <a:t>These two addresses can never be used when assigning IPs.</a:t>
            </a:r>
          </a:p>
          <a:p>
            <a:pPr lvl="1"/>
            <a:r>
              <a:rPr lang="en-US" altLang="en-US" dirty="0"/>
              <a:t>When finding the number of useable host addresses, you will always subtract 2 (network &amp; Broadcast).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08FC1C3B-83AC-45CF-A907-A66DD2857DF3}"/>
              </a:ext>
            </a:extLst>
          </p:cNvPr>
          <p:cNvSpPr>
            <a:spLocks noGrp="1" noChangeArrowheads="1"/>
          </p:cNvSpPr>
          <p:nvPr>
            <p:ph type="title"/>
          </p:nvPr>
        </p:nvSpPr>
        <p:spPr/>
        <p:txBody>
          <a:bodyPr/>
          <a:lstStyle/>
          <a:p>
            <a:r>
              <a:rPr lang="en-US"/>
              <a:t>Why Subnet?</a:t>
            </a:r>
          </a:p>
        </p:txBody>
      </p:sp>
      <p:sp>
        <p:nvSpPr>
          <p:cNvPr id="4" name="Content Placeholder 3">
            <a:extLst>
              <a:ext uri="{FF2B5EF4-FFF2-40B4-BE49-F238E27FC236}">
                <a16:creationId xmlns:a16="http://schemas.microsoft.com/office/drawing/2014/main" id="{198FCBF4-84E3-4400-9C2A-9326449F2148}"/>
              </a:ext>
            </a:extLst>
          </p:cNvPr>
          <p:cNvSpPr>
            <a:spLocks noGrp="1"/>
          </p:cNvSpPr>
          <p:nvPr>
            <p:ph sz="half" idx="1"/>
          </p:nvPr>
        </p:nvSpPr>
        <p:spPr>
          <a:xfrm>
            <a:off x="740664" y="4464844"/>
            <a:ext cx="11055750" cy="1689893"/>
          </a:xfrm>
        </p:spPr>
        <p:txBody>
          <a:bodyPr/>
          <a:lstStyle/>
          <a:p>
            <a:r>
              <a:rPr lang="en-US" sz="2000" u="sng" dirty="0"/>
              <a:t>The primary reason for using subnets is to reduce the size of a broadcast domain. </a:t>
            </a:r>
            <a:r>
              <a:rPr lang="en-US" sz="2000" dirty="0"/>
              <a:t>Broadcasts are sent to all hosts on a network or subnetwork. When broadcast traffic begins to consume too much of the available bandwidth, network administrators may choose to reduce the size of the broadcast domain. </a:t>
            </a:r>
          </a:p>
          <a:p>
            <a:endParaRPr lang="en-US" sz="2000" dirty="0"/>
          </a:p>
        </p:txBody>
      </p:sp>
      <p:pic>
        <p:nvPicPr>
          <p:cNvPr id="31750" name="Picture 6">
            <a:extLst>
              <a:ext uri="{FF2B5EF4-FFF2-40B4-BE49-F238E27FC236}">
                <a16:creationId xmlns:a16="http://schemas.microsoft.com/office/drawing/2014/main" id="{BC1C0DAF-7E1E-4C28-880C-7BE3C13346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1219200"/>
            <a:ext cx="6651625"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B259F059-38B7-4F49-B845-B3A71BEDEDCE}"/>
              </a:ext>
            </a:extLst>
          </p:cNvPr>
          <p:cNvSpPr>
            <a:spLocks noGrp="1" noChangeArrowheads="1"/>
          </p:cNvSpPr>
          <p:nvPr>
            <p:ph type="title"/>
          </p:nvPr>
        </p:nvSpPr>
        <p:spPr/>
        <p:txBody>
          <a:bodyPr/>
          <a:lstStyle/>
          <a:p>
            <a:r>
              <a:rPr lang="en-US"/>
              <a:t>Subneting</a:t>
            </a:r>
          </a:p>
        </p:txBody>
      </p:sp>
      <p:sp>
        <p:nvSpPr>
          <p:cNvPr id="4" name="Content Placeholder 3">
            <a:extLst>
              <a:ext uri="{FF2B5EF4-FFF2-40B4-BE49-F238E27FC236}">
                <a16:creationId xmlns:a16="http://schemas.microsoft.com/office/drawing/2014/main" id="{06FF5271-2D03-4484-ADF9-82381D025AAD}"/>
              </a:ext>
            </a:extLst>
          </p:cNvPr>
          <p:cNvSpPr>
            <a:spLocks noGrp="1"/>
          </p:cNvSpPr>
          <p:nvPr>
            <p:ph sz="half" idx="1"/>
          </p:nvPr>
        </p:nvSpPr>
        <p:spPr>
          <a:xfrm>
            <a:off x="740664" y="4293394"/>
            <a:ext cx="11055750" cy="1861344"/>
          </a:xfrm>
        </p:spPr>
        <p:txBody>
          <a:bodyPr/>
          <a:lstStyle/>
          <a:p>
            <a:r>
              <a:rPr lang="en-US" sz="2000" dirty="0"/>
              <a:t>Subnet addresses include the Class A, Class B, or Class C network portion, plus a subnet field and a host field. The subnet field and the host field are created from the original host portion for the entire network. The ability to decide how to divide the original host portion into the new subnet and host fields provides addressing flexibility for the network administrator. To create a subnet address, a network administrator borrows bits from the original host portion and designates them as the subnet field.</a:t>
            </a:r>
          </a:p>
          <a:p>
            <a:endParaRPr lang="en-US" sz="2000" dirty="0"/>
          </a:p>
        </p:txBody>
      </p:sp>
      <p:pic>
        <p:nvPicPr>
          <p:cNvPr id="32774" name="Picture 4">
            <a:extLst>
              <a:ext uri="{FF2B5EF4-FFF2-40B4-BE49-F238E27FC236}">
                <a16:creationId xmlns:a16="http://schemas.microsoft.com/office/drawing/2014/main" id="{707018DD-C2F2-4A53-A1B6-80FD363C5222}"/>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683669" y="1283509"/>
            <a:ext cx="5715000" cy="292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9FD462B8-0499-4E75-9EB1-E52D630A839C}"/>
              </a:ext>
            </a:extLst>
          </p:cNvPr>
          <p:cNvSpPr>
            <a:spLocks noGrp="1" noChangeArrowheads="1"/>
          </p:cNvSpPr>
          <p:nvPr>
            <p:ph type="title"/>
          </p:nvPr>
        </p:nvSpPr>
        <p:spPr/>
        <p:txBody>
          <a:bodyPr/>
          <a:lstStyle/>
          <a:p>
            <a:r>
              <a:rPr lang="en-US" dirty="0"/>
              <a:t>IMPORTANT!!!</a:t>
            </a:r>
          </a:p>
        </p:txBody>
      </p:sp>
      <p:sp>
        <p:nvSpPr>
          <p:cNvPr id="4" name="Content Placeholder 3">
            <a:extLst>
              <a:ext uri="{FF2B5EF4-FFF2-40B4-BE49-F238E27FC236}">
                <a16:creationId xmlns:a16="http://schemas.microsoft.com/office/drawing/2014/main" id="{FADCBA20-8059-4D69-978A-1D5E1C46F02C}"/>
              </a:ext>
            </a:extLst>
          </p:cNvPr>
          <p:cNvSpPr>
            <a:spLocks noGrp="1"/>
          </p:cNvSpPr>
          <p:nvPr>
            <p:ph sz="half" idx="1"/>
          </p:nvPr>
        </p:nvSpPr>
        <p:spPr/>
        <p:txBody>
          <a:bodyPr anchor="ctr"/>
          <a:lstStyle/>
          <a:p>
            <a:pPr algn="ctr" eaLnBrk="1" hangingPunct="1"/>
            <a:r>
              <a:rPr lang="en-US" altLang="en-US" sz="2800" dirty="0"/>
              <a:t>You must always borrow at least 2 bits and you must always leave at least 2 bits:</a:t>
            </a:r>
          </a:p>
          <a:p>
            <a:pPr algn="ctr" eaLnBrk="1" hangingPunct="1"/>
            <a:endParaRPr lang="en-US" altLang="en-US" sz="2800" dirty="0"/>
          </a:p>
          <a:p>
            <a:pPr algn="ctr" eaLnBrk="1" hangingPunct="1"/>
            <a:r>
              <a:rPr lang="en-US" altLang="en-US" sz="2800" b="1" dirty="0"/>
              <a:t>One for the network number and one for the broadcast.</a:t>
            </a:r>
          </a:p>
          <a:p>
            <a:pPr algn="ct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999C8C0D-CD3A-4BF4-91FA-BA3434D36BF4}"/>
              </a:ext>
            </a:extLst>
          </p:cNvPr>
          <p:cNvSpPr>
            <a:spLocks noGrp="1" noChangeArrowheads="1"/>
          </p:cNvSpPr>
          <p:nvPr>
            <p:ph type="title"/>
          </p:nvPr>
        </p:nvSpPr>
        <p:spPr/>
        <p:txBody>
          <a:bodyPr/>
          <a:lstStyle/>
          <a:p>
            <a:r>
              <a:rPr lang="en-US"/>
              <a:t>What is a Subnet Mask?</a:t>
            </a:r>
          </a:p>
        </p:txBody>
      </p:sp>
      <p:sp>
        <p:nvSpPr>
          <p:cNvPr id="23558" name="Text Box 3">
            <a:extLst>
              <a:ext uri="{FF2B5EF4-FFF2-40B4-BE49-F238E27FC236}">
                <a16:creationId xmlns:a16="http://schemas.microsoft.com/office/drawing/2014/main" id="{B7D01D36-971F-430C-A221-7B504B8319EF}"/>
              </a:ext>
            </a:extLst>
          </p:cNvPr>
          <p:cNvSpPr txBox="1">
            <a:spLocks noChangeArrowheads="1"/>
          </p:cNvSpPr>
          <p:nvPr/>
        </p:nvSpPr>
        <p:spPr bwMode="auto">
          <a:xfrm>
            <a:off x="740664" y="3264694"/>
            <a:ext cx="11055750" cy="3093154"/>
          </a:xfrm>
          <a:prstGeom prst="rect">
            <a:avLst/>
          </a:prstGeom>
          <a:noFill/>
          <a:ln w="9525">
            <a:noFill/>
            <a:miter lim="800000"/>
            <a:headEnd/>
            <a:tailEnd/>
          </a:ln>
        </p:spPr>
        <p:txBody>
          <a:bodyPr wrap="square">
            <a:spAutoFit/>
          </a:bodyPr>
          <a:lstStyle/>
          <a:p>
            <a:pPr eaLnBrk="1" fontAlgn="auto" hangingPunct="1">
              <a:spcBef>
                <a:spcPts val="0"/>
              </a:spcBef>
              <a:spcAft>
                <a:spcPct val="25000"/>
              </a:spcAft>
              <a:defRPr/>
            </a:pPr>
            <a:r>
              <a:rPr lang="en-US" sz="2000" u="sng" dirty="0">
                <a:latin typeface="Open Sans"/>
              </a:rPr>
              <a:t>The subnet mask</a:t>
            </a:r>
            <a:r>
              <a:rPr lang="en-US" sz="2000" dirty="0">
                <a:latin typeface="Open Sans"/>
              </a:rPr>
              <a:t> (formal term: extended network prefix), </a:t>
            </a:r>
            <a:r>
              <a:rPr lang="en-US" sz="2000" u="sng" dirty="0">
                <a:latin typeface="Open Sans"/>
              </a:rPr>
              <a:t>tells the network devices which part of an address is the network field and which part is the host field</a:t>
            </a:r>
            <a:r>
              <a:rPr lang="en-US" sz="2000" dirty="0">
                <a:latin typeface="Open Sans"/>
              </a:rPr>
              <a:t>. A subnet mask is 32 bits long and has 4 octets, just like an IP address. </a:t>
            </a:r>
            <a:r>
              <a:rPr lang="en-US" sz="2000" b="1" u="sng" dirty="0">
                <a:latin typeface="Open Sans"/>
              </a:rPr>
              <a:t>Bits are always borrowed from the leftmost available bit.</a:t>
            </a:r>
          </a:p>
          <a:p>
            <a:pPr eaLnBrk="1" fontAlgn="auto" hangingPunct="1">
              <a:spcBef>
                <a:spcPts val="0"/>
              </a:spcBef>
              <a:spcAft>
                <a:spcPct val="25000"/>
              </a:spcAft>
              <a:defRPr/>
            </a:pPr>
            <a:endParaRPr lang="en-US" sz="2000" dirty="0">
              <a:latin typeface="Open Sans"/>
            </a:endParaRPr>
          </a:p>
          <a:p>
            <a:pPr eaLnBrk="1" fontAlgn="auto" hangingPunct="1">
              <a:spcBef>
                <a:spcPts val="0"/>
              </a:spcBef>
              <a:spcAft>
                <a:spcPct val="25000"/>
              </a:spcAft>
              <a:defRPr/>
            </a:pPr>
            <a:r>
              <a:rPr lang="en-US" sz="2000" dirty="0">
                <a:latin typeface="Open Sans"/>
              </a:rPr>
              <a:t>To determine the subnet mask for a particular </a:t>
            </a:r>
            <a:r>
              <a:rPr lang="en-US" sz="2000" dirty="0" err="1">
                <a:latin typeface="Open Sans"/>
              </a:rPr>
              <a:t>subnetwork</a:t>
            </a:r>
            <a:r>
              <a:rPr lang="en-US" sz="2000" dirty="0">
                <a:latin typeface="Open Sans"/>
              </a:rPr>
              <a:t> IP address, follow these steps:</a:t>
            </a:r>
          </a:p>
          <a:p>
            <a:pPr eaLnBrk="1" fontAlgn="auto" hangingPunct="1">
              <a:spcBef>
                <a:spcPts val="0"/>
              </a:spcBef>
              <a:spcAft>
                <a:spcPts val="0"/>
              </a:spcAft>
              <a:buFont typeface="Times" pitchFamily="18" charset="0"/>
              <a:buAutoNum type="arabicParenBoth"/>
              <a:defRPr/>
            </a:pPr>
            <a:r>
              <a:rPr lang="en-US" sz="2000" dirty="0">
                <a:latin typeface="Open Sans"/>
              </a:rPr>
              <a:t>Express the </a:t>
            </a:r>
            <a:r>
              <a:rPr lang="en-US" sz="2000" dirty="0" err="1">
                <a:latin typeface="Open Sans"/>
              </a:rPr>
              <a:t>subnetwork</a:t>
            </a:r>
            <a:r>
              <a:rPr lang="en-US" sz="2000" dirty="0">
                <a:latin typeface="Open Sans"/>
              </a:rPr>
              <a:t> IP address in binary form. </a:t>
            </a:r>
          </a:p>
          <a:p>
            <a:pPr eaLnBrk="1" fontAlgn="auto" hangingPunct="1">
              <a:spcBef>
                <a:spcPts val="0"/>
              </a:spcBef>
              <a:spcAft>
                <a:spcPts val="0"/>
              </a:spcAft>
              <a:buFont typeface="Times" pitchFamily="18" charset="0"/>
              <a:buAutoNum type="arabicParenBoth"/>
              <a:defRPr/>
            </a:pPr>
            <a:r>
              <a:rPr lang="en-US" sz="2000" dirty="0">
                <a:latin typeface="Open Sans"/>
              </a:rPr>
              <a:t>Replace the network and subnet portion of the address with 1s. </a:t>
            </a:r>
          </a:p>
          <a:p>
            <a:pPr eaLnBrk="1" fontAlgn="auto" hangingPunct="1">
              <a:spcBef>
                <a:spcPts val="0"/>
              </a:spcBef>
              <a:spcAft>
                <a:spcPts val="0"/>
              </a:spcAft>
              <a:buFont typeface="Times" pitchFamily="18" charset="0"/>
              <a:buAutoNum type="arabicParenBoth"/>
              <a:defRPr/>
            </a:pPr>
            <a:r>
              <a:rPr lang="en-US" sz="2000" dirty="0">
                <a:latin typeface="Open Sans"/>
              </a:rPr>
              <a:t>Replace the host portion of the address with 0s. </a:t>
            </a:r>
          </a:p>
          <a:p>
            <a:pPr eaLnBrk="1" fontAlgn="auto" hangingPunct="1">
              <a:spcBef>
                <a:spcPts val="0"/>
              </a:spcBef>
              <a:spcAft>
                <a:spcPts val="0"/>
              </a:spcAft>
              <a:buFont typeface="Times" pitchFamily="18" charset="0"/>
              <a:buAutoNum type="arabicParenBoth"/>
              <a:defRPr/>
            </a:pPr>
            <a:r>
              <a:rPr lang="en-US" sz="2000" dirty="0">
                <a:latin typeface="Open Sans"/>
              </a:rPr>
              <a:t>Convert the binary expression back into dotted-decimal notation.</a:t>
            </a:r>
          </a:p>
        </p:txBody>
      </p:sp>
      <p:sp>
        <p:nvSpPr>
          <p:cNvPr id="34822" name="Text Box 4">
            <a:extLst>
              <a:ext uri="{FF2B5EF4-FFF2-40B4-BE49-F238E27FC236}">
                <a16:creationId xmlns:a16="http://schemas.microsoft.com/office/drawing/2014/main" id="{9B3773E5-DB58-45AC-814F-3DF20216A0C7}"/>
              </a:ext>
            </a:extLst>
          </p:cNvPr>
          <p:cNvSpPr txBox="1">
            <a:spLocks noChangeArrowheads="1"/>
          </p:cNvSpPr>
          <p:nvPr/>
        </p:nvSpPr>
        <p:spPr bwMode="auto">
          <a:xfrm>
            <a:off x="2195580" y="1770864"/>
            <a:ext cx="3400291"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000" dirty="0">
                <a:latin typeface="Open Sans"/>
              </a:rPr>
              <a:t>Class B Default Subnet Mask</a:t>
            </a:r>
          </a:p>
          <a:p>
            <a:pPr algn="ctr" eaLnBrk="1" hangingPunct="1"/>
            <a:r>
              <a:rPr lang="en-US" altLang="en-US" sz="2000" b="1" dirty="0">
                <a:latin typeface="Open Sans"/>
              </a:rPr>
              <a:t>255.255.0.0</a:t>
            </a:r>
          </a:p>
        </p:txBody>
      </p:sp>
      <p:sp>
        <p:nvSpPr>
          <p:cNvPr id="34823" name="Text Box 5">
            <a:extLst>
              <a:ext uri="{FF2B5EF4-FFF2-40B4-BE49-F238E27FC236}">
                <a16:creationId xmlns:a16="http://schemas.microsoft.com/office/drawing/2014/main" id="{3D496F24-E130-426D-B612-B8271AE7C5F7}"/>
              </a:ext>
            </a:extLst>
          </p:cNvPr>
          <p:cNvSpPr txBox="1">
            <a:spLocks noChangeArrowheads="1"/>
          </p:cNvSpPr>
          <p:nvPr/>
        </p:nvSpPr>
        <p:spPr bwMode="auto">
          <a:xfrm>
            <a:off x="5884069" y="1770864"/>
            <a:ext cx="3429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000" dirty="0">
                <a:latin typeface="Open Sans"/>
              </a:rPr>
              <a:t>Class B Subnet Mask with </a:t>
            </a:r>
          </a:p>
          <a:p>
            <a:pPr algn="ctr" eaLnBrk="1" hangingPunct="1"/>
            <a:r>
              <a:rPr lang="en-US" altLang="en-US" sz="2000" dirty="0">
                <a:latin typeface="Open Sans"/>
              </a:rPr>
              <a:t>4 bits borrowed</a:t>
            </a:r>
          </a:p>
          <a:p>
            <a:pPr algn="ctr" eaLnBrk="1" hangingPunct="1"/>
            <a:r>
              <a:rPr lang="en-US" altLang="en-US" sz="2000" b="1" dirty="0">
                <a:latin typeface="Open Sans"/>
              </a:rPr>
              <a:t>255.255.240.0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026">
            <a:extLst>
              <a:ext uri="{FF2B5EF4-FFF2-40B4-BE49-F238E27FC236}">
                <a16:creationId xmlns:a16="http://schemas.microsoft.com/office/drawing/2014/main" id="{E076BA3A-1ED5-402F-A964-F12D7C8CFAE4}"/>
              </a:ext>
            </a:extLst>
          </p:cNvPr>
          <p:cNvSpPr>
            <a:spLocks noGrp="1" noChangeArrowheads="1"/>
          </p:cNvSpPr>
          <p:nvPr>
            <p:ph type="title"/>
          </p:nvPr>
        </p:nvSpPr>
        <p:spPr/>
        <p:txBody>
          <a:bodyPr/>
          <a:lstStyle/>
          <a:p>
            <a:r>
              <a:rPr lang="en-US"/>
              <a:t>Subnet Masks</a:t>
            </a:r>
          </a:p>
        </p:txBody>
      </p:sp>
      <p:sp>
        <p:nvSpPr>
          <p:cNvPr id="24582" name="Rectangle 1027">
            <a:extLst>
              <a:ext uri="{FF2B5EF4-FFF2-40B4-BE49-F238E27FC236}">
                <a16:creationId xmlns:a16="http://schemas.microsoft.com/office/drawing/2014/main" id="{CBCCBA88-51DF-40D1-B6D0-63E6888A37F4}"/>
              </a:ext>
            </a:extLst>
          </p:cNvPr>
          <p:cNvSpPr>
            <a:spLocks noGrp="1" noChangeArrowheads="1"/>
          </p:cNvSpPr>
          <p:nvPr>
            <p:ph sz="half" idx="1"/>
          </p:nvPr>
        </p:nvSpPr>
        <p:spPr/>
        <p:txBody>
          <a:bodyPr/>
          <a:lstStyle/>
          <a:p>
            <a:r>
              <a:rPr lang="en-US" dirty="0"/>
              <a:t>If you have a class C address:</a:t>
            </a:r>
          </a:p>
          <a:p>
            <a:r>
              <a:rPr lang="en-US" dirty="0"/>
              <a:t>How many bits are used without </a:t>
            </a:r>
            <a:r>
              <a:rPr lang="en-US" dirty="0" err="1"/>
              <a:t>subneting</a:t>
            </a:r>
            <a:r>
              <a:rPr lang="en-US" dirty="0"/>
              <a:t>?</a:t>
            </a:r>
          </a:p>
          <a:p>
            <a:endParaRPr lang="en-US" dirty="0"/>
          </a:p>
          <a:p>
            <a:r>
              <a:rPr lang="en-US" dirty="0"/>
              <a:t>What is the subnet mask?</a:t>
            </a:r>
          </a:p>
          <a:p>
            <a:endParaRPr lang="en-US" dirty="0"/>
          </a:p>
          <a:p>
            <a:r>
              <a:rPr lang="en-US" dirty="0"/>
              <a:t>If you borrowed 4 bits, how many are used?</a:t>
            </a:r>
          </a:p>
          <a:p>
            <a:endParaRPr lang="en-US" dirty="0"/>
          </a:p>
          <a:p>
            <a:r>
              <a:rPr lang="en-US" dirty="0"/>
              <a:t>What is the subnet mask?</a:t>
            </a:r>
          </a:p>
          <a:p>
            <a:endParaRPr lang="en-US" dirty="0"/>
          </a:p>
        </p:txBody>
      </p:sp>
      <p:sp>
        <p:nvSpPr>
          <p:cNvPr id="54276" name="Text Box 1028">
            <a:extLst>
              <a:ext uri="{FF2B5EF4-FFF2-40B4-BE49-F238E27FC236}">
                <a16:creationId xmlns:a16="http://schemas.microsoft.com/office/drawing/2014/main" id="{84145291-53CE-471B-BA26-21E18D9189EB}"/>
              </a:ext>
            </a:extLst>
          </p:cNvPr>
          <p:cNvSpPr txBox="1">
            <a:spLocks noChangeArrowheads="1"/>
          </p:cNvSpPr>
          <p:nvPr/>
        </p:nvSpPr>
        <p:spPr bwMode="auto">
          <a:xfrm>
            <a:off x="3095625" y="2424112"/>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800" b="1">
                <a:latin typeface="Times" panose="02020603050405020304" pitchFamily="18" charset="0"/>
              </a:rPr>
              <a:t>24</a:t>
            </a:r>
            <a:endParaRPr lang="en-US" altLang="en-US" sz="2400">
              <a:latin typeface="Times" panose="02020603050405020304" pitchFamily="18" charset="0"/>
            </a:endParaRPr>
          </a:p>
        </p:txBody>
      </p:sp>
      <p:sp>
        <p:nvSpPr>
          <p:cNvPr id="54277" name="Text Box 1029">
            <a:extLst>
              <a:ext uri="{FF2B5EF4-FFF2-40B4-BE49-F238E27FC236}">
                <a16:creationId xmlns:a16="http://schemas.microsoft.com/office/drawing/2014/main" id="{997EDB0B-4928-4A83-876B-04FA9F4A645D}"/>
              </a:ext>
            </a:extLst>
          </p:cNvPr>
          <p:cNvSpPr txBox="1">
            <a:spLocks noChangeArrowheads="1"/>
          </p:cNvSpPr>
          <p:nvPr/>
        </p:nvSpPr>
        <p:spPr bwMode="auto">
          <a:xfrm>
            <a:off x="2438400" y="3505200"/>
            <a:ext cx="71913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dirty="0">
                <a:latin typeface="Times" panose="02020603050405020304" pitchFamily="18" charset="0"/>
              </a:rPr>
              <a:t>11111111.11111111.11111111.00000000 or 255.255.255.0</a:t>
            </a:r>
          </a:p>
        </p:txBody>
      </p:sp>
      <p:sp>
        <p:nvSpPr>
          <p:cNvPr id="54278" name="Text Box 1030">
            <a:extLst>
              <a:ext uri="{FF2B5EF4-FFF2-40B4-BE49-F238E27FC236}">
                <a16:creationId xmlns:a16="http://schemas.microsoft.com/office/drawing/2014/main" id="{F18C3B6D-A3D5-4F20-A9B7-8D30ED5EBD24}"/>
              </a:ext>
            </a:extLst>
          </p:cNvPr>
          <p:cNvSpPr txBox="1">
            <a:spLocks noChangeArrowheads="1"/>
          </p:cNvSpPr>
          <p:nvPr/>
        </p:nvSpPr>
        <p:spPr bwMode="auto">
          <a:xfrm>
            <a:off x="3130550" y="4529138"/>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800" b="1" dirty="0">
                <a:latin typeface="Times" panose="02020603050405020304" pitchFamily="18" charset="0"/>
              </a:rPr>
              <a:t>28</a:t>
            </a:r>
            <a:endParaRPr lang="en-US" altLang="en-US" sz="2400" dirty="0">
              <a:latin typeface="Times" panose="02020603050405020304" pitchFamily="18" charset="0"/>
            </a:endParaRPr>
          </a:p>
        </p:txBody>
      </p:sp>
      <p:sp>
        <p:nvSpPr>
          <p:cNvPr id="54279" name="Text Box 1031">
            <a:extLst>
              <a:ext uri="{FF2B5EF4-FFF2-40B4-BE49-F238E27FC236}">
                <a16:creationId xmlns:a16="http://schemas.microsoft.com/office/drawing/2014/main" id="{A8C0B211-248D-45B1-9F29-1B2DA83CDB09}"/>
              </a:ext>
            </a:extLst>
          </p:cNvPr>
          <p:cNvSpPr txBox="1">
            <a:spLocks noChangeArrowheads="1"/>
          </p:cNvSpPr>
          <p:nvPr/>
        </p:nvSpPr>
        <p:spPr bwMode="auto">
          <a:xfrm>
            <a:off x="2438400" y="5529263"/>
            <a:ext cx="74485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Times" panose="02020603050405020304" pitchFamily="18" charset="0"/>
              </a:rPr>
              <a:t>11111111.11111111.11111111.11110000 or 255.255.255.240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4276"/>
                                        </p:tgtEl>
                                        <p:attrNameLst>
                                          <p:attrName>style.visibility</p:attrName>
                                        </p:attrNameLst>
                                      </p:cBhvr>
                                      <p:to>
                                        <p:strVal val="visible"/>
                                      </p:to>
                                    </p:set>
                                    <p:animEffect transition="in" filter="dissolve">
                                      <p:cBhvr>
                                        <p:cTn id="7" dur="500"/>
                                        <p:tgtEl>
                                          <p:spTgt spid="542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4277"/>
                                        </p:tgtEl>
                                        <p:attrNameLst>
                                          <p:attrName>style.visibility</p:attrName>
                                        </p:attrNameLst>
                                      </p:cBhvr>
                                      <p:to>
                                        <p:strVal val="visible"/>
                                      </p:to>
                                    </p:set>
                                    <p:animEffect transition="in" filter="dissolve">
                                      <p:cBhvr>
                                        <p:cTn id="12" dur="500"/>
                                        <p:tgtEl>
                                          <p:spTgt spid="5427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4278"/>
                                        </p:tgtEl>
                                        <p:attrNameLst>
                                          <p:attrName>style.visibility</p:attrName>
                                        </p:attrNameLst>
                                      </p:cBhvr>
                                      <p:to>
                                        <p:strVal val="visible"/>
                                      </p:to>
                                    </p:set>
                                    <p:animEffect transition="in" filter="dissolve">
                                      <p:cBhvr>
                                        <p:cTn id="17" dur="500"/>
                                        <p:tgtEl>
                                          <p:spTgt spid="5427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4279"/>
                                        </p:tgtEl>
                                        <p:attrNameLst>
                                          <p:attrName>style.visibility</p:attrName>
                                        </p:attrNameLst>
                                      </p:cBhvr>
                                      <p:to>
                                        <p:strVal val="visible"/>
                                      </p:to>
                                    </p:set>
                                    <p:animEffect transition="in" filter="dissolve">
                                      <p:cBhvr>
                                        <p:cTn id="22" dur="500"/>
                                        <p:tgtEl>
                                          <p:spTgt spid="542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6" grpId="0" autoUpdateAnimBg="0"/>
      <p:bldP spid="54277" grpId="0" autoUpdateAnimBg="0"/>
      <p:bldP spid="54278" grpId="0" autoUpdateAnimBg="0"/>
      <p:bldP spid="54279"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3BAF61C-A6B2-4245-9E08-9B6671CCDC14}"/>
              </a:ext>
            </a:extLst>
          </p:cNvPr>
          <p:cNvSpPr>
            <a:spLocks noGrp="1"/>
          </p:cNvSpPr>
          <p:nvPr>
            <p:ph type="title"/>
          </p:nvPr>
        </p:nvSpPr>
        <p:spPr/>
        <p:txBody>
          <a:bodyPr/>
          <a:lstStyle/>
          <a:p>
            <a:r>
              <a:rPr lang="en-US" dirty="0"/>
              <a:t>Examples of Subnet Masks</a:t>
            </a:r>
          </a:p>
        </p:txBody>
      </p:sp>
      <p:sp>
        <p:nvSpPr>
          <p:cNvPr id="36869" name="Text Box 3">
            <a:extLst>
              <a:ext uri="{FF2B5EF4-FFF2-40B4-BE49-F238E27FC236}">
                <a16:creationId xmlns:a16="http://schemas.microsoft.com/office/drawing/2014/main" id="{50C2F1A4-51B0-4943-9222-748AE6BB4674}"/>
              </a:ext>
            </a:extLst>
          </p:cNvPr>
          <p:cNvSpPr txBox="1">
            <a:spLocks noChangeArrowheads="1"/>
          </p:cNvSpPr>
          <p:nvPr/>
        </p:nvSpPr>
        <p:spPr bwMode="auto">
          <a:xfrm>
            <a:off x="740663" y="1676400"/>
            <a:ext cx="1077506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400" dirty="0">
                <a:latin typeface="Open Sans"/>
              </a:rPr>
              <a:t>What is the Subnet Mask for this IP address?</a:t>
            </a:r>
          </a:p>
        </p:txBody>
      </p:sp>
      <p:sp>
        <p:nvSpPr>
          <p:cNvPr id="36870" name="Text Box 4">
            <a:extLst>
              <a:ext uri="{FF2B5EF4-FFF2-40B4-BE49-F238E27FC236}">
                <a16:creationId xmlns:a16="http://schemas.microsoft.com/office/drawing/2014/main" id="{96DAAE60-0938-4796-B515-140FA40D52C4}"/>
              </a:ext>
            </a:extLst>
          </p:cNvPr>
          <p:cNvSpPr txBox="1">
            <a:spLocks noChangeArrowheads="1"/>
          </p:cNvSpPr>
          <p:nvPr/>
        </p:nvSpPr>
        <p:spPr bwMode="auto">
          <a:xfrm>
            <a:off x="2438400" y="2422525"/>
            <a:ext cx="2951163"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buFont typeface="Times" panose="02020603050405020304" pitchFamily="18" charset="0"/>
              <a:buAutoNum type="arabicParenBoth"/>
            </a:pPr>
            <a:r>
              <a:rPr lang="en-US" altLang="en-US" sz="2400">
                <a:latin typeface="Times" panose="02020603050405020304" pitchFamily="18" charset="0"/>
              </a:rPr>
              <a:t>194.78.112.6/28  </a:t>
            </a:r>
          </a:p>
          <a:p>
            <a:pPr eaLnBrk="1" hangingPunct="1">
              <a:buFont typeface="Times" panose="02020603050405020304" pitchFamily="18" charset="0"/>
              <a:buAutoNum type="arabicParenBoth"/>
            </a:pPr>
            <a:endParaRPr lang="en-US" altLang="en-US" sz="2400">
              <a:latin typeface="Times" panose="02020603050405020304" pitchFamily="18" charset="0"/>
            </a:endParaRPr>
          </a:p>
          <a:p>
            <a:pPr eaLnBrk="1" hangingPunct="1">
              <a:buFont typeface="Times" panose="02020603050405020304" pitchFamily="18" charset="0"/>
              <a:buAutoNum type="arabicParenBoth"/>
            </a:pPr>
            <a:r>
              <a:rPr lang="en-US" altLang="en-US" sz="2400">
                <a:latin typeface="Times" panose="02020603050405020304" pitchFamily="18" charset="0"/>
              </a:rPr>
              <a:t>117.23.8.3/10</a:t>
            </a:r>
          </a:p>
          <a:p>
            <a:pPr eaLnBrk="1" hangingPunct="1">
              <a:buFont typeface="Times" panose="02020603050405020304" pitchFamily="18" charset="0"/>
              <a:buAutoNum type="arabicParenBoth"/>
            </a:pPr>
            <a:endParaRPr lang="en-US" altLang="en-US" sz="2400">
              <a:latin typeface="Times" panose="02020603050405020304" pitchFamily="18" charset="0"/>
            </a:endParaRPr>
          </a:p>
          <a:p>
            <a:pPr eaLnBrk="1" hangingPunct="1">
              <a:buFont typeface="Times" panose="02020603050405020304" pitchFamily="18" charset="0"/>
              <a:buAutoNum type="arabicParenBoth"/>
            </a:pPr>
            <a:r>
              <a:rPr lang="en-US" altLang="en-US" sz="2400">
                <a:latin typeface="Times" panose="02020603050405020304" pitchFamily="18" charset="0"/>
              </a:rPr>
              <a:t>156.132.64.12/20</a:t>
            </a:r>
          </a:p>
          <a:p>
            <a:pPr eaLnBrk="1" hangingPunct="1">
              <a:buFont typeface="Times" panose="02020603050405020304" pitchFamily="18" charset="0"/>
              <a:buAutoNum type="arabicParenBoth"/>
            </a:pPr>
            <a:endParaRPr lang="en-US" altLang="en-US" sz="2400">
              <a:latin typeface="Times" panose="02020603050405020304" pitchFamily="18" charset="0"/>
            </a:endParaRPr>
          </a:p>
          <a:p>
            <a:pPr eaLnBrk="1" hangingPunct="1">
              <a:buFont typeface="Times" panose="02020603050405020304" pitchFamily="18" charset="0"/>
              <a:buAutoNum type="arabicParenBoth"/>
            </a:pPr>
            <a:r>
              <a:rPr lang="en-US" altLang="en-US" sz="2400">
                <a:latin typeface="Times" panose="02020603050405020304" pitchFamily="18" charset="0"/>
              </a:rPr>
              <a:t>208.150.112.16/30</a:t>
            </a:r>
          </a:p>
          <a:p>
            <a:pPr eaLnBrk="1" hangingPunct="1">
              <a:buFont typeface="Times" panose="02020603050405020304" pitchFamily="18" charset="0"/>
              <a:buAutoNum type="arabicParenBoth"/>
            </a:pPr>
            <a:endParaRPr lang="en-US" altLang="en-US" sz="2400">
              <a:latin typeface="Times" panose="02020603050405020304" pitchFamily="18" charset="0"/>
            </a:endParaRPr>
          </a:p>
          <a:p>
            <a:pPr eaLnBrk="1" hangingPunct="1">
              <a:buFont typeface="Times" panose="02020603050405020304" pitchFamily="18" charset="0"/>
              <a:buAutoNum type="arabicParenBoth"/>
            </a:pPr>
            <a:r>
              <a:rPr lang="en-US" altLang="en-US" sz="2400">
                <a:latin typeface="Times" panose="02020603050405020304" pitchFamily="18" charset="0"/>
              </a:rPr>
              <a:t>91.118.125.2/16</a:t>
            </a:r>
          </a:p>
        </p:txBody>
      </p:sp>
      <p:sp>
        <p:nvSpPr>
          <p:cNvPr id="36871" name="Line 5">
            <a:extLst>
              <a:ext uri="{FF2B5EF4-FFF2-40B4-BE49-F238E27FC236}">
                <a16:creationId xmlns:a16="http://schemas.microsoft.com/office/drawing/2014/main" id="{FB60E1EA-2F58-4B5D-95A5-DA338DA5B3F0}"/>
              </a:ext>
            </a:extLst>
          </p:cNvPr>
          <p:cNvSpPr>
            <a:spLocks noChangeShapeType="1"/>
          </p:cNvSpPr>
          <p:nvPr/>
        </p:nvSpPr>
        <p:spPr bwMode="auto">
          <a:xfrm>
            <a:off x="5410200" y="2667000"/>
            <a:ext cx="1066800" cy="0"/>
          </a:xfrm>
          <a:prstGeom prst="line">
            <a:avLst/>
          </a:prstGeom>
          <a:noFill/>
          <a:ln w="666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6872" name="Line 6">
            <a:extLst>
              <a:ext uri="{FF2B5EF4-FFF2-40B4-BE49-F238E27FC236}">
                <a16:creationId xmlns:a16="http://schemas.microsoft.com/office/drawing/2014/main" id="{61A236BA-1B9E-40EB-A59F-861B7B4D36A3}"/>
              </a:ext>
            </a:extLst>
          </p:cNvPr>
          <p:cNvSpPr>
            <a:spLocks noChangeShapeType="1"/>
          </p:cNvSpPr>
          <p:nvPr/>
        </p:nvSpPr>
        <p:spPr bwMode="auto">
          <a:xfrm>
            <a:off x="5410200" y="3352800"/>
            <a:ext cx="1066800" cy="0"/>
          </a:xfrm>
          <a:prstGeom prst="line">
            <a:avLst/>
          </a:prstGeom>
          <a:noFill/>
          <a:ln w="666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6873" name="Line 7">
            <a:extLst>
              <a:ext uri="{FF2B5EF4-FFF2-40B4-BE49-F238E27FC236}">
                <a16:creationId xmlns:a16="http://schemas.microsoft.com/office/drawing/2014/main" id="{A152317C-67C8-4412-9612-8CBD919D2C35}"/>
              </a:ext>
            </a:extLst>
          </p:cNvPr>
          <p:cNvSpPr>
            <a:spLocks noChangeShapeType="1"/>
          </p:cNvSpPr>
          <p:nvPr/>
        </p:nvSpPr>
        <p:spPr bwMode="auto">
          <a:xfrm>
            <a:off x="5410200" y="4114800"/>
            <a:ext cx="1066800" cy="0"/>
          </a:xfrm>
          <a:prstGeom prst="line">
            <a:avLst/>
          </a:prstGeom>
          <a:noFill/>
          <a:ln w="666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6874" name="Line 8">
            <a:extLst>
              <a:ext uri="{FF2B5EF4-FFF2-40B4-BE49-F238E27FC236}">
                <a16:creationId xmlns:a16="http://schemas.microsoft.com/office/drawing/2014/main" id="{0CEB8DB9-4CBA-470A-9518-2BCBC0CA45A5}"/>
              </a:ext>
            </a:extLst>
          </p:cNvPr>
          <p:cNvSpPr>
            <a:spLocks noChangeShapeType="1"/>
          </p:cNvSpPr>
          <p:nvPr/>
        </p:nvSpPr>
        <p:spPr bwMode="auto">
          <a:xfrm>
            <a:off x="5410200" y="4800600"/>
            <a:ext cx="1066800" cy="0"/>
          </a:xfrm>
          <a:prstGeom prst="line">
            <a:avLst/>
          </a:prstGeom>
          <a:noFill/>
          <a:ln w="666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6875" name="Line 9">
            <a:extLst>
              <a:ext uri="{FF2B5EF4-FFF2-40B4-BE49-F238E27FC236}">
                <a16:creationId xmlns:a16="http://schemas.microsoft.com/office/drawing/2014/main" id="{02F91ACD-0BB9-4F19-994D-91B823BD36A0}"/>
              </a:ext>
            </a:extLst>
          </p:cNvPr>
          <p:cNvSpPr>
            <a:spLocks noChangeShapeType="1"/>
          </p:cNvSpPr>
          <p:nvPr/>
        </p:nvSpPr>
        <p:spPr bwMode="auto">
          <a:xfrm>
            <a:off x="5410200" y="5562600"/>
            <a:ext cx="1066800" cy="0"/>
          </a:xfrm>
          <a:prstGeom prst="line">
            <a:avLst/>
          </a:prstGeom>
          <a:noFill/>
          <a:ln w="666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3258" name="Text Box 10">
            <a:extLst>
              <a:ext uri="{FF2B5EF4-FFF2-40B4-BE49-F238E27FC236}">
                <a16:creationId xmlns:a16="http://schemas.microsoft.com/office/drawing/2014/main" id="{95D348EE-A66C-4D50-9196-FFB7A2F06A5F}"/>
              </a:ext>
            </a:extLst>
          </p:cNvPr>
          <p:cNvSpPr txBox="1">
            <a:spLocks noChangeArrowheads="1"/>
          </p:cNvSpPr>
          <p:nvPr/>
        </p:nvSpPr>
        <p:spPr bwMode="auto">
          <a:xfrm>
            <a:off x="6521450" y="2438400"/>
            <a:ext cx="2241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Times" panose="02020603050405020304" pitchFamily="18" charset="0"/>
              </a:rPr>
              <a:t>255.255.255.240</a:t>
            </a:r>
          </a:p>
        </p:txBody>
      </p:sp>
      <p:sp>
        <p:nvSpPr>
          <p:cNvPr id="53259" name="Text Box 11">
            <a:extLst>
              <a:ext uri="{FF2B5EF4-FFF2-40B4-BE49-F238E27FC236}">
                <a16:creationId xmlns:a16="http://schemas.microsoft.com/office/drawing/2014/main" id="{CE86A716-F67D-4E25-8B21-1E6D198D394F}"/>
              </a:ext>
            </a:extLst>
          </p:cNvPr>
          <p:cNvSpPr txBox="1">
            <a:spLocks noChangeArrowheads="1"/>
          </p:cNvSpPr>
          <p:nvPr/>
        </p:nvSpPr>
        <p:spPr bwMode="auto">
          <a:xfrm>
            <a:off x="6521450" y="3108325"/>
            <a:ext cx="1631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Times" panose="02020603050405020304" pitchFamily="18" charset="0"/>
              </a:rPr>
              <a:t>255.192.0.0</a:t>
            </a:r>
          </a:p>
        </p:txBody>
      </p:sp>
      <p:sp>
        <p:nvSpPr>
          <p:cNvPr id="53260" name="Text Box 12">
            <a:extLst>
              <a:ext uri="{FF2B5EF4-FFF2-40B4-BE49-F238E27FC236}">
                <a16:creationId xmlns:a16="http://schemas.microsoft.com/office/drawing/2014/main" id="{7BF3D48B-B50E-4698-939C-2913F4A3D644}"/>
              </a:ext>
            </a:extLst>
          </p:cNvPr>
          <p:cNvSpPr txBox="1">
            <a:spLocks noChangeArrowheads="1"/>
          </p:cNvSpPr>
          <p:nvPr/>
        </p:nvSpPr>
        <p:spPr bwMode="auto">
          <a:xfrm>
            <a:off x="6537325" y="3870325"/>
            <a:ext cx="1936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Times" panose="02020603050405020304" pitchFamily="18" charset="0"/>
              </a:rPr>
              <a:t>255.255.240.0</a:t>
            </a:r>
          </a:p>
        </p:txBody>
      </p:sp>
      <p:sp>
        <p:nvSpPr>
          <p:cNvPr id="53261" name="Text Box 13">
            <a:extLst>
              <a:ext uri="{FF2B5EF4-FFF2-40B4-BE49-F238E27FC236}">
                <a16:creationId xmlns:a16="http://schemas.microsoft.com/office/drawing/2014/main" id="{DA3D135B-7405-476C-8AE1-02062C318E80}"/>
              </a:ext>
            </a:extLst>
          </p:cNvPr>
          <p:cNvSpPr txBox="1">
            <a:spLocks noChangeArrowheads="1"/>
          </p:cNvSpPr>
          <p:nvPr/>
        </p:nvSpPr>
        <p:spPr bwMode="auto">
          <a:xfrm>
            <a:off x="6537325" y="4556125"/>
            <a:ext cx="2241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Times" panose="02020603050405020304" pitchFamily="18" charset="0"/>
              </a:rPr>
              <a:t>255.255.255.252</a:t>
            </a:r>
          </a:p>
        </p:txBody>
      </p:sp>
      <p:sp>
        <p:nvSpPr>
          <p:cNvPr id="53262" name="Text Box 14">
            <a:extLst>
              <a:ext uri="{FF2B5EF4-FFF2-40B4-BE49-F238E27FC236}">
                <a16:creationId xmlns:a16="http://schemas.microsoft.com/office/drawing/2014/main" id="{08BB2F29-1E5E-48B9-BDB9-44FE62FE1C49}"/>
              </a:ext>
            </a:extLst>
          </p:cNvPr>
          <p:cNvSpPr txBox="1">
            <a:spLocks noChangeArrowheads="1"/>
          </p:cNvSpPr>
          <p:nvPr/>
        </p:nvSpPr>
        <p:spPr bwMode="auto">
          <a:xfrm>
            <a:off x="6597650" y="5318125"/>
            <a:ext cx="1631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latin typeface="Times" panose="02020603050405020304" pitchFamily="18" charset="0"/>
              </a:rPr>
              <a:t>255.255.0.0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3258"/>
                                        </p:tgtEl>
                                        <p:attrNameLst>
                                          <p:attrName>style.visibility</p:attrName>
                                        </p:attrNameLst>
                                      </p:cBhvr>
                                      <p:to>
                                        <p:strVal val="visible"/>
                                      </p:to>
                                    </p:set>
                                    <p:animEffect transition="in" filter="wipe(left)">
                                      <p:cBhvr>
                                        <p:cTn id="7" dur="500"/>
                                        <p:tgtEl>
                                          <p:spTgt spid="532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3259"/>
                                        </p:tgtEl>
                                        <p:attrNameLst>
                                          <p:attrName>style.visibility</p:attrName>
                                        </p:attrNameLst>
                                      </p:cBhvr>
                                      <p:to>
                                        <p:strVal val="visible"/>
                                      </p:to>
                                    </p:set>
                                    <p:animEffect transition="in" filter="wipe(left)">
                                      <p:cBhvr>
                                        <p:cTn id="12" dur="500"/>
                                        <p:tgtEl>
                                          <p:spTgt spid="5325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3260"/>
                                        </p:tgtEl>
                                        <p:attrNameLst>
                                          <p:attrName>style.visibility</p:attrName>
                                        </p:attrNameLst>
                                      </p:cBhvr>
                                      <p:to>
                                        <p:strVal val="visible"/>
                                      </p:to>
                                    </p:set>
                                    <p:animEffect transition="in" filter="wipe(left)">
                                      <p:cBhvr>
                                        <p:cTn id="17" dur="500"/>
                                        <p:tgtEl>
                                          <p:spTgt spid="5326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3261"/>
                                        </p:tgtEl>
                                        <p:attrNameLst>
                                          <p:attrName>style.visibility</p:attrName>
                                        </p:attrNameLst>
                                      </p:cBhvr>
                                      <p:to>
                                        <p:strVal val="visible"/>
                                      </p:to>
                                    </p:set>
                                    <p:animEffect transition="in" filter="wipe(left)">
                                      <p:cBhvr>
                                        <p:cTn id="22" dur="500"/>
                                        <p:tgtEl>
                                          <p:spTgt spid="5326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3262"/>
                                        </p:tgtEl>
                                        <p:attrNameLst>
                                          <p:attrName>style.visibility</p:attrName>
                                        </p:attrNameLst>
                                      </p:cBhvr>
                                      <p:to>
                                        <p:strVal val="visible"/>
                                      </p:to>
                                    </p:set>
                                    <p:animEffect transition="in" filter="wipe(left)">
                                      <p:cBhvr>
                                        <p:cTn id="27" dur="500"/>
                                        <p:tgtEl>
                                          <p:spTgt spid="532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8" grpId="0" autoUpdateAnimBg="0"/>
      <p:bldP spid="53259" grpId="0" autoUpdateAnimBg="0"/>
      <p:bldP spid="53260" grpId="0" autoUpdateAnimBg="0"/>
      <p:bldP spid="53261" grpId="0" autoUpdateAnimBg="0"/>
      <p:bldP spid="53262"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B4505501-EDDC-4782-9ABC-248D2D787E78}"/>
              </a:ext>
            </a:extLst>
          </p:cNvPr>
          <p:cNvSpPr>
            <a:spLocks noGrp="1" noChangeArrowheads="1"/>
          </p:cNvSpPr>
          <p:nvPr>
            <p:ph type="title"/>
          </p:nvPr>
        </p:nvSpPr>
        <p:spPr/>
        <p:txBody>
          <a:bodyPr/>
          <a:lstStyle/>
          <a:p>
            <a:r>
              <a:rPr lang="en-US"/>
              <a:t>Subnetting</a:t>
            </a:r>
          </a:p>
        </p:txBody>
      </p:sp>
      <p:sp>
        <p:nvSpPr>
          <p:cNvPr id="37891" name="Rectangle 3">
            <a:extLst>
              <a:ext uri="{FF2B5EF4-FFF2-40B4-BE49-F238E27FC236}">
                <a16:creationId xmlns:a16="http://schemas.microsoft.com/office/drawing/2014/main" id="{79A40CFE-4015-4477-B937-A086B5142DFC}"/>
              </a:ext>
            </a:extLst>
          </p:cNvPr>
          <p:cNvSpPr>
            <a:spLocks noGrp="1" noChangeArrowheads="1"/>
          </p:cNvSpPr>
          <p:nvPr>
            <p:ph sz="half" idx="1"/>
          </p:nvPr>
        </p:nvSpPr>
        <p:spPr/>
        <p:txBody>
          <a:bodyPr/>
          <a:lstStyle/>
          <a:p>
            <a:r>
              <a:rPr lang="en-US" altLang="en-US" dirty="0"/>
              <a:t>Borrowing 2 bits creates four possible subnets (2x2), but you must always remember that there are two reserved/unusable subnets. Each time you borrow another bit from the host field, the number of subnets created increases by a power of 2. </a:t>
            </a:r>
          </a:p>
          <a:p>
            <a:endParaRPr lang="en-US" altLang="en-US" dirty="0"/>
          </a:p>
          <a:p>
            <a:r>
              <a:rPr lang="en-US" altLang="en-US" dirty="0"/>
              <a:t>The eight possible subnets that are created by borrowing 3 bits is equal to 23 (2 x 2 x 2). The sixteen possible subnets created by borrowing 4 bits is equal to 24 (2 x 2 x 2 x 2). From these examples, it is easy to see that each time you borrow another bit from the host field, the number of possible subnets doubles.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3EF874AE-E77A-4078-AA14-9AEA92A8652E}"/>
              </a:ext>
            </a:extLst>
          </p:cNvPr>
          <p:cNvSpPr>
            <a:spLocks noGrp="1" noChangeArrowheads="1"/>
          </p:cNvSpPr>
          <p:nvPr>
            <p:ph type="title"/>
          </p:nvPr>
        </p:nvSpPr>
        <p:spPr/>
        <p:txBody>
          <a:bodyPr/>
          <a:lstStyle/>
          <a:p>
            <a:r>
              <a:rPr lang="en-US" dirty="0"/>
              <a:t>Useable Subnets and Hosts</a:t>
            </a:r>
          </a:p>
        </p:txBody>
      </p:sp>
      <p:sp>
        <p:nvSpPr>
          <p:cNvPr id="38917" name="Text Box 3">
            <a:extLst>
              <a:ext uri="{FF2B5EF4-FFF2-40B4-BE49-F238E27FC236}">
                <a16:creationId xmlns:a16="http://schemas.microsoft.com/office/drawing/2014/main" id="{BE6714DE-C48B-4775-8FFA-104D98F6A65C}"/>
              </a:ext>
            </a:extLst>
          </p:cNvPr>
          <p:cNvSpPr txBox="1">
            <a:spLocks noChangeArrowheads="1"/>
          </p:cNvSpPr>
          <p:nvPr/>
        </p:nvSpPr>
        <p:spPr bwMode="auto">
          <a:xfrm>
            <a:off x="3284538" y="2517775"/>
            <a:ext cx="6162675"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a:latin typeface="Times" panose="02020603050405020304" pitchFamily="18" charset="0"/>
              </a:rPr>
              <a:t>The formula for calculating USEABLE Subnets:</a:t>
            </a:r>
          </a:p>
          <a:p>
            <a:pPr eaLnBrk="1" hangingPunct="1"/>
            <a:endParaRPr lang="en-US" altLang="en-US" sz="2400">
              <a:latin typeface="Times" panose="02020603050405020304" pitchFamily="18" charset="0"/>
            </a:endParaRPr>
          </a:p>
          <a:p>
            <a:pPr lvl="1" eaLnBrk="1" hangingPunct="1"/>
            <a:r>
              <a:rPr lang="en-US" altLang="en-US" sz="4000">
                <a:latin typeface="Times" panose="02020603050405020304" pitchFamily="18" charset="0"/>
              </a:rPr>
              <a:t>2</a:t>
            </a:r>
            <a:r>
              <a:rPr lang="en-US" altLang="en-US" sz="4000" baseline="30000">
                <a:latin typeface="Times" panose="02020603050405020304" pitchFamily="18" charset="0"/>
              </a:rPr>
              <a:t>b</a:t>
            </a:r>
            <a:r>
              <a:rPr lang="en-US" altLang="en-US" sz="4000">
                <a:latin typeface="Times" panose="02020603050405020304" pitchFamily="18" charset="0"/>
              </a:rPr>
              <a:t> - 2 = useable subnets</a:t>
            </a:r>
            <a:endParaRPr lang="en-US" altLang="en-US" sz="2400">
              <a:latin typeface="Times" panose="02020603050405020304" pitchFamily="18" charset="0"/>
            </a:endParaRPr>
          </a:p>
          <a:p>
            <a:pPr lvl="1" eaLnBrk="1" hangingPunct="1"/>
            <a:endParaRPr lang="en-US" altLang="en-US" sz="2400">
              <a:latin typeface="Times" panose="02020603050405020304" pitchFamily="18" charset="0"/>
            </a:endParaRPr>
          </a:p>
          <a:p>
            <a:pPr lvl="1" eaLnBrk="1" hangingPunct="1"/>
            <a:endParaRPr lang="en-US" altLang="en-US" sz="2400">
              <a:latin typeface="Times" panose="02020603050405020304" pitchFamily="18" charset="0"/>
            </a:endParaRPr>
          </a:p>
          <a:p>
            <a:pPr eaLnBrk="1" hangingPunct="1"/>
            <a:r>
              <a:rPr lang="en-US" altLang="en-US" sz="2400">
                <a:latin typeface="Times" panose="02020603050405020304" pitchFamily="18" charset="0"/>
              </a:rPr>
              <a:t>The formula for calculating USEABLE Hosts:</a:t>
            </a:r>
          </a:p>
          <a:p>
            <a:pPr eaLnBrk="1" hangingPunct="1"/>
            <a:endParaRPr lang="en-US" altLang="en-US" sz="2400">
              <a:latin typeface="Times" panose="02020603050405020304" pitchFamily="18" charset="0"/>
            </a:endParaRPr>
          </a:p>
          <a:p>
            <a:pPr lvl="1" eaLnBrk="1" hangingPunct="1"/>
            <a:r>
              <a:rPr lang="en-US" altLang="en-US" sz="4000">
                <a:latin typeface="Times" panose="02020603050405020304" pitchFamily="18" charset="0"/>
              </a:rPr>
              <a:t>2</a:t>
            </a:r>
            <a:r>
              <a:rPr lang="en-US" altLang="en-US" sz="4000" baseline="30000">
                <a:latin typeface="Times" panose="02020603050405020304" pitchFamily="18" charset="0"/>
              </a:rPr>
              <a:t>u</a:t>
            </a:r>
            <a:r>
              <a:rPr lang="en-US" altLang="en-US" sz="4000">
                <a:latin typeface="Times" panose="02020603050405020304" pitchFamily="18" charset="0"/>
              </a:rPr>
              <a:t> - 2 = useable hosts</a:t>
            </a:r>
            <a:endParaRPr lang="en-US" altLang="en-US" sz="2400">
              <a:latin typeface="Times" panose="02020603050405020304" pitchFamily="18" charset="0"/>
            </a:endParaRPr>
          </a:p>
        </p:txBody>
      </p:sp>
      <p:sp>
        <p:nvSpPr>
          <p:cNvPr id="38918" name="Text Box 4">
            <a:extLst>
              <a:ext uri="{FF2B5EF4-FFF2-40B4-BE49-F238E27FC236}">
                <a16:creationId xmlns:a16="http://schemas.microsoft.com/office/drawing/2014/main" id="{91BE416E-C6D0-41C4-A772-7F891E486D6B}"/>
              </a:ext>
            </a:extLst>
          </p:cNvPr>
          <p:cNvSpPr txBox="1">
            <a:spLocks noChangeArrowheads="1"/>
          </p:cNvSpPr>
          <p:nvPr/>
        </p:nvSpPr>
        <p:spPr bwMode="auto">
          <a:xfrm>
            <a:off x="3810000" y="1355725"/>
            <a:ext cx="4586288"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6000" b="1" dirty="0">
                <a:solidFill>
                  <a:schemeClr val="hlink"/>
                </a:solidFill>
                <a:latin typeface="Times" panose="02020603050405020304" pitchFamily="18" charset="0"/>
              </a:rPr>
              <a:t>MEMORIZE</a:t>
            </a:r>
            <a:endParaRPr lang="en-US" altLang="en-US" sz="2400" dirty="0">
              <a:latin typeface="Times"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a:extLst>
              <a:ext uri="{FF2B5EF4-FFF2-40B4-BE49-F238E27FC236}">
                <a16:creationId xmlns:a16="http://schemas.microsoft.com/office/drawing/2014/main" id="{96B90FF5-4A6B-4599-BCD4-3982B7415BE2}"/>
              </a:ext>
            </a:extLst>
          </p:cNvPr>
          <p:cNvSpPr>
            <a:spLocks noGrp="1" noChangeArrowheads="1"/>
          </p:cNvSpPr>
          <p:nvPr>
            <p:ph type="title"/>
          </p:nvPr>
        </p:nvSpPr>
        <p:spPr/>
        <p:txBody>
          <a:bodyPr/>
          <a:lstStyle/>
          <a:p>
            <a:r>
              <a:rPr lang="en-US"/>
              <a:t>Calculating Subnets and Hosts</a:t>
            </a:r>
          </a:p>
        </p:txBody>
      </p:sp>
      <p:sp>
        <p:nvSpPr>
          <p:cNvPr id="39939" name="Rectangle 1027">
            <a:extLst>
              <a:ext uri="{FF2B5EF4-FFF2-40B4-BE49-F238E27FC236}">
                <a16:creationId xmlns:a16="http://schemas.microsoft.com/office/drawing/2014/main" id="{9D55F414-CF20-4049-9263-D49EEA7ABAD1}"/>
              </a:ext>
            </a:extLst>
          </p:cNvPr>
          <p:cNvSpPr>
            <a:spLocks noGrp="1" noChangeArrowheads="1"/>
          </p:cNvSpPr>
          <p:nvPr>
            <p:ph sz="half" idx="1"/>
          </p:nvPr>
        </p:nvSpPr>
        <p:spPr/>
        <p:txBody>
          <a:bodyPr/>
          <a:lstStyle/>
          <a:p>
            <a:r>
              <a:rPr lang="en-US" altLang="en-US" dirty="0"/>
              <a:t>In a Class C network, if you borrow 3 bits</a:t>
            </a:r>
          </a:p>
          <a:p>
            <a:r>
              <a:rPr lang="en-US" altLang="en-US" dirty="0"/>
              <a:t>What is the subnet mask?</a:t>
            </a:r>
          </a:p>
          <a:p>
            <a:endParaRPr lang="en-US" altLang="en-US" dirty="0"/>
          </a:p>
          <a:p>
            <a:endParaRPr lang="en-US" altLang="en-US" dirty="0"/>
          </a:p>
          <a:p>
            <a:r>
              <a:rPr lang="en-US" altLang="en-US" dirty="0"/>
              <a:t>How many usable subnets?</a:t>
            </a:r>
          </a:p>
          <a:p>
            <a:endParaRPr lang="en-US" altLang="en-US" dirty="0"/>
          </a:p>
          <a:p>
            <a:endParaRPr lang="en-US" altLang="en-US" dirty="0"/>
          </a:p>
          <a:p>
            <a:r>
              <a:rPr lang="en-US" altLang="en-US" dirty="0"/>
              <a:t>How many useable hosts per subnet?</a:t>
            </a:r>
          </a:p>
        </p:txBody>
      </p:sp>
      <p:sp>
        <p:nvSpPr>
          <p:cNvPr id="43012" name="Text Box 1028">
            <a:extLst>
              <a:ext uri="{FF2B5EF4-FFF2-40B4-BE49-F238E27FC236}">
                <a16:creationId xmlns:a16="http://schemas.microsoft.com/office/drawing/2014/main" id="{3DC2BB3E-145F-432D-8646-2112AE1CEAA8}"/>
              </a:ext>
            </a:extLst>
          </p:cNvPr>
          <p:cNvSpPr txBox="1">
            <a:spLocks noChangeArrowheads="1"/>
          </p:cNvSpPr>
          <p:nvPr/>
        </p:nvSpPr>
        <p:spPr bwMode="auto">
          <a:xfrm>
            <a:off x="1559719" y="2569368"/>
            <a:ext cx="29273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200" b="1" dirty="0">
                <a:latin typeface="Times" panose="02020603050405020304" pitchFamily="18" charset="0"/>
              </a:rPr>
              <a:t>255.255.255.224</a:t>
            </a:r>
            <a:endParaRPr lang="en-US" altLang="en-US" sz="2800" b="1" dirty="0">
              <a:latin typeface="Times" panose="02020603050405020304" pitchFamily="18" charset="0"/>
            </a:endParaRPr>
          </a:p>
        </p:txBody>
      </p:sp>
      <p:sp>
        <p:nvSpPr>
          <p:cNvPr id="43013" name="Text Box 1029">
            <a:extLst>
              <a:ext uri="{FF2B5EF4-FFF2-40B4-BE49-F238E27FC236}">
                <a16:creationId xmlns:a16="http://schemas.microsoft.com/office/drawing/2014/main" id="{1973FF28-3CB1-4D22-B3DC-99E372F12F8F}"/>
              </a:ext>
            </a:extLst>
          </p:cNvPr>
          <p:cNvSpPr txBox="1">
            <a:spLocks noChangeArrowheads="1"/>
          </p:cNvSpPr>
          <p:nvPr/>
        </p:nvSpPr>
        <p:spPr bwMode="auto">
          <a:xfrm>
            <a:off x="3540919" y="4065588"/>
            <a:ext cx="56769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latin typeface="Times" panose="02020603050405020304" pitchFamily="18" charset="0"/>
              </a:rPr>
              <a:t>2</a:t>
            </a:r>
            <a:r>
              <a:rPr lang="en-US" altLang="en-US" sz="3600" b="1" baseline="30000">
                <a:latin typeface="Times" panose="02020603050405020304" pitchFamily="18" charset="0"/>
              </a:rPr>
              <a:t>3 </a:t>
            </a:r>
            <a:r>
              <a:rPr lang="en-US" altLang="en-US" sz="3600" b="1">
                <a:latin typeface="Times" panose="02020603050405020304" pitchFamily="18" charset="0"/>
              </a:rPr>
              <a:t> (8) - 2 = 6 usable subnets </a:t>
            </a:r>
          </a:p>
        </p:txBody>
      </p:sp>
      <p:sp>
        <p:nvSpPr>
          <p:cNvPr id="43014" name="Text Box 1030">
            <a:extLst>
              <a:ext uri="{FF2B5EF4-FFF2-40B4-BE49-F238E27FC236}">
                <a16:creationId xmlns:a16="http://schemas.microsoft.com/office/drawing/2014/main" id="{09E5B461-329A-4492-981B-53A47AEA5924}"/>
              </a:ext>
            </a:extLst>
          </p:cNvPr>
          <p:cNvSpPr txBox="1">
            <a:spLocks noChangeArrowheads="1"/>
          </p:cNvSpPr>
          <p:nvPr/>
        </p:nvSpPr>
        <p:spPr bwMode="auto">
          <a:xfrm>
            <a:off x="3471862" y="5473299"/>
            <a:ext cx="5537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dirty="0">
                <a:latin typeface="Times" panose="02020603050405020304" pitchFamily="18" charset="0"/>
              </a:rPr>
              <a:t>2</a:t>
            </a:r>
            <a:r>
              <a:rPr lang="en-US" altLang="en-US" sz="3600" b="1" baseline="30000" dirty="0">
                <a:latin typeface="Times" panose="02020603050405020304" pitchFamily="18" charset="0"/>
              </a:rPr>
              <a:t>5 </a:t>
            </a:r>
            <a:r>
              <a:rPr lang="en-US" altLang="en-US" sz="3600" b="1" dirty="0">
                <a:latin typeface="Times" panose="02020603050405020304" pitchFamily="18" charset="0"/>
              </a:rPr>
              <a:t> (32) - 2 = 30 usable hosts</a:t>
            </a:r>
            <a:endParaRPr lang="en-US" altLang="en-US" sz="2400" dirty="0">
              <a:latin typeface="Times" panose="02020603050405020304" pitchFamily="18" charset="0"/>
            </a:endParaRPr>
          </a:p>
        </p:txBody>
      </p:sp>
      <p:sp>
        <p:nvSpPr>
          <p:cNvPr id="39945" name="Text Box 1031">
            <a:extLst>
              <a:ext uri="{FF2B5EF4-FFF2-40B4-BE49-F238E27FC236}">
                <a16:creationId xmlns:a16="http://schemas.microsoft.com/office/drawing/2014/main" id="{0131CEF5-6226-4005-AD70-3F60824FB0D8}"/>
              </a:ext>
            </a:extLst>
          </p:cNvPr>
          <p:cNvSpPr txBox="1">
            <a:spLocks noChangeArrowheads="1"/>
          </p:cNvSpPr>
          <p:nvPr/>
        </p:nvSpPr>
        <p:spPr bwMode="auto">
          <a:xfrm>
            <a:off x="1559719" y="4065588"/>
            <a:ext cx="15668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dirty="0">
                <a:latin typeface="Times" panose="02020603050405020304" pitchFamily="18" charset="0"/>
              </a:rPr>
              <a:t>2</a:t>
            </a:r>
            <a:r>
              <a:rPr lang="en-US" altLang="en-US" sz="3600" b="1" baseline="30000" dirty="0">
                <a:latin typeface="Times" panose="02020603050405020304" pitchFamily="18" charset="0"/>
              </a:rPr>
              <a:t>b</a:t>
            </a:r>
            <a:r>
              <a:rPr lang="en-US" altLang="en-US" sz="3600" b="1" dirty="0">
                <a:latin typeface="Times" panose="02020603050405020304" pitchFamily="18" charset="0"/>
              </a:rPr>
              <a:t>-2= ?</a:t>
            </a:r>
          </a:p>
        </p:txBody>
      </p:sp>
      <p:sp>
        <p:nvSpPr>
          <p:cNvPr id="39946" name="Text Box 1032">
            <a:extLst>
              <a:ext uri="{FF2B5EF4-FFF2-40B4-BE49-F238E27FC236}">
                <a16:creationId xmlns:a16="http://schemas.microsoft.com/office/drawing/2014/main" id="{89295336-D9F4-4037-9D8C-D57ACEB41F79}"/>
              </a:ext>
            </a:extLst>
          </p:cNvPr>
          <p:cNvSpPr txBox="1">
            <a:spLocks noChangeArrowheads="1"/>
          </p:cNvSpPr>
          <p:nvPr/>
        </p:nvSpPr>
        <p:spPr bwMode="auto">
          <a:xfrm>
            <a:off x="1490662" y="5473299"/>
            <a:ext cx="15668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latin typeface="Times" panose="02020603050405020304" pitchFamily="18" charset="0"/>
              </a:rPr>
              <a:t>2</a:t>
            </a:r>
            <a:r>
              <a:rPr lang="en-US" altLang="en-US" sz="3600" b="1" baseline="30000">
                <a:latin typeface="Times" panose="02020603050405020304" pitchFamily="18" charset="0"/>
              </a:rPr>
              <a:t>u</a:t>
            </a:r>
            <a:r>
              <a:rPr lang="en-US" altLang="en-US" sz="3600" b="1">
                <a:latin typeface="Times" panose="02020603050405020304" pitchFamily="18" charset="0"/>
              </a:rPr>
              <a:t>-2=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2" fill="hold" grpId="0" nodeType="clickEffect">
                                  <p:stCondLst>
                                    <p:cond delay="0"/>
                                  </p:stCondLst>
                                  <p:childTnLst>
                                    <p:set>
                                      <p:cBhvr>
                                        <p:cTn id="6" dur="1" fill="hold">
                                          <p:stCondLst>
                                            <p:cond delay="0"/>
                                          </p:stCondLst>
                                        </p:cTn>
                                        <p:tgtEl>
                                          <p:spTgt spid="43012"/>
                                        </p:tgtEl>
                                        <p:attrNameLst>
                                          <p:attrName>style.visibility</p:attrName>
                                        </p:attrNameLst>
                                      </p:cBhvr>
                                      <p:to>
                                        <p:strVal val="visible"/>
                                      </p:to>
                                    </p:set>
                                    <p:anim calcmode="lin" valueType="num">
                                      <p:cBhvr additive="base">
                                        <p:cTn id="7" dur="1000" fill="hold"/>
                                        <p:tgtEl>
                                          <p:spTgt spid="43012"/>
                                        </p:tgtEl>
                                        <p:attrNameLst>
                                          <p:attrName>ppt_x</p:attrName>
                                        </p:attrNameLst>
                                      </p:cBhvr>
                                      <p:tavLst>
                                        <p:tav tm="0">
                                          <p:val>
                                            <p:strVal val="1+#ppt_w/2"/>
                                          </p:val>
                                        </p:tav>
                                        <p:tav tm="100000">
                                          <p:val>
                                            <p:strVal val="#ppt_x"/>
                                          </p:val>
                                        </p:tav>
                                      </p:tavLst>
                                    </p:anim>
                                    <p:anim calcmode="lin" valueType="num">
                                      <p:cBhvr additive="base">
                                        <p:cTn id="8" dur="1000" fill="hold"/>
                                        <p:tgtEl>
                                          <p:spTgt spid="4301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7" presetClass="entr" presetSubtype="2" fill="hold" grpId="0" nodeType="clickEffect">
                                  <p:stCondLst>
                                    <p:cond delay="0"/>
                                  </p:stCondLst>
                                  <p:childTnLst>
                                    <p:set>
                                      <p:cBhvr>
                                        <p:cTn id="12" dur="1" fill="hold">
                                          <p:stCondLst>
                                            <p:cond delay="0"/>
                                          </p:stCondLst>
                                        </p:cTn>
                                        <p:tgtEl>
                                          <p:spTgt spid="43013"/>
                                        </p:tgtEl>
                                        <p:attrNameLst>
                                          <p:attrName>style.visibility</p:attrName>
                                        </p:attrNameLst>
                                      </p:cBhvr>
                                      <p:to>
                                        <p:strVal val="visible"/>
                                      </p:to>
                                    </p:set>
                                    <p:anim calcmode="lin" valueType="num">
                                      <p:cBhvr additive="base">
                                        <p:cTn id="13" dur="1000" fill="hold"/>
                                        <p:tgtEl>
                                          <p:spTgt spid="43013"/>
                                        </p:tgtEl>
                                        <p:attrNameLst>
                                          <p:attrName>ppt_x</p:attrName>
                                        </p:attrNameLst>
                                      </p:cBhvr>
                                      <p:tavLst>
                                        <p:tav tm="0">
                                          <p:val>
                                            <p:strVal val="1+#ppt_w/2"/>
                                          </p:val>
                                        </p:tav>
                                        <p:tav tm="100000">
                                          <p:val>
                                            <p:strVal val="#ppt_x"/>
                                          </p:val>
                                        </p:tav>
                                      </p:tavLst>
                                    </p:anim>
                                    <p:anim calcmode="lin" valueType="num">
                                      <p:cBhvr additive="base">
                                        <p:cTn id="14" dur="1000" fill="hold"/>
                                        <p:tgtEl>
                                          <p:spTgt spid="43013"/>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7" presetClass="entr" presetSubtype="2" fill="hold" grpId="0" nodeType="clickEffect">
                                  <p:stCondLst>
                                    <p:cond delay="0"/>
                                  </p:stCondLst>
                                  <p:childTnLst>
                                    <p:set>
                                      <p:cBhvr>
                                        <p:cTn id="18" dur="1" fill="hold">
                                          <p:stCondLst>
                                            <p:cond delay="0"/>
                                          </p:stCondLst>
                                        </p:cTn>
                                        <p:tgtEl>
                                          <p:spTgt spid="43014"/>
                                        </p:tgtEl>
                                        <p:attrNameLst>
                                          <p:attrName>style.visibility</p:attrName>
                                        </p:attrNameLst>
                                      </p:cBhvr>
                                      <p:to>
                                        <p:strVal val="visible"/>
                                      </p:to>
                                    </p:set>
                                    <p:anim calcmode="lin" valueType="num">
                                      <p:cBhvr additive="base">
                                        <p:cTn id="19" dur="1000" fill="hold"/>
                                        <p:tgtEl>
                                          <p:spTgt spid="43014"/>
                                        </p:tgtEl>
                                        <p:attrNameLst>
                                          <p:attrName>ppt_x</p:attrName>
                                        </p:attrNameLst>
                                      </p:cBhvr>
                                      <p:tavLst>
                                        <p:tav tm="0">
                                          <p:val>
                                            <p:strVal val="1+#ppt_w/2"/>
                                          </p:val>
                                        </p:tav>
                                        <p:tav tm="100000">
                                          <p:val>
                                            <p:strVal val="#ppt_x"/>
                                          </p:val>
                                        </p:tav>
                                      </p:tavLst>
                                    </p:anim>
                                    <p:anim calcmode="lin" valueType="num">
                                      <p:cBhvr additive="base">
                                        <p:cTn id="20" dur="1000" fill="hold"/>
                                        <p:tgtEl>
                                          <p:spTgt spid="430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2" grpId="0" autoUpdateAnimBg="0"/>
      <p:bldP spid="43013" grpId="0" autoUpdateAnimBg="0"/>
      <p:bldP spid="43014"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B283FE2-4823-4137-8550-D5260CB856EC}"/>
              </a:ext>
            </a:extLst>
          </p:cNvPr>
          <p:cNvSpPr>
            <a:spLocks noGrp="1"/>
          </p:cNvSpPr>
          <p:nvPr>
            <p:ph type="title"/>
          </p:nvPr>
        </p:nvSpPr>
        <p:spPr/>
        <p:txBody>
          <a:bodyPr/>
          <a:lstStyle/>
          <a:p>
            <a:r>
              <a:rPr lang="en-US" dirty="0"/>
              <a:t>Subnets vs. Hosts</a:t>
            </a:r>
          </a:p>
        </p:txBody>
      </p:sp>
      <p:sp>
        <p:nvSpPr>
          <p:cNvPr id="5" name="Content Placeholder 4">
            <a:extLst>
              <a:ext uri="{FF2B5EF4-FFF2-40B4-BE49-F238E27FC236}">
                <a16:creationId xmlns:a16="http://schemas.microsoft.com/office/drawing/2014/main" id="{9985D5E1-9C59-4671-8036-B54A11F07437}"/>
              </a:ext>
            </a:extLst>
          </p:cNvPr>
          <p:cNvSpPr>
            <a:spLocks noGrp="1"/>
          </p:cNvSpPr>
          <p:nvPr>
            <p:ph sz="half" idx="1"/>
          </p:nvPr>
        </p:nvSpPr>
        <p:spPr/>
        <p:txBody>
          <a:bodyPr/>
          <a:lstStyle/>
          <a:p>
            <a:r>
              <a:rPr lang="en-US" dirty="0"/>
              <a:t>The more subnets you create, the fewer hosts each subnet will have.</a:t>
            </a:r>
          </a:p>
          <a:p>
            <a:endParaRPr lang="en-US" dirty="0"/>
          </a:p>
        </p:txBody>
      </p:sp>
      <p:pic>
        <p:nvPicPr>
          <p:cNvPr id="40964" name="Picture 2">
            <a:extLst>
              <a:ext uri="{FF2B5EF4-FFF2-40B4-BE49-F238E27FC236}">
                <a16:creationId xmlns:a16="http://schemas.microsoft.com/office/drawing/2014/main" id="{42B281A4-7A97-46A5-B3A6-083688C217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8065" y="2412760"/>
            <a:ext cx="6031462" cy="4065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5" name="Text Box 3">
            <a:extLst>
              <a:ext uri="{FF2B5EF4-FFF2-40B4-BE49-F238E27FC236}">
                <a16:creationId xmlns:a16="http://schemas.microsoft.com/office/drawing/2014/main" id="{B3821CD7-E861-4AB8-9DC2-8D4FD0B109A3}"/>
              </a:ext>
            </a:extLst>
          </p:cNvPr>
          <p:cNvSpPr txBox="1">
            <a:spLocks noChangeArrowheads="1"/>
          </p:cNvSpPr>
          <p:nvPr/>
        </p:nvSpPr>
        <p:spPr bwMode="auto">
          <a:xfrm>
            <a:off x="5342127" y="1915561"/>
            <a:ext cx="13033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dirty="0">
                <a:latin typeface="Arial" panose="020B0604020202020204" pitchFamily="34" charset="0"/>
              </a:rPr>
              <a:t>Class C</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F771FA2F-B64A-4F87-9B27-A81B03E932E9}"/>
              </a:ext>
            </a:extLst>
          </p:cNvPr>
          <p:cNvSpPr>
            <a:spLocks noGrp="1" noChangeArrowheads="1"/>
          </p:cNvSpPr>
          <p:nvPr>
            <p:ph type="title"/>
          </p:nvPr>
        </p:nvSpPr>
        <p:spPr/>
        <p:txBody>
          <a:bodyPr/>
          <a:lstStyle/>
          <a:p>
            <a:pPr fontAlgn="auto">
              <a:spcAft>
                <a:spcPts val="0"/>
              </a:spcAft>
              <a:defRPr/>
            </a:pPr>
            <a:r>
              <a:rPr lang="en-US"/>
              <a:t>Boolean Operations</a:t>
            </a:r>
          </a:p>
        </p:txBody>
      </p:sp>
      <p:sp>
        <p:nvSpPr>
          <p:cNvPr id="41987" name="Rectangle 3">
            <a:extLst>
              <a:ext uri="{FF2B5EF4-FFF2-40B4-BE49-F238E27FC236}">
                <a16:creationId xmlns:a16="http://schemas.microsoft.com/office/drawing/2014/main" id="{EF6F1FDC-F1BB-404D-AA7C-69E3C62629B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a:spcBef>
                <a:spcPct val="0"/>
              </a:spcBef>
              <a:buFont typeface="Arial" panose="020B0604020202020204" pitchFamily="34" charset="0"/>
              <a:buNone/>
            </a:pPr>
            <a:r>
              <a:rPr lang="en-US" altLang="en-US" sz="2400" dirty="0">
                <a:solidFill>
                  <a:srgbClr val="000000"/>
                </a:solidFill>
              </a:rPr>
              <a:t>The term "operation," in mathematics, refers to the rules that define how one number combines with other numbers. Decimal number operations include addition, subtraction, multiplication, and division. There are related, but different, operations for working with binary numbers. The basic </a:t>
            </a:r>
            <a:r>
              <a:rPr lang="en-US" altLang="en-US" sz="2400" i="1" dirty="0">
                <a:solidFill>
                  <a:srgbClr val="000000"/>
                </a:solidFill>
              </a:rPr>
              <a:t>Boolean</a:t>
            </a:r>
            <a:r>
              <a:rPr lang="en-US" altLang="en-US" sz="2400" dirty="0">
                <a:solidFill>
                  <a:srgbClr val="000000"/>
                </a:solidFill>
              </a:rPr>
              <a:t> operations are AND, OR, and NOT.</a:t>
            </a:r>
          </a:p>
          <a:p>
            <a:pPr marL="457200" lvl="1">
              <a:spcBef>
                <a:spcPct val="0"/>
              </a:spcBef>
            </a:pPr>
            <a:r>
              <a:rPr lang="en-US" altLang="en-US" sz="2400" dirty="0">
                <a:solidFill>
                  <a:srgbClr val="000000"/>
                </a:solidFill>
              </a:rPr>
              <a:t>AND is like multiplication.</a:t>
            </a:r>
          </a:p>
          <a:p>
            <a:pPr marL="457200" lvl="1">
              <a:spcBef>
                <a:spcPct val="0"/>
              </a:spcBef>
            </a:pPr>
            <a:r>
              <a:rPr lang="en-US" altLang="en-US" sz="2400" dirty="0">
                <a:solidFill>
                  <a:srgbClr val="000000"/>
                </a:solidFill>
              </a:rPr>
              <a:t>OR is like addition.</a:t>
            </a:r>
          </a:p>
          <a:p>
            <a:pPr marL="457200" lvl="1">
              <a:spcBef>
                <a:spcPct val="0"/>
              </a:spcBef>
            </a:pPr>
            <a:r>
              <a:rPr lang="en-US" altLang="en-US" sz="2400" dirty="0">
                <a:solidFill>
                  <a:srgbClr val="000000"/>
                </a:solidFill>
              </a:rPr>
              <a:t>NOT changes 1 to 0, and 0 to 1.</a:t>
            </a:r>
          </a:p>
          <a:p>
            <a:pPr marL="457200" lvl="1">
              <a:spcBef>
                <a:spcPct val="0"/>
              </a:spcBef>
            </a:pPr>
            <a:endParaRPr lang="en-US" altLang="en-US" sz="2400" dirty="0">
              <a:solidFill>
                <a:srgbClr val="000000"/>
              </a:solidFill>
            </a:endParaRPr>
          </a:p>
          <a:p>
            <a:pPr marL="114300" lvl="1" indent="0">
              <a:spcBef>
                <a:spcPct val="0"/>
              </a:spcBef>
              <a:buNone/>
            </a:pPr>
            <a:r>
              <a:rPr lang="en-US" altLang="en-US" sz="2400" dirty="0"/>
              <a:t>In order to route a data packet, the router must first determine the destination network/subnet address by performing a logical AND, using the destination host's IP address and subnet mask. The result will be the network/subnet address.</a:t>
            </a:r>
          </a:p>
          <a:p>
            <a:pPr marL="457200" lvl="1">
              <a:spcBef>
                <a:spcPct val="0"/>
              </a:spcBef>
            </a:pPr>
            <a:endParaRPr lang="en-US" altLang="en-US" sz="23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026">
            <a:extLst>
              <a:ext uri="{FF2B5EF4-FFF2-40B4-BE49-F238E27FC236}">
                <a16:creationId xmlns:a16="http://schemas.microsoft.com/office/drawing/2014/main" id="{D3195AA3-DA5A-42B0-BC4E-7E55D53B299A}"/>
              </a:ext>
            </a:extLst>
          </p:cNvPr>
          <p:cNvSpPr>
            <a:spLocks noGrp="1" noChangeArrowheads="1"/>
          </p:cNvSpPr>
          <p:nvPr>
            <p:ph type="title"/>
          </p:nvPr>
        </p:nvSpPr>
        <p:spPr/>
        <p:txBody>
          <a:bodyPr/>
          <a:lstStyle/>
          <a:p>
            <a:r>
              <a:rPr lang="en-US"/>
              <a:t>ANDing</a:t>
            </a:r>
            <a:endParaRPr lang="en-US" dirty="0"/>
          </a:p>
        </p:txBody>
      </p:sp>
      <p:sp>
        <p:nvSpPr>
          <p:cNvPr id="55299" name="Rectangle 1027">
            <a:extLst>
              <a:ext uri="{FF2B5EF4-FFF2-40B4-BE49-F238E27FC236}">
                <a16:creationId xmlns:a16="http://schemas.microsoft.com/office/drawing/2014/main" id="{FC6EC46E-B16E-4453-8364-E0BDE3016FFC}"/>
              </a:ext>
            </a:extLst>
          </p:cNvPr>
          <p:cNvSpPr>
            <a:spLocks noGrp="1" noChangeArrowheads="1"/>
          </p:cNvSpPr>
          <p:nvPr>
            <p:ph sz="half" idx="1"/>
          </p:nvPr>
        </p:nvSpPr>
        <p:spPr/>
        <p:txBody>
          <a:bodyPr/>
          <a:lstStyle/>
          <a:p>
            <a:r>
              <a:rPr lang="en-US" dirty="0"/>
              <a:t>         Find the network address for this class B IP:</a:t>
            </a:r>
          </a:p>
          <a:p>
            <a:r>
              <a:rPr lang="en-US" dirty="0"/>
              <a:t>180.160.120.8/18</a:t>
            </a:r>
          </a:p>
          <a:p>
            <a:endParaRPr lang="en-US" dirty="0"/>
          </a:p>
          <a:p>
            <a:r>
              <a:rPr lang="en-US" dirty="0"/>
              <a:t>What’s the subnet mask? </a:t>
            </a:r>
          </a:p>
          <a:p>
            <a:r>
              <a:rPr lang="en-US" dirty="0"/>
              <a:t>Change IP to binary</a:t>
            </a:r>
          </a:p>
          <a:p>
            <a:r>
              <a:rPr lang="en-US" dirty="0"/>
              <a:t>Change SM to binary</a:t>
            </a:r>
          </a:p>
          <a:p>
            <a:r>
              <a:rPr lang="en-US" dirty="0"/>
              <a:t>AND function</a:t>
            </a:r>
          </a:p>
          <a:p>
            <a:r>
              <a:rPr lang="en-US" dirty="0"/>
              <a:t>Convert back to decimal</a:t>
            </a:r>
          </a:p>
          <a:p>
            <a:r>
              <a:rPr lang="en-US" dirty="0"/>
              <a:t>Network address</a:t>
            </a:r>
          </a:p>
        </p:txBody>
      </p:sp>
      <p:sp>
        <p:nvSpPr>
          <p:cNvPr id="55300" name="Text Box 1028">
            <a:extLst>
              <a:ext uri="{FF2B5EF4-FFF2-40B4-BE49-F238E27FC236}">
                <a16:creationId xmlns:a16="http://schemas.microsoft.com/office/drawing/2014/main" id="{1810528A-A25A-4CCC-BFC8-F9C585AB96F9}"/>
              </a:ext>
            </a:extLst>
          </p:cNvPr>
          <p:cNvSpPr txBox="1">
            <a:spLocks noChangeArrowheads="1"/>
          </p:cNvSpPr>
          <p:nvPr/>
        </p:nvSpPr>
        <p:spPr bwMode="auto">
          <a:xfrm>
            <a:off x="4800600" y="3551380"/>
            <a:ext cx="5746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dirty="0">
                <a:latin typeface="Times" panose="02020603050405020304" pitchFamily="18" charset="0"/>
              </a:rPr>
              <a:t>10110100 . 10100000 . 01111000 . 00001000</a:t>
            </a:r>
            <a:endParaRPr lang="en-US" altLang="en-US" sz="3200" dirty="0">
              <a:latin typeface="Times" panose="02020603050405020304" pitchFamily="18" charset="0"/>
            </a:endParaRPr>
          </a:p>
        </p:txBody>
      </p:sp>
      <p:sp>
        <p:nvSpPr>
          <p:cNvPr id="55301" name="Text Box 1029">
            <a:extLst>
              <a:ext uri="{FF2B5EF4-FFF2-40B4-BE49-F238E27FC236}">
                <a16:creationId xmlns:a16="http://schemas.microsoft.com/office/drawing/2014/main" id="{5F33908F-D534-42DD-88B8-BFCF5DAED443}"/>
              </a:ext>
            </a:extLst>
          </p:cNvPr>
          <p:cNvSpPr txBox="1">
            <a:spLocks noChangeArrowheads="1"/>
          </p:cNvSpPr>
          <p:nvPr/>
        </p:nvSpPr>
        <p:spPr bwMode="auto">
          <a:xfrm>
            <a:off x="6172200" y="3017980"/>
            <a:ext cx="1936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dirty="0">
                <a:latin typeface="Times" panose="02020603050405020304" pitchFamily="18" charset="0"/>
              </a:rPr>
              <a:t>255.255.192.0</a:t>
            </a:r>
            <a:endParaRPr lang="en-US" altLang="en-US" sz="2400" dirty="0">
              <a:latin typeface="Times" panose="02020603050405020304" pitchFamily="18" charset="0"/>
            </a:endParaRPr>
          </a:p>
        </p:txBody>
      </p:sp>
      <p:sp>
        <p:nvSpPr>
          <p:cNvPr id="55302" name="Text Box 1030">
            <a:extLst>
              <a:ext uri="{FF2B5EF4-FFF2-40B4-BE49-F238E27FC236}">
                <a16:creationId xmlns:a16="http://schemas.microsoft.com/office/drawing/2014/main" id="{86A496EC-03D6-40CB-9298-93DA1398CAAB}"/>
              </a:ext>
            </a:extLst>
          </p:cNvPr>
          <p:cNvSpPr txBox="1">
            <a:spLocks noChangeArrowheads="1"/>
          </p:cNvSpPr>
          <p:nvPr/>
        </p:nvSpPr>
        <p:spPr bwMode="auto">
          <a:xfrm>
            <a:off x="4724400" y="4313380"/>
            <a:ext cx="5746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dirty="0">
                <a:latin typeface="Times" panose="02020603050405020304" pitchFamily="18" charset="0"/>
              </a:rPr>
              <a:t>11111111 . 11111111 . 11000000 . 00000000</a:t>
            </a:r>
          </a:p>
        </p:txBody>
      </p:sp>
      <p:sp>
        <p:nvSpPr>
          <p:cNvPr id="43017" name="Line 1031">
            <a:extLst>
              <a:ext uri="{FF2B5EF4-FFF2-40B4-BE49-F238E27FC236}">
                <a16:creationId xmlns:a16="http://schemas.microsoft.com/office/drawing/2014/main" id="{D9ED8284-CCA3-4584-81E3-6204D3B6D926}"/>
              </a:ext>
            </a:extLst>
          </p:cNvPr>
          <p:cNvSpPr>
            <a:spLocks noChangeShapeType="1"/>
          </p:cNvSpPr>
          <p:nvPr/>
        </p:nvSpPr>
        <p:spPr bwMode="auto">
          <a:xfrm>
            <a:off x="4946072" y="5608780"/>
            <a:ext cx="563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5313" name="Text Box 1041">
            <a:extLst>
              <a:ext uri="{FF2B5EF4-FFF2-40B4-BE49-F238E27FC236}">
                <a16:creationId xmlns:a16="http://schemas.microsoft.com/office/drawing/2014/main" id="{FC80E2F0-5C34-4B76-9957-42554DB48047}"/>
              </a:ext>
            </a:extLst>
          </p:cNvPr>
          <p:cNvSpPr txBox="1">
            <a:spLocks noChangeArrowheads="1"/>
          </p:cNvSpPr>
          <p:nvPr/>
        </p:nvSpPr>
        <p:spPr bwMode="auto">
          <a:xfrm>
            <a:off x="5181600" y="4999180"/>
            <a:ext cx="5746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300" b="1" dirty="0">
                <a:latin typeface="Times" panose="02020603050405020304" pitchFamily="18" charset="0"/>
              </a:rPr>
              <a:t>10110100 . 10100000 . 01000000 . 00000000</a:t>
            </a:r>
          </a:p>
        </p:txBody>
      </p:sp>
      <p:sp>
        <p:nvSpPr>
          <p:cNvPr id="55314" name="Text Box 1042">
            <a:extLst>
              <a:ext uri="{FF2B5EF4-FFF2-40B4-BE49-F238E27FC236}">
                <a16:creationId xmlns:a16="http://schemas.microsoft.com/office/drawing/2014/main" id="{5DC08167-D120-45CD-A26B-6E70AE5F5D3C}"/>
              </a:ext>
            </a:extLst>
          </p:cNvPr>
          <p:cNvSpPr txBox="1">
            <a:spLocks noChangeArrowheads="1"/>
          </p:cNvSpPr>
          <p:nvPr/>
        </p:nvSpPr>
        <p:spPr bwMode="auto">
          <a:xfrm>
            <a:off x="4876800" y="5608780"/>
            <a:ext cx="1784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dirty="0">
                <a:latin typeface="Times" panose="02020603050405020304" pitchFamily="18" charset="0"/>
              </a:rPr>
              <a:t>180.160.64.0</a:t>
            </a:r>
            <a:endParaRPr lang="en-US" altLang="en-US" sz="2400" dirty="0">
              <a:latin typeface="Times"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5301"/>
                                        </p:tgtEl>
                                        <p:attrNameLst>
                                          <p:attrName>style.visibility</p:attrName>
                                        </p:attrNameLst>
                                      </p:cBhvr>
                                      <p:to>
                                        <p:strVal val="visible"/>
                                      </p:to>
                                    </p:set>
                                    <p:anim calcmode="lin" valueType="num">
                                      <p:cBhvr additive="base">
                                        <p:cTn id="7" dur="500" fill="hold"/>
                                        <p:tgtEl>
                                          <p:spTgt spid="55301"/>
                                        </p:tgtEl>
                                        <p:attrNameLst>
                                          <p:attrName>ppt_x</p:attrName>
                                        </p:attrNameLst>
                                      </p:cBhvr>
                                      <p:tavLst>
                                        <p:tav tm="0">
                                          <p:val>
                                            <p:strVal val="1+#ppt_w/2"/>
                                          </p:val>
                                        </p:tav>
                                        <p:tav tm="100000">
                                          <p:val>
                                            <p:strVal val="#ppt_x"/>
                                          </p:val>
                                        </p:tav>
                                      </p:tavLst>
                                    </p:anim>
                                    <p:anim calcmode="lin" valueType="num">
                                      <p:cBhvr additive="base">
                                        <p:cTn id="8" dur="500" fill="hold"/>
                                        <p:tgtEl>
                                          <p:spTgt spid="5530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5300"/>
                                        </p:tgtEl>
                                        <p:attrNameLst>
                                          <p:attrName>style.visibility</p:attrName>
                                        </p:attrNameLst>
                                      </p:cBhvr>
                                      <p:to>
                                        <p:strVal val="visible"/>
                                      </p:to>
                                    </p:set>
                                    <p:anim calcmode="lin" valueType="num">
                                      <p:cBhvr additive="base">
                                        <p:cTn id="13" dur="500" fill="hold"/>
                                        <p:tgtEl>
                                          <p:spTgt spid="55300"/>
                                        </p:tgtEl>
                                        <p:attrNameLst>
                                          <p:attrName>ppt_x</p:attrName>
                                        </p:attrNameLst>
                                      </p:cBhvr>
                                      <p:tavLst>
                                        <p:tav tm="0">
                                          <p:val>
                                            <p:strVal val="1+#ppt_w/2"/>
                                          </p:val>
                                        </p:tav>
                                        <p:tav tm="100000">
                                          <p:val>
                                            <p:strVal val="#ppt_x"/>
                                          </p:val>
                                        </p:tav>
                                      </p:tavLst>
                                    </p:anim>
                                    <p:anim calcmode="lin" valueType="num">
                                      <p:cBhvr additive="base">
                                        <p:cTn id="14" dur="500" fill="hold"/>
                                        <p:tgtEl>
                                          <p:spTgt spid="5530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5302"/>
                                        </p:tgtEl>
                                        <p:attrNameLst>
                                          <p:attrName>style.visibility</p:attrName>
                                        </p:attrNameLst>
                                      </p:cBhvr>
                                      <p:to>
                                        <p:strVal val="visible"/>
                                      </p:to>
                                    </p:set>
                                    <p:anim calcmode="lin" valueType="num">
                                      <p:cBhvr additive="base">
                                        <p:cTn id="19" dur="500" fill="hold"/>
                                        <p:tgtEl>
                                          <p:spTgt spid="55302"/>
                                        </p:tgtEl>
                                        <p:attrNameLst>
                                          <p:attrName>ppt_x</p:attrName>
                                        </p:attrNameLst>
                                      </p:cBhvr>
                                      <p:tavLst>
                                        <p:tav tm="0">
                                          <p:val>
                                            <p:strVal val="1+#ppt_w/2"/>
                                          </p:val>
                                        </p:tav>
                                        <p:tav tm="100000">
                                          <p:val>
                                            <p:strVal val="#ppt_x"/>
                                          </p:val>
                                        </p:tav>
                                      </p:tavLst>
                                    </p:anim>
                                    <p:anim calcmode="lin" valueType="num">
                                      <p:cBhvr additive="base">
                                        <p:cTn id="20" dur="500" fill="hold"/>
                                        <p:tgtEl>
                                          <p:spTgt spid="55302"/>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ntr" presetSubtype="10" fill="hold" grpId="0" nodeType="clickEffect">
                                  <p:stCondLst>
                                    <p:cond delay="0"/>
                                  </p:stCondLst>
                                  <p:iterate type="lt">
                                    <p:tmPct val="100000"/>
                                  </p:iterate>
                                  <p:childTnLst>
                                    <p:set>
                                      <p:cBhvr>
                                        <p:cTn id="24" dur="1" fill="hold">
                                          <p:stCondLst>
                                            <p:cond delay="0"/>
                                          </p:stCondLst>
                                        </p:cTn>
                                        <p:tgtEl>
                                          <p:spTgt spid="55313"/>
                                        </p:tgtEl>
                                        <p:attrNameLst>
                                          <p:attrName>style.visibility</p:attrName>
                                        </p:attrNameLst>
                                      </p:cBhvr>
                                      <p:to>
                                        <p:strVal val="visible"/>
                                      </p:to>
                                    </p:set>
                                    <p:animEffect transition="in" filter="blinds(horizontal)">
                                      <p:cBhvr>
                                        <p:cTn id="25" dur="75"/>
                                        <p:tgtEl>
                                          <p:spTgt spid="55313"/>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55314"/>
                                        </p:tgtEl>
                                        <p:attrNameLst>
                                          <p:attrName>style.visibility</p:attrName>
                                        </p:attrNameLst>
                                      </p:cBhvr>
                                      <p:to>
                                        <p:strVal val="visible"/>
                                      </p:to>
                                    </p:set>
                                    <p:animEffect transition="in" filter="checkerboard(across)">
                                      <p:cBhvr>
                                        <p:cTn id="30" dur="500"/>
                                        <p:tgtEl>
                                          <p:spTgt spid="553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0" grpId="0" autoUpdateAnimBg="0"/>
      <p:bldP spid="55301" grpId="0" autoUpdateAnimBg="0"/>
      <p:bldP spid="55302" grpId="0" autoUpdateAnimBg="0"/>
      <p:bldP spid="55313" grpId="0" autoUpdateAnimBg="0"/>
      <p:bldP spid="55314"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AF569FEC-772F-45E0-B958-9706DFE12B84}"/>
              </a:ext>
            </a:extLst>
          </p:cNvPr>
          <p:cNvSpPr>
            <a:spLocks noGrp="1" noChangeArrowheads="1"/>
          </p:cNvSpPr>
          <p:nvPr>
            <p:ph type="title"/>
          </p:nvPr>
        </p:nvSpPr>
        <p:spPr/>
        <p:txBody>
          <a:bodyPr/>
          <a:lstStyle/>
          <a:p>
            <a:r>
              <a:rPr lang="en-US"/>
              <a:t>Private Addresses</a:t>
            </a:r>
          </a:p>
        </p:txBody>
      </p:sp>
      <p:sp>
        <p:nvSpPr>
          <p:cNvPr id="4" name="Content Placeholder 3">
            <a:extLst>
              <a:ext uri="{FF2B5EF4-FFF2-40B4-BE49-F238E27FC236}">
                <a16:creationId xmlns:a16="http://schemas.microsoft.com/office/drawing/2014/main" id="{3B78C71B-3369-452B-BC2C-C0158AE5DFCE}"/>
              </a:ext>
            </a:extLst>
          </p:cNvPr>
          <p:cNvSpPr>
            <a:spLocks noGrp="1"/>
          </p:cNvSpPr>
          <p:nvPr>
            <p:ph sz="half" idx="1"/>
          </p:nvPr>
        </p:nvSpPr>
        <p:spPr/>
        <p:txBody>
          <a:bodyPr/>
          <a:lstStyle/>
          <a:p>
            <a:pPr lvl="1"/>
            <a:r>
              <a:rPr lang="en-US" sz="2400" dirty="0"/>
              <a:t>There are certain addresses in each class of IP address that are not assigned. These addresses are called private addresses. Private addresses might be used by hosts that use network address translation (NAT), or a proxy server, to connect to a public network, or by hosts that do not connect to the Internet at all. </a:t>
            </a:r>
          </a:p>
          <a:p>
            <a:pPr lvl="1"/>
            <a:r>
              <a:rPr lang="en-US" sz="2400" dirty="0"/>
              <a:t>Many applications require connectivity within only one network, and do not need external connectivity. In large networks, TCP/IP is often used, even when network layer connectivity outside the network isn’t needed. Banks are good examples. They may use TCP/IP to connect to automatic teller machines (ATMs). These machines do no connect to the public network, so private addresses are ideal for them. Private addresses can also be used on a network where there are not enough public addresses available. </a:t>
            </a:r>
          </a:p>
          <a:p>
            <a:pPr lvl="1"/>
            <a:endParaRPr lang="en-US"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05FED47D-53A9-4E6F-B89E-B70E969BCA4C}"/>
              </a:ext>
            </a:extLst>
          </p:cNvPr>
          <p:cNvSpPr>
            <a:spLocks noGrp="1" noChangeArrowheads="1"/>
          </p:cNvSpPr>
          <p:nvPr>
            <p:ph type="title"/>
          </p:nvPr>
        </p:nvSpPr>
        <p:spPr/>
        <p:txBody>
          <a:bodyPr/>
          <a:lstStyle/>
          <a:p>
            <a:pPr fontAlgn="auto">
              <a:spcAft>
                <a:spcPts val="0"/>
              </a:spcAft>
              <a:defRPr/>
            </a:pPr>
            <a:r>
              <a:rPr lang="en-US"/>
              <a:t>Private Addresses</a:t>
            </a:r>
          </a:p>
        </p:txBody>
      </p:sp>
      <p:sp>
        <p:nvSpPr>
          <p:cNvPr id="2" name="Content Placeholder 1">
            <a:extLst>
              <a:ext uri="{FF2B5EF4-FFF2-40B4-BE49-F238E27FC236}">
                <a16:creationId xmlns:a16="http://schemas.microsoft.com/office/drawing/2014/main" id="{C2A0FD7B-A5D2-4C39-A6AD-B086DCDEB329}"/>
              </a:ext>
            </a:extLst>
          </p:cNvPr>
          <p:cNvSpPr>
            <a:spLocks noGrp="1"/>
          </p:cNvSpPr>
          <p:nvPr>
            <p:ph sz="half" idx="1"/>
          </p:nvPr>
        </p:nvSpPr>
        <p:spPr>
          <a:xfrm>
            <a:off x="740664" y="4054764"/>
            <a:ext cx="11192718" cy="2099973"/>
          </a:xfrm>
        </p:spPr>
        <p:txBody>
          <a:bodyPr/>
          <a:lstStyle/>
          <a:p>
            <a:r>
              <a:rPr lang="en-US" dirty="0"/>
              <a:t>The private addresses can be used together with a network address translation (NAT) server. Either a NAT or proxy server provides connectivity to all hosts in a network that has relatively few public addresses available. By agreement, any traffic with a destination address within one of the private address ranges will NOT be routed onto the Internet.</a:t>
            </a:r>
          </a:p>
          <a:p>
            <a:endParaRPr lang="en-US" dirty="0"/>
          </a:p>
        </p:txBody>
      </p:sp>
      <p:sp>
        <p:nvSpPr>
          <p:cNvPr id="45062" name="Text Box 5">
            <a:extLst>
              <a:ext uri="{FF2B5EF4-FFF2-40B4-BE49-F238E27FC236}">
                <a16:creationId xmlns:a16="http://schemas.microsoft.com/office/drawing/2014/main" id="{192EC7C1-8D20-49BA-96A8-F35B8338AB4F}"/>
              </a:ext>
            </a:extLst>
          </p:cNvPr>
          <p:cNvSpPr txBox="1">
            <a:spLocks noChangeArrowheads="1"/>
          </p:cNvSpPr>
          <p:nvPr/>
        </p:nvSpPr>
        <p:spPr bwMode="auto">
          <a:xfrm>
            <a:off x="3110344" y="1638055"/>
            <a:ext cx="5791200" cy="2062163"/>
          </a:xfrm>
          <a:prstGeom prst="rect">
            <a:avLst/>
          </a:prstGeom>
          <a:solidFill>
            <a:srgbClr val="413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US" altLang="en-US" sz="3200" b="1" dirty="0">
                <a:solidFill>
                  <a:schemeClr val="bg1"/>
                </a:solidFill>
                <a:latin typeface="Times" panose="02020603050405020304" pitchFamily="18" charset="0"/>
              </a:rPr>
              <a:t>10.0.0.0 – 10.255.255.255</a:t>
            </a:r>
          </a:p>
          <a:p>
            <a:pPr algn="ctr" eaLnBrk="1" hangingPunct="1">
              <a:spcBef>
                <a:spcPct val="50000"/>
              </a:spcBef>
            </a:pPr>
            <a:r>
              <a:rPr lang="en-US" altLang="en-US" sz="3200" b="1" dirty="0">
                <a:solidFill>
                  <a:schemeClr val="bg1"/>
                </a:solidFill>
                <a:latin typeface="Times" panose="02020603050405020304" pitchFamily="18" charset="0"/>
              </a:rPr>
              <a:t>172.16.0.0 – 172.31.255.255</a:t>
            </a:r>
          </a:p>
          <a:p>
            <a:pPr algn="ctr" eaLnBrk="1" hangingPunct="1">
              <a:spcBef>
                <a:spcPct val="50000"/>
              </a:spcBef>
            </a:pPr>
            <a:r>
              <a:rPr lang="en-US" altLang="en-US" sz="3200" b="1" dirty="0">
                <a:solidFill>
                  <a:schemeClr val="bg1"/>
                </a:solidFill>
                <a:latin typeface="Times" panose="02020603050405020304" pitchFamily="18" charset="0"/>
              </a:rPr>
              <a:t>192.168.0.0 – 192.168.255.255</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55D913B1-7783-41A4-B58A-AB58AD7C0CF3}"/>
              </a:ext>
            </a:extLst>
          </p:cNvPr>
          <p:cNvSpPr>
            <a:spLocks noGrp="1" noChangeArrowheads="1"/>
          </p:cNvSpPr>
          <p:nvPr>
            <p:ph type="title"/>
          </p:nvPr>
        </p:nvSpPr>
        <p:spPr/>
        <p:txBody>
          <a:bodyPr/>
          <a:lstStyle/>
          <a:p>
            <a:r>
              <a:rPr lang="en-US"/>
              <a:t>Addressing Schemes</a:t>
            </a:r>
          </a:p>
        </p:txBody>
      </p:sp>
      <p:sp>
        <p:nvSpPr>
          <p:cNvPr id="6147" name="Rectangle 3">
            <a:extLst>
              <a:ext uri="{FF2B5EF4-FFF2-40B4-BE49-F238E27FC236}">
                <a16:creationId xmlns:a16="http://schemas.microsoft.com/office/drawing/2014/main" id="{3180FFED-362D-447E-A4DA-ECAFCCB57504}"/>
              </a:ext>
            </a:extLst>
          </p:cNvPr>
          <p:cNvSpPr>
            <a:spLocks noGrp="1" noChangeArrowheads="1"/>
          </p:cNvSpPr>
          <p:nvPr>
            <p:ph sz="half" idx="1"/>
          </p:nvPr>
        </p:nvSpPr>
        <p:spPr/>
        <p:txBody>
          <a:bodyPr/>
          <a:lstStyle/>
          <a:p>
            <a:r>
              <a:rPr lang="en-US" altLang="en-US" b="1" u="sng" dirty="0"/>
              <a:t>Flat</a:t>
            </a:r>
          </a:p>
          <a:p>
            <a:pPr lvl="1"/>
            <a:r>
              <a:rPr lang="en-US" altLang="en-US" dirty="0"/>
              <a:t>Used by </a:t>
            </a:r>
            <a:r>
              <a:rPr lang="en-US" altLang="en-US" dirty="0" err="1"/>
              <a:t>intranetworks</a:t>
            </a:r>
            <a:endParaRPr lang="en-US" altLang="en-US" dirty="0"/>
          </a:p>
          <a:p>
            <a:pPr lvl="1"/>
            <a:r>
              <a:rPr lang="en-US" altLang="en-US" dirty="0"/>
              <a:t>Used by layer 2</a:t>
            </a:r>
          </a:p>
          <a:p>
            <a:pPr lvl="1"/>
            <a:r>
              <a:rPr lang="en-US" altLang="en-US" dirty="0"/>
              <a:t>Used in MAC address</a:t>
            </a:r>
          </a:p>
          <a:p>
            <a:pPr lvl="1"/>
            <a:r>
              <a:rPr lang="en-US" altLang="en-US" dirty="0"/>
              <a:t>Is assigned statically based on the next available number or randomly</a:t>
            </a:r>
          </a:p>
          <a:p>
            <a:pPr lvl="2"/>
            <a:r>
              <a:rPr lang="en-US" altLang="en-US" dirty="0"/>
              <a:t> Social Security Number</a:t>
            </a:r>
          </a:p>
          <a:p>
            <a:pPr lvl="2"/>
            <a:r>
              <a:rPr lang="en-US" altLang="en-US" dirty="0"/>
              <a:t>  Your Name</a:t>
            </a:r>
          </a:p>
        </p:txBody>
      </p:sp>
      <p:sp>
        <p:nvSpPr>
          <p:cNvPr id="6148" name="Rectangle 4">
            <a:extLst>
              <a:ext uri="{FF2B5EF4-FFF2-40B4-BE49-F238E27FC236}">
                <a16:creationId xmlns:a16="http://schemas.microsoft.com/office/drawing/2014/main" id="{B3277372-504F-4678-B991-57178FD67C3F}"/>
              </a:ext>
            </a:extLst>
          </p:cNvPr>
          <p:cNvSpPr>
            <a:spLocks noGrp="1" noChangeArrowheads="1"/>
          </p:cNvSpPr>
          <p:nvPr>
            <p:ph sz="half" idx="10"/>
          </p:nvPr>
        </p:nvSpPr>
        <p:spPr/>
        <p:txBody>
          <a:bodyPr/>
          <a:lstStyle/>
          <a:p>
            <a:r>
              <a:rPr lang="en-US" altLang="en-US" b="1" u="sng" dirty="0"/>
              <a:t>Hierarchical</a:t>
            </a:r>
          </a:p>
          <a:p>
            <a:pPr lvl="1"/>
            <a:r>
              <a:rPr lang="en-US" altLang="en-US" dirty="0"/>
              <a:t>Used by internetworks</a:t>
            </a:r>
          </a:p>
          <a:p>
            <a:pPr lvl="1"/>
            <a:r>
              <a:rPr lang="en-US" altLang="en-US" dirty="0"/>
              <a:t>Used by Layer 3</a:t>
            </a:r>
          </a:p>
          <a:p>
            <a:pPr lvl="1"/>
            <a:r>
              <a:rPr lang="en-US" altLang="en-US" dirty="0"/>
              <a:t>Used by IP address</a:t>
            </a:r>
          </a:p>
          <a:p>
            <a:pPr lvl="1"/>
            <a:r>
              <a:rPr lang="en-US" altLang="en-US" dirty="0"/>
              <a:t>Is assigned dynamically based on you location</a:t>
            </a:r>
          </a:p>
          <a:p>
            <a:pPr lvl="2"/>
            <a:r>
              <a:rPr lang="en-US" altLang="en-US" dirty="0"/>
              <a:t> Phone System</a:t>
            </a:r>
          </a:p>
          <a:p>
            <a:pPr lvl="2"/>
            <a:r>
              <a:rPr lang="en-US" altLang="en-US" dirty="0"/>
              <a:t>  ZIP Code</a:t>
            </a:r>
          </a:p>
          <a:p>
            <a:endParaRPr lang="en-US" altLang="en-US" dirty="0"/>
          </a:p>
          <a:p>
            <a:endParaRPr lang="en-US" altLang="en-US" dirty="0"/>
          </a:p>
          <a:p>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anim calcmode="lin" valueType="num">
                                      <p:cBhvr additive="base">
                                        <p:cTn id="7" dur="500" fill="hold"/>
                                        <p:tgtEl>
                                          <p:spTgt spid="6147">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148">
                                            <p:txEl>
                                              <p:pRg st="1" end="1"/>
                                            </p:txEl>
                                          </p:spTgt>
                                        </p:tgtEl>
                                        <p:attrNameLst>
                                          <p:attrName>style.visibility</p:attrName>
                                        </p:attrNameLst>
                                      </p:cBhvr>
                                      <p:to>
                                        <p:strVal val="visible"/>
                                      </p:to>
                                    </p:set>
                                    <p:anim calcmode="lin" valueType="num">
                                      <p:cBhvr additive="base">
                                        <p:cTn id="13" dur="500" fill="hold"/>
                                        <p:tgtEl>
                                          <p:spTgt spid="6148">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6148">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 calcmode="lin" valueType="num">
                                      <p:cBhvr additive="base">
                                        <p:cTn id="17" dur="500" fill="hold"/>
                                        <p:tgtEl>
                                          <p:spTgt spid="614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147">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6148">
                                            <p:txEl>
                                              <p:pRg st="2" end="2"/>
                                            </p:txEl>
                                          </p:spTgt>
                                        </p:tgtEl>
                                        <p:attrNameLst>
                                          <p:attrName>style.visibility</p:attrName>
                                        </p:attrNameLst>
                                      </p:cBhvr>
                                      <p:to>
                                        <p:strVal val="visible"/>
                                      </p:to>
                                    </p:set>
                                    <p:anim calcmode="lin" valueType="num">
                                      <p:cBhvr additive="base">
                                        <p:cTn id="21" dur="500" fill="hold"/>
                                        <p:tgtEl>
                                          <p:spTgt spid="6148">
                                            <p:txEl>
                                              <p:pRg st="2" end="2"/>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6148">
                                            <p:txEl>
                                              <p:pRg st="2" end="2"/>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6147">
                                            <p:txEl>
                                              <p:pRg st="3" end="3"/>
                                            </p:txEl>
                                          </p:spTgt>
                                        </p:tgtEl>
                                        <p:attrNameLst>
                                          <p:attrName>style.visibility</p:attrName>
                                        </p:attrNameLst>
                                      </p:cBhvr>
                                      <p:to>
                                        <p:strVal val="visible"/>
                                      </p:to>
                                    </p:set>
                                    <p:anim calcmode="lin" valueType="num">
                                      <p:cBhvr additive="base">
                                        <p:cTn id="25" dur="500" fill="hold"/>
                                        <p:tgtEl>
                                          <p:spTgt spid="614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147">
                                            <p:txEl>
                                              <p:pRg st="3" end="3"/>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6148">
                                            <p:txEl>
                                              <p:pRg st="3" end="3"/>
                                            </p:txEl>
                                          </p:spTgt>
                                        </p:tgtEl>
                                        <p:attrNameLst>
                                          <p:attrName>style.visibility</p:attrName>
                                        </p:attrNameLst>
                                      </p:cBhvr>
                                      <p:to>
                                        <p:strVal val="visible"/>
                                      </p:to>
                                    </p:set>
                                    <p:anim calcmode="lin" valueType="num">
                                      <p:cBhvr additive="base">
                                        <p:cTn id="29" dur="500" fill="hold"/>
                                        <p:tgtEl>
                                          <p:spTgt spid="6148">
                                            <p:txEl>
                                              <p:pRg st="3" end="3"/>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6148">
                                            <p:txEl>
                                              <p:pRg st="3" end="3"/>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6147">
                                            <p:txEl>
                                              <p:pRg st="4" end="4"/>
                                            </p:txEl>
                                          </p:spTgt>
                                        </p:tgtEl>
                                        <p:attrNameLst>
                                          <p:attrName>style.visibility</p:attrName>
                                        </p:attrNameLst>
                                      </p:cBhvr>
                                      <p:to>
                                        <p:strVal val="visible"/>
                                      </p:to>
                                    </p:set>
                                    <p:anim calcmode="lin" valueType="num">
                                      <p:cBhvr additive="base">
                                        <p:cTn id="33" dur="500" fill="hold"/>
                                        <p:tgtEl>
                                          <p:spTgt spid="6147">
                                            <p:txEl>
                                              <p:pRg st="4" end="4"/>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6147">
                                            <p:txEl>
                                              <p:pRg st="4" end="4"/>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6147">
                                            <p:txEl>
                                              <p:pRg st="5" end="5"/>
                                            </p:txEl>
                                          </p:spTgt>
                                        </p:tgtEl>
                                        <p:attrNameLst>
                                          <p:attrName>style.visibility</p:attrName>
                                        </p:attrNameLst>
                                      </p:cBhvr>
                                      <p:to>
                                        <p:strVal val="visible"/>
                                      </p:to>
                                    </p:set>
                                    <p:anim calcmode="lin" valueType="num">
                                      <p:cBhvr additive="base">
                                        <p:cTn id="37" dur="500" fill="hold"/>
                                        <p:tgtEl>
                                          <p:spTgt spid="6147">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147">
                                            <p:txEl>
                                              <p:pRg st="5" end="5"/>
                                            </p:txEl>
                                          </p:spTgt>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6147">
                                            <p:txEl>
                                              <p:pRg st="6" end="6"/>
                                            </p:txEl>
                                          </p:spTgt>
                                        </p:tgtEl>
                                        <p:attrNameLst>
                                          <p:attrName>style.visibility</p:attrName>
                                        </p:attrNameLst>
                                      </p:cBhvr>
                                      <p:to>
                                        <p:strVal val="visible"/>
                                      </p:to>
                                    </p:set>
                                    <p:anim calcmode="lin" valueType="num">
                                      <p:cBhvr additive="base">
                                        <p:cTn id="41" dur="500" fill="hold"/>
                                        <p:tgtEl>
                                          <p:spTgt spid="6147">
                                            <p:txEl>
                                              <p:pRg st="6" end="6"/>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6147">
                                            <p:txEl>
                                              <p:pRg st="6" end="6"/>
                                            </p:txEl>
                                          </p:spTgt>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0"/>
                                  </p:stCondLst>
                                  <p:childTnLst>
                                    <p:set>
                                      <p:cBhvr>
                                        <p:cTn id="44" dur="1" fill="hold">
                                          <p:stCondLst>
                                            <p:cond delay="0"/>
                                          </p:stCondLst>
                                        </p:cTn>
                                        <p:tgtEl>
                                          <p:spTgt spid="6148">
                                            <p:txEl>
                                              <p:pRg st="4" end="4"/>
                                            </p:txEl>
                                          </p:spTgt>
                                        </p:tgtEl>
                                        <p:attrNameLst>
                                          <p:attrName>style.visibility</p:attrName>
                                        </p:attrNameLst>
                                      </p:cBhvr>
                                      <p:to>
                                        <p:strVal val="visible"/>
                                      </p:to>
                                    </p:set>
                                    <p:anim calcmode="lin" valueType="num">
                                      <p:cBhvr additive="base">
                                        <p:cTn id="45" dur="500" fill="hold"/>
                                        <p:tgtEl>
                                          <p:spTgt spid="6148">
                                            <p:txEl>
                                              <p:pRg st="4" end="4"/>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6148">
                                            <p:txEl>
                                              <p:pRg st="4" end="4"/>
                                            </p:txEl>
                                          </p:spTgt>
                                        </p:tgtEl>
                                        <p:attrNameLst>
                                          <p:attrName>ppt_y</p:attrName>
                                        </p:attrNameLst>
                                      </p:cBhvr>
                                      <p:tavLst>
                                        <p:tav tm="0">
                                          <p:val>
                                            <p:strVal val="#ppt_y"/>
                                          </p:val>
                                        </p:tav>
                                        <p:tav tm="100000">
                                          <p:val>
                                            <p:strVal val="#ppt_y"/>
                                          </p:val>
                                        </p:tav>
                                      </p:tavLst>
                                    </p:anim>
                                  </p:childTnLst>
                                </p:cTn>
                              </p:par>
                              <p:par>
                                <p:cTn id="47" presetID="2" presetClass="entr" presetSubtype="2" fill="hold" grpId="0" nodeType="withEffect">
                                  <p:stCondLst>
                                    <p:cond delay="0"/>
                                  </p:stCondLst>
                                  <p:childTnLst>
                                    <p:set>
                                      <p:cBhvr>
                                        <p:cTn id="48" dur="1" fill="hold">
                                          <p:stCondLst>
                                            <p:cond delay="0"/>
                                          </p:stCondLst>
                                        </p:cTn>
                                        <p:tgtEl>
                                          <p:spTgt spid="6148">
                                            <p:txEl>
                                              <p:pRg st="5" end="5"/>
                                            </p:txEl>
                                          </p:spTgt>
                                        </p:tgtEl>
                                        <p:attrNameLst>
                                          <p:attrName>style.visibility</p:attrName>
                                        </p:attrNameLst>
                                      </p:cBhvr>
                                      <p:to>
                                        <p:strVal val="visible"/>
                                      </p:to>
                                    </p:set>
                                    <p:anim calcmode="lin" valueType="num">
                                      <p:cBhvr additive="base">
                                        <p:cTn id="49" dur="500" fill="hold"/>
                                        <p:tgtEl>
                                          <p:spTgt spid="6148">
                                            <p:txEl>
                                              <p:pRg st="5" end="5"/>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6148">
                                            <p:txEl>
                                              <p:pRg st="5" end="5"/>
                                            </p:txEl>
                                          </p:spTgt>
                                        </p:tgtEl>
                                        <p:attrNameLst>
                                          <p:attrName>ppt_y</p:attrName>
                                        </p:attrNameLst>
                                      </p:cBhvr>
                                      <p:tavLst>
                                        <p:tav tm="0">
                                          <p:val>
                                            <p:strVal val="#ppt_y"/>
                                          </p:val>
                                        </p:tav>
                                        <p:tav tm="100000">
                                          <p:val>
                                            <p:strVal val="#ppt_y"/>
                                          </p:val>
                                        </p:tav>
                                      </p:tavLst>
                                    </p:anim>
                                  </p:childTnLst>
                                </p:cTn>
                              </p:par>
                              <p:par>
                                <p:cTn id="51" presetID="2" presetClass="entr" presetSubtype="2" fill="hold" grpId="0" nodeType="withEffect">
                                  <p:stCondLst>
                                    <p:cond delay="0"/>
                                  </p:stCondLst>
                                  <p:childTnLst>
                                    <p:set>
                                      <p:cBhvr>
                                        <p:cTn id="52" dur="1" fill="hold">
                                          <p:stCondLst>
                                            <p:cond delay="0"/>
                                          </p:stCondLst>
                                        </p:cTn>
                                        <p:tgtEl>
                                          <p:spTgt spid="6148">
                                            <p:txEl>
                                              <p:pRg st="6" end="6"/>
                                            </p:txEl>
                                          </p:spTgt>
                                        </p:tgtEl>
                                        <p:attrNameLst>
                                          <p:attrName>style.visibility</p:attrName>
                                        </p:attrNameLst>
                                      </p:cBhvr>
                                      <p:to>
                                        <p:strVal val="visible"/>
                                      </p:to>
                                    </p:set>
                                    <p:anim calcmode="lin" valueType="num">
                                      <p:cBhvr additive="base">
                                        <p:cTn id="53" dur="500" fill="hold"/>
                                        <p:tgtEl>
                                          <p:spTgt spid="6148">
                                            <p:txEl>
                                              <p:pRg st="6" end="6"/>
                                            </p:txEl>
                                          </p:spTgt>
                                        </p:tgtEl>
                                        <p:attrNameLst>
                                          <p:attrName>ppt_x</p:attrName>
                                        </p:attrNameLst>
                                      </p:cBhvr>
                                      <p:tavLst>
                                        <p:tav tm="0">
                                          <p:val>
                                            <p:strVal val="1+#ppt_w/2"/>
                                          </p:val>
                                        </p:tav>
                                        <p:tav tm="100000">
                                          <p:val>
                                            <p:strVal val="#ppt_x"/>
                                          </p:val>
                                        </p:tav>
                                      </p:tavLst>
                                    </p:anim>
                                    <p:anim calcmode="lin" valueType="num">
                                      <p:cBhvr additive="base">
                                        <p:cTn id="54" dur="500" fill="hold"/>
                                        <p:tgtEl>
                                          <p:spTgt spid="6148">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P spid="6148"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910F8FF8-0C47-4345-8558-55A26ECD8518}"/>
              </a:ext>
            </a:extLst>
          </p:cNvPr>
          <p:cNvSpPr>
            <a:spLocks noGrp="1" noChangeArrowheads="1"/>
          </p:cNvSpPr>
          <p:nvPr>
            <p:ph type="title"/>
          </p:nvPr>
        </p:nvSpPr>
        <p:spPr/>
        <p:txBody>
          <a:bodyPr>
            <a:normAutofit/>
          </a:bodyPr>
          <a:lstStyle/>
          <a:p>
            <a:pPr fontAlgn="auto">
              <a:spcAft>
                <a:spcPts val="0"/>
              </a:spcAft>
              <a:defRPr/>
            </a:pPr>
            <a:r>
              <a:rPr lang="en-US" dirty="0"/>
              <a:t>9 essential questions to ask before finding IPs</a:t>
            </a:r>
          </a:p>
        </p:txBody>
      </p:sp>
      <p:sp>
        <p:nvSpPr>
          <p:cNvPr id="46083" name="Rectangle 3">
            <a:extLst>
              <a:ext uri="{FF2B5EF4-FFF2-40B4-BE49-F238E27FC236}">
                <a16:creationId xmlns:a16="http://schemas.microsoft.com/office/drawing/2014/main" id="{AE658E84-E3E1-4D4B-96FF-D058EBE66BD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33400" indent="-533400">
              <a:buClr>
                <a:srgbClr val="C00000"/>
              </a:buClr>
              <a:buFontTx/>
              <a:buAutoNum type="arabicPeriod"/>
            </a:pPr>
            <a:r>
              <a:rPr lang="en-US" altLang="en-US" sz="2400" dirty="0"/>
              <a:t>What class is it?</a:t>
            </a:r>
          </a:p>
          <a:p>
            <a:pPr marL="533400" indent="-533400">
              <a:buClr>
                <a:srgbClr val="C00000"/>
              </a:buClr>
              <a:buFontTx/>
              <a:buAutoNum type="arabicPeriod"/>
            </a:pPr>
            <a:r>
              <a:rPr lang="en-US" altLang="en-US" sz="2400" dirty="0"/>
              <a:t>Determine how many bits you must borrow to create the desired number of subnets (if applicable).</a:t>
            </a:r>
          </a:p>
          <a:p>
            <a:pPr marL="533400" indent="-533400">
              <a:buClr>
                <a:srgbClr val="C00000"/>
              </a:buClr>
              <a:buFontTx/>
              <a:buAutoNum type="arabicPeriod"/>
            </a:pPr>
            <a:r>
              <a:rPr lang="en-US" altLang="en-US" sz="2400" dirty="0"/>
              <a:t>Determine the possible and usable subnets.</a:t>
            </a:r>
          </a:p>
          <a:p>
            <a:pPr marL="533400" indent="-533400">
              <a:buClr>
                <a:srgbClr val="C00000"/>
              </a:buClr>
              <a:buFontTx/>
              <a:buAutoNum type="arabicPeriod"/>
            </a:pPr>
            <a:r>
              <a:rPr lang="en-US" altLang="en-US" sz="2400" dirty="0"/>
              <a:t>Determine how many possible and usable  hosts you have in each subnet.</a:t>
            </a:r>
          </a:p>
          <a:p>
            <a:pPr marL="533400" indent="-533400">
              <a:buClr>
                <a:srgbClr val="C00000"/>
              </a:buClr>
              <a:buFontTx/>
              <a:buAutoNum type="arabicPeriod"/>
            </a:pPr>
            <a:r>
              <a:rPr lang="en-US" altLang="en-US" sz="2400" dirty="0"/>
              <a:t>Determine the Default Mask.</a:t>
            </a:r>
          </a:p>
          <a:p>
            <a:pPr marL="533400" indent="-533400">
              <a:buClr>
                <a:srgbClr val="C00000"/>
              </a:buClr>
              <a:buFontTx/>
              <a:buAutoNum type="arabicPeriod"/>
            </a:pPr>
            <a:r>
              <a:rPr lang="en-US" altLang="en-US" sz="2400" dirty="0"/>
              <a:t>Determine the Subnet Mask.</a:t>
            </a:r>
          </a:p>
          <a:p>
            <a:pPr marL="533400" indent="-533400">
              <a:buClr>
                <a:srgbClr val="C00000"/>
              </a:buClr>
              <a:buFontTx/>
              <a:buAutoNum type="arabicPeriod"/>
            </a:pPr>
            <a:r>
              <a:rPr lang="en-US" altLang="en-US" sz="2400" dirty="0"/>
              <a:t>Determine the IP address range (increment) of each subnetwork. It is always the possible number of hosts.</a:t>
            </a:r>
          </a:p>
          <a:p>
            <a:pPr marL="533400" indent="-533400">
              <a:buClr>
                <a:srgbClr val="C00000"/>
              </a:buClr>
              <a:buFontTx/>
              <a:buAutoNum type="arabicPeriod"/>
            </a:pPr>
            <a:r>
              <a:rPr lang="en-US" altLang="en-US" sz="2400" dirty="0"/>
              <a:t>Determine the network and broadcast address for each useable subnetwork.</a:t>
            </a:r>
          </a:p>
          <a:p>
            <a:pPr marL="533400" indent="-533400">
              <a:buClr>
                <a:srgbClr val="C00000"/>
              </a:buClr>
              <a:buFontTx/>
              <a:buAutoNum type="arabicPeriod"/>
            </a:pPr>
            <a:r>
              <a:rPr lang="en-US" altLang="en-US" sz="2400" dirty="0"/>
              <a:t>Determine the usable range for each subnetwork.</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D8C832AC-5595-44DF-9C22-2DDB645FEF98}"/>
              </a:ext>
            </a:extLst>
          </p:cNvPr>
          <p:cNvSpPr>
            <a:spLocks noGrp="1" noChangeArrowheads="1"/>
          </p:cNvSpPr>
          <p:nvPr>
            <p:ph type="title"/>
          </p:nvPr>
        </p:nvSpPr>
        <p:spPr/>
        <p:txBody>
          <a:bodyPr/>
          <a:lstStyle/>
          <a:p>
            <a:r>
              <a:rPr lang="en-US"/>
              <a:t>A class C address with 4 bits</a:t>
            </a:r>
          </a:p>
        </p:txBody>
      </p:sp>
      <p:sp>
        <p:nvSpPr>
          <p:cNvPr id="47107" name="Rectangle 3">
            <a:extLst>
              <a:ext uri="{FF2B5EF4-FFF2-40B4-BE49-F238E27FC236}">
                <a16:creationId xmlns:a16="http://schemas.microsoft.com/office/drawing/2014/main" id="{F5E63365-F67D-4E8C-BF10-D1EF4E173081}"/>
              </a:ext>
            </a:extLst>
          </p:cNvPr>
          <p:cNvSpPr>
            <a:spLocks noGrp="1" noChangeArrowheads="1"/>
          </p:cNvSpPr>
          <p:nvPr>
            <p:ph sz="half" idx="1"/>
          </p:nvPr>
        </p:nvSpPr>
        <p:spPr>
          <a:xfrm>
            <a:off x="740664" y="1420419"/>
            <a:ext cx="11055750" cy="5202053"/>
          </a:xfrm>
        </p:spPr>
        <p:txBody>
          <a:bodyPr/>
          <a:lstStyle/>
          <a:p>
            <a:r>
              <a:rPr lang="en-US" altLang="en-US" sz="2200" dirty="0"/>
              <a:t>What class is it?</a:t>
            </a:r>
          </a:p>
          <a:p>
            <a:r>
              <a:rPr lang="en-US" altLang="en-US" sz="2200" dirty="0"/>
              <a:t>Determine how many bits you must borrow to create the desired number of subnets (if applicable).</a:t>
            </a:r>
          </a:p>
          <a:p>
            <a:r>
              <a:rPr lang="en-US" altLang="en-US" sz="2200" dirty="0"/>
              <a:t>Determine the possible and usable subnets.</a:t>
            </a:r>
          </a:p>
          <a:p>
            <a:r>
              <a:rPr lang="en-US" altLang="en-US" sz="2200" dirty="0"/>
              <a:t>Determine how many possible and usable  hosts you have in each subnet.</a:t>
            </a:r>
          </a:p>
          <a:p>
            <a:pPr>
              <a:spcBef>
                <a:spcPts val="0"/>
              </a:spcBef>
            </a:pPr>
            <a:endParaRPr lang="en-US" altLang="en-US" sz="2200" dirty="0"/>
          </a:p>
          <a:p>
            <a:r>
              <a:rPr lang="en-US" altLang="en-US" sz="2200" dirty="0"/>
              <a:t>Determine the Default Mask.</a:t>
            </a:r>
          </a:p>
          <a:p>
            <a:r>
              <a:rPr lang="en-US" altLang="en-US" sz="2200" dirty="0"/>
              <a:t>Determine the Subnet Mask.</a:t>
            </a:r>
          </a:p>
          <a:p>
            <a:r>
              <a:rPr lang="en-US" altLang="en-US" sz="2200" dirty="0"/>
              <a:t>Determine the IP address range (increment) of each subnetwork.</a:t>
            </a:r>
          </a:p>
          <a:p>
            <a:r>
              <a:rPr lang="en-US" altLang="en-US" sz="2200" dirty="0"/>
              <a:t>Determine the network and broadcast address for each useable subnetwork.</a:t>
            </a:r>
          </a:p>
          <a:p>
            <a:pPr>
              <a:spcBef>
                <a:spcPts val="0"/>
              </a:spcBef>
            </a:pPr>
            <a:endParaRPr lang="en-US" altLang="en-US" sz="2200" dirty="0"/>
          </a:p>
          <a:p>
            <a:r>
              <a:rPr lang="en-US" altLang="en-US" sz="2200" dirty="0"/>
              <a:t>Determine the usable range for each subnetwork.</a:t>
            </a:r>
          </a:p>
        </p:txBody>
      </p:sp>
      <p:sp>
        <p:nvSpPr>
          <p:cNvPr id="97284" name="Text Box 4">
            <a:extLst>
              <a:ext uri="{FF2B5EF4-FFF2-40B4-BE49-F238E27FC236}">
                <a16:creationId xmlns:a16="http://schemas.microsoft.com/office/drawing/2014/main" id="{C25F3FA6-9574-4580-836F-686BD4A3E554}"/>
              </a:ext>
            </a:extLst>
          </p:cNvPr>
          <p:cNvSpPr txBox="1">
            <a:spLocks noChangeArrowheads="1"/>
          </p:cNvSpPr>
          <p:nvPr/>
        </p:nvSpPr>
        <p:spPr bwMode="auto">
          <a:xfrm>
            <a:off x="4446226" y="3899771"/>
            <a:ext cx="1644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000" b="1" dirty="0">
                <a:solidFill>
                  <a:schemeClr val="hlink"/>
                </a:solidFill>
                <a:latin typeface="Times" panose="02020603050405020304" pitchFamily="18" charset="0"/>
              </a:rPr>
              <a:t>255.255.255.0</a:t>
            </a:r>
          </a:p>
        </p:txBody>
      </p:sp>
      <p:sp>
        <p:nvSpPr>
          <p:cNvPr id="97285" name="Text Box 5">
            <a:extLst>
              <a:ext uri="{FF2B5EF4-FFF2-40B4-BE49-F238E27FC236}">
                <a16:creationId xmlns:a16="http://schemas.microsoft.com/office/drawing/2014/main" id="{B4230A20-871A-433D-BD0B-0DF879F3530C}"/>
              </a:ext>
            </a:extLst>
          </p:cNvPr>
          <p:cNvSpPr txBox="1">
            <a:spLocks noChangeArrowheads="1"/>
          </p:cNvSpPr>
          <p:nvPr/>
        </p:nvSpPr>
        <p:spPr bwMode="auto">
          <a:xfrm>
            <a:off x="4352426" y="4361629"/>
            <a:ext cx="19161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000" b="1" dirty="0">
                <a:solidFill>
                  <a:schemeClr val="hlink"/>
                </a:solidFill>
                <a:latin typeface="Times" panose="02020603050405020304" pitchFamily="18" charset="0"/>
              </a:rPr>
              <a:t>255.255.255.240</a:t>
            </a:r>
          </a:p>
        </p:txBody>
      </p:sp>
      <p:sp>
        <p:nvSpPr>
          <p:cNvPr id="97286" name="Text Box 6">
            <a:extLst>
              <a:ext uri="{FF2B5EF4-FFF2-40B4-BE49-F238E27FC236}">
                <a16:creationId xmlns:a16="http://schemas.microsoft.com/office/drawing/2014/main" id="{9B04C840-C00B-4A3A-8D31-47AE3BE58DA5}"/>
              </a:ext>
            </a:extLst>
          </p:cNvPr>
          <p:cNvSpPr txBox="1">
            <a:spLocks noChangeArrowheads="1"/>
          </p:cNvSpPr>
          <p:nvPr/>
        </p:nvSpPr>
        <p:spPr bwMode="auto">
          <a:xfrm>
            <a:off x="6150407" y="2647950"/>
            <a:ext cx="25225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000" b="1" dirty="0">
                <a:solidFill>
                  <a:schemeClr val="hlink"/>
                </a:solidFill>
                <a:latin typeface="Times" panose="02020603050405020304" pitchFamily="18" charset="0"/>
              </a:rPr>
              <a:t>2</a:t>
            </a:r>
            <a:r>
              <a:rPr lang="en-US" altLang="en-US" sz="2000" b="1" baseline="30000" dirty="0">
                <a:solidFill>
                  <a:schemeClr val="hlink"/>
                </a:solidFill>
                <a:latin typeface="Times" panose="02020603050405020304" pitchFamily="18" charset="0"/>
              </a:rPr>
              <a:t>4</a:t>
            </a:r>
            <a:r>
              <a:rPr lang="en-US" altLang="en-US" sz="2000" b="1" dirty="0">
                <a:solidFill>
                  <a:schemeClr val="hlink"/>
                </a:solidFill>
                <a:latin typeface="Times" panose="02020603050405020304" pitchFamily="18" charset="0"/>
              </a:rPr>
              <a:t> (16) - 2 = 14 usable</a:t>
            </a:r>
          </a:p>
        </p:txBody>
      </p:sp>
      <p:sp>
        <p:nvSpPr>
          <p:cNvPr id="97287" name="Text Box 7">
            <a:extLst>
              <a:ext uri="{FF2B5EF4-FFF2-40B4-BE49-F238E27FC236}">
                <a16:creationId xmlns:a16="http://schemas.microsoft.com/office/drawing/2014/main" id="{09CCA5C8-26C6-4B90-AC2F-CE1DB5EBEF6E}"/>
              </a:ext>
            </a:extLst>
          </p:cNvPr>
          <p:cNvSpPr txBox="1">
            <a:spLocks noChangeArrowheads="1"/>
          </p:cNvSpPr>
          <p:nvPr/>
        </p:nvSpPr>
        <p:spPr bwMode="auto">
          <a:xfrm>
            <a:off x="637309" y="3453341"/>
            <a:ext cx="25225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000" b="1" dirty="0">
                <a:solidFill>
                  <a:schemeClr val="hlink"/>
                </a:solidFill>
                <a:latin typeface="Times" panose="02020603050405020304" pitchFamily="18" charset="0"/>
              </a:rPr>
              <a:t>2</a:t>
            </a:r>
            <a:r>
              <a:rPr lang="en-US" altLang="en-US" sz="2000" b="1" baseline="30000" dirty="0">
                <a:solidFill>
                  <a:schemeClr val="hlink"/>
                </a:solidFill>
                <a:latin typeface="Times" panose="02020603050405020304" pitchFamily="18" charset="0"/>
              </a:rPr>
              <a:t>4</a:t>
            </a:r>
            <a:r>
              <a:rPr lang="en-US" altLang="en-US" sz="2000" b="1" dirty="0">
                <a:solidFill>
                  <a:schemeClr val="hlink"/>
                </a:solidFill>
                <a:latin typeface="Times" panose="02020603050405020304" pitchFamily="18" charset="0"/>
              </a:rPr>
              <a:t> (16) - 2 = 14 usable</a:t>
            </a:r>
          </a:p>
        </p:txBody>
      </p:sp>
      <p:sp>
        <p:nvSpPr>
          <p:cNvPr id="97288" name="Text Box 8">
            <a:extLst>
              <a:ext uri="{FF2B5EF4-FFF2-40B4-BE49-F238E27FC236}">
                <a16:creationId xmlns:a16="http://schemas.microsoft.com/office/drawing/2014/main" id="{CEC762B4-F653-47C0-98F5-89EBA6503541}"/>
              </a:ext>
            </a:extLst>
          </p:cNvPr>
          <p:cNvSpPr txBox="1">
            <a:spLocks noChangeArrowheads="1"/>
          </p:cNvSpPr>
          <p:nvPr/>
        </p:nvSpPr>
        <p:spPr bwMode="auto">
          <a:xfrm>
            <a:off x="3771900" y="1355436"/>
            <a:ext cx="1009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000" b="1" dirty="0">
                <a:solidFill>
                  <a:schemeClr val="hlink"/>
                </a:solidFill>
                <a:latin typeface="Times" panose="02020603050405020304" pitchFamily="18" charset="0"/>
              </a:rPr>
              <a:t>Class C</a:t>
            </a:r>
          </a:p>
        </p:txBody>
      </p:sp>
      <p:sp>
        <p:nvSpPr>
          <p:cNvPr id="97289" name="Text Box 9">
            <a:extLst>
              <a:ext uri="{FF2B5EF4-FFF2-40B4-BE49-F238E27FC236}">
                <a16:creationId xmlns:a16="http://schemas.microsoft.com/office/drawing/2014/main" id="{E9800225-0952-4ED6-AAAD-AB71C39609D8}"/>
              </a:ext>
            </a:extLst>
          </p:cNvPr>
          <p:cNvSpPr txBox="1">
            <a:spLocks noChangeArrowheads="1"/>
          </p:cNvSpPr>
          <p:nvPr/>
        </p:nvSpPr>
        <p:spPr bwMode="auto">
          <a:xfrm>
            <a:off x="4121150" y="2201718"/>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000" b="1" dirty="0">
                <a:solidFill>
                  <a:schemeClr val="hlink"/>
                </a:solidFill>
                <a:latin typeface="Times" panose="02020603050405020304" pitchFamily="18" charset="0"/>
              </a:rPr>
              <a:t>4</a:t>
            </a:r>
          </a:p>
        </p:txBody>
      </p:sp>
      <p:sp>
        <p:nvSpPr>
          <p:cNvPr id="97290" name="Text Box 10">
            <a:extLst>
              <a:ext uri="{FF2B5EF4-FFF2-40B4-BE49-F238E27FC236}">
                <a16:creationId xmlns:a16="http://schemas.microsoft.com/office/drawing/2014/main" id="{23E75B08-F839-43E8-BB3D-958F361F1011}"/>
              </a:ext>
            </a:extLst>
          </p:cNvPr>
          <p:cNvSpPr txBox="1">
            <a:spLocks noChangeArrowheads="1"/>
          </p:cNvSpPr>
          <p:nvPr/>
        </p:nvSpPr>
        <p:spPr bwMode="auto">
          <a:xfrm>
            <a:off x="8765308" y="4808688"/>
            <a:ext cx="88785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000" b="1" dirty="0">
                <a:solidFill>
                  <a:schemeClr val="hlink"/>
                </a:solidFill>
                <a:latin typeface="Times" panose="02020603050405020304" pitchFamily="18" charset="0"/>
              </a:rPr>
              <a:t>16</a:t>
            </a:r>
          </a:p>
        </p:txBody>
      </p:sp>
      <p:sp>
        <p:nvSpPr>
          <p:cNvPr id="97291" name="Text Box 11">
            <a:extLst>
              <a:ext uri="{FF2B5EF4-FFF2-40B4-BE49-F238E27FC236}">
                <a16:creationId xmlns:a16="http://schemas.microsoft.com/office/drawing/2014/main" id="{07660F58-2BBA-4D87-9F0D-13FCE3D82493}"/>
              </a:ext>
            </a:extLst>
          </p:cNvPr>
          <p:cNvSpPr txBox="1">
            <a:spLocks noChangeArrowheads="1"/>
          </p:cNvSpPr>
          <p:nvPr/>
        </p:nvSpPr>
        <p:spPr bwMode="auto">
          <a:xfrm>
            <a:off x="637309" y="5715000"/>
            <a:ext cx="23345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000" b="1" dirty="0">
                <a:solidFill>
                  <a:schemeClr val="hlink"/>
                </a:solidFill>
                <a:latin typeface="Times" panose="02020603050405020304" pitchFamily="18" charset="0"/>
              </a:rPr>
              <a:t>Completed IP chart</a:t>
            </a:r>
          </a:p>
        </p:txBody>
      </p:sp>
      <p:sp>
        <p:nvSpPr>
          <p:cNvPr id="16" name="Text Box 11">
            <a:extLst>
              <a:ext uri="{FF2B5EF4-FFF2-40B4-BE49-F238E27FC236}">
                <a16:creationId xmlns:a16="http://schemas.microsoft.com/office/drawing/2014/main" id="{E9E34BFB-D991-43DF-A059-A6B21B11A532}"/>
              </a:ext>
            </a:extLst>
          </p:cNvPr>
          <p:cNvSpPr txBox="1">
            <a:spLocks noChangeArrowheads="1"/>
          </p:cNvSpPr>
          <p:nvPr/>
        </p:nvSpPr>
        <p:spPr bwMode="auto">
          <a:xfrm>
            <a:off x="6942253" y="6091183"/>
            <a:ext cx="23345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000" b="1" dirty="0">
                <a:solidFill>
                  <a:schemeClr val="hlink"/>
                </a:solidFill>
                <a:latin typeface="Times" panose="02020603050405020304" pitchFamily="18" charset="0"/>
              </a:rPr>
              <a:t>Completed IP chart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7288"/>
                                        </p:tgtEl>
                                        <p:attrNameLst>
                                          <p:attrName>style.visibility</p:attrName>
                                        </p:attrNameLst>
                                      </p:cBhvr>
                                      <p:to>
                                        <p:strVal val="visible"/>
                                      </p:to>
                                    </p:set>
                                    <p:animEffect transition="in" filter="fade">
                                      <p:cBhvr>
                                        <p:cTn id="7" dur="1000"/>
                                        <p:tgtEl>
                                          <p:spTgt spid="9728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9"/>
                                        </p:tgtEl>
                                        <p:attrNameLst>
                                          <p:attrName>style.visibility</p:attrName>
                                        </p:attrNameLst>
                                      </p:cBhvr>
                                      <p:to>
                                        <p:strVal val="visible"/>
                                      </p:to>
                                    </p:set>
                                    <p:animEffect transition="in" filter="fade">
                                      <p:cBhvr>
                                        <p:cTn id="12" dur="1000"/>
                                        <p:tgtEl>
                                          <p:spTgt spid="9728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6"/>
                                        </p:tgtEl>
                                        <p:attrNameLst>
                                          <p:attrName>style.visibility</p:attrName>
                                        </p:attrNameLst>
                                      </p:cBhvr>
                                      <p:to>
                                        <p:strVal val="visible"/>
                                      </p:to>
                                    </p:set>
                                    <p:animEffect transition="in" filter="fade">
                                      <p:cBhvr>
                                        <p:cTn id="17" dur="1000"/>
                                        <p:tgtEl>
                                          <p:spTgt spid="9728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7287"/>
                                        </p:tgtEl>
                                        <p:attrNameLst>
                                          <p:attrName>style.visibility</p:attrName>
                                        </p:attrNameLst>
                                      </p:cBhvr>
                                      <p:to>
                                        <p:strVal val="visible"/>
                                      </p:to>
                                    </p:set>
                                    <p:animEffect transition="in" filter="fade">
                                      <p:cBhvr>
                                        <p:cTn id="22" dur="1000"/>
                                        <p:tgtEl>
                                          <p:spTgt spid="9728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7284"/>
                                        </p:tgtEl>
                                        <p:attrNameLst>
                                          <p:attrName>style.visibility</p:attrName>
                                        </p:attrNameLst>
                                      </p:cBhvr>
                                      <p:to>
                                        <p:strVal val="visible"/>
                                      </p:to>
                                    </p:set>
                                    <p:animEffect transition="in" filter="fade">
                                      <p:cBhvr>
                                        <p:cTn id="27" dur="1000"/>
                                        <p:tgtEl>
                                          <p:spTgt spid="9728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7285"/>
                                        </p:tgtEl>
                                        <p:attrNameLst>
                                          <p:attrName>style.visibility</p:attrName>
                                        </p:attrNameLst>
                                      </p:cBhvr>
                                      <p:to>
                                        <p:strVal val="visible"/>
                                      </p:to>
                                    </p:set>
                                    <p:animEffect transition="in" filter="fade">
                                      <p:cBhvr>
                                        <p:cTn id="32" dur="1000"/>
                                        <p:tgtEl>
                                          <p:spTgt spid="9728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7290"/>
                                        </p:tgtEl>
                                        <p:attrNameLst>
                                          <p:attrName>style.visibility</p:attrName>
                                        </p:attrNameLst>
                                      </p:cBhvr>
                                      <p:to>
                                        <p:strVal val="visible"/>
                                      </p:to>
                                    </p:set>
                                    <p:animEffect transition="in" filter="fade">
                                      <p:cBhvr>
                                        <p:cTn id="37" dur="1000"/>
                                        <p:tgtEl>
                                          <p:spTgt spid="9729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7291"/>
                                        </p:tgtEl>
                                        <p:attrNameLst>
                                          <p:attrName>style.visibility</p:attrName>
                                        </p:attrNameLst>
                                      </p:cBhvr>
                                      <p:to>
                                        <p:strVal val="visible"/>
                                      </p:to>
                                    </p:set>
                                    <p:animEffect transition="in" filter="fade">
                                      <p:cBhvr>
                                        <p:cTn id="42" dur="1000"/>
                                        <p:tgtEl>
                                          <p:spTgt spid="9729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fade">
                                      <p:cBhvr>
                                        <p:cTn id="47"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4" grpId="0"/>
      <p:bldP spid="97285" grpId="0"/>
      <p:bldP spid="97286" grpId="0"/>
      <p:bldP spid="97287" grpId="0"/>
      <p:bldP spid="97288" grpId="0"/>
      <p:bldP spid="97289" grpId="0"/>
      <p:bldP spid="97290" grpId="0"/>
      <p:bldP spid="97291" grpId="0"/>
      <p:bldP spid="1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E59358EE-C9CF-4049-A98F-74710D09B7BA}"/>
              </a:ext>
            </a:extLst>
          </p:cNvPr>
          <p:cNvSpPr>
            <a:spLocks noGrp="1" noChangeArrowheads="1"/>
          </p:cNvSpPr>
          <p:nvPr>
            <p:ph type="title"/>
          </p:nvPr>
        </p:nvSpPr>
        <p:spPr/>
        <p:txBody>
          <a:bodyPr/>
          <a:lstStyle/>
          <a:p>
            <a:r>
              <a:rPr lang="en-US"/>
              <a:t>An IP address of 196.112.48.12/29</a:t>
            </a:r>
          </a:p>
        </p:txBody>
      </p:sp>
      <p:sp>
        <p:nvSpPr>
          <p:cNvPr id="48131" name="Rectangle 3">
            <a:extLst>
              <a:ext uri="{FF2B5EF4-FFF2-40B4-BE49-F238E27FC236}">
                <a16:creationId xmlns:a16="http://schemas.microsoft.com/office/drawing/2014/main" id="{B440ADD8-16C4-408E-B5F6-DE7FF2E8F0CF}"/>
              </a:ext>
            </a:extLst>
          </p:cNvPr>
          <p:cNvSpPr>
            <a:spLocks noGrp="1" noChangeArrowheads="1"/>
          </p:cNvSpPr>
          <p:nvPr>
            <p:ph sz="half" idx="1"/>
          </p:nvPr>
        </p:nvSpPr>
        <p:spPr>
          <a:xfrm>
            <a:off x="740664" y="1420420"/>
            <a:ext cx="11055750" cy="4734318"/>
          </a:xfrm>
        </p:spPr>
        <p:txBody>
          <a:bodyPr/>
          <a:lstStyle/>
          <a:p>
            <a:r>
              <a:rPr lang="en-US" altLang="en-US" sz="2200" dirty="0"/>
              <a:t>What class is it?</a:t>
            </a:r>
          </a:p>
          <a:p>
            <a:r>
              <a:rPr lang="en-US" altLang="en-US" sz="2200" dirty="0"/>
              <a:t>Determine how many bits you must borrow to create the desired number of subnets (if applicable).</a:t>
            </a:r>
          </a:p>
          <a:p>
            <a:r>
              <a:rPr lang="en-US" altLang="en-US" sz="2200" dirty="0"/>
              <a:t>Determine the possible and usable subnets.</a:t>
            </a:r>
          </a:p>
          <a:p>
            <a:r>
              <a:rPr lang="en-US" altLang="en-US" sz="2200" dirty="0"/>
              <a:t>Determine how many possible and usable  hosts you have in each subnet.</a:t>
            </a:r>
          </a:p>
          <a:p>
            <a:pPr>
              <a:spcBef>
                <a:spcPts val="0"/>
              </a:spcBef>
            </a:pPr>
            <a:endParaRPr lang="en-US" altLang="en-US" sz="2200" dirty="0"/>
          </a:p>
          <a:p>
            <a:r>
              <a:rPr lang="en-US" altLang="en-US" sz="2200" dirty="0"/>
              <a:t>Determine the Default Mask.</a:t>
            </a:r>
          </a:p>
          <a:p>
            <a:r>
              <a:rPr lang="en-US" altLang="en-US" sz="2200" dirty="0"/>
              <a:t>Determine the Subnet Mask.</a:t>
            </a:r>
          </a:p>
          <a:p>
            <a:r>
              <a:rPr lang="en-US" altLang="en-US" sz="2200" dirty="0"/>
              <a:t>Determine the IP address range (increment) of each subnetwork.</a:t>
            </a:r>
          </a:p>
          <a:p>
            <a:r>
              <a:rPr lang="en-US" altLang="en-US" sz="2200" dirty="0"/>
              <a:t>Determine the network and broadcast address for each useable subnetwork.</a:t>
            </a:r>
          </a:p>
          <a:p>
            <a:r>
              <a:rPr lang="en-US" altLang="en-US" sz="2200" dirty="0"/>
              <a:t>Determine the usable range for each subnetwork. </a:t>
            </a:r>
          </a:p>
          <a:p>
            <a:endParaRPr lang="en-US" altLang="en-US" sz="2200" dirty="0"/>
          </a:p>
        </p:txBody>
      </p:sp>
      <p:sp>
        <p:nvSpPr>
          <p:cNvPr id="98308" name="Text Box 4">
            <a:extLst>
              <a:ext uri="{FF2B5EF4-FFF2-40B4-BE49-F238E27FC236}">
                <a16:creationId xmlns:a16="http://schemas.microsoft.com/office/drawing/2014/main" id="{121CD505-1BA4-4970-9EF1-2A0DB63A6D73}"/>
              </a:ext>
            </a:extLst>
          </p:cNvPr>
          <p:cNvSpPr txBox="1">
            <a:spLocks noChangeArrowheads="1"/>
          </p:cNvSpPr>
          <p:nvPr/>
        </p:nvSpPr>
        <p:spPr bwMode="auto">
          <a:xfrm>
            <a:off x="4414665" y="3903789"/>
            <a:ext cx="27114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000" b="1" dirty="0">
                <a:solidFill>
                  <a:schemeClr val="hlink"/>
                </a:solidFill>
                <a:latin typeface="Times" panose="02020603050405020304" pitchFamily="18" charset="0"/>
              </a:rPr>
              <a:t>255.255.255.0</a:t>
            </a:r>
          </a:p>
        </p:txBody>
      </p:sp>
      <p:sp>
        <p:nvSpPr>
          <p:cNvPr id="98309" name="Text Box 5">
            <a:extLst>
              <a:ext uri="{FF2B5EF4-FFF2-40B4-BE49-F238E27FC236}">
                <a16:creationId xmlns:a16="http://schemas.microsoft.com/office/drawing/2014/main" id="{9B3A70AB-A060-4E59-B319-289E50FE1A09}"/>
              </a:ext>
            </a:extLst>
          </p:cNvPr>
          <p:cNvSpPr txBox="1">
            <a:spLocks noChangeArrowheads="1"/>
          </p:cNvSpPr>
          <p:nvPr/>
        </p:nvSpPr>
        <p:spPr bwMode="auto">
          <a:xfrm>
            <a:off x="4414665" y="4350760"/>
            <a:ext cx="19161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000" b="1" dirty="0">
                <a:solidFill>
                  <a:schemeClr val="hlink"/>
                </a:solidFill>
                <a:latin typeface="Times" panose="02020603050405020304" pitchFamily="18" charset="0"/>
              </a:rPr>
              <a:t>255.255.255.248</a:t>
            </a:r>
          </a:p>
        </p:txBody>
      </p:sp>
      <p:sp>
        <p:nvSpPr>
          <p:cNvPr id="98310" name="Text Box 6">
            <a:extLst>
              <a:ext uri="{FF2B5EF4-FFF2-40B4-BE49-F238E27FC236}">
                <a16:creationId xmlns:a16="http://schemas.microsoft.com/office/drawing/2014/main" id="{C4B7588F-0FF0-494F-AD2D-0C3B6463A190}"/>
              </a:ext>
            </a:extLst>
          </p:cNvPr>
          <p:cNvSpPr txBox="1">
            <a:spLocks noChangeArrowheads="1"/>
          </p:cNvSpPr>
          <p:nvPr/>
        </p:nvSpPr>
        <p:spPr bwMode="auto">
          <a:xfrm>
            <a:off x="6268539" y="2646363"/>
            <a:ext cx="25225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000" b="1" dirty="0">
                <a:solidFill>
                  <a:schemeClr val="hlink"/>
                </a:solidFill>
                <a:latin typeface="Times" panose="02020603050405020304" pitchFamily="18" charset="0"/>
              </a:rPr>
              <a:t>2</a:t>
            </a:r>
            <a:r>
              <a:rPr lang="en-US" altLang="en-US" sz="2000" b="1" baseline="30000" dirty="0">
                <a:solidFill>
                  <a:schemeClr val="hlink"/>
                </a:solidFill>
                <a:latin typeface="Times" panose="02020603050405020304" pitchFamily="18" charset="0"/>
              </a:rPr>
              <a:t>5</a:t>
            </a:r>
            <a:r>
              <a:rPr lang="en-US" altLang="en-US" sz="2000" b="1" dirty="0">
                <a:solidFill>
                  <a:schemeClr val="hlink"/>
                </a:solidFill>
                <a:latin typeface="Times" panose="02020603050405020304" pitchFamily="18" charset="0"/>
              </a:rPr>
              <a:t> (32) - 2 = 30 usable</a:t>
            </a:r>
          </a:p>
        </p:txBody>
      </p:sp>
      <p:sp>
        <p:nvSpPr>
          <p:cNvPr id="98311" name="Text Box 7">
            <a:extLst>
              <a:ext uri="{FF2B5EF4-FFF2-40B4-BE49-F238E27FC236}">
                <a16:creationId xmlns:a16="http://schemas.microsoft.com/office/drawing/2014/main" id="{5A6ED0AA-7EEA-4835-BD75-B6449DF9638E}"/>
              </a:ext>
            </a:extLst>
          </p:cNvPr>
          <p:cNvSpPr txBox="1">
            <a:spLocks noChangeArrowheads="1"/>
          </p:cNvSpPr>
          <p:nvPr/>
        </p:nvSpPr>
        <p:spPr bwMode="auto">
          <a:xfrm>
            <a:off x="740664" y="3457575"/>
            <a:ext cx="22653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000" b="1" dirty="0">
                <a:solidFill>
                  <a:schemeClr val="hlink"/>
                </a:solidFill>
                <a:latin typeface="Times" panose="02020603050405020304" pitchFamily="18" charset="0"/>
              </a:rPr>
              <a:t>2</a:t>
            </a:r>
            <a:r>
              <a:rPr lang="en-US" altLang="en-US" sz="2000" b="1" baseline="30000" dirty="0">
                <a:solidFill>
                  <a:schemeClr val="hlink"/>
                </a:solidFill>
                <a:latin typeface="Times" panose="02020603050405020304" pitchFamily="18" charset="0"/>
              </a:rPr>
              <a:t>3</a:t>
            </a:r>
            <a:r>
              <a:rPr lang="en-US" altLang="en-US" sz="2000" b="1" dirty="0">
                <a:solidFill>
                  <a:schemeClr val="hlink"/>
                </a:solidFill>
                <a:latin typeface="Times" panose="02020603050405020304" pitchFamily="18" charset="0"/>
              </a:rPr>
              <a:t> (8) - 2 = 6 usable</a:t>
            </a:r>
          </a:p>
        </p:txBody>
      </p:sp>
      <p:sp>
        <p:nvSpPr>
          <p:cNvPr id="98312" name="Text Box 8">
            <a:extLst>
              <a:ext uri="{FF2B5EF4-FFF2-40B4-BE49-F238E27FC236}">
                <a16:creationId xmlns:a16="http://schemas.microsoft.com/office/drawing/2014/main" id="{E06E7514-D1B1-4723-8BD3-E33F68971D72}"/>
              </a:ext>
            </a:extLst>
          </p:cNvPr>
          <p:cNvSpPr txBox="1">
            <a:spLocks noChangeArrowheads="1"/>
          </p:cNvSpPr>
          <p:nvPr/>
        </p:nvSpPr>
        <p:spPr bwMode="auto">
          <a:xfrm>
            <a:off x="3030393" y="1420420"/>
            <a:ext cx="123680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000" b="1" dirty="0">
                <a:solidFill>
                  <a:schemeClr val="hlink"/>
                </a:solidFill>
                <a:latin typeface="Times" panose="02020603050405020304" pitchFamily="18" charset="0"/>
              </a:rPr>
              <a:t>Class C</a:t>
            </a:r>
          </a:p>
        </p:txBody>
      </p:sp>
      <p:sp>
        <p:nvSpPr>
          <p:cNvPr id="98313" name="Text Box 9">
            <a:extLst>
              <a:ext uri="{FF2B5EF4-FFF2-40B4-BE49-F238E27FC236}">
                <a16:creationId xmlns:a16="http://schemas.microsoft.com/office/drawing/2014/main" id="{1F9882F2-A964-45CC-AAD2-8CE0C0D33228}"/>
              </a:ext>
            </a:extLst>
          </p:cNvPr>
          <p:cNvSpPr txBox="1">
            <a:spLocks noChangeArrowheads="1"/>
          </p:cNvSpPr>
          <p:nvPr/>
        </p:nvSpPr>
        <p:spPr bwMode="auto">
          <a:xfrm>
            <a:off x="2486891" y="2207491"/>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000" b="1" dirty="0">
                <a:solidFill>
                  <a:schemeClr val="hlink"/>
                </a:solidFill>
                <a:latin typeface="Times" panose="02020603050405020304" pitchFamily="18" charset="0"/>
              </a:rPr>
              <a:t>5</a:t>
            </a:r>
          </a:p>
        </p:txBody>
      </p:sp>
      <p:sp>
        <p:nvSpPr>
          <p:cNvPr id="98314" name="Text Box 10">
            <a:extLst>
              <a:ext uri="{FF2B5EF4-FFF2-40B4-BE49-F238E27FC236}">
                <a16:creationId xmlns:a16="http://schemas.microsoft.com/office/drawing/2014/main" id="{FCB7132D-768B-4D82-8660-C5DDBD006C32}"/>
              </a:ext>
            </a:extLst>
          </p:cNvPr>
          <p:cNvSpPr txBox="1">
            <a:spLocks noChangeArrowheads="1"/>
          </p:cNvSpPr>
          <p:nvPr/>
        </p:nvSpPr>
        <p:spPr bwMode="auto">
          <a:xfrm>
            <a:off x="10488966" y="5279832"/>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000" b="1" dirty="0">
                <a:solidFill>
                  <a:schemeClr val="hlink"/>
                </a:solidFill>
                <a:latin typeface="Times" panose="02020603050405020304" pitchFamily="18" charset="0"/>
              </a:rPr>
              <a:t>8</a:t>
            </a:r>
          </a:p>
        </p:txBody>
      </p:sp>
      <p:sp>
        <p:nvSpPr>
          <p:cNvPr id="98315" name="Text Box 11">
            <a:extLst>
              <a:ext uri="{FF2B5EF4-FFF2-40B4-BE49-F238E27FC236}">
                <a16:creationId xmlns:a16="http://schemas.microsoft.com/office/drawing/2014/main" id="{1066DB1E-A1DF-451B-AB0A-3730C4E5B000}"/>
              </a:ext>
            </a:extLst>
          </p:cNvPr>
          <p:cNvSpPr txBox="1">
            <a:spLocks noChangeArrowheads="1"/>
          </p:cNvSpPr>
          <p:nvPr/>
        </p:nvSpPr>
        <p:spPr bwMode="auto">
          <a:xfrm>
            <a:off x="8791077" y="4850390"/>
            <a:ext cx="23272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000" b="1" dirty="0">
                <a:solidFill>
                  <a:schemeClr val="hlink"/>
                </a:solidFill>
                <a:latin typeface="Times" panose="02020603050405020304" pitchFamily="18" charset="0"/>
              </a:rPr>
              <a:t>Completed IP chart</a:t>
            </a:r>
          </a:p>
        </p:txBody>
      </p:sp>
      <p:sp>
        <p:nvSpPr>
          <p:cNvPr id="16" name="Text Box 11">
            <a:extLst>
              <a:ext uri="{FF2B5EF4-FFF2-40B4-BE49-F238E27FC236}">
                <a16:creationId xmlns:a16="http://schemas.microsoft.com/office/drawing/2014/main" id="{0AD01A1B-37F8-4A41-82C9-E1B7CA31FB35}"/>
              </a:ext>
            </a:extLst>
          </p:cNvPr>
          <p:cNvSpPr txBox="1">
            <a:spLocks noChangeArrowheads="1"/>
          </p:cNvSpPr>
          <p:nvPr/>
        </p:nvSpPr>
        <p:spPr bwMode="auto">
          <a:xfrm>
            <a:off x="6954983" y="5754628"/>
            <a:ext cx="323553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000" b="1" dirty="0">
                <a:solidFill>
                  <a:schemeClr val="hlink"/>
                </a:solidFill>
                <a:latin typeface="Times" panose="02020603050405020304" pitchFamily="18" charset="0"/>
              </a:rPr>
              <a:t>Completed IP chart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8312"/>
                                        </p:tgtEl>
                                        <p:attrNameLst>
                                          <p:attrName>style.visibility</p:attrName>
                                        </p:attrNameLst>
                                      </p:cBhvr>
                                      <p:to>
                                        <p:strVal val="visible"/>
                                      </p:to>
                                    </p:set>
                                    <p:animEffect transition="in" filter="fade">
                                      <p:cBhvr>
                                        <p:cTn id="7" dur="1000"/>
                                        <p:tgtEl>
                                          <p:spTgt spid="983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8313"/>
                                        </p:tgtEl>
                                        <p:attrNameLst>
                                          <p:attrName>style.visibility</p:attrName>
                                        </p:attrNameLst>
                                      </p:cBhvr>
                                      <p:to>
                                        <p:strVal val="visible"/>
                                      </p:to>
                                    </p:set>
                                    <p:animEffect transition="in" filter="fade">
                                      <p:cBhvr>
                                        <p:cTn id="12" dur="1000"/>
                                        <p:tgtEl>
                                          <p:spTgt spid="983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8310"/>
                                        </p:tgtEl>
                                        <p:attrNameLst>
                                          <p:attrName>style.visibility</p:attrName>
                                        </p:attrNameLst>
                                      </p:cBhvr>
                                      <p:to>
                                        <p:strVal val="visible"/>
                                      </p:to>
                                    </p:set>
                                    <p:animEffect transition="in" filter="fade">
                                      <p:cBhvr>
                                        <p:cTn id="17" dur="1000"/>
                                        <p:tgtEl>
                                          <p:spTgt spid="983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8311"/>
                                        </p:tgtEl>
                                        <p:attrNameLst>
                                          <p:attrName>style.visibility</p:attrName>
                                        </p:attrNameLst>
                                      </p:cBhvr>
                                      <p:to>
                                        <p:strVal val="visible"/>
                                      </p:to>
                                    </p:set>
                                    <p:animEffect transition="in" filter="fade">
                                      <p:cBhvr>
                                        <p:cTn id="22" dur="1000"/>
                                        <p:tgtEl>
                                          <p:spTgt spid="9831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8308"/>
                                        </p:tgtEl>
                                        <p:attrNameLst>
                                          <p:attrName>style.visibility</p:attrName>
                                        </p:attrNameLst>
                                      </p:cBhvr>
                                      <p:to>
                                        <p:strVal val="visible"/>
                                      </p:to>
                                    </p:set>
                                    <p:animEffect transition="in" filter="fade">
                                      <p:cBhvr>
                                        <p:cTn id="27" dur="1000"/>
                                        <p:tgtEl>
                                          <p:spTgt spid="9830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8309"/>
                                        </p:tgtEl>
                                        <p:attrNameLst>
                                          <p:attrName>style.visibility</p:attrName>
                                        </p:attrNameLst>
                                      </p:cBhvr>
                                      <p:to>
                                        <p:strVal val="visible"/>
                                      </p:to>
                                    </p:set>
                                    <p:animEffect transition="in" filter="fade">
                                      <p:cBhvr>
                                        <p:cTn id="32" dur="1000"/>
                                        <p:tgtEl>
                                          <p:spTgt spid="9830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8314"/>
                                        </p:tgtEl>
                                        <p:attrNameLst>
                                          <p:attrName>style.visibility</p:attrName>
                                        </p:attrNameLst>
                                      </p:cBhvr>
                                      <p:to>
                                        <p:strVal val="visible"/>
                                      </p:to>
                                    </p:set>
                                    <p:animEffect transition="in" filter="fade">
                                      <p:cBhvr>
                                        <p:cTn id="37" dur="1000"/>
                                        <p:tgtEl>
                                          <p:spTgt spid="9831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8315"/>
                                        </p:tgtEl>
                                        <p:attrNameLst>
                                          <p:attrName>style.visibility</p:attrName>
                                        </p:attrNameLst>
                                      </p:cBhvr>
                                      <p:to>
                                        <p:strVal val="visible"/>
                                      </p:to>
                                    </p:set>
                                    <p:animEffect transition="in" filter="fade">
                                      <p:cBhvr>
                                        <p:cTn id="42" dur="1000"/>
                                        <p:tgtEl>
                                          <p:spTgt spid="9831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fade">
                                      <p:cBhvr>
                                        <p:cTn id="47"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8" grpId="0"/>
      <p:bldP spid="98309" grpId="0"/>
      <p:bldP spid="98310" grpId="0"/>
      <p:bldP spid="98311" grpId="0"/>
      <p:bldP spid="98312" grpId="0"/>
      <p:bldP spid="98313" grpId="0"/>
      <p:bldP spid="98314" grpId="0"/>
      <p:bldP spid="98315" grpId="0"/>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A7AB60BC-D12B-467D-8954-B52FF646A847}"/>
              </a:ext>
            </a:extLst>
          </p:cNvPr>
          <p:cNvSpPr>
            <a:spLocks noGrp="1" noChangeArrowheads="1"/>
          </p:cNvSpPr>
          <p:nvPr>
            <p:ph type="title"/>
          </p:nvPr>
        </p:nvSpPr>
        <p:spPr/>
        <p:txBody>
          <a:bodyPr/>
          <a:lstStyle/>
          <a:p>
            <a:r>
              <a:rPr lang="en-US"/>
              <a:t>Network &amp; Host numbers</a:t>
            </a:r>
          </a:p>
        </p:txBody>
      </p:sp>
      <p:pic>
        <p:nvPicPr>
          <p:cNvPr id="19461" name="Picture 3">
            <a:extLst>
              <a:ext uri="{FF2B5EF4-FFF2-40B4-BE49-F238E27FC236}">
                <a16:creationId xmlns:a16="http://schemas.microsoft.com/office/drawing/2014/main" id="{3C6EA022-B359-4ACD-AD45-028B90CF41D3}"/>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981200" y="1587500"/>
            <a:ext cx="82296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2" name="Text Box 4">
            <a:extLst>
              <a:ext uri="{FF2B5EF4-FFF2-40B4-BE49-F238E27FC236}">
                <a16:creationId xmlns:a16="http://schemas.microsoft.com/office/drawing/2014/main" id="{52FA7F50-47AB-4E29-8A0C-374BAC315FA3}"/>
              </a:ext>
            </a:extLst>
          </p:cNvPr>
          <p:cNvSpPr txBox="1">
            <a:spLocks noChangeArrowheads="1"/>
          </p:cNvSpPr>
          <p:nvPr/>
        </p:nvSpPr>
        <p:spPr bwMode="auto">
          <a:xfrm>
            <a:off x="2193925" y="4711700"/>
            <a:ext cx="8016876"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dirty="0">
                <a:latin typeface="Open Sans"/>
              </a:rPr>
              <a:t>N</a:t>
            </a:r>
            <a:r>
              <a:rPr lang="en-US" altLang="en-US" sz="2400" dirty="0">
                <a:latin typeface="Open Sans"/>
              </a:rPr>
              <a:t> = the Network Number that is assigned by the </a:t>
            </a:r>
          </a:p>
          <a:p>
            <a:pPr eaLnBrk="1" hangingPunct="1"/>
            <a:r>
              <a:rPr lang="en-US" altLang="en-US" sz="2400" dirty="0">
                <a:latin typeface="Open Sans"/>
              </a:rPr>
              <a:t>American Registry for Internet Numbers (ARIN)</a:t>
            </a:r>
          </a:p>
          <a:p>
            <a:pPr eaLnBrk="1" hangingPunct="1"/>
            <a:r>
              <a:rPr lang="en-US" altLang="en-US" sz="2400" b="1" dirty="0">
                <a:latin typeface="Open Sans"/>
              </a:rPr>
              <a:t>H</a:t>
            </a:r>
            <a:r>
              <a:rPr lang="en-US" altLang="en-US" sz="2400" dirty="0">
                <a:latin typeface="Open Sans"/>
              </a:rPr>
              <a:t> = the Host Number that is assigned by the network administrator</a:t>
            </a:r>
            <a:endParaRPr lang="en-US" altLang="en-US" sz="2800" dirty="0">
              <a:latin typeface="Open San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860591D7-FEE7-40AF-B4F9-25C92DC4FE08}"/>
              </a:ext>
            </a:extLst>
          </p:cNvPr>
          <p:cNvSpPr>
            <a:spLocks noGrp="1" noChangeArrowheads="1"/>
          </p:cNvSpPr>
          <p:nvPr>
            <p:ph type="title"/>
          </p:nvPr>
        </p:nvSpPr>
        <p:spPr/>
        <p:txBody>
          <a:bodyPr/>
          <a:lstStyle/>
          <a:p>
            <a:r>
              <a:rPr lang="en-US"/>
              <a:t>Class A Addresses</a:t>
            </a:r>
          </a:p>
        </p:txBody>
      </p:sp>
      <p:sp>
        <p:nvSpPr>
          <p:cNvPr id="4" name="Content Placeholder 3">
            <a:extLst>
              <a:ext uri="{FF2B5EF4-FFF2-40B4-BE49-F238E27FC236}">
                <a16:creationId xmlns:a16="http://schemas.microsoft.com/office/drawing/2014/main" id="{8BE0A930-A2C8-4972-9D2D-D34CF7B6F825}"/>
              </a:ext>
            </a:extLst>
          </p:cNvPr>
          <p:cNvSpPr>
            <a:spLocks noGrp="1"/>
          </p:cNvSpPr>
          <p:nvPr>
            <p:ph sz="half" idx="1"/>
          </p:nvPr>
        </p:nvSpPr>
        <p:spPr>
          <a:xfrm>
            <a:off x="740664" y="2947201"/>
            <a:ext cx="11055750" cy="3207536"/>
          </a:xfrm>
        </p:spPr>
        <p:txBody>
          <a:bodyPr/>
          <a:lstStyle/>
          <a:p>
            <a:r>
              <a:rPr lang="en-US" sz="2000" dirty="0"/>
              <a:t>When written in a binary format, the first (leftmost) bit of a Class A address is always 0. An example of a Class A IP address is 124.95.44.15. The first octet, 124, identifies the network number assigned by ARIN. The internal administrators of the network assign the remaining 24 bits. An easy way to recognize whether a device is part of a Class A network is to look at the first octet of its IP address, which will range from 0-126. (127 does start with a 0 bit, but has been reserved for special purposes.)</a:t>
            </a:r>
          </a:p>
          <a:p>
            <a:endParaRPr lang="en-US" sz="2000" dirty="0"/>
          </a:p>
          <a:p>
            <a:r>
              <a:rPr lang="en-US" sz="2000" dirty="0"/>
              <a:t>All Class A IP addresses use only the first 8 bits to identify the network part of the address. The remaining three octets can be used for the host portion of the address. Every network that uses a Class A IP address can have assigned up to 2 to-the-power-of 24 (224) minus 2 (or 16,777,214) possible IP addresses to devices that are attached to its network.</a:t>
            </a:r>
          </a:p>
          <a:p>
            <a:endParaRPr lang="en-US" sz="1800" dirty="0"/>
          </a:p>
        </p:txBody>
      </p:sp>
      <p:pic>
        <p:nvPicPr>
          <p:cNvPr id="20485" name="Picture 3">
            <a:extLst>
              <a:ext uri="{FF2B5EF4-FFF2-40B4-BE49-F238E27FC236}">
                <a16:creationId xmlns:a16="http://schemas.microsoft.com/office/drawing/2014/main" id="{6DD089E0-8E53-48C8-B0F2-D115F134AB15}"/>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2339" y="1392248"/>
            <a:ext cx="7772400"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19760417-5CB9-4909-BCB0-C9B703EDD93C}"/>
              </a:ext>
            </a:extLst>
          </p:cNvPr>
          <p:cNvSpPr>
            <a:spLocks noGrp="1" noChangeArrowheads="1"/>
          </p:cNvSpPr>
          <p:nvPr>
            <p:ph type="title"/>
          </p:nvPr>
        </p:nvSpPr>
        <p:spPr/>
        <p:txBody>
          <a:bodyPr/>
          <a:lstStyle/>
          <a:p>
            <a:pPr fontAlgn="auto">
              <a:spcAft>
                <a:spcPts val="0"/>
              </a:spcAft>
              <a:defRPr/>
            </a:pPr>
            <a:r>
              <a:rPr lang="en-US"/>
              <a:t>Class B Addresses</a:t>
            </a:r>
          </a:p>
        </p:txBody>
      </p:sp>
      <p:sp>
        <p:nvSpPr>
          <p:cNvPr id="2" name="Content Placeholder 1">
            <a:extLst>
              <a:ext uri="{FF2B5EF4-FFF2-40B4-BE49-F238E27FC236}">
                <a16:creationId xmlns:a16="http://schemas.microsoft.com/office/drawing/2014/main" id="{43F33450-7253-4B26-94FC-EAA414785956}"/>
              </a:ext>
            </a:extLst>
          </p:cNvPr>
          <p:cNvSpPr>
            <a:spLocks noGrp="1"/>
          </p:cNvSpPr>
          <p:nvPr>
            <p:ph sz="half" idx="1"/>
          </p:nvPr>
        </p:nvSpPr>
        <p:spPr>
          <a:xfrm>
            <a:off x="740664" y="2836069"/>
            <a:ext cx="11055750" cy="3318668"/>
          </a:xfrm>
        </p:spPr>
        <p:txBody>
          <a:bodyPr/>
          <a:lstStyle/>
          <a:p>
            <a:r>
              <a:rPr lang="en-US" sz="2000" dirty="0"/>
              <a:t>The first 2 bits of a Class B address are always 10 (one and zero). An example of a Class B IP address is 151.10.13.28. The first two octets identify the network number assigned by ARIN. The internal administrators of the network assign the remaining 16 bits. An easy way to recognize whether a device is part of a Class B network is to look at the first octet of its IP address. Class B IP addresses always have values ranging from 128 to 191 in their first octet.</a:t>
            </a:r>
          </a:p>
          <a:p>
            <a:endParaRPr lang="en-US" sz="2000" dirty="0"/>
          </a:p>
          <a:p>
            <a:r>
              <a:rPr lang="en-US" sz="2000" dirty="0"/>
              <a:t>All Class B IP addresses use the first 16 bits to identify the network part of the address. The two remaining octets of the IP address can be used for the host portion of the address. Every network that uses a Class B IP address can have assigned up to 2 to-the-power of 16 (216) minus 2 (or 65,534) possible IP addresses to devices that are attached to its network.</a:t>
            </a:r>
          </a:p>
          <a:p>
            <a:endParaRPr lang="en-US" sz="2000" dirty="0"/>
          </a:p>
        </p:txBody>
      </p:sp>
      <p:pic>
        <p:nvPicPr>
          <p:cNvPr id="21509" name="Picture 3">
            <a:extLst>
              <a:ext uri="{FF2B5EF4-FFF2-40B4-BE49-F238E27FC236}">
                <a16:creationId xmlns:a16="http://schemas.microsoft.com/office/drawing/2014/main" id="{2AD721DD-717A-49D8-9A97-BF1266A2CC6C}"/>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59744" y="1283509"/>
            <a:ext cx="7696200" cy="142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924284E4-3830-428C-89D9-3CE6596C01E1}"/>
              </a:ext>
            </a:extLst>
          </p:cNvPr>
          <p:cNvSpPr>
            <a:spLocks noGrp="1" noChangeArrowheads="1"/>
          </p:cNvSpPr>
          <p:nvPr>
            <p:ph type="title"/>
          </p:nvPr>
        </p:nvSpPr>
        <p:spPr/>
        <p:txBody>
          <a:bodyPr/>
          <a:lstStyle/>
          <a:p>
            <a:r>
              <a:rPr lang="en-US"/>
              <a:t>Class C Addresses</a:t>
            </a:r>
          </a:p>
        </p:txBody>
      </p:sp>
      <p:sp>
        <p:nvSpPr>
          <p:cNvPr id="4" name="Content Placeholder 3">
            <a:extLst>
              <a:ext uri="{FF2B5EF4-FFF2-40B4-BE49-F238E27FC236}">
                <a16:creationId xmlns:a16="http://schemas.microsoft.com/office/drawing/2014/main" id="{38BBA10B-9841-41DB-AFDA-6BBDBE448E6C}"/>
              </a:ext>
            </a:extLst>
          </p:cNvPr>
          <p:cNvSpPr>
            <a:spLocks noGrp="1"/>
          </p:cNvSpPr>
          <p:nvPr>
            <p:ph sz="half" idx="1"/>
          </p:nvPr>
        </p:nvSpPr>
        <p:spPr>
          <a:xfrm>
            <a:off x="740664" y="2843212"/>
            <a:ext cx="11055750" cy="3311525"/>
          </a:xfrm>
        </p:spPr>
        <p:txBody>
          <a:bodyPr/>
          <a:lstStyle/>
          <a:p>
            <a:r>
              <a:rPr lang="en-US" sz="2000" dirty="0"/>
              <a:t>The first 3 bits of a Class C address are always 110 (one, one, and zero). An example of a Class C IP address is 201.110.213.28. The first three octets identify the network number assigned by ARIN. The internal administrators of the network assign the remaining 8 bits . An easy way to recognize whether a device is part of a Class C network is to look at the first octet of its IP address. Class C IP addresses always have values ranging from 192 to 223 in their first octet.</a:t>
            </a:r>
          </a:p>
          <a:p>
            <a:endParaRPr lang="en-US" sz="2000" dirty="0"/>
          </a:p>
          <a:p>
            <a:r>
              <a:rPr lang="en-US" sz="2000" dirty="0"/>
              <a:t>All Class C IP addresses use the first 24 bits to identify the network part of the address. Only the last octet of a Class C IP address can be used for the host portion of the address. Every network that uses a Class C IP address can have assigned up to 28 minus 2 (or 254) possible IP addresses to devices that are attached to its network.</a:t>
            </a:r>
          </a:p>
          <a:p>
            <a:endParaRPr lang="en-US" sz="2000" dirty="0"/>
          </a:p>
        </p:txBody>
      </p:sp>
      <p:pic>
        <p:nvPicPr>
          <p:cNvPr id="22532" name="Picture 3">
            <a:extLst>
              <a:ext uri="{FF2B5EF4-FFF2-40B4-BE49-F238E27FC236}">
                <a16:creationId xmlns:a16="http://schemas.microsoft.com/office/drawing/2014/main" id="{20B7197C-2879-4B1D-9A27-F70C77DA4C2E}"/>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74031" y="1322386"/>
            <a:ext cx="7696200" cy="142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7FD75-5DE2-47F0-9FC8-3BED9BED6C7C}"/>
              </a:ext>
            </a:extLst>
          </p:cNvPr>
          <p:cNvSpPr>
            <a:spLocks noGrp="1"/>
          </p:cNvSpPr>
          <p:nvPr>
            <p:ph type="title"/>
          </p:nvPr>
        </p:nvSpPr>
        <p:spPr/>
        <p:txBody>
          <a:bodyPr/>
          <a:lstStyle/>
          <a:p>
            <a:r>
              <a:rPr lang="en-US" dirty="0"/>
              <a:t>Address Ranges</a:t>
            </a:r>
          </a:p>
        </p:txBody>
      </p:sp>
      <p:sp>
        <p:nvSpPr>
          <p:cNvPr id="23557" name="Text Box 1027">
            <a:extLst>
              <a:ext uri="{FF2B5EF4-FFF2-40B4-BE49-F238E27FC236}">
                <a16:creationId xmlns:a16="http://schemas.microsoft.com/office/drawing/2014/main" id="{91786AAE-3AEF-4E96-BD7D-22E34844840A}"/>
              </a:ext>
            </a:extLst>
          </p:cNvPr>
          <p:cNvSpPr txBox="1">
            <a:spLocks noChangeArrowheads="1"/>
          </p:cNvSpPr>
          <p:nvPr/>
        </p:nvSpPr>
        <p:spPr bwMode="auto">
          <a:xfrm>
            <a:off x="2438400" y="1828800"/>
            <a:ext cx="5486400" cy="374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3600" b="1" dirty="0">
                <a:solidFill>
                  <a:schemeClr val="hlink"/>
                </a:solidFill>
                <a:latin typeface="Times" panose="02020603050405020304" pitchFamily="18" charset="0"/>
              </a:rPr>
              <a:t>IMPORTANT!!!</a:t>
            </a:r>
            <a:br>
              <a:rPr lang="en-US" altLang="en-US" sz="3600" b="1" dirty="0">
                <a:solidFill>
                  <a:schemeClr val="hlink"/>
                </a:solidFill>
                <a:latin typeface="Times" panose="02020603050405020304" pitchFamily="18" charset="0"/>
              </a:rPr>
            </a:br>
            <a:r>
              <a:rPr lang="en-US" altLang="en-US" sz="3600" b="1" dirty="0">
                <a:solidFill>
                  <a:schemeClr val="hlink"/>
                </a:solidFill>
                <a:latin typeface="Times" panose="02020603050405020304" pitchFamily="18" charset="0"/>
              </a:rPr>
              <a:t>MEMORIZE</a:t>
            </a:r>
            <a:endParaRPr lang="en-US" altLang="en-US" sz="3600" dirty="0">
              <a:latin typeface="Times" panose="02020603050405020304" pitchFamily="18" charset="0"/>
            </a:endParaRPr>
          </a:p>
          <a:p>
            <a:pPr eaLnBrk="1" hangingPunct="1"/>
            <a:endParaRPr lang="en-US" altLang="en-US" sz="3600" dirty="0">
              <a:latin typeface="Times" panose="02020603050405020304" pitchFamily="18" charset="0"/>
            </a:endParaRPr>
          </a:p>
          <a:p>
            <a:pPr eaLnBrk="1" hangingPunct="1"/>
            <a:r>
              <a:rPr lang="en-US" altLang="en-US" sz="4400" dirty="0">
                <a:latin typeface="Times" panose="02020603050405020304" pitchFamily="18" charset="0"/>
              </a:rPr>
              <a:t>Class A	0	-	126</a:t>
            </a:r>
          </a:p>
          <a:p>
            <a:pPr eaLnBrk="1" hangingPunct="1"/>
            <a:r>
              <a:rPr lang="en-US" altLang="en-US" sz="4400" dirty="0">
                <a:latin typeface="Times" panose="02020603050405020304" pitchFamily="18" charset="0"/>
              </a:rPr>
              <a:t>Class B	128	-	191</a:t>
            </a:r>
          </a:p>
          <a:p>
            <a:pPr eaLnBrk="1" hangingPunct="1"/>
            <a:r>
              <a:rPr lang="en-US" altLang="en-US" sz="4400" dirty="0">
                <a:latin typeface="Times" panose="02020603050405020304" pitchFamily="18" charset="0"/>
              </a:rPr>
              <a:t>Class C	192	-	223</a:t>
            </a:r>
          </a:p>
        </p:txBody>
      </p:sp>
      <p:sp>
        <p:nvSpPr>
          <p:cNvPr id="23558" name="Text Box 1028">
            <a:extLst>
              <a:ext uri="{FF2B5EF4-FFF2-40B4-BE49-F238E27FC236}">
                <a16:creationId xmlns:a16="http://schemas.microsoft.com/office/drawing/2014/main" id="{C2D573C5-B5CF-4C14-BDBD-AB0FB3C19CAF}"/>
              </a:ext>
            </a:extLst>
          </p:cNvPr>
          <p:cNvSpPr txBox="1">
            <a:spLocks noChangeArrowheads="1"/>
          </p:cNvSpPr>
          <p:nvPr/>
        </p:nvSpPr>
        <p:spPr bwMode="auto">
          <a:xfrm>
            <a:off x="7924800" y="3444875"/>
            <a:ext cx="2667000" cy="830263"/>
          </a:xfrm>
          <a:prstGeom prst="rect">
            <a:avLst/>
          </a:prstGeom>
          <a:solidFill>
            <a:srgbClr val="413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a:solidFill>
                  <a:schemeClr val="bg1"/>
                </a:solidFill>
                <a:latin typeface="Times" panose="02020603050405020304" pitchFamily="18" charset="0"/>
              </a:rPr>
              <a:t>127 is reserved for testing (loopback)</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AEC3503C-0D03-47FC-A4B5-25D9C04D6DB0}"/>
              </a:ext>
            </a:extLst>
          </p:cNvPr>
          <p:cNvSpPr>
            <a:spLocks noGrp="1" noChangeArrowheads="1"/>
          </p:cNvSpPr>
          <p:nvPr>
            <p:ph type="title"/>
          </p:nvPr>
        </p:nvSpPr>
        <p:spPr/>
        <p:txBody>
          <a:bodyPr/>
          <a:lstStyle/>
          <a:p>
            <a:r>
              <a:rPr lang="en-US"/>
              <a:t>Converting to Binary</a:t>
            </a:r>
          </a:p>
        </p:txBody>
      </p:sp>
      <p:sp>
        <p:nvSpPr>
          <p:cNvPr id="24579" name="Rectangle 3">
            <a:extLst>
              <a:ext uri="{FF2B5EF4-FFF2-40B4-BE49-F238E27FC236}">
                <a16:creationId xmlns:a16="http://schemas.microsoft.com/office/drawing/2014/main" id="{DBD2B5F5-B4EB-4E07-9E90-D4D6ADA1B72C}"/>
              </a:ext>
            </a:extLst>
          </p:cNvPr>
          <p:cNvSpPr>
            <a:spLocks noGrp="1" noChangeArrowheads="1"/>
          </p:cNvSpPr>
          <p:nvPr>
            <p:ph sz="half" idx="1"/>
          </p:nvPr>
        </p:nvSpPr>
        <p:spPr/>
        <p:txBody>
          <a:bodyPr/>
          <a:lstStyle/>
          <a:p>
            <a:pPr lvl="1"/>
            <a:r>
              <a:rPr lang="en-US" altLang="en-US" dirty="0"/>
              <a:t>An IP Address is made up of 32 bits broken down into 4 Octets (8 bits each)</a:t>
            </a:r>
          </a:p>
          <a:p>
            <a:pPr lvl="1"/>
            <a:endParaRPr lang="en-US" altLang="en-US" dirty="0"/>
          </a:p>
          <a:p>
            <a:pPr lvl="1"/>
            <a:r>
              <a:rPr lang="en-US" altLang="en-US" dirty="0"/>
              <a:t>11000000.00001100.00000101.10101010</a:t>
            </a:r>
          </a:p>
          <a:p>
            <a:pPr marL="342900" lvl="2" indent="0">
              <a:buNone/>
            </a:pPr>
            <a:r>
              <a:rPr lang="en-US" altLang="en-US" dirty="0"/>
              <a:t>or</a:t>
            </a:r>
          </a:p>
          <a:p>
            <a:pPr lvl="1"/>
            <a:r>
              <a:rPr lang="en-US" altLang="en-US" dirty="0"/>
              <a:t>192.12.2.170</a:t>
            </a:r>
          </a:p>
          <a:p>
            <a:pPr lvl="1"/>
            <a:endParaRPr lang="en-US" altLang="en-US" dirty="0"/>
          </a:p>
          <a:p>
            <a:pPr lvl="1"/>
            <a:r>
              <a:rPr lang="en-US" altLang="en-US" dirty="0"/>
              <a:t>This is known as the Dotted Decimal</a:t>
            </a:r>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schemas.openxmlformats.org/package/2006/metadata/core-properties"/>
    <ds:schemaRef ds:uri="http://www.w3.org/XML/1998/namespace"/>
    <ds:schemaRef ds:uri="http://purl.org/dc/dcmitype/"/>
    <ds:schemaRef ds:uri="56ea17bb-c96d-4826-b465-01eec0dd23dd"/>
    <ds:schemaRef ds:uri="http://purl.org/dc/terms/"/>
    <ds:schemaRef ds:uri="http://schemas.microsoft.com/sharepoint/v3"/>
    <ds:schemaRef ds:uri="05d88611-e516-4d1a-b12e-39107e78b3d0"/>
    <ds:schemaRef ds:uri="http://schemas.microsoft.com/office/2006/metadata/properties"/>
    <ds:schemaRef ds:uri="http://schemas.microsoft.com/office/2006/documentManagement/types"/>
    <ds:schemaRef ds:uri="http://schemas.microsoft.com/office/infopath/2007/PartnerControl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105</TotalTime>
  <Words>2363</Words>
  <Application>Microsoft Office PowerPoint</Application>
  <PresentationFormat>Widescreen</PresentationFormat>
  <Paragraphs>270</Paragraphs>
  <Slides>32</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32</vt:i4>
      </vt:variant>
    </vt:vector>
  </HeadingPairs>
  <TitlesOfParts>
    <vt:vector size="42" baseType="lpstr">
      <vt:lpstr>.AppleSystemUIFont</vt:lpstr>
      <vt:lpstr>Arial</vt:lpstr>
      <vt:lpstr>Calibri</vt:lpstr>
      <vt:lpstr>Open Sans</vt:lpstr>
      <vt:lpstr>Open Sans SemiBold</vt:lpstr>
      <vt:lpstr>Tahoma</vt:lpstr>
      <vt:lpstr>Times</vt:lpstr>
      <vt:lpstr>2_Office Theme</vt:lpstr>
      <vt:lpstr>3_Office Theme</vt:lpstr>
      <vt:lpstr>4_Office Theme</vt:lpstr>
      <vt:lpstr>PowerPoint Presentation</vt:lpstr>
      <vt:lpstr>PowerPoint Presentation</vt:lpstr>
      <vt:lpstr>Addressing Schemes</vt:lpstr>
      <vt:lpstr>Network &amp; Host numbers</vt:lpstr>
      <vt:lpstr>Class A Addresses</vt:lpstr>
      <vt:lpstr>Class B Addresses</vt:lpstr>
      <vt:lpstr>Class C Addresses</vt:lpstr>
      <vt:lpstr>Address Ranges</vt:lpstr>
      <vt:lpstr>Converting to Binary</vt:lpstr>
      <vt:lpstr>Converting to Binary</vt:lpstr>
      <vt:lpstr>Network Number</vt:lpstr>
      <vt:lpstr>Examples of Network Numbers</vt:lpstr>
      <vt:lpstr>Broadcast Addresses</vt:lpstr>
      <vt:lpstr>Examples of Broadcast Addresses</vt:lpstr>
      <vt:lpstr>Network Numbers and Broadcast Addresses</vt:lpstr>
      <vt:lpstr>Why Subnet?</vt:lpstr>
      <vt:lpstr>Subneting</vt:lpstr>
      <vt:lpstr>IMPORTANT!!!</vt:lpstr>
      <vt:lpstr>What is a Subnet Mask?</vt:lpstr>
      <vt:lpstr>Subnet Masks</vt:lpstr>
      <vt:lpstr>Examples of Subnet Masks</vt:lpstr>
      <vt:lpstr>Subnetting</vt:lpstr>
      <vt:lpstr>Useable Subnets and Hosts</vt:lpstr>
      <vt:lpstr>Calculating Subnets and Hosts</vt:lpstr>
      <vt:lpstr>Subnets vs. Hosts</vt:lpstr>
      <vt:lpstr>Boolean Operations</vt:lpstr>
      <vt:lpstr>ANDing</vt:lpstr>
      <vt:lpstr>Private Addresses</vt:lpstr>
      <vt:lpstr>Private Addresses</vt:lpstr>
      <vt:lpstr>9 essential questions to ask before finding IPs</vt:lpstr>
      <vt:lpstr>A class C address with 4 bits</vt:lpstr>
      <vt:lpstr>An IP address of 196.112.48.12/29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28</cp:revision>
  <cp:lastPrinted>2017-07-07T16:17:37Z</cp:lastPrinted>
  <dcterms:created xsi:type="dcterms:W3CDTF">2017-07-11T23:58:30Z</dcterms:created>
  <dcterms:modified xsi:type="dcterms:W3CDTF">2017-07-27T02:36:36Z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