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Lst>
  <p:notesMasterIdLst>
    <p:notesMasterId r:id="rId39"/>
  </p:notesMasterIdLst>
  <p:sldIdLst>
    <p:sldId id="321" r:id="rId6"/>
    <p:sldId id="319" r:id="rId7"/>
    <p:sldId id="323" r:id="rId8"/>
    <p:sldId id="324" r:id="rId9"/>
    <p:sldId id="325" r:id="rId10"/>
    <p:sldId id="353" r:id="rId11"/>
    <p:sldId id="354" r:id="rId12"/>
    <p:sldId id="328" r:id="rId13"/>
    <p:sldId id="355" r:id="rId14"/>
    <p:sldId id="356" r:id="rId15"/>
    <p:sldId id="357" r:id="rId16"/>
    <p:sldId id="358" r:id="rId17"/>
    <p:sldId id="330" r:id="rId18"/>
    <p:sldId id="331" r:id="rId19"/>
    <p:sldId id="359" r:id="rId20"/>
    <p:sldId id="360" r:id="rId21"/>
    <p:sldId id="361" r:id="rId22"/>
    <p:sldId id="362" r:id="rId23"/>
    <p:sldId id="363" r:id="rId24"/>
    <p:sldId id="333" r:id="rId25"/>
    <p:sldId id="364" r:id="rId26"/>
    <p:sldId id="365" r:id="rId27"/>
    <p:sldId id="366" r:id="rId28"/>
    <p:sldId id="367" r:id="rId29"/>
    <p:sldId id="368" r:id="rId30"/>
    <p:sldId id="369" r:id="rId31"/>
    <p:sldId id="334" r:id="rId32"/>
    <p:sldId id="370" r:id="rId33"/>
    <p:sldId id="371" r:id="rId34"/>
    <p:sldId id="372" r:id="rId35"/>
    <p:sldId id="373" r:id="rId36"/>
    <p:sldId id="347" r:id="rId37"/>
    <p:sldId id="374" r:id="rId3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3E236D93-A651-45EE-8D48-86CE71F2FDB3}">
          <p14:sldIdLst>
            <p14:sldId id="321"/>
            <p14:sldId id="319"/>
            <p14:sldId id="323"/>
            <p14:sldId id="324"/>
            <p14:sldId id="325"/>
            <p14:sldId id="353"/>
            <p14:sldId id="354"/>
            <p14:sldId id="328"/>
            <p14:sldId id="355"/>
            <p14:sldId id="356"/>
            <p14:sldId id="357"/>
            <p14:sldId id="358"/>
            <p14:sldId id="330"/>
            <p14:sldId id="331"/>
            <p14:sldId id="359"/>
            <p14:sldId id="360"/>
            <p14:sldId id="361"/>
            <p14:sldId id="362"/>
            <p14:sldId id="363"/>
            <p14:sldId id="333"/>
            <p14:sldId id="364"/>
            <p14:sldId id="365"/>
            <p14:sldId id="366"/>
            <p14:sldId id="367"/>
            <p14:sldId id="368"/>
            <p14:sldId id="369"/>
            <p14:sldId id="334"/>
            <p14:sldId id="370"/>
            <p14:sldId id="371"/>
            <p14:sldId id="372"/>
            <p14:sldId id="373"/>
            <p14:sldId id="347"/>
            <p14:sldId id="374"/>
          </p14:sldIdLst>
        </p14:section>
      </p14:sectionLst>
    </p:ext>
    <p:ext uri="{EFAFB233-063F-42B5-8137-9DF3F51BA10A}">
      <p15:sldGuideLst xmlns:p15="http://schemas.microsoft.com/office/powerpoint/2012/main">
        <p15:guide id="1" orient="horz" pos="1536"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CC" lastIdx="1" clrIdx="0">
    <p:extLst/>
  </p:cmAuthor>
  <p:cmAuthor id="2" name="Chris Cambron" initials="CC [2]" lastIdx="1" clrIdx="1">
    <p:extLst/>
  </p:cmAuthor>
  <p:cmAuthor id="3" name="Chris Cambron" initials="CC [3]" lastIdx="1"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60000"/>
    <a:srgbClr val="4E7CB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5190" autoAdjust="0"/>
  </p:normalViewPr>
  <p:slideViewPr>
    <p:cSldViewPr snapToGrid="0">
      <p:cViewPr varScale="1">
        <p:scale>
          <a:sx n="83" d="100"/>
          <a:sy n="83" d="100"/>
        </p:scale>
        <p:origin x="614"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viewProps" Target="view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commentAuthors" Target="commentAuthors.xml"/><Relationship Id="rId45" Type="http://schemas.microsoft.com/office/2015/10/relationships/revisionInfo" Target="revisionInfo.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theme" Target="theme/theme1.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0" Type="http://schemas.openxmlformats.org/officeDocument/2006/relationships/slide" Target="slides/slide15.xml"/><Relationship Id="rId41"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07D6D5D6-24C7-4B56-B2DF-FCCD525C5D1F}" type="datetimeFigureOut">
              <a:rPr lang="en-US" smtClean="0"/>
              <a:t>7/17/2017</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36392A5-00F8-4B40-B46C-7CA31B660224}" type="slidenum">
              <a:rPr lang="en-US" smtClean="0"/>
              <a:t>‹#›</a:t>
            </a:fld>
            <a:endParaRPr lang="en-US"/>
          </a:p>
        </p:txBody>
      </p:sp>
    </p:spTree>
    <p:extLst>
      <p:ext uri="{BB962C8B-B14F-4D97-AF65-F5344CB8AC3E}">
        <p14:creationId xmlns:p14="http://schemas.microsoft.com/office/powerpoint/2010/main" val="550900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bg>
      <p:bgPr>
        <a:solidFill>
          <a:schemeClr val="bg1"/>
        </a:solidFill>
        <a:effectLst/>
      </p:bgPr>
    </p:bg>
    <p:spTree>
      <p:nvGrpSpPr>
        <p:cNvPr id="1" name=""/>
        <p:cNvGrpSpPr/>
        <p:nvPr/>
      </p:nvGrpSpPr>
      <p:grpSpPr>
        <a:xfrm>
          <a:off x="0" y="0"/>
          <a:ext cx="0" cy="0"/>
          <a:chOff x="0" y="0"/>
          <a:chExt cx="0" cy="0"/>
        </a:xfrm>
      </p:grpSpPr>
      <p:sp>
        <p:nvSpPr>
          <p:cNvPr id="8" name="Rectangle 7"/>
          <p:cNvSpPr/>
          <p:nvPr userDrawn="1"/>
        </p:nvSpPr>
        <p:spPr>
          <a:xfrm>
            <a:off x="4395718" y="0"/>
            <a:ext cx="779628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74650" y="1296586"/>
            <a:ext cx="3568700" cy="1460322"/>
          </a:xfrm>
          <a:prstGeom prst="rect">
            <a:avLst/>
          </a:prstGeom>
        </p:spPr>
      </p:pic>
      <p:pic>
        <p:nvPicPr>
          <p:cNvPr id="6" name="Picture 5"/>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312919" y="5591286"/>
            <a:ext cx="1729826" cy="847614"/>
          </a:xfrm>
          <a:prstGeom prst="rect">
            <a:avLst/>
          </a:prstGeom>
        </p:spPr>
      </p:pic>
      <p:sp>
        <p:nvSpPr>
          <p:cNvPr id="7" name="Text Placeholder 6"/>
          <p:cNvSpPr>
            <a:spLocks noGrp="1"/>
          </p:cNvSpPr>
          <p:nvPr>
            <p:ph type="body" sz="quarter" idx="10"/>
          </p:nvPr>
        </p:nvSpPr>
        <p:spPr bwMode="white">
          <a:xfrm>
            <a:off x="4735870" y="1219200"/>
            <a:ext cx="7080130" cy="5072063"/>
          </a:xfrm>
        </p:spPr>
        <p:txBody>
          <a:bodyPr lIns="0" tIns="0" rIns="0" bIns="0" anchor="t" anchorCtr="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cxnSp>
        <p:nvCxnSpPr>
          <p:cNvPr id="13" name="Straight Connector 12"/>
          <p:cNvCxnSpPr/>
          <p:nvPr userDrawn="1"/>
        </p:nvCxnSpPr>
        <p:spPr>
          <a:xfrm>
            <a:off x="4365361"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Tree>
    <p:extLst/>
  </p:cSld>
  <p:clrMapOvr>
    <a:masterClrMapping/>
  </p:clrMapOvr>
  <p:extLst mod="1">
    <p:ext uri="{DCECCB84-F9BA-43D5-87BE-67443E8EF086}">
      <p15:sldGuideLst xmlns:p15="http://schemas.microsoft.com/office/powerpoint/2012/main">
        <p15:guide id="1" orient="horz" pos="2160">
          <p15:clr>
            <a:srgbClr val="FBAE40"/>
          </p15:clr>
        </p15:guide>
        <p15:guide id="3" orient="horz" pos="816" userDrawn="1">
          <p15:clr>
            <a:srgbClr val="FBAE40"/>
          </p15:clr>
        </p15:guide>
        <p15:guide id="4" orient="horz" pos="1064" userDrawn="1">
          <p15:clr>
            <a:srgbClr val="FBAE40"/>
          </p15:clr>
        </p15:guide>
        <p15:guide id="5" pos="301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227328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383041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image" Target="../media/image3.png"/><Relationship Id="rId5" Type="http://schemas.openxmlformats.org/officeDocument/2006/relationships/slideLayout" Target="../slideLayouts/slideLayout6.xml"/><Relationship Id="rId10" Type="http://schemas.openxmlformats.org/officeDocument/2006/relationships/theme" Target="../theme/theme2.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38179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0853740"/>
      </p:ext>
    </p:extLst>
  </p:cSld>
  <p:clrMap bg1="lt1" tx1="dk1" bg2="lt2" tx2="dk2" accent1="accent1" accent2="accent2" accent3="accent3" accent4="accent4" accent5="accent5" accent6="accent6" hlink="hlink" folHlink="folHlink"/>
  <p:sldLayoutIdLst>
    <p:sldLayoutId id="2147483749" r:id="rId1"/>
  </p:sldLayoutIdLst>
  <p:txStyles>
    <p:titleStyle>
      <a:lvl1pPr algn="l" defTabSz="914400" rtl="0" eaLnBrk="1" latinLnBrk="0" hangingPunct="1">
        <a:lnSpc>
          <a:spcPct val="90000"/>
        </a:lnSpc>
        <a:spcBef>
          <a:spcPct val="0"/>
        </a:spcBef>
        <a:buNone/>
        <a:defRPr sz="4400" kern="1200">
          <a:solidFill>
            <a:schemeClr val="tx1"/>
          </a:solidFill>
          <a:latin typeface="Open San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3838" userDrawn="1">
          <p15:clr>
            <a:srgbClr val="F26B43"/>
          </p15:clr>
        </p15:guide>
        <p15:guide id="2" pos="236" userDrawn="1">
          <p15:clr>
            <a:srgbClr val="F26B43"/>
          </p15:clr>
        </p15:guide>
        <p15:guide id="3" orient="horz" pos="2160">
          <p15:clr>
            <a:srgbClr val="F26B43"/>
          </p15:clr>
        </p15:guide>
        <p15:guide id="4" orient="horz" pos="264">
          <p15:clr>
            <a:srgbClr val="F26B43"/>
          </p15:clr>
        </p15:guide>
        <p15:guide id="5" pos="7450" userDrawn="1">
          <p15:clr>
            <a:srgbClr val="F26B43"/>
          </p15:clr>
        </p15:guide>
        <p15:guide id="6" orient="horz" pos="4056">
          <p15:clr>
            <a:srgbClr val="F26B43"/>
          </p15:clr>
        </p15:guide>
        <p15:guide id="7" pos="2722" userDrawn="1">
          <p15:clr>
            <a:srgbClr val="F26B43"/>
          </p15:clr>
        </p15:guide>
        <p15:guide id="8" pos="3718" userDrawn="1">
          <p15:clr>
            <a:srgbClr val="F26B43"/>
          </p15:clr>
        </p15:guide>
        <p15:guide id="13" pos="3958" userDrawn="1">
          <p15:clr>
            <a:srgbClr val="F26B43"/>
          </p15:clr>
        </p15:guide>
        <p15:guide id="14" pos="2484" userDrawn="1">
          <p15:clr>
            <a:srgbClr val="F26B43"/>
          </p15:clr>
        </p15:guide>
        <p15:guide id="15" pos="4968" userDrawn="1">
          <p15:clr>
            <a:srgbClr val="F26B43"/>
          </p15:clr>
        </p15:guide>
        <p15:guide id="16" pos="5204"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132817940"/>
      </p:ext>
    </p:extLst>
  </p:cSld>
  <p:clrMap bg1="lt1" tx1="dk1" bg2="lt2" tx2="dk2" accent1="accent1" accent2="accent2" accent3="accent3" accent4="accent4" accent5="accent5" accent6="accent6" hlink="hlink" folHlink="folHlink"/>
  <p:sldLayoutIdLst>
    <p:sldLayoutId id="2147483793" r:id="rId1"/>
    <p:sldLayoutId id="2147483781" r:id="rId2"/>
    <p:sldLayoutId id="2147483786" r:id="rId3"/>
    <p:sldLayoutId id="2147483787" r:id="rId4"/>
    <p:sldLayoutId id="2147483792" r:id="rId5"/>
    <p:sldLayoutId id="2147483788" r:id="rId6"/>
    <p:sldLayoutId id="2147483789" r:id="rId7"/>
    <p:sldLayoutId id="2147483790" r:id="rId8"/>
    <p:sldLayoutId id="2147483791"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userDrawn="1">
          <p15:clr>
            <a:srgbClr val="F26B43"/>
          </p15:clr>
        </p15:guide>
        <p15:guide id="3" orient="horz" pos="2160">
          <p15:clr>
            <a:srgbClr val="F26B43"/>
          </p15:clr>
        </p15:guide>
        <p15:guide id="4" orient="horz" pos="264">
          <p15:clr>
            <a:srgbClr val="F26B43"/>
          </p15:clr>
        </p15:guide>
        <p15:guide id="6" orient="horz" pos="3877" userDrawn="1">
          <p15:clr>
            <a:srgbClr val="F26B43"/>
          </p15:clr>
        </p15:guide>
        <p15:guide id="8" pos="2638" userDrawn="1">
          <p15:clr>
            <a:srgbClr val="F26B43"/>
          </p15:clr>
        </p15:guide>
        <p15:guide id="17" orient="horz" pos="738" userDrawn="1">
          <p15:clr>
            <a:srgbClr val="F26B43"/>
          </p15:clr>
        </p15:guide>
        <p15:guide id="18" pos="3838" userDrawn="1">
          <p15:clr>
            <a:srgbClr val="F26B43"/>
          </p15:clr>
        </p15:guide>
        <p15:guide id="19" pos="472" userDrawn="1">
          <p15:clr>
            <a:srgbClr val="F26B43"/>
          </p15:clr>
        </p15:guide>
        <p15:guide id="20" pos="7446" userDrawn="1">
          <p15:clr>
            <a:srgbClr val="F26B43"/>
          </p15:clr>
        </p15:guide>
        <p15:guide id="21" pos="4076" userDrawn="1">
          <p15:clr>
            <a:srgbClr val="F26B43"/>
          </p15:clr>
        </p15:guide>
        <p15:guide id="22" pos="3958" userDrawn="1">
          <p15:clr>
            <a:srgbClr val="F26B43"/>
          </p15:clr>
        </p15:guide>
        <p15:guide id="23" pos="5042" userDrawn="1">
          <p15:clr>
            <a:srgbClr val="F26B43"/>
          </p15:clr>
        </p15:guide>
        <p15:guide id="24" pos="5280" userDrawn="1">
          <p15:clr>
            <a:srgbClr val="F26B43"/>
          </p15:clr>
        </p15:guide>
        <p15:guide id="25" orient="horz" pos="4224"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rPr lang="en-US" dirty="0"/>
              <a:t>Computer Programming</a:t>
            </a:r>
          </a:p>
          <a:p>
            <a:pPr lvl="1"/>
            <a:r>
              <a:rPr lang="en-US" dirty="0"/>
              <a:t>If Statements</a:t>
            </a:r>
          </a:p>
        </p:txBody>
      </p:sp>
    </p:spTree>
    <p:extLst>
      <p:ext uri="{BB962C8B-B14F-4D97-AF65-F5344CB8AC3E}">
        <p14:creationId xmlns:p14="http://schemas.microsoft.com/office/powerpoint/2010/main" val="19945617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‘If’ Statement Works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When the condition is evaluated, </a:t>
            </a:r>
            <a:r>
              <a:rPr lang="en-US" dirty="0">
                <a:solidFill>
                  <a:srgbClr val="FF0000"/>
                </a:solidFill>
              </a:rPr>
              <a:t>math operators</a:t>
            </a:r>
            <a:r>
              <a:rPr lang="en-US" dirty="0"/>
              <a:t> are completed before </a:t>
            </a:r>
            <a:r>
              <a:rPr lang="en-US" dirty="0">
                <a:solidFill>
                  <a:srgbClr val="4E7CBE"/>
                </a:solidFill>
              </a:rPr>
              <a:t>relational operators</a:t>
            </a:r>
            <a:r>
              <a:rPr lang="en-US" dirty="0"/>
              <a:t>.</a:t>
            </a:r>
          </a:p>
          <a:p>
            <a:pPr lvl="3"/>
            <a:r>
              <a:rPr lang="en-US" dirty="0"/>
              <a:t>if( 5 </a:t>
            </a:r>
            <a:r>
              <a:rPr lang="en-US" dirty="0">
                <a:solidFill>
                  <a:srgbClr val="4E7CBE"/>
                </a:solidFill>
              </a:rPr>
              <a:t>&lt;=</a:t>
            </a:r>
            <a:r>
              <a:rPr lang="en-US" dirty="0"/>
              <a:t> 2 </a:t>
            </a:r>
            <a:r>
              <a:rPr lang="en-US" dirty="0">
                <a:solidFill>
                  <a:srgbClr val="FF0000"/>
                </a:solidFill>
              </a:rPr>
              <a:t>+</a:t>
            </a:r>
            <a:r>
              <a:rPr lang="en-US" dirty="0"/>
              <a:t> 7 </a:t>
            </a:r>
            <a:r>
              <a:rPr lang="en-US" dirty="0">
                <a:solidFill>
                  <a:srgbClr val="FF0000"/>
                </a:solidFill>
              </a:rPr>
              <a:t>– </a:t>
            </a:r>
            <a:r>
              <a:rPr lang="en-US" dirty="0"/>
              <a:t>1) {</a:t>
            </a:r>
          </a:p>
          <a:p>
            <a:pPr marL="0" lvl="1" indent="0">
              <a:buNone/>
            </a:pPr>
            <a:r>
              <a:rPr lang="en-US" dirty="0"/>
              <a:t>   		</a:t>
            </a:r>
            <a:r>
              <a:rPr lang="en-US" dirty="0" err="1"/>
              <a:t>System.out.println</a:t>
            </a:r>
            <a:r>
              <a:rPr lang="en-US" dirty="0"/>
              <a:t>(“hey”);</a:t>
            </a:r>
          </a:p>
          <a:p>
            <a:pPr marL="0" lvl="1" indent="0">
              <a:buNone/>
            </a:pPr>
            <a:r>
              <a:rPr lang="en-US" dirty="0"/>
              <a:t>		}</a:t>
            </a:r>
          </a:p>
          <a:p>
            <a:pPr lvl="1"/>
            <a:endParaRPr lang="en-US" dirty="0"/>
          </a:p>
          <a:p>
            <a:pPr lvl="3"/>
            <a:endParaRPr lang="en-US" dirty="0"/>
          </a:p>
        </p:txBody>
      </p:sp>
    </p:spTree>
    <p:extLst>
      <p:ext uri="{BB962C8B-B14F-4D97-AF65-F5344CB8AC3E}">
        <p14:creationId xmlns:p14="http://schemas.microsoft.com/office/powerpoint/2010/main" val="1021993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‘If’ Statement Works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If the condition evaluates to true, the body will execute</a:t>
            </a:r>
          </a:p>
          <a:p>
            <a:pPr lvl="3"/>
            <a:r>
              <a:rPr lang="en-US" dirty="0">
                <a:solidFill>
                  <a:srgbClr val="4E7CBE"/>
                </a:solidFill>
              </a:rPr>
              <a:t>if ( time &gt; </a:t>
            </a:r>
            <a:r>
              <a:rPr lang="en-US" dirty="0" err="1">
                <a:solidFill>
                  <a:srgbClr val="4E7CBE"/>
                </a:solidFill>
              </a:rPr>
              <a:t>bedTime</a:t>
            </a:r>
            <a:r>
              <a:rPr lang="en-US" dirty="0">
                <a:solidFill>
                  <a:srgbClr val="4E7CBE"/>
                </a:solidFill>
              </a:rPr>
              <a:t> )</a:t>
            </a:r>
          </a:p>
          <a:p>
            <a:pPr marL="685800" lvl="3" indent="0">
              <a:buNone/>
            </a:pPr>
            <a:r>
              <a:rPr lang="en-US" dirty="0"/>
              <a:t> 		  </a:t>
            </a:r>
            <a:r>
              <a:rPr lang="en-US" dirty="0" err="1">
                <a:solidFill>
                  <a:srgbClr val="FF0000"/>
                </a:solidFill>
              </a:rPr>
              <a:t>System.out.println</a:t>
            </a:r>
            <a:r>
              <a:rPr lang="en-US" dirty="0">
                <a:solidFill>
                  <a:srgbClr val="FF0000"/>
                </a:solidFill>
              </a:rPr>
              <a:t>(“time to go to bed”);</a:t>
            </a:r>
          </a:p>
          <a:p>
            <a:pPr lvl="1"/>
            <a:endParaRPr lang="en-US" dirty="0"/>
          </a:p>
          <a:p>
            <a:pPr lvl="1"/>
            <a:r>
              <a:rPr lang="en-US" dirty="0"/>
              <a:t>If the condition is false, the body is skipped</a:t>
            </a:r>
          </a:p>
          <a:p>
            <a:pPr lvl="3"/>
            <a:r>
              <a:rPr lang="en-US" dirty="0">
                <a:solidFill>
                  <a:srgbClr val="4E7CBE"/>
                </a:solidFill>
              </a:rPr>
              <a:t>if ( time &gt; </a:t>
            </a:r>
            <a:r>
              <a:rPr lang="en-US" dirty="0" err="1">
                <a:solidFill>
                  <a:srgbClr val="4E7CBE"/>
                </a:solidFill>
              </a:rPr>
              <a:t>bedTime</a:t>
            </a:r>
            <a:r>
              <a:rPr lang="en-US" dirty="0">
                <a:solidFill>
                  <a:srgbClr val="4E7CBE"/>
                </a:solidFill>
              </a:rPr>
              <a:t> )</a:t>
            </a:r>
          </a:p>
          <a:p>
            <a:pPr marL="685800" lvl="3" indent="0">
              <a:buNone/>
            </a:pPr>
            <a:r>
              <a:rPr lang="en-US" dirty="0"/>
              <a:t> 		</a:t>
            </a:r>
            <a:r>
              <a:rPr lang="en-US" dirty="0">
                <a:solidFill>
                  <a:srgbClr val="4E7CBE"/>
                </a:solidFill>
              </a:rPr>
              <a:t>  </a:t>
            </a:r>
            <a:r>
              <a:rPr lang="en-US" dirty="0" err="1">
                <a:solidFill>
                  <a:srgbClr val="4E7CBE"/>
                </a:solidFill>
              </a:rPr>
              <a:t>System.out.println</a:t>
            </a:r>
            <a:r>
              <a:rPr lang="en-US" dirty="0">
                <a:solidFill>
                  <a:srgbClr val="4E7CBE"/>
                </a:solidFill>
              </a:rPr>
              <a:t>(“time to go to bed”);</a:t>
            </a:r>
          </a:p>
          <a:p>
            <a:pPr lvl="3"/>
            <a:endParaRPr lang="en-US" dirty="0"/>
          </a:p>
        </p:txBody>
      </p:sp>
    </p:spTree>
    <p:extLst>
      <p:ext uri="{BB962C8B-B14F-4D97-AF65-F5344CB8AC3E}">
        <p14:creationId xmlns:p14="http://schemas.microsoft.com/office/powerpoint/2010/main" val="1689078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‘If’ Statement Works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will be printed by the code below?</a:t>
            </a:r>
          </a:p>
          <a:p>
            <a:pPr lvl="3"/>
            <a:r>
              <a:rPr lang="en-US" dirty="0">
                <a:solidFill>
                  <a:srgbClr val="4E7CBE"/>
                </a:solidFill>
              </a:rPr>
              <a:t>if ( 9 &lt;= 3 )</a:t>
            </a:r>
          </a:p>
          <a:p>
            <a:pPr marL="685800" lvl="3" indent="0">
              <a:buNone/>
            </a:pPr>
            <a:r>
              <a:rPr lang="en-US" dirty="0"/>
              <a:t> 		  </a:t>
            </a:r>
            <a:r>
              <a:rPr lang="en-US" dirty="0" err="1">
                <a:solidFill>
                  <a:srgbClr val="FF0000"/>
                </a:solidFill>
              </a:rPr>
              <a:t>System.out.println</a:t>
            </a:r>
            <a:r>
              <a:rPr lang="en-US" dirty="0">
                <a:solidFill>
                  <a:srgbClr val="FF0000"/>
                </a:solidFill>
              </a:rPr>
              <a:t>(“Never more”);</a:t>
            </a:r>
          </a:p>
          <a:p>
            <a:pPr lvl="1"/>
            <a:endParaRPr lang="en-US" dirty="0"/>
          </a:p>
          <a:p>
            <a:pPr lvl="3"/>
            <a:endParaRPr lang="en-US" dirty="0"/>
          </a:p>
        </p:txBody>
      </p:sp>
    </p:spTree>
    <p:extLst>
      <p:ext uri="{BB962C8B-B14F-4D97-AF65-F5344CB8AC3E}">
        <p14:creationId xmlns:p14="http://schemas.microsoft.com/office/powerpoint/2010/main" val="22364032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Condition and Relational Operators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Remember: the condition must </a:t>
            </a:r>
            <a:r>
              <a:rPr lang="en-US" dirty="0">
                <a:solidFill>
                  <a:srgbClr val="FF0000"/>
                </a:solidFill>
              </a:rPr>
              <a:t>evaluate</a:t>
            </a:r>
            <a:r>
              <a:rPr lang="en-US" dirty="0"/>
              <a:t> to either true or false.</a:t>
            </a:r>
          </a:p>
          <a:p>
            <a:pPr lvl="1"/>
            <a:endParaRPr lang="en-US" dirty="0"/>
          </a:p>
          <a:p>
            <a:pPr lvl="3"/>
            <a:r>
              <a:rPr lang="en-US" dirty="0">
                <a:solidFill>
                  <a:srgbClr val="4E7CBE"/>
                </a:solidFill>
              </a:rPr>
              <a:t>if ( </a:t>
            </a:r>
            <a:r>
              <a:rPr lang="en-US" dirty="0">
                <a:solidFill>
                  <a:srgbClr val="FF0000"/>
                </a:solidFill>
              </a:rPr>
              <a:t>x &gt; 7</a:t>
            </a:r>
            <a:r>
              <a:rPr lang="en-US" dirty="0">
                <a:solidFill>
                  <a:srgbClr val="4E7CBE"/>
                </a:solidFill>
              </a:rPr>
              <a:t>)</a:t>
            </a:r>
          </a:p>
          <a:p>
            <a:pPr lvl="3"/>
            <a:r>
              <a:rPr lang="en-US" dirty="0">
                <a:solidFill>
                  <a:srgbClr val="4E7CBE"/>
                </a:solidFill>
              </a:rPr>
              <a:t>if (</a:t>
            </a:r>
            <a:r>
              <a:rPr lang="en-US" dirty="0">
                <a:solidFill>
                  <a:srgbClr val="FF0000"/>
                </a:solidFill>
              </a:rPr>
              <a:t>3 &lt;= 4</a:t>
            </a:r>
            <a:r>
              <a:rPr lang="en-US" dirty="0">
                <a:solidFill>
                  <a:srgbClr val="4E7CBE"/>
                </a:solidFill>
              </a:rPr>
              <a:t>)</a:t>
            </a:r>
          </a:p>
          <a:p>
            <a:pPr lvl="3"/>
            <a:r>
              <a:rPr lang="en-US" dirty="0">
                <a:solidFill>
                  <a:srgbClr val="4E7CBE"/>
                </a:solidFill>
              </a:rPr>
              <a:t>if ( </a:t>
            </a:r>
            <a:r>
              <a:rPr lang="en-US" dirty="0">
                <a:solidFill>
                  <a:srgbClr val="FF0000"/>
                </a:solidFill>
              </a:rPr>
              <a:t>a == 7 + 2</a:t>
            </a:r>
            <a:r>
              <a:rPr lang="en-US" dirty="0">
                <a:solidFill>
                  <a:srgbClr val="4E7CBE"/>
                </a:solidFill>
              </a:rPr>
              <a:t>)</a:t>
            </a:r>
          </a:p>
          <a:p>
            <a:pPr lvl="1"/>
            <a:endParaRPr lang="en-US" dirty="0"/>
          </a:p>
          <a:p>
            <a:pPr lvl="1"/>
            <a:r>
              <a:rPr lang="en-US" dirty="0"/>
              <a:t>Remember, ‘evaluate’ means to determine what the value of the condition is after considering all of the operations. </a:t>
            </a:r>
          </a:p>
          <a:p>
            <a:pPr lvl="1"/>
            <a:endParaRPr lang="en-US" dirty="0"/>
          </a:p>
        </p:txBody>
      </p:sp>
    </p:spTree>
    <p:extLst>
      <p:ext uri="{BB962C8B-B14F-4D97-AF65-F5344CB8AC3E}">
        <p14:creationId xmlns:p14="http://schemas.microsoft.com/office/powerpoint/2010/main" val="20969825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Condition and Relational Operators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Since condition must be either true or false, a </a:t>
            </a:r>
            <a:r>
              <a:rPr lang="en-US" dirty="0">
                <a:solidFill>
                  <a:srgbClr val="FF0000"/>
                </a:solidFill>
              </a:rPr>
              <a:t>Boolean or Boolean value </a:t>
            </a:r>
            <a:r>
              <a:rPr lang="en-US" dirty="0"/>
              <a:t>may be used.</a:t>
            </a:r>
          </a:p>
          <a:p>
            <a:pPr lvl="1"/>
            <a:endParaRPr lang="en-US" dirty="0"/>
          </a:p>
          <a:p>
            <a:pPr lvl="3"/>
            <a:r>
              <a:rPr lang="en-US" dirty="0">
                <a:solidFill>
                  <a:srgbClr val="4E7CBE"/>
                </a:solidFill>
              </a:rPr>
              <a:t>boolean x = true;</a:t>
            </a:r>
          </a:p>
          <a:p>
            <a:pPr lvl="3"/>
            <a:r>
              <a:rPr lang="en-US" dirty="0">
                <a:solidFill>
                  <a:srgbClr val="4E7CBE"/>
                </a:solidFill>
              </a:rPr>
              <a:t>if ( </a:t>
            </a:r>
            <a:r>
              <a:rPr lang="en-US" dirty="0">
                <a:solidFill>
                  <a:srgbClr val="FF0000"/>
                </a:solidFill>
              </a:rPr>
              <a:t>x</a:t>
            </a:r>
            <a:r>
              <a:rPr lang="en-US" dirty="0">
                <a:solidFill>
                  <a:srgbClr val="4E7CBE"/>
                </a:solidFill>
              </a:rPr>
              <a:t>)</a:t>
            </a:r>
          </a:p>
          <a:p>
            <a:pPr marL="685800" lvl="3" indent="0">
              <a:buNone/>
            </a:pPr>
            <a:r>
              <a:rPr lang="en-US" dirty="0">
                <a:solidFill>
                  <a:srgbClr val="4E7CBE"/>
                </a:solidFill>
              </a:rPr>
              <a:t>	   </a:t>
            </a:r>
            <a:r>
              <a:rPr lang="en-US" dirty="0" err="1">
                <a:solidFill>
                  <a:srgbClr val="4E7CBE"/>
                </a:solidFill>
              </a:rPr>
              <a:t>System.out.println</a:t>
            </a:r>
            <a:r>
              <a:rPr lang="en-US" dirty="0">
                <a:solidFill>
                  <a:srgbClr val="4E7CBE"/>
                </a:solidFill>
              </a:rPr>
              <a:t>(“hi”);</a:t>
            </a:r>
          </a:p>
          <a:p>
            <a:pPr lvl="3"/>
            <a:r>
              <a:rPr lang="en-US" dirty="0">
                <a:solidFill>
                  <a:srgbClr val="4E7CBE"/>
                </a:solidFill>
              </a:rPr>
              <a:t>if (</a:t>
            </a:r>
            <a:r>
              <a:rPr lang="en-US" dirty="0">
                <a:solidFill>
                  <a:srgbClr val="FF0000"/>
                </a:solidFill>
              </a:rPr>
              <a:t>false</a:t>
            </a:r>
            <a:r>
              <a:rPr lang="en-US" dirty="0">
                <a:solidFill>
                  <a:srgbClr val="4E7CBE"/>
                </a:solidFill>
              </a:rPr>
              <a:t>)</a:t>
            </a:r>
          </a:p>
          <a:p>
            <a:pPr marL="685800" lvl="3" indent="0">
              <a:buNone/>
            </a:pPr>
            <a:r>
              <a:rPr lang="en-US" dirty="0">
                <a:solidFill>
                  <a:srgbClr val="4E7CBE"/>
                </a:solidFill>
              </a:rPr>
              <a:t> 	   </a:t>
            </a:r>
            <a:r>
              <a:rPr lang="en-US" dirty="0" err="1">
                <a:solidFill>
                  <a:srgbClr val="4E7CBE"/>
                </a:solidFill>
              </a:rPr>
              <a:t>System.out.println</a:t>
            </a:r>
            <a:r>
              <a:rPr lang="en-US" dirty="0">
                <a:solidFill>
                  <a:srgbClr val="4E7CBE"/>
                </a:solidFill>
              </a:rPr>
              <a:t>(“hi”);</a:t>
            </a:r>
          </a:p>
          <a:p>
            <a:pPr lvl="1"/>
            <a:endParaRPr lang="en-US" dirty="0"/>
          </a:p>
        </p:txBody>
      </p:sp>
    </p:spTree>
    <p:extLst>
      <p:ext uri="{BB962C8B-B14F-4D97-AF65-F5344CB8AC3E}">
        <p14:creationId xmlns:p14="http://schemas.microsoft.com/office/powerpoint/2010/main" val="821638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Condition and Relational Operators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Since condition must be either true or false, a </a:t>
            </a:r>
            <a:r>
              <a:rPr lang="en-US" dirty="0">
                <a:solidFill>
                  <a:srgbClr val="FF0000"/>
                </a:solidFill>
              </a:rPr>
              <a:t>Boolean or Boolean value </a:t>
            </a:r>
            <a:r>
              <a:rPr lang="en-US" dirty="0"/>
              <a:t>may be used.</a:t>
            </a:r>
          </a:p>
          <a:p>
            <a:pPr lvl="1"/>
            <a:endParaRPr lang="en-US" dirty="0"/>
          </a:p>
          <a:p>
            <a:pPr lvl="3"/>
            <a:r>
              <a:rPr lang="en-US" dirty="0">
                <a:solidFill>
                  <a:srgbClr val="4E7CBE"/>
                </a:solidFill>
              </a:rPr>
              <a:t>boolean x = true;</a:t>
            </a:r>
          </a:p>
          <a:p>
            <a:pPr lvl="3"/>
            <a:r>
              <a:rPr lang="en-US" dirty="0">
                <a:solidFill>
                  <a:srgbClr val="4E7CBE"/>
                </a:solidFill>
              </a:rPr>
              <a:t>if ( </a:t>
            </a:r>
            <a:r>
              <a:rPr lang="en-US" dirty="0">
                <a:solidFill>
                  <a:srgbClr val="FF0000"/>
                </a:solidFill>
              </a:rPr>
              <a:t>x</a:t>
            </a:r>
            <a:r>
              <a:rPr lang="en-US" dirty="0">
                <a:solidFill>
                  <a:srgbClr val="4E7CBE"/>
                </a:solidFill>
              </a:rPr>
              <a:t>)</a:t>
            </a:r>
          </a:p>
          <a:p>
            <a:pPr marL="685800" lvl="3" indent="0">
              <a:buNone/>
            </a:pPr>
            <a:r>
              <a:rPr lang="en-US" dirty="0">
                <a:solidFill>
                  <a:srgbClr val="4E7CBE"/>
                </a:solidFill>
              </a:rPr>
              <a:t>	   </a:t>
            </a:r>
            <a:r>
              <a:rPr lang="en-US" dirty="0" err="1">
                <a:solidFill>
                  <a:srgbClr val="4E7CBE"/>
                </a:solidFill>
              </a:rPr>
              <a:t>System.out.println</a:t>
            </a:r>
            <a:r>
              <a:rPr lang="en-US" dirty="0">
                <a:solidFill>
                  <a:srgbClr val="4E7CBE"/>
                </a:solidFill>
              </a:rPr>
              <a:t>(“hi”);</a:t>
            </a:r>
          </a:p>
          <a:p>
            <a:pPr lvl="3"/>
            <a:r>
              <a:rPr lang="en-US" dirty="0">
                <a:solidFill>
                  <a:srgbClr val="4E7CBE"/>
                </a:solidFill>
              </a:rPr>
              <a:t>if (</a:t>
            </a:r>
            <a:r>
              <a:rPr lang="en-US" dirty="0">
                <a:solidFill>
                  <a:srgbClr val="FF0000"/>
                </a:solidFill>
              </a:rPr>
              <a:t>false</a:t>
            </a:r>
            <a:r>
              <a:rPr lang="en-US" dirty="0">
                <a:solidFill>
                  <a:srgbClr val="4E7CBE"/>
                </a:solidFill>
              </a:rPr>
              <a:t>)</a:t>
            </a:r>
          </a:p>
          <a:p>
            <a:pPr marL="685800" lvl="3" indent="0">
              <a:buNone/>
            </a:pPr>
            <a:r>
              <a:rPr lang="en-US" dirty="0">
                <a:solidFill>
                  <a:srgbClr val="4E7CBE"/>
                </a:solidFill>
              </a:rPr>
              <a:t> 	   </a:t>
            </a:r>
            <a:r>
              <a:rPr lang="en-US" dirty="0" err="1">
                <a:solidFill>
                  <a:srgbClr val="4E7CBE"/>
                </a:solidFill>
              </a:rPr>
              <a:t>System.out.println</a:t>
            </a:r>
            <a:r>
              <a:rPr lang="en-US" dirty="0">
                <a:solidFill>
                  <a:srgbClr val="4E7CBE"/>
                </a:solidFill>
              </a:rPr>
              <a:t>(“hi”);</a:t>
            </a:r>
          </a:p>
          <a:p>
            <a:pPr lvl="1"/>
            <a:endParaRPr lang="en-US" dirty="0"/>
          </a:p>
        </p:txBody>
      </p:sp>
    </p:spTree>
    <p:extLst>
      <p:ext uri="{BB962C8B-B14F-4D97-AF65-F5344CB8AC3E}">
        <p14:creationId xmlns:p14="http://schemas.microsoft.com/office/powerpoint/2010/main" val="10117794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Condition and Relational Operators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solidFill>
                  <a:srgbClr val="FF0000"/>
                </a:solidFill>
              </a:rPr>
              <a:t>Assignment Operators </a:t>
            </a:r>
            <a:r>
              <a:rPr lang="en-US" dirty="0"/>
              <a:t>are different from </a:t>
            </a:r>
            <a:r>
              <a:rPr lang="en-US" dirty="0">
                <a:solidFill>
                  <a:srgbClr val="4E7CBE"/>
                </a:solidFill>
              </a:rPr>
              <a:t>Relational Operators.</a:t>
            </a:r>
          </a:p>
          <a:p>
            <a:pPr marL="0" lvl="1" indent="0">
              <a:buNone/>
            </a:pPr>
            <a:endParaRPr lang="en-US" dirty="0"/>
          </a:p>
          <a:p>
            <a:pPr lvl="3">
              <a:buClrTx/>
            </a:pPr>
            <a:r>
              <a:rPr lang="en-US" dirty="0"/>
              <a:t>int x </a:t>
            </a:r>
            <a:r>
              <a:rPr lang="en-US" dirty="0">
                <a:solidFill>
                  <a:srgbClr val="FF0000"/>
                </a:solidFill>
              </a:rPr>
              <a:t>=</a:t>
            </a:r>
            <a:r>
              <a:rPr lang="en-US" dirty="0">
                <a:solidFill>
                  <a:srgbClr val="4E7CBE"/>
                </a:solidFill>
              </a:rPr>
              <a:t> </a:t>
            </a:r>
            <a:r>
              <a:rPr lang="en-US" dirty="0"/>
              <a:t>7;</a:t>
            </a:r>
          </a:p>
          <a:p>
            <a:pPr lvl="3">
              <a:buClrTx/>
            </a:pPr>
            <a:r>
              <a:rPr lang="en-US" dirty="0"/>
              <a:t>if ( x </a:t>
            </a:r>
            <a:r>
              <a:rPr lang="en-US" dirty="0">
                <a:solidFill>
                  <a:srgbClr val="4E7CBE"/>
                </a:solidFill>
              </a:rPr>
              <a:t>== </a:t>
            </a:r>
            <a:r>
              <a:rPr lang="en-US" dirty="0"/>
              <a:t>6) {</a:t>
            </a:r>
          </a:p>
          <a:p>
            <a:pPr marL="685800" lvl="3" indent="0">
              <a:buNone/>
            </a:pPr>
            <a:r>
              <a:rPr lang="en-US" dirty="0"/>
              <a:t>   </a:t>
            </a:r>
            <a:r>
              <a:rPr lang="en-US" dirty="0" err="1"/>
              <a:t>System.out.println</a:t>
            </a:r>
            <a:r>
              <a:rPr lang="en-US" dirty="0"/>
              <a:t>(“equal six”);</a:t>
            </a:r>
          </a:p>
          <a:p>
            <a:pPr marL="685800" lvl="3" indent="0">
              <a:buNone/>
            </a:pPr>
            <a:r>
              <a:rPr lang="en-US" dirty="0"/>
              <a:t>	 }</a:t>
            </a:r>
          </a:p>
          <a:p>
            <a:pPr lvl="1"/>
            <a:endParaRPr lang="en-US" dirty="0"/>
          </a:p>
        </p:txBody>
      </p:sp>
    </p:spTree>
    <p:extLst>
      <p:ext uri="{BB962C8B-B14F-4D97-AF65-F5344CB8AC3E}">
        <p14:creationId xmlns:p14="http://schemas.microsoft.com/office/powerpoint/2010/main" val="39614934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Condition and Relational Operators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Assignment Operator is a </a:t>
            </a:r>
            <a:r>
              <a:rPr lang="en-US" dirty="0">
                <a:solidFill>
                  <a:srgbClr val="FF0000"/>
                </a:solidFill>
              </a:rPr>
              <a:t>single equal sign </a:t>
            </a:r>
            <a:r>
              <a:rPr lang="en-US" dirty="0"/>
              <a:t>and sets the value of x to 7.</a:t>
            </a:r>
          </a:p>
          <a:p>
            <a:pPr lvl="3">
              <a:buClrTx/>
            </a:pPr>
            <a:r>
              <a:rPr lang="en-US" dirty="0"/>
              <a:t>int x </a:t>
            </a:r>
            <a:r>
              <a:rPr lang="en-US" dirty="0">
                <a:solidFill>
                  <a:srgbClr val="FF0000"/>
                </a:solidFill>
              </a:rPr>
              <a:t>=</a:t>
            </a:r>
            <a:r>
              <a:rPr lang="en-US" dirty="0">
                <a:solidFill>
                  <a:srgbClr val="4E7CBE"/>
                </a:solidFill>
              </a:rPr>
              <a:t> </a:t>
            </a:r>
            <a:r>
              <a:rPr lang="en-US" dirty="0"/>
              <a:t>7;</a:t>
            </a:r>
          </a:p>
          <a:p>
            <a:pPr lvl="3">
              <a:buClrTx/>
            </a:pPr>
            <a:endParaRPr lang="en-US" dirty="0"/>
          </a:p>
          <a:p>
            <a:pPr lvl="1"/>
            <a:r>
              <a:rPr lang="en-US" dirty="0"/>
              <a:t>The Relational Operator is a </a:t>
            </a:r>
            <a:r>
              <a:rPr lang="en-US" dirty="0">
                <a:solidFill>
                  <a:srgbClr val="4E7CBE"/>
                </a:solidFill>
              </a:rPr>
              <a:t>double equal sign </a:t>
            </a:r>
            <a:r>
              <a:rPr lang="en-US" dirty="0"/>
              <a:t>and asks the question: “Is x equal to 6?”</a:t>
            </a:r>
          </a:p>
          <a:p>
            <a:pPr lvl="3">
              <a:buClrTx/>
            </a:pPr>
            <a:r>
              <a:rPr lang="en-US" dirty="0"/>
              <a:t>if ( x </a:t>
            </a:r>
            <a:r>
              <a:rPr lang="en-US" dirty="0">
                <a:solidFill>
                  <a:srgbClr val="4E7CBE"/>
                </a:solidFill>
              </a:rPr>
              <a:t>== </a:t>
            </a:r>
            <a:r>
              <a:rPr lang="en-US" dirty="0"/>
              <a:t>6) {</a:t>
            </a:r>
          </a:p>
          <a:p>
            <a:pPr marL="685800" lvl="3" indent="0">
              <a:buNone/>
            </a:pPr>
            <a:r>
              <a:rPr lang="en-US" dirty="0"/>
              <a:t>   </a:t>
            </a:r>
            <a:r>
              <a:rPr lang="en-US" dirty="0" err="1"/>
              <a:t>System.out.println</a:t>
            </a:r>
            <a:r>
              <a:rPr lang="en-US" dirty="0"/>
              <a:t>(“equal six”);</a:t>
            </a:r>
          </a:p>
          <a:p>
            <a:pPr marL="685800" lvl="3" indent="0">
              <a:buNone/>
            </a:pPr>
            <a:r>
              <a:rPr lang="en-US" dirty="0"/>
              <a:t>	 }</a:t>
            </a:r>
          </a:p>
          <a:p>
            <a:pPr marL="685800" lvl="3" indent="0">
              <a:buNone/>
            </a:pPr>
            <a:endParaRPr lang="en-US" dirty="0"/>
          </a:p>
          <a:p>
            <a:pPr marL="571500" lvl="1" indent="-457200"/>
            <a:r>
              <a:rPr lang="en-US" dirty="0"/>
              <a:t>Note: the relational operator must be evaluated to see if the result is true or false.</a:t>
            </a:r>
          </a:p>
          <a:p>
            <a:pPr marL="571500" lvl="1" indent="-457200"/>
            <a:endParaRPr lang="en-US" dirty="0"/>
          </a:p>
          <a:p>
            <a:pPr lvl="1"/>
            <a:endParaRPr lang="en-US" dirty="0"/>
          </a:p>
        </p:txBody>
      </p:sp>
    </p:spTree>
    <p:extLst>
      <p:ext uri="{BB962C8B-B14F-4D97-AF65-F5344CB8AC3E}">
        <p14:creationId xmlns:p14="http://schemas.microsoft.com/office/powerpoint/2010/main" val="14059914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Condition and Relational Operators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marL="0" lvl="1" indent="0">
              <a:buNone/>
            </a:pPr>
            <a:endParaRPr lang="en-US" dirty="0"/>
          </a:p>
          <a:p>
            <a:pPr marL="0" lvl="1" indent="0">
              <a:buNone/>
            </a:pPr>
            <a:r>
              <a:rPr lang="en-US" b="1" dirty="0"/>
              <a:t>= =</a:t>
            </a:r>
            <a:r>
              <a:rPr lang="en-US" dirty="0"/>
              <a:t>		is equal</a:t>
            </a:r>
          </a:p>
          <a:p>
            <a:pPr marL="0" lvl="1" indent="0">
              <a:buNone/>
            </a:pPr>
            <a:r>
              <a:rPr lang="en-US" b="1" dirty="0"/>
              <a:t>! =</a:t>
            </a:r>
            <a:r>
              <a:rPr lang="en-US" dirty="0"/>
              <a:t>		is NOT equal</a:t>
            </a:r>
          </a:p>
          <a:p>
            <a:pPr marL="0" lvl="1" indent="0">
              <a:buNone/>
            </a:pPr>
            <a:r>
              <a:rPr lang="en-US" b="1" dirty="0"/>
              <a:t>&gt;</a:t>
            </a:r>
            <a:r>
              <a:rPr lang="en-US" dirty="0"/>
              <a:t>		is greater than</a:t>
            </a:r>
          </a:p>
          <a:p>
            <a:pPr marL="0" lvl="1" indent="0">
              <a:buNone/>
            </a:pPr>
            <a:r>
              <a:rPr lang="en-US" b="1" dirty="0"/>
              <a:t>&lt;</a:t>
            </a:r>
            <a:r>
              <a:rPr lang="en-US" dirty="0"/>
              <a:t>		is less than</a:t>
            </a:r>
          </a:p>
          <a:p>
            <a:pPr marL="0" lvl="1" indent="0">
              <a:buNone/>
            </a:pPr>
            <a:r>
              <a:rPr lang="en-US" b="1" dirty="0"/>
              <a:t>&lt; =</a:t>
            </a:r>
            <a:r>
              <a:rPr lang="en-US" dirty="0"/>
              <a:t>		is less than or equal </a:t>
            </a:r>
          </a:p>
          <a:p>
            <a:pPr marL="0" lvl="1" indent="0">
              <a:buNone/>
            </a:pPr>
            <a:r>
              <a:rPr lang="en-US" b="1" dirty="0"/>
              <a:t>&gt; =</a:t>
            </a:r>
            <a:r>
              <a:rPr lang="en-US" dirty="0"/>
              <a:t>		is greater than or equal</a:t>
            </a:r>
          </a:p>
          <a:p>
            <a:pPr lvl="1"/>
            <a:endParaRPr lang="en-US" dirty="0"/>
          </a:p>
        </p:txBody>
      </p:sp>
    </p:spTree>
    <p:extLst>
      <p:ext uri="{BB962C8B-B14F-4D97-AF65-F5344CB8AC3E}">
        <p14:creationId xmlns:p14="http://schemas.microsoft.com/office/powerpoint/2010/main" val="26119334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Condition and Relational Operators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do relational and equality operators do in the if condition?</a:t>
            </a:r>
          </a:p>
          <a:p>
            <a:pPr lvl="3"/>
            <a:r>
              <a:rPr lang="en-US" dirty="0"/>
              <a:t>if ( 9 &gt;= a ) </a:t>
            </a:r>
          </a:p>
          <a:p>
            <a:pPr marL="0" lvl="3" indent="0">
              <a:buFont typeface="Arial" panose="020B0604020202020204" pitchFamily="34" charset="0"/>
              <a:buNone/>
            </a:pPr>
            <a:r>
              <a:rPr lang="en-US" dirty="0"/>
              <a:t>   		</a:t>
            </a:r>
            <a:r>
              <a:rPr lang="en-US" dirty="0" err="1"/>
              <a:t>System.out.println</a:t>
            </a:r>
            <a:r>
              <a:rPr lang="en-US" dirty="0"/>
              <a:t>(“ a is small”);</a:t>
            </a:r>
          </a:p>
          <a:p>
            <a:pPr marL="0" lvl="3" indent="0">
              <a:buFont typeface="Arial" panose="020B0604020202020204" pitchFamily="34" charset="0"/>
              <a:buNone/>
            </a:pPr>
            <a:endParaRPr lang="en-US" dirty="0"/>
          </a:p>
          <a:p>
            <a:pPr lvl="1"/>
            <a:r>
              <a:rPr lang="en-US" dirty="0"/>
              <a:t>Which are evaluated first, </a:t>
            </a:r>
            <a:r>
              <a:rPr lang="en-US" dirty="0">
                <a:solidFill>
                  <a:srgbClr val="4E7CBE"/>
                </a:solidFill>
              </a:rPr>
              <a:t>arithmetic </a:t>
            </a:r>
            <a:r>
              <a:rPr lang="en-US" dirty="0"/>
              <a:t>or </a:t>
            </a:r>
            <a:r>
              <a:rPr lang="en-US" dirty="0">
                <a:solidFill>
                  <a:srgbClr val="D60000"/>
                </a:solidFill>
              </a:rPr>
              <a:t>relational </a:t>
            </a:r>
            <a:r>
              <a:rPr lang="en-US" dirty="0"/>
              <a:t>operators?</a:t>
            </a:r>
          </a:p>
          <a:p>
            <a:pPr lvl="3"/>
            <a:r>
              <a:rPr lang="en-US" dirty="0"/>
              <a:t>if ( 9 </a:t>
            </a:r>
            <a:r>
              <a:rPr lang="en-US" dirty="0">
                <a:solidFill>
                  <a:srgbClr val="D60000"/>
                </a:solidFill>
              </a:rPr>
              <a:t>&gt;</a:t>
            </a:r>
            <a:r>
              <a:rPr lang="en-US" dirty="0"/>
              <a:t> 5 </a:t>
            </a:r>
            <a:r>
              <a:rPr lang="en-US" dirty="0">
                <a:solidFill>
                  <a:srgbClr val="4E7CBE"/>
                </a:solidFill>
              </a:rPr>
              <a:t>+</a:t>
            </a:r>
            <a:r>
              <a:rPr lang="en-US" dirty="0"/>
              <a:t> 6 ) </a:t>
            </a:r>
          </a:p>
          <a:p>
            <a:pPr marL="0" lvl="3" indent="0">
              <a:buNone/>
            </a:pPr>
            <a:r>
              <a:rPr lang="en-US" dirty="0"/>
              <a:t>   		</a:t>
            </a:r>
            <a:r>
              <a:rPr lang="en-US" dirty="0" err="1"/>
              <a:t>System.out.println</a:t>
            </a:r>
            <a:r>
              <a:rPr lang="en-US" dirty="0"/>
              <a:t>(“ try again”);</a:t>
            </a:r>
          </a:p>
          <a:p>
            <a:pPr marL="0" lvl="3" indent="0">
              <a:buNone/>
            </a:pPr>
            <a:endParaRPr lang="en-US" dirty="0"/>
          </a:p>
          <a:p>
            <a:pPr lvl="1"/>
            <a:r>
              <a:rPr lang="en-US" dirty="0"/>
              <a:t>Note- Arithmetic operators must be evaluated first. 9&gt;5 is true, but 9&gt;11 is false.</a:t>
            </a:r>
          </a:p>
          <a:p>
            <a:pPr lvl="1"/>
            <a:endParaRPr lang="en-US" dirty="0"/>
          </a:p>
        </p:txBody>
      </p:sp>
    </p:spTree>
    <p:extLst>
      <p:ext uri="{BB962C8B-B14F-4D97-AF65-F5344CB8AC3E}">
        <p14:creationId xmlns:p14="http://schemas.microsoft.com/office/powerpoint/2010/main" val="2340413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If – Else Structure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can you use if you want to execute a different statement when the condition is false?</a:t>
            </a:r>
          </a:p>
          <a:p>
            <a:pPr lvl="1"/>
            <a:endParaRPr lang="en-US" dirty="0"/>
          </a:p>
          <a:p>
            <a:pPr lvl="2"/>
            <a:r>
              <a:rPr lang="en-US" b="1" dirty="0"/>
              <a:t>Use if-else</a:t>
            </a:r>
          </a:p>
          <a:p>
            <a:pPr lvl="3"/>
            <a:r>
              <a:rPr lang="en-US" dirty="0"/>
              <a:t>if ( x &lt; y )</a:t>
            </a:r>
          </a:p>
          <a:p>
            <a:pPr lvl="3"/>
            <a:r>
              <a:rPr lang="en-US" dirty="0"/>
              <a:t>   </a:t>
            </a:r>
            <a:r>
              <a:rPr lang="en-US" dirty="0" err="1"/>
              <a:t>System.out.println</a:t>
            </a:r>
            <a:r>
              <a:rPr lang="en-US" dirty="0"/>
              <a:t>(“x is small”);</a:t>
            </a:r>
          </a:p>
          <a:p>
            <a:pPr lvl="3"/>
            <a:r>
              <a:rPr lang="en-US" dirty="0"/>
              <a:t>else </a:t>
            </a:r>
          </a:p>
          <a:p>
            <a:pPr lvl="3"/>
            <a:r>
              <a:rPr lang="en-US" dirty="0"/>
              <a:t>   </a:t>
            </a:r>
            <a:r>
              <a:rPr lang="en-US" dirty="0" err="1"/>
              <a:t>System.out.println</a:t>
            </a:r>
            <a:r>
              <a:rPr lang="en-US" dirty="0"/>
              <a:t>(“y is small”);</a:t>
            </a:r>
          </a:p>
          <a:p>
            <a:pPr lvl="2"/>
            <a:endParaRPr lang="en-US" b="1" dirty="0"/>
          </a:p>
        </p:txBody>
      </p:sp>
    </p:spTree>
    <p:extLst>
      <p:ext uri="{BB962C8B-B14F-4D97-AF65-F5344CB8AC3E}">
        <p14:creationId xmlns:p14="http://schemas.microsoft.com/office/powerpoint/2010/main" val="10170953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If – Else Structure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if-else structure executes one body if the </a:t>
            </a:r>
            <a:r>
              <a:rPr lang="en-US" dirty="0">
                <a:solidFill>
                  <a:srgbClr val="D60000"/>
                </a:solidFill>
              </a:rPr>
              <a:t>condition is true </a:t>
            </a:r>
            <a:r>
              <a:rPr lang="en-US" dirty="0"/>
              <a:t>and another body if the </a:t>
            </a:r>
            <a:r>
              <a:rPr lang="en-US" dirty="0">
                <a:solidFill>
                  <a:srgbClr val="4E7CBE"/>
                </a:solidFill>
              </a:rPr>
              <a:t>condition is false.</a:t>
            </a:r>
          </a:p>
          <a:p>
            <a:pPr lvl="1"/>
            <a:endParaRPr lang="en-US" dirty="0"/>
          </a:p>
          <a:p>
            <a:pPr lvl="3">
              <a:buClrTx/>
            </a:pPr>
            <a:r>
              <a:rPr lang="en-US" dirty="0"/>
              <a:t>if ( x &lt; y )</a:t>
            </a:r>
          </a:p>
          <a:p>
            <a:pPr marL="685800" lvl="3" indent="0">
              <a:buClrTx/>
              <a:buNone/>
            </a:pPr>
            <a:r>
              <a:rPr lang="en-US" dirty="0"/>
              <a:t>   	</a:t>
            </a:r>
            <a:r>
              <a:rPr lang="en-US" dirty="0" err="1">
                <a:solidFill>
                  <a:srgbClr val="D60000"/>
                </a:solidFill>
              </a:rPr>
              <a:t>System.out.println</a:t>
            </a:r>
            <a:r>
              <a:rPr lang="en-US" dirty="0">
                <a:solidFill>
                  <a:srgbClr val="D60000"/>
                </a:solidFill>
              </a:rPr>
              <a:t>(“x is small”)</a:t>
            </a:r>
            <a:r>
              <a:rPr lang="en-US" dirty="0"/>
              <a:t>;</a:t>
            </a:r>
          </a:p>
          <a:p>
            <a:pPr lvl="3">
              <a:buClrTx/>
            </a:pPr>
            <a:r>
              <a:rPr lang="en-US" dirty="0"/>
              <a:t>else </a:t>
            </a:r>
          </a:p>
          <a:p>
            <a:pPr marL="685800" lvl="3" indent="0">
              <a:buClrTx/>
              <a:buNone/>
            </a:pPr>
            <a:r>
              <a:rPr lang="en-US" dirty="0"/>
              <a:t>   	</a:t>
            </a:r>
            <a:r>
              <a:rPr lang="en-US" dirty="0" err="1">
                <a:solidFill>
                  <a:srgbClr val="4E7CBE"/>
                </a:solidFill>
              </a:rPr>
              <a:t>System.out.println</a:t>
            </a:r>
            <a:r>
              <a:rPr lang="en-US" dirty="0">
                <a:solidFill>
                  <a:srgbClr val="4E7CBE"/>
                </a:solidFill>
              </a:rPr>
              <a:t>(“y is small”)</a:t>
            </a:r>
            <a:r>
              <a:rPr lang="en-US" dirty="0"/>
              <a:t>;</a:t>
            </a:r>
          </a:p>
          <a:p>
            <a:pPr lvl="1"/>
            <a:endParaRPr lang="en-US" dirty="0">
              <a:solidFill>
                <a:srgbClr val="4E7CBE"/>
              </a:solidFill>
            </a:endParaRPr>
          </a:p>
          <a:p>
            <a:pPr lvl="1"/>
            <a:endParaRPr lang="en-US" dirty="0">
              <a:solidFill>
                <a:srgbClr val="4E7CBE"/>
              </a:solidFill>
            </a:endParaRPr>
          </a:p>
        </p:txBody>
      </p:sp>
    </p:spTree>
    <p:extLst>
      <p:ext uri="{BB962C8B-B14F-4D97-AF65-F5344CB8AC3E}">
        <p14:creationId xmlns:p14="http://schemas.microsoft.com/office/powerpoint/2010/main" val="21216897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If – Else Structure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 the if-else structure, something must execute whether the condition is true or false.</a:t>
            </a:r>
          </a:p>
          <a:p>
            <a:pPr lvl="1"/>
            <a:endParaRPr lang="en-US" dirty="0"/>
          </a:p>
          <a:p>
            <a:pPr lvl="1"/>
            <a:r>
              <a:rPr lang="en-US" dirty="0"/>
              <a:t>Can a true condition execute more than one statement?</a:t>
            </a:r>
          </a:p>
          <a:p>
            <a:pPr lvl="3">
              <a:buClrTx/>
            </a:pPr>
            <a:r>
              <a:rPr lang="en-US" dirty="0"/>
              <a:t>if ( x &gt; 3 )</a:t>
            </a:r>
          </a:p>
          <a:p>
            <a:pPr marL="685800" lvl="3" indent="0">
              <a:buClrTx/>
              <a:buNone/>
            </a:pPr>
            <a:r>
              <a:rPr lang="en-US" dirty="0"/>
              <a:t>   	</a:t>
            </a:r>
            <a:r>
              <a:rPr lang="en-US" dirty="0" err="1"/>
              <a:t>System.out.println</a:t>
            </a:r>
            <a:r>
              <a:rPr lang="en-US" dirty="0"/>
              <a:t>(“x is great”);</a:t>
            </a:r>
          </a:p>
          <a:p>
            <a:pPr marL="685800" lvl="3" indent="0">
              <a:buClrTx/>
              <a:buNone/>
            </a:pPr>
            <a:r>
              <a:rPr lang="en-US" dirty="0"/>
              <a:t>   	</a:t>
            </a:r>
            <a:r>
              <a:rPr lang="en-US" dirty="0" err="1"/>
              <a:t>System.out.println</a:t>
            </a:r>
            <a:r>
              <a:rPr lang="en-US" dirty="0"/>
              <a:t>(“3 is less than x”);</a:t>
            </a:r>
          </a:p>
          <a:p>
            <a:pPr lvl="1"/>
            <a:endParaRPr lang="en-US" dirty="0">
              <a:solidFill>
                <a:srgbClr val="4E7CBE"/>
              </a:solidFill>
            </a:endParaRPr>
          </a:p>
          <a:p>
            <a:pPr lvl="1"/>
            <a:endParaRPr lang="en-US" dirty="0">
              <a:solidFill>
                <a:srgbClr val="4E7CBE"/>
              </a:solidFill>
            </a:endParaRPr>
          </a:p>
        </p:txBody>
      </p:sp>
    </p:spTree>
    <p:extLst>
      <p:ext uri="{BB962C8B-B14F-4D97-AF65-F5344CB8AC3E}">
        <p14:creationId xmlns:p14="http://schemas.microsoft.com/office/powerpoint/2010/main" val="10060926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If – Else Structure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Use </a:t>
            </a:r>
            <a:r>
              <a:rPr lang="en-US" dirty="0">
                <a:solidFill>
                  <a:srgbClr val="FF0000"/>
                </a:solidFill>
              </a:rPr>
              <a:t>curly brackets </a:t>
            </a:r>
            <a:r>
              <a:rPr lang="en-US" dirty="0"/>
              <a:t>to create a block of statements.</a:t>
            </a:r>
          </a:p>
          <a:p>
            <a:pPr lvl="1"/>
            <a:endParaRPr lang="en-US" dirty="0"/>
          </a:p>
          <a:p>
            <a:pPr lvl="3">
              <a:buClrTx/>
            </a:pPr>
            <a:r>
              <a:rPr lang="en-US" dirty="0"/>
              <a:t>if ( x &gt; 3 ) </a:t>
            </a:r>
            <a:r>
              <a:rPr lang="en-US" dirty="0">
                <a:solidFill>
                  <a:srgbClr val="FF0000"/>
                </a:solidFill>
              </a:rPr>
              <a:t>{</a:t>
            </a:r>
          </a:p>
          <a:p>
            <a:pPr marL="685800" lvl="3" indent="0">
              <a:buClrTx/>
              <a:buNone/>
            </a:pPr>
            <a:r>
              <a:rPr lang="en-US" dirty="0"/>
              <a:t>   	</a:t>
            </a:r>
            <a:r>
              <a:rPr lang="en-US" dirty="0" err="1"/>
              <a:t>System.out.println</a:t>
            </a:r>
            <a:r>
              <a:rPr lang="en-US" dirty="0"/>
              <a:t>(“x is great”);</a:t>
            </a:r>
          </a:p>
          <a:p>
            <a:pPr marL="685800" lvl="3" indent="0">
              <a:buClrTx/>
              <a:buNone/>
            </a:pPr>
            <a:r>
              <a:rPr lang="en-US" dirty="0"/>
              <a:t>   	</a:t>
            </a:r>
            <a:r>
              <a:rPr lang="en-US" dirty="0" err="1"/>
              <a:t>System.out.println</a:t>
            </a:r>
            <a:r>
              <a:rPr lang="en-US" dirty="0"/>
              <a:t>(“3 is less than x”);</a:t>
            </a:r>
            <a:endParaRPr lang="en-US" dirty="0">
              <a:solidFill>
                <a:srgbClr val="4E7CBE"/>
              </a:solidFill>
            </a:endParaRPr>
          </a:p>
          <a:p>
            <a:pPr marL="685800" lvl="3" indent="0">
              <a:buClrTx/>
              <a:buNone/>
            </a:pPr>
            <a:r>
              <a:rPr lang="en-US" dirty="0">
                <a:solidFill>
                  <a:srgbClr val="FF0000"/>
                </a:solidFill>
              </a:rPr>
              <a:t>		}</a:t>
            </a:r>
          </a:p>
          <a:p>
            <a:pPr marL="114300" lvl="1" indent="0">
              <a:buClrTx/>
              <a:buNone/>
            </a:pPr>
            <a:endParaRPr lang="en-US" dirty="0">
              <a:solidFill>
                <a:srgbClr val="FF0000"/>
              </a:solidFill>
            </a:endParaRPr>
          </a:p>
          <a:p>
            <a:pPr marL="114300" lvl="1" indent="0">
              <a:buClrTx/>
              <a:buNone/>
            </a:pPr>
            <a:endParaRPr lang="en-US" dirty="0">
              <a:solidFill>
                <a:srgbClr val="FF0000"/>
              </a:solidFill>
            </a:endParaRPr>
          </a:p>
        </p:txBody>
      </p:sp>
    </p:spTree>
    <p:extLst>
      <p:ext uri="{BB962C8B-B14F-4D97-AF65-F5344CB8AC3E}">
        <p14:creationId xmlns:p14="http://schemas.microsoft.com/office/powerpoint/2010/main" val="2721976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If – Else Structure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part of the if statement that executes is called the ‘</a:t>
            </a:r>
            <a:r>
              <a:rPr lang="en-US" dirty="0">
                <a:solidFill>
                  <a:srgbClr val="FF0000"/>
                </a:solidFill>
              </a:rPr>
              <a:t>body</a:t>
            </a:r>
            <a:r>
              <a:rPr lang="en-US" dirty="0"/>
              <a:t>’.</a:t>
            </a:r>
          </a:p>
          <a:p>
            <a:pPr lvl="1"/>
            <a:endParaRPr lang="en-US" dirty="0"/>
          </a:p>
          <a:p>
            <a:pPr lvl="3">
              <a:buClrTx/>
            </a:pPr>
            <a:r>
              <a:rPr lang="en-US" dirty="0"/>
              <a:t>if ( x &gt; 3 ) {</a:t>
            </a:r>
          </a:p>
          <a:p>
            <a:pPr marL="685800" lvl="3" indent="0">
              <a:buClrTx/>
              <a:buNone/>
            </a:pPr>
            <a:r>
              <a:rPr lang="en-US" dirty="0"/>
              <a:t>   	</a:t>
            </a:r>
            <a:r>
              <a:rPr lang="en-US" dirty="0" err="1">
                <a:solidFill>
                  <a:srgbClr val="FF0000"/>
                </a:solidFill>
              </a:rPr>
              <a:t>System.out.println</a:t>
            </a:r>
            <a:r>
              <a:rPr lang="en-US" dirty="0">
                <a:solidFill>
                  <a:srgbClr val="FF0000"/>
                </a:solidFill>
              </a:rPr>
              <a:t>(“x is great”);</a:t>
            </a:r>
          </a:p>
          <a:p>
            <a:pPr marL="685800" lvl="3" indent="0">
              <a:buClrTx/>
              <a:buNone/>
            </a:pPr>
            <a:r>
              <a:rPr lang="en-US" dirty="0">
                <a:solidFill>
                  <a:srgbClr val="FF0000"/>
                </a:solidFill>
              </a:rPr>
              <a:t>   	</a:t>
            </a:r>
            <a:r>
              <a:rPr lang="en-US" dirty="0" err="1">
                <a:solidFill>
                  <a:srgbClr val="FF0000"/>
                </a:solidFill>
              </a:rPr>
              <a:t>System.out.println</a:t>
            </a:r>
            <a:r>
              <a:rPr lang="en-US" dirty="0">
                <a:solidFill>
                  <a:srgbClr val="FF0000"/>
                </a:solidFill>
              </a:rPr>
              <a:t>(“3 is less than x”);</a:t>
            </a:r>
          </a:p>
          <a:p>
            <a:pPr marL="685800" lvl="3" indent="0">
              <a:buClrTx/>
              <a:buNone/>
            </a:pPr>
            <a:r>
              <a:rPr lang="en-US" dirty="0">
                <a:solidFill>
                  <a:srgbClr val="FF0000"/>
                </a:solidFill>
              </a:rPr>
              <a:t>		</a:t>
            </a:r>
            <a:r>
              <a:rPr lang="en-US" dirty="0"/>
              <a:t>}</a:t>
            </a:r>
          </a:p>
          <a:p>
            <a:pPr marL="114300" lvl="1" indent="0">
              <a:buClrTx/>
              <a:buNone/>
            </a:pPr>
            <a:endParaRPr lang="en-US" dirty="0">
              <a:solidFill>
                <a:srgbClr val="FF0000"/>
              </a:solidFill>
            </a:endParaRPr>
          </a:p>
          <a:p>
            <a:pPr marL="114300" lvl="1" indent="0">
              <a:buClrTx/>
              <a:buNone/>
            </a:pPr>
            <a:endParaRPr lang="en-US" dirty="0">
              <a:solidFill>
                <a:srgbClr val="FF0000"/>
              </a:solidFill>
            </a:endParaRPr>
          </a:p>
        </p:txBody>
      </p:sp>
    </p:spTree>
    <p:extLst>
      <p:ext uri="{BB962C8B-B14F-4D97-AF65-F5344CB8AC3E}">
        <p14:creationId xmlns:p14="http://schemas.microsoft.com/office/powerpoint/2010/main" val="19938525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If – Else Structure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part of the if statement that executes is called the ‘</a:t>
            </a:r>
            <a:r>
              <a:rPr lang="en-US" dirty="0">
                <a:solidFill>
                  <a:srgbClr val="FF0000"/>
                </a:solidFill>
              </a:rPr>
              <a:t>body</a:t>
            </a:r>
            <a:r>
              <a:rPr lang="en-US" dirty="0"/>
              <a:t>’.</a:t>
            </a:r>
          </a:p>
          <a:p>
            <a:pPr lvl="1"/>
            <a:endParaRPr lang="en-US" dirty="0"/>
          </a:p>
          <a:p>
            <a:pPr lvl="3">
              <a:buClrTx/>
            </a:pPr>
            <a:r>
              <a:rPr lang="en-US" dirty="0"/>
              <a:t>if ( x &gt; 3 ) {</a:t>
            </a:r>
          </a:p>
          <a:p>
            <a:pPr marL="685800" lvl="3" indent="0">
              <a:buClrTx/>
              <a:buNone/>
            </a:pPr>
            <a:r>
              <a:rPr lang="en-US" dirty="0"/>
              <a:t>   	</a:t>
            </a:r>
            <a:r>
              <a:rPr lang="en-US" dirty="0" err="1">
                <a:solidFill>
                  <a:srgbClr val="FF0000"/>
                </a:solidFill>
              </a:rPr>
              <a:t>System.out.println</a:t>
            </a:r>
            <a:r>
              <a:rPr lang="en-US" dirty="0">
                <a:solidFill>
                  <a:srgbClr val="FF0000"/>
                </a:solidFill>
              </a:rPr>
              <a:t>(“x is great”);</a:t>
            </a:r>
          </a:p>
          <a:p>
            <a:pPr marL="685800" lvl="3" indent="0">
              <a:buClrTx/>
              <a:buNone/>
            </a:pPr>
            <a:r>
              <a:rPr lang="en-US" dirty="0">
                <a:solidFill>
                  <a:srgbClr val="FF0000"/>
                </a:solidFill>
              </a:rPr>
              <a:t>   	</a:t>
            </a:r>
            <a:r>
              <a:rPr lang="en-US" dirty="0" err="1">
                <a:solidFill>
                  <a:srgbClr val="FF0000"/>
                </a:solidFill>
              </a:rPr>
              <a:t>System.out.println</a:t>
            </a:r>
            <a:r>
              <a:rPr lang="en-US" dirty="0">
                <a:solidFill>
                  <a:srgbClr val="FF0000"/>
                </a:solidFill>
              </a:rPr>
              <a:t>(“3 is less than x”);</a:t>
            </a:r>
          </a:p>
          <a:p>
            <a:pPr marL="685800" lvl="3" indent="0">
              <a:buClrTx/>
              <a:buNone/>
            </a:pPr>
            <a:r>
              <a:rPr lang="en-US" dirty="0">
                <a:solidFill>
                  <a:srgbClr val="FF0000"/>
                </a:solidFill>
              </a:rPr>
              <a:t>		</a:t>
            </a:r>
            <a:r>
              <a:rPr lang="en-US" dirty="0"/>
              <a:t>}</a:t>
            </a:r>
          </a:p>
          <a:p>
            <a:pPr marL="114300" lvl="1" indent="0">
              <a:buClrTx/>
              <a:buNone/>
            </a:pPr>
            <a:endParaRPr lang="en-US" dirty="0">
              <a:solidFill>
                <a:srgbClr val="FF0000"/>
              </a:solidFill>
            </a:endParaRPr>
          </a:p>
          <a:p>
            <a:pPr marL="114300" lvl="1" indent="0">
              <a:buClrTx/>
              <a:buNone/>
            </a:pPr>
            <a:endParaRPr lang="en-US" dirty="0">
              <a:solidFill>
                <a:srgbClr val="FF0000"/>
              </a:solidFill>
            </a:endParaRPr>
          </a:p>
        </p:txBody>
      </p:sp>
    </p:spTree>
    <p:extLst>
      <p:ext uri="{BB962C8B-B14F-4D97-AF65-F5344CB8AC3E}">
        <p14:creationId xmlns:p14="http://schemas.microsoft.com/office/powerpoint/2010/main" val="36027886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The If – Else Structure</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gets executed?</a:t>
            </a:r>
          </a:p>
          <a:p>
            <a:pPr lvl="1"/>
            <a:endParaRPr lang="en-US" dirty="0"/>
          </a:p>
          <a:p>
            <a:pPr lvl="3">
              <a:buClrTx/>
            </a:pPr>
            <a:r>
              <a:rPr lang="en-US" dirty="0"/>
              <a:t>if (ingles) {</a:t>
            </a:r>
          </a:p>
          <a:p>
            <a:pPr marL="685800" lvl="3" indent="0">
              <a:buClrTx/>
              <a:buNone/>
            </a:pPr>
            <a:r>
              <a:rPr lang="en-US" dirty="0"/>
              <a:t>   </a:t>
            </a:r>
            <a:r>
              <a:rPr lang="en-US" dirty="0" err="1"/>
              <a:t>System.out.println</a:t>
            </a:r>
            <a:r>
              <a:rPr lang="en-US" dirty="0"/>
              <a:t>(“Hello”);</a:t>
            </a:r>
          </a:p>
          <a:p>
            <a:pPr marL="685800" lvl="3" indent="0">
              <a:buClrTx/>
              <a:buNone/>
            </a:pPr>
            <a:r>
              <a:rPr lang="en-US" dirty="0"/>
              <a:t>   </a:t>
            </a:r>
            <a:r>
              <a:rPr lang="en-US" dirty="0" err="1"/>
              <a:t>System.out.println</a:t>
            </a:r>
            <a:r>
              <a:rPr lang="en-US" dirty="0"/>
              <a:t>(“Goodbye”);</a:t>
            </a:r>
          </a:p>
          <a:p>
            <a:pPr marL="685800" lvl="3" indent="0">
              <a:buClrTx/>
              <a:buNone/>
            </a:pPr>
            <a:r>
              <a:rPr lang="en-US" dirty="0"/>
              <a:t>	} else {</a:t>
            </a:r>
          </a:p>
          <a:p>
            <a:pPr marL="685800" lvl="3" indent="0">
              <a:buClrTx/>
              <a:buNone/>
            </a:pPr>
            <a:r>
              <a:rPr lang="en-US" dirty="0"/>
              <a:t>   </a:t>
            </a:r>
            <a:r>
              <a:rPr lang="en-US" dirty="0" err="1"/>
              <a:t>System.out.println</a:t>
            </a:r>
            <a:r>
              <a:rPr lang="en-US" dirty="0"/>
              <a:t>(“</a:t>
            </a:r>
            <a:r>
              <a:rPr lang="en-US" dirty="0" err="1"/>
              <a:t>Hola</a:t>
            </a:r>
            <a:r>
              <a:rPr lang="en-US" dirty="0"/>
              <a:t>”);</a:t>
            </a:r>
          </a:p>
          <a:p>
            <a:pPr marL="685800" lvl="3" indent="0">
              <a:buClrTx/>
              <a:buNone/>
            </a:pPr>
            <a:r>
              <a:rPr lang="en-US" dirty="0"/>
              <a:t>   </a:t>
            </a:r>
            <a:r>
              <a:rPr lang="en-US" dirty="0" err="1"/>
              <a:t>System.out.println</a:t>
            </a:r>
            <a:r>
              <a:rPr lang="en-US" dirty="0"/>
              <a:t>(“Adios”);</a:t>
            </a:r>
          </a:p>
          <a:p>
            <a:pPr marL="685800" lvl="3" indent="0">
              <a:buClrTx/>
              <a:buNone/>
            </a:pPr>
            <a:r>
              <a:rPr lang="en-US" dirty="0"/>
              <a:t>	}</a:t>
            </a:r>
          </a:p>
          <a:p>
            <a:pPr marL="114300" lvl="1" indent="0">
              <a:buClrTx/>
              <a:buNone/>
            </a:pPr>
            <a:endParaRPr lang="en-US" dirty="0">
              <a:solidFill>
                <a:srgbClr val="FF0000"/>
              </a:solidFill>
            </a:endParaRPr>
          </a:p>
          <a:p>
            <a:pPr marL="114300" lvl="1" indent="0">
              <a:buClrTx/>
              <a:buNone/>
            </a:pPr>
            <a:endParaRPr lang="en-US" dirty="0">
              <a:solidFill>
                <a:srgbClr val="FF0000"/>
              </a:solidFill>
            </a:endParaRPr>
          </a:p>
        </p:txBody>
      </p:sp>
    </p:spTree>
    <p:extLst>
      <p:ext uri="{BB962C8B-B14F-4D97-AF65-F5344CB8AC3E}">
        <p14:creationId xmlns:p14="http://schemas.microsoft.com/office/powerpoint/2010/main" val="40525359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Indentation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purpose of indentation is to make the code more readable, and to show the relationships of lines in the code. Indentation does not effect how the code executes.</a:t>
            </a:r>
          </a:p>
          <a:p>
            <a:pPr lvl="1"/>
            <a:r>
              <a:rPr lang="en-US" dirty="0"/>
              <a:t>Indentation helps to show the relationship between statements.</a:t>
            </a:r>
          </a:p>
          <a:p>
            <a:pPr lvl="1"/>
            <a:endParaRPr lang="en-US" dirty="0"/>
          </a:p>
          <a:p>
            <a:pPr lvl="3">
              <a:buClrTx/>
            </a:pPr>
            <a:r>
              <a:rPr lang="en-US" dirty="0"/>
              <a:t>if ( x &lt; y )</a:t>
            </a:r>
          </a:p>
          <a:p>
            <a:pPr marL="685800" lvl="3" indent="0">
              <a:buClrTx/>
              <a:buNone/>
            </a:pPr>
            <a:r>
              <a:rPr lang="en-US" dirty="0"/>
              <a:t>  		 </a:t>
            </a:r>
            <a:r>
              <a:rPr lang="en-US" dirty="0" err="1"/>
              <a:t>System.out.println</a:t>
            </a:r>
            <a:r>
              <a:rPr lang="en-US" dirty="0"/>
              <a:t>(“x is small”);</a:t>
            </a:r>
          </a:p>
          <a:p>
            <a:pPr lvl="3">
              <a:buClrTx/>
            </a:pPr>
            <a:r>
              <a:rPr lang="en-US" dirty="0"/>
              <a:t>else </a:t>
            </a:r>
          </a:p>
          <a:p>
            <a:pPr marL="685800" lvl="3" indent="0">
              <a:buClrTx/>
              <a:buNone/>
            </a:pPr>
            <a:r>
              <a:rPr lang="en-US" dirty="0"/>
              <a:t>   	</a:t>
            </a:r>
            <a:r>
              <a:rPr lang="en-US" dirty="0" err="1"/>
              <a:t>System.out.println</a:t>
            </a:r>
            <a:r>
              <a:rPr lang="en-US" dirty="0"/>
              <a:t>(“y is small”);</a:t>
            </a:r>
          </a:p>
          <a:p>
            <a:pPr lvl="1"/>
            <a:endParaRPr lang="en-US" dirty="0"/>
          </a:p>
        </p:txBody>
      </p:sp>
    </p:spTree>
    <p:extLst>
      <p:ext uri="{BB962C8B-B14F-4D97-AF65-F5344CB8AC3E}">
        <p14:creationId xmlns:p14="http://schemas.microsoft.com/office/powerpoint/2010/main" val="31560041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Indentation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The ‘small’ line is indented to show it is dependent on the condition being true.</a:t>
            </a:r>
          </a:p>
          <a:p>
            <a:pPr lvl="1"/>
            <a:endParaRPr lang="en-US" dirty="0"/>
          </a:p>
          <a:p>
            <a:pPr lvl="3">
              <a:buClrTx/>
            </a:pPr>
            <a:r>
              <a:rPr lang="en-US" dirty="0"/>
              <a:t>if ( x &lt; y )</a:t>
            </a:r>
          </a:p>
          <a:p>
            <a:pPr marL="685800" lvl="3" indent="0">
              <a:buClrTx/>
              <a:buNone/>
            </a:pPr>
            <a:r>
              <a:rPr lang="en-US" dirty="0"/>
              <a:t>  		 </a:t>
            </a:r>
            <a:r>
              <a:rPr lang="en-US" dirty="0" err="1"/>
              <a:t>System.out.println</a:t>
            </a:r>
            <a:r>
              <a:rPr lang="en-US" dirty="0"/>
              <a:t>(“small”);</a:t>
            </a:r>
          </a:p>
          <a:p>
            <a:pPr lvl="3">
              <a:buClrTx/>
            </a:pPr>
            <a:r>
              <a:rPr lang="en-US" dirty="0"/>
              <a:t>else </a:t>
            </a:r>
          </a:p>
          <a:p>
            <a:pPr marL="685800" lvl="3" indent="0">
              <a:buClrTx/>
              <a:buNone/>
            </a:pPr>
            <a:r>
              <a:rPr lang="en-US" dirty="0"/>
              <a:t>   	</a:t>
            </a:r>
            <a:r>
              <a:rPr lang="en-US" dirty="0" err="1"/>
              <a:t>System.out.println</a:t>
            </a:r>
            <a:r>
              <a:rPr lang="en-US" dirty="0"/>
              <a:t>(“big”);</a:t>
            </a:r>
          </a:p>
          <a:p>
            <a:pPr lvl="1"/>
            <a:endParaRPr lang="en-US" dirty="0"/>
          </a:p>
        </p:txBody>
      </p:sp>
    </p:spTree>
    <p:extLst>
      <p:ext uri="{BB962C8B-B14F-4D97-AF65-F5344CB8AC3E}">
        <p14:creationId xmlns:p14="http://schemas.microsoft.com/office/powerpoint/2010/main" val="173512647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Indentation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Indentation does not control the flow of execution.</a:t>
            </a:r>
          </a:p>
          <a:p>
            <a:pPr lvl="1"/>
            <a:endParaRPr lang="en-US" dirty="0"/>
          </a:p>
          <a:p>
            <a:pPr lvl="3">
              <a:buClrTx/>
            </a:pPr>
            <a:r>
              <a:rPr lang="en-US" dirty="0"/>
              <a:t>if ( x &lt; y )</a:t>
            </a:r>
          </a:p>
          <a:p>
            <a:pPr marL="685800" lvl="3" indent="0">
              <a:buClrTx/>
              <a:buNone/>
            </a:pPr>
            <a:r>
              <a:rPr lang="en-US" dirty="0"/>
              <a:t>  		</a:t>
            </a:r>
            <a:r>
              <a:rPr lang="en-US" dirty="0" err="1"/>
              <a:t>System.out.println</a:t>
            </a:r>
            <a:r>
              <a:rPr lang="en-US" dirty="0"/>
              <a:t>(“small”);</a:t>
            </a:r>
          </a:p>
          <a:p>
            <a:pPr marL="685800" lvl="3" indent="0">
              <a:buClrTx/>
              <a:buNone/>
            </a:pPr>
            <a:r>
              <a:rPr lang="en-US" dirty="0"/>
              <a:t>		</a:t>
            </a:r>
            <a:r>
              <a:rPr lang="en-US" dirty="0" err="1"/>
              <a:t>System.out.println</a:t>
            </a:r>
            <a:r>
              <a:rPr lang="en-US" dirty="0"/>
              <a:t>(“big”);</a:t>
            </a:r>
          </a:p>
          <a:p>
            <a:pPr marL="0" lvl="1" indent="0">
              <a:buClrTx/>
              <a:buNone/>
            </a:pPr>
            <a:endParaRPr lang="en-US" dirty="0"/>
          </a:p>
          <a:p>
            <a:pPr lvl="1"/>
            <a:r>
              <a:rPr lang="en-US" dirty="0"/>
              <a:t>Note: In the code above, “small” is only printed if the condition is true; “hello” is always printed. It is not part of the body.</a:t>
            </a:r>
          </a:p>
          <a:p>
            <a:pPr lvl="1"/>
            <a:endParaRPr lang="en-US" dirty="0"/>
          </a:p>
        </p:txBody>
      </p:sp>
    </p:spTree>
    <p:extLst>
      <p:ext uri="{BB962C8B-B14F-4D97-AF65-F5344CB8AC3E}">
        <p14:creationId xmlns:p14="http://schemas.microsoft.com/office/powerpoint/2010/main" val="3055618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407209"/>
            <a:ext cx="10484620" cy="876300"/>
          </a:xfrm>
        </p:spPr>
        <p:txBody>
          <a:bodyPr/>
          <a:lstStyle/>
          <a:p>
            <a:r>
              <a:rPr lang="en-US" dirty="0"/>
              <a:t>Common Decisions That We Make Daily</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Should I go or stay?</a:t>
            </a:r>
          </a:p>
          <a:p>
            <a:pPr lvl="1"/>
            <a:r>
              <a:rPr lang="en-US" dirty="0"/>
              <a:t>What should I have for lunch?</a:t>
            </a:r>
          </a:p>
          <a:p>
            <a:pPr lvl="1"/>
            <a:r>
              <a:rPr lang="en-US" dirty="0"/>
              <a:t>What music will I listen to?</a:t>
            </a:r>
          </a:p>
          <a:p>
            <a:pPr lvl="1"/>
            <a:r>
              <a:rPr lang="en-US" dirty="0"/>
              <a:t>Should I tuck in my shirt?</a:t>
            </a:r>
          </a:p>
          <a:p>
            <a:pPr lvl="1"/>
            <a:endParaRPr lang="en-US" dirty="0"/>
          </a:p>
        </p:txBody>
      </p:sp>
    </p:spTree>
    <p:extLst>
      <p:ext uri="{BB962C8B-B14F-4D97-AF65-F5344CB8AC3E}">
        <p14:creationId xmlns:p14="http://schemas.microsoft.com/office/powerpoint/2010/main" val="37081225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Indentation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Lines between curly brackets are indented.</a:t>
            </a:r>
          </a:p>
          <a:p>
            <a:pPr lvl="1"/>
            <a:endParaRPr lang="en-US" dirty="0"/>
          </a:p>
          <a:p>
            <a:pPr lvl="3">
              <a:buClrTx/>
            </a:pPr>
            <a:r>
              <a:rPr lang="en-US" dirty="0"/>
              <a:t>if (ingles) </a:t>
            </a:r>
            <a:r>
              <a:rPr lang="en-US" dirty="0">
                <a:solidFill>
                  <a:srgbClr val="FF0000"/>
                </a:solidFill>
              </a:rPr>
              <a:t>{</a:t>
            </a:r>
          </a:p>
          <a:p>
            <a:pPr marL="685800" lvl="3" indent="0">
              <a:buClrTx/>
              <a:buNone/>
            </a:pPr>
            <a:r>
              <a:rPr lang="en-US" dirty="0"/>
              <a:t>   	</a:t>
            </a:r>
            <a:r>
              <a:rPr lang="en-US" dirty="0" err="1"/>
              <a:t>System.out.println</a:t>
            </a:r>
            <a:r>
              <a:rPr lang="en-US" dirty="0"/>
              <a:t>(“Hello”);</a:t>
            </a:r>
          </a:p>
          <a:p>
            <a:pPr marL="685800" lvl="3" indent="0">
              <a:buClrTx/>
              <a:buNone/>
            </a:pPr>
            <a:r>
              <a:rPr lang="en-US" dirty="0"/>
              <a:t>   	</a:t>
            </a:r>
            <a:r>
              <a:rPr lang="en-US" dirty="0" err="1"/>
              <a:t>System.out.println</a:t>
            </a:r>
            <a:r>
              <a:rPr lang="en-US" dirty="0"/>
              <a:t>(“Goodbye”);</a:t>
            </a:r>
          </a:p>
          <a:p>
            <a:pPr marL="685800" lvl="3" indent="0">
              <a:buClrTx/>
              <a:buNone/>
            </a:pPr>
            <a:r>
              <a:rPr lang="en-US" dirty="0"/>
              <a:t>	</a:t>
            </a:r>
            <a:r>
              <a:rPr lang="en-US" dirty="0">
                <a:solidFill>
                  <a:srgbClr val="FF0000"/>
                </a:solidFill>
              </a:rPr>
              <a:t>}</a:t>
            </a:r>
            <a:r>
              <a:rPr lang="en-US" dirty="0"/>
              <a:t> else </a:t>
            </a:r>
            <a:r>
              <a:rPr lang="en-US" dirty="0">
                <a:solidFill>
                  <a:srgbClr val="FF0000"/>
                </a:solidFill>
              </a:rPr>
              <a:t>{</a:t>
            </a:r>
          </a:p>
          <a:p>
            <a:pPr marL="685800" lvl="3" indent="0">
              <a:buClrTx/>
              <a:buNone/>
            </a:pPr>
            <a:r>
              <a:rPr lang="en-US" dirty="0"/>
              <a:t>   	</a:t>
            </a:r>
            <a:r>
              <a:rPr lang="en-US" dirty="0" err="1"/>
              <a:t>System.out.println</a:t>
            </a:r>
            <a:r>
              <a:rPr lang="en-US" dirty="0"/>
              <a:t>(“</a:t>
            </a:r>
            <a:r>
              <a:rPr lang="en-US" dirty="0" err="1"/>
              <a:t>Hola</a:t>
            </a:r>
            <a:r>
              <a:rPr lang="en-US" dirty="0"/>
              <a:t>”);</a:t>
            </a:r>
          </a:p>
          <a:p>
            <a:pPr marL="685800" lvl="3" indent="0">
              <a:buClrTx/>
              <a:buNone/>
            </a:pPr>
            <a:r>
              <a:rPr lang="en-US" dirty="0"/>
              <a:t>   	</a:t>
            </a:r>
            <a:r>
              <a:rPr lang="en-US" dirty="0" err="1"/>
              <a:t>System.out.println</a:t>
            </a:r>
            <a:r>
              <a:rPr lang="en-US" dirty="0"/>
              <a:t>(“Adios”);</a:t>
            </a:r>
          </a:p>
          <a:p>
            <a:pPr marL="685800" lvl="3" indent="0">
              <a:buClrTx/>
              <a:buNone/>
            </a:pPr>
            <a:r>
              <a:rPr lang="en-US" dirty="0"/>
              <a:t>	</a:t>
            </a:r>
            <a:r>
              <a:rPr lang="en-US" dirty="0">
                <a:solidFill>
                  <a:srgbClr val="FF0000"/>
                </a:solidFill>
              </a:rPr>
              <a:t>}</a:t>
            </a:r>
          </a:p>
          <a:p>
            <a:pPr marL="0" lvl="1" indent="0">
              <a:buClrTx/>
              <a:buNone/>
            </a:pPr>
            <a:endParaRPr lang="en-US" dirty="0"/>
          </a:p>
          <a:p>
            <a:pPr lvl="1"/>
            <a:endParaRPr lang="en-US" dirty="0"/>
          </a:p>
        </p:txBody>
      </p:sp>
    </p:spTree>
    <p:extLst>
      <p:ext uri="{BB962C8B-B14F-4D97-AF65-F5344CB8AC3E}">
        <p14:creationId xmlns:p14="http://schemas.microsoft.com/office/powerpoint/2010/main" val="30227856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Indentation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Use either 2 or 3 spaces to indent, but keep it consistent. Don’t use the tab. It indents too far.</a:t>
            </a:r>
          </a:p>
          <a:p>
            <a:pPr lvl="1"/>
            <a:endParaRPr lang="en-US" dirty="0"/>
          </a:p>
          <a:p>
            <a:pPr lvl="3">
              <a:buClrTx/>
            </a:pPr>
            <a:r>
              <a:rPr lang="en-US" dirty="0"/>
              <a:t>if (ingles) </a:t>
            </a:r>
            <a:r>
              <a:rPr lang="en-US" dirty="0">
                <a:solidFill>
                  <a:srgbClr val="FF0000"/>
                </a:solidFill>
              </a:rPr>
              <a:t>{</a:t>
            </a:r>
          </a:p>
          <a:p>
            <a:pPr marL="685800" lvl="3" indent="0">
              <a:buClrTx/>
              <a:buNone/>
            </a:pPr>
            <a:r>
              <a:rPr lang="en-US" dirty="0"/>
              <a:t>   	</a:t>
            </a:r>
            <a:r>
              <a:rPr lang="en-US" dirty="0" err="1"/>
              <a:t>System.out.println</a:t>
            </a:r>
            <a:r>
              <a:rPr lang="en-US" dirty="0"/>
              <a:t>(“Hello”);</a:t>
            </a:r>
          </a:p>
          <a:p>
            <a:pPr marL="685800" lvl="3" indent="0">
              <a:buClrTx/>
              <a:buNone/>
            </a:pPr>
            <a:r>
              <a:rPr lang="en-US" dirty="0"/>
              <a:t>   	</a:t>
            </a:r>
            <a:r>
              <a:rPr lang="en-US" dirty="0" err="1"/>
              <a:t>System.out.println</a:t>
            </a:r>
            <a:r>
              <a:rPr lang="en-US" dirty="0"/>
              <a:t>(“Goodbye”);</a:t>
            </a:r>
          </a:p>
          <a:p>
            <a:pPr marL="685800" lvl="3" indent="0">
              <a:buClrTx/>
              <a:buNone/>
            </a:pPr>
            <a:r>
              <a:rPr lang="en-US" dirty="0"/>
              <a:t>	</a:t>
            </a:r>
            <a:r>
              <a:rPr lang="en-US" dirty="0">
                <a:solidFill>
                  <a:srgbClr val="FF0000"/>
                </a:solidFill>
              </a:rPr>
              <a:t>}</a:t>
            </a:r>
            <a:r>
              <a:rPr lang="en-US" dirty="0"/>
              <a:t> else </a:t>
            </a:r>
            <a:r>
              <a:rPr lang="en-US" dirty="0">
                <a:solidFill>
                  <a:srgbClr val="FF0000"/>
                </a:solidFill>
              </a:rPr>
              <a:t>{</a:t>
            </a:r>
          </a:p>
          <a:p>
            <a:pPr marL="685800" lvl="3" indent="0">
              <a:buClrTx/>
              <a:buNone/>
            </a:pPr>
            <a:r>
              <a:rPr lang="en-US" dirty="0"/>
              <a:t>   	</a:t>
            </a:r>
            <a:r>
              <a:rPr lang="en-US" dirty="0" err="1"/>
              <a:t>System.out.println</a:t>
            </a:r>
            <a:r>
              <a:rPr lang="en-US" dirty="0"/>
              <a:t>(“</a:t>
            </a:r>
            <a:r>
              <a:rPr lang="en-US" dirty="0" err="1"/>
              <a:t>Hola</a:t>
            </a:r>
            <a:r>
              <a:rPr lang="en-US" dirty="0"/>
              <a:t>”);</a:t>
            </a:r>
          </a:p>
          <a:p>
            <a:pPr marL="685800" lvl="3" indent="0">
              <a:buClrTx/>
              <a:buNone/>
            </a:pPr>
            <a:r>
              <a:rPr lang="en-US" dirty="0"/>
              <a:t>   	</a:t>
            </a:r>
            <a:r>
              <a:rPr lang="en-US" dirty="0" err="1"/>
              <a:t>System.out.println</a:t>
            </a:r>
            <a:r>
              <a:rPr lang="en-US" dirty="0"/>
              <a:t>(“Adios”);</a:t>
            </a:r>
          </a:p>
          <a:p>
            <a:pPr marL="685800" lvl="3" indent="0">
              <a:buClrTx/>
              <a:buNone/>
            </a:pPr>
            <a:r>
              <a:rPr lang="en-US" dirty="0"/>
              <a:t>	</a:t>
            </a:r>
            <a:r>
              <a:rPr lang="en-US" dirty="0">
                <a:solidFill>
                  <a:srgbClr val="FF0000"/>
                </a:solidFill>
              </a:rPr>
              <a:t>}</a:t>
            </a:r>
          </a:p>
          <a:p>
            <a:pPr marL="0" lvl="1" indent="0">
              <a:buClrTx/>
              <a:buNone/>
            </a:pPr>
            <a:endParaRPr lang="en-US" dirty="0"/>
          </a:p>
          <a:p>
            <a:pPr lvl="1"/>
            <a:endParaRPr lang="en-US" dirty="0"/>
          </a:p>
        </p:txBody>
      </p:sp>
    </p:spTree>
    <p:extLst>
      <p:ext uri="{BB962C8B-B14F-4D97-AF65-F5344CB8AC3E}">
        <p14:creationId xmlns:p14="http://schemas.microsoft.com/office/powerpoint/2010/main" val="4242166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What are the different parts of the if statement?</a:t>
            </a:r>
          </a:p>
          <a:p>
            <a:pPr lvl="1"/>
            <a:endParaRPr lang="en-US" dirty="0"/>
          </a:p>
          <a:p>
            <a:pPr lvl="1"/>
            <a:r>
              <a:rPr lang="en-US" dirty="0"/>
              <a:t>What must a condition evaluate to?</a:t>
            </a:r>
          </a:p>
          <a:p>
            <a:pPr lvl="1"/>
            <a:endParaRPr lang="en-US" dirty="0"/>
          </a:p>
          <a:p>
            <a:pPr lvl="1"/>
            <a:r>
              <a:rPr lang="en-US" dirty="0"/>
              <a:t>Which operators are evaluated first, relational or arithmetic?</a:t>
            </a:r>
          </a:p>
          <a:p>
            <a:pPr lvl="1"/>
            <a:endParaRPr lang="en-US" dirty="0"/>
          </a:p>
          <a:p>
            <a:pPr lvl="1"/>
            <a:r>
              <a:rPr lang="en-US" dirty="0"/>
              <a:t>How do you create a block of several statements?</a:t>
            </a:r>
          </a:p>
          <a:p>
            <a:pPr lvl="1"/>
            <a:endParaRPr lang="en-US" dirty="0"/>
          </a:p>
        </p:txBody>
      </p:sp>
    </p:spTree>
    <p:extLst>
      <p:ext uri="{BB962C8B-B14F-4D97-AF65-F5344CB8AC3E}">
        <p14:creationId xmlns:p14="http://schemas.microsoft.com/office/powerpoint/2010/main" val="6591301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nchor="ctr"/>
          <a:lstStyle/>
          <a:p>
            <a:pPr marL="0" lvl="1" indent="0" algn="ctr">
              <a:buNone/>
            </a:pPr>
            <a:r>
              <a:rPr lang="en-US" sz="2800" b="1" dirty="0"/>
              <a:t>Can you write an if-else statement?</a:t>
            </a:r>
            <a:endParaRPr lang="en-US" b="1" dirty="0"/>
          </a:p>
        </p:txBody>
      </p:sp>
    </p:spTree>
    <p:extLst>
      <p:ext uri="{BB962C8B-B14F-4D97-AF65-F5344CB8AC3E}">
        <p14:creationId xmlns:p14="http://schemas.microsoft.com/office/powerpoint/2010/main" val="27851389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a:xfrm>
            <a:off x="740664" y="407209"/>
            <a:ext cx="10059452" cy="876300"/>
          </a:xfrm>
        </p:spPr>
        <p:txBody>
          <a:bodyPr/>
          <a:lstStyle/>
          <a:p>
            <a:r>
              <a:rPr lang="en-US" dirty="0"/>
              <a:t>Ingredients Needed To Make A Good Decision</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Information</a:t>
            </a:r>
          </a:p>
          <a:p>
            <a:pPr lvl="1"/>
            <a:r>
              <a:rPr lang="en-US" dirty="0"/>
              <a:t>Choices</a:t>
            </a:r>
          </a:p>
          <a:p>
            <a:pPr lvl="1"/>
            <a:r>
              <a:rPr lang="en-US" dirty="0"/>
              <a:t>…….</a:t>
            </a:r>
          </a:p>
          <a:p>
            <a:pPr lvl="1"/>
            <a:endParaRPr lang="en-US" dirty="0"/>
          </a:p>
        </p:txBody>
      </p:sp>
    </p:spTree>
    <p:extLst>
      <p:ext uri="{BB962C8B-B14F-4D97-AF65-F5344CB8AC3E}">
        <p14:creationId xmlns:p14="http://schemas.microsoft.com/office/powerpoint/2010/main" val="2254412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01B731-6841-4365-91BE-E4E5DB23FF92}"/>
              </a:ext>
            </a:extLst>
          </p:cNvPr>
          <p:cNvSpPr>
            <a:spLocks noGrp="1"/>
          </p:cNvSpPr>
          <p:nvPr>
            <p:ph type="title"/>
          </p:nvPr>
        </p:nvSpPr>
        <p:spPr/>
        <p:txBody>
          <a:bodyPr/>
          <a:lstStyle/>
          <a:p>
            <a:r>
              <a:rPr lang="en-US" dirty="0"/>
              <a:t>Decision-making is at the heart of programming</a:t>
            </a:r>
          </a:p>
        </p:txBody>
      </p:sp>
      <p:sp>
        <p:nvSpPr>
          <p:cNvPr id="6" name="Content Placeholder 5">
            <a:extLst>
              <a:ext uri="{FF2B5EF4-FFF2-40B4-BE49-F238E27FC236}">
                <a16:creationId xmlns:a16="http://schemas.microsoft.com/office/drawing/2014/main" id="{66E87D7C-3672-498A-BE4E-1FB9D51FEB3F}"/>
              </a:ext>
            </a:extLst>
          </p:cNvPr>
          <p:cNvSpPr>
            <a:spLocks noGrp="1"/>
          </p:cNvSpPr>
          <p:nvPr>
            <p:ph sz="half" idx="1"/>
          </p:nvPr>
        </p:nvSpPr>
        <p:spPr/>
        <p:txBody>
          <a:bodyPr/>
          <a:lstStyle/>
          <a:p>
            <a:pPr lvl="1"/>
            <a:r>
              <a:rPr lang="en-US" dirty="0"/>
              <a:t>The ‘if’ statement is the most basic decision structure -</a:t>
            </a:r>
          </a:p>
          <a:p>
            <a:pPr lvl="3"/>
            <a:r>
              <a:rPr lang="en-US" dirty="0"/>
              <a:t>if ( time &gt; </a:t>
            </a:r>
            <a:r>
              <a:rPr lang="en-US" dirty="0" err="1"/>
              <a:t>bedTime</a:t>
            </a:r>
            <a:r>
              <a:rPr lang="en-US" dirty="0"/>
              <a:t> )</a:t>
            </a:r>
          </a:p>
          <a:p>
            <a:pPr marL="685800" lvl="3" indent="0">
              <a:buNone/>
            </a:pPr>
            <a:r>
              <a:rPr lang="en-US" dirty="0"/>
              <a:t>   	</a:t>
            </a:r>
            <a:r>
              <a:rPr lang="en-US" dirty="0" err="1"/>
              <a:t>System.out.println</a:t>
            </a:r>
            <a:r>
              <a:rPr lang="en-US" dirty="0"/>
              <a:t>(“time to go to bed”)</a:t>
            </a:r>
          </a:p>
          <a:p>
            <a:pPr marL="685800" lvl="3" indent="0">
              <a:buNone/>
            </a:pPr>
            <a:endParaRPr lang="en-US" dirty="0"/>
          </a:p>
          <a:p>
            <a:pPr lvl="1"/>
            <a:r>
              <a:rPr lang="en-US" dirty="0"/>
              <a:t>The ‘if’ statement starts with the reserved word -</a:t>
            </a:r>
          </a:p>
          <a:p>
            <a:pPr lvl="3"/>
            <a:r>
              <a:rPr lang="en-US" b="1" dirty="0">
                <a:solidFill>
                  <a:srgbClr val="FF0000"/>
                </a:solidFill>
              </a:rPr>
              <a:t>if </a:t>
            </a:r>
            <a:r>
              <a:rPr lang="en-US" dirty="0"/>
              <a:t>( time &gt; </a:t>
            </a:r>
            <a:r>
              <a:rPr lang="en-US" dirty="0" err="1"/>
              <a:t>bedTime</a:t>
            </a:r>
            <a:r>
              <a:rPr lang="en-US" dirty="0"/>
              <a:t> )</a:t>
            </a:r>
          </a:p>
          <a:p>
            <a:pPr marL="685800" lvl="3" indent="0">
              <a:buNone/>
            </a:pPr>
            <a:r>
              <a:rPr lang="en-US" dirty="0"/>
              <a:t>   	</a:t>
            </a:r>
            <a:r>
              <a:rPr lang="en-US" dirty="0" err="1"/>
              <a:t>System.out.println</a:t>
            </a:r>
            <a:r>
              <a:rPr lang="en-US" dirty="0"/>
              <a:t>(“time to go to bed”)</a:t>
            </a:r>
          </a:p>
          <a:p>
            <a:pPr marL="685800" lvl="3" indent="0">
              <a:buNone/>
            </a:pPr>
            <a:endParaRPr lang="en-US" dirty="0"/>
          </a:p>
          <a:p>
            <a:pPr lvl="1"/>
            <a:endParaRPr lang="en-US" dirty="0"/>
          </a:p>
        </p:txBody>
      </p:sp>
    </p:spTree>
    <p:extLst>
      <p:ext uri="{BB962C8B-B14F-4D97-AF65-F5344CB8AC3E}">
        <p14:creationId xmlns:p14="http://schemas.microsoft.com/office/powerpoint/2010/main" val="2843076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01B731-6841-4365-91BE-E4E5DB23FF92}"/>
              </a:ext>
            </a:extLst>
          </p:cNvPr>
          <p:cNvSpPr>
            <a:spLocks noGrp="1"/>
          </p:cNvSpPr>
          <p:nvPr>
            <p:ph type="title"/>
          </p:nvPr>
        </p:nvSpPr>
        <p:spPr/>
        <p:txBody>
          <a:bodyPr/>
          <a:lstStyle/>
          <a:p>
            <a:r>
              <a:rPr lang="en-US" dirty="0"/>
              <a:t>Decision-making is at the heart of programming</a:t>
            </a:r>
          </a:p>
        </p:txBody>
      </p:sp>
      <p:sp>
        <p:nvSpPr>
          <p:cNvPr id="6" name="Content Placeholder 5">
            <a:extLst>
              <a:ext uri="{FF2B5EF4-FFF2-40B4-BE49-F238E27FC236}">
                <a16:creationId xmlns:a16="http://schemas.microsoft.com/office/drawing/2014/main" id="{66E87D7C-3672-498A-BE4E-1FB9D51FEB3F}"/>
              </a:ext>
            </a:extLst>
          </p:cNvPr>
          <p:cNvSpPr>
            <a:spLocks noGrp="1"/>
          </p:cNvSpPr>
          <p:nvPr>
            <p:ph sz="half" idx="1"/>
          </p:nvPr>
        </p:nvSpPr>
        <p:spPr/>
        <p:txBody>
          <a:bodyPr/>
          <a:lstStyle/>
          <a:p>
            <a:pPr lvl="1"/>
            <a:r>
              <a:rPr lang="en-US" dirty="0"/>
              <a:t>Then comes the </a:t>
            </a:r>
            <a:r>
              <a:rPr lang="en-US" dirty="0">
                <a:solidFill>
                  <a:srgbClr val="FF0000"/>
                </a:solidFill>
              </a:rPr>
              <a:t>condition</a:t>
            </a:r>
            <a:r>
              <a:rPr lang="en-US" dirty="0"/>
              <a:t> in parenthesis -</a:t>
            </a:r>
          </a:p>
          <a:p>
            <a:pPr lvl="3"/>
            <a:r>
              <a:rPr lang="en-US" dirty="0"/>
              <a:t>if ( </a:t>
            </a:r>
            <a:r>
              <a:rPr lang="en-US" b="1" dirty="0">
                <a:solidFill>
                  <a:srgbClr val="FF0000"/>
                </a:solidFill>
              </a:rPr>
              <a:t>time &gt; </a:t>
            </a:r>
            <a:r>
              <a:rPr lang="en-US" b="1" dirty="0" err="1">
                <a:solidFill>
                  <a:srgbClr val="FF0000"/>
                </a:solidFill>
              </a:rPr>
              <a:t>bedTime</a:t>
            </a:r>
            <a:r>
              <a:rPr lang="en-US" b="1" dirty="0">
                <a:solidFill>
                  <a:srgbClr val="FF0000"/>
                </a:solidFill>
              </a:rPr>
              <a:t> </a:t>
            </a:r>
            <a:r>
              <a:rPr lang="en-US" dirty="0"/>
              <a:t>)</a:t>
            </a:r>
          </a:p>
          <a:p>
            <a:pPr marL="685800" lvl="3" indent="0">
              <a:buNone/>
            </a:pPr>
            <a:r>
              <a:rPr lang="en-US" dirty="0"/>
              <a:t>   	</a:t>
            </a:r>
            <a:r>
              <a:rPr lang="en-US" dirty="0" err="1"/>
              <a:t>System.out.println</a:t>
            </a:r>
            <a:r>
              <a:rPr lang="en-US" dirty="0"/>
              <a:t>(“time to go to bed”)</a:t>
            </a:r>
          </a:p>
          <a:p>
            <a:pPr marL="685800" lvl="3" indent="0">
              <a:buNone/>
            </a:pPr>
            <a:endParaRPr lang="en-US" dirty="0"/>
          </a:p>
          <a:p>
            <a:pPr lvl="1"/>
            <a:r>
              <a:rPr lang="en-US" dirty="0"/>
              <a:t>Then comes the </a:t>
            </a:r>
            <a:r>
              <a:rPr lang="en-US" dirty="0">
                <a:solidFill>
                  <a:srgbClr val="FF0000"/>
                </a:solidFill>
              </a:rPr>
              <a:t>body</a:t>
            </a:r>
            <a:r>
              <a:rPr lang="en-US" dirty="0"/>
              <a:t> of the if statement. This is the part that may execute -</a:t>
            </a:r>
          </a:p>
          <a:p>
            <a:pPr lvl="3"/>
            <a:r>
              <a:rPr lang="en-US" dirty="0"/>
              <a:t>if</a:t>
            </a:r>
            <a:r>
              <a:rPr lang="en-US" b="1" dirty="0">
                <a:solidFill>
                  <a:srgbClr val="FF0000"/>
                </a:solidFill>
              </a:rPr>
              <a:t> </a:t>
            </a:r>
            <a:r>
              <a:rPr lang="en-US" dirty="0"/>
              <a:t>( time &gt; </a:t>
            </a:r>
            <a:r>
              <a:rPr lang="en-US" dirty="0" err="1"/>
              <a:t>bedTime</a:t>
            </a:r>
            <a:r>
              <a:rPr lang="en-US" dirty="0"/>
              <a:t> )</a:t>
            </a:r>
          </a:p>
          <a:p>
            <a:pPr marL="685800" lvl="3" indent="0">
              <a:buNone/>
            </a:pPr>
            <a:r>
              <a:rPr lang="en-US" dirty="0"/>
              <a:t>   	</a:t>
            </a:r>
            <a:r>
              <a:rPr lang="en-US" b="1" dirty="0" err="1">
                <a:solidFill>
                  <a:srgbClr val="FF0000"/>
                </a:solidFill>
              </a:rPr>
              <a:t>System.out.println</a:t>
            </a:r>
            <a:r>
              <a:rPr lang="en-US" b="1" dirty="0">
                <a:solidFill>
                  <a:srgbClr val="FF0000"/>
                </a:solidFill>
              </a:rPr>
              <a:t>(“time to go to bed”)</a:t>
            </a:r>
          </a:p>
          <a:p>
            <a:pPr marL="685800" lvl="3" indent="0">
              <a:buNone/>
            </a:pPr>
            <a:endParaRPr lang="en-US" dirty="0"/>
          </a:p>
          <a:p>
            <a:pPr lvl="1"/>
            <a:endParaRPr lang="en-US" dirty="0"/>
          </a:p>
        </p:txBody>
      </p:sp>
    </p:spTree>
    <p:extLst>
      <p:ext uri="{BB962C8B-B14F-4D97-AF65-F5344CB8AC3E}">
        <p14:creationId xmlns:p14="http://schemas.microsoft.com/office/powerpoint/2010/main" val="1659920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901B731-6841-4365-91BE-E4E5DB23FF92}"/>
              </a:ext>
            </a:extLst>
          </p:cNvPr>
          <p:cNvSpPr>
            <a:spLocks noGrp="1"/>
          </p:cNvSpPr>
          <p:nvPr>
            <p:ph type="title"/>
          </p:nvPr>
        </p:nvSpPr>
        <p:spPr/>
        <p:txBody>
          <a:bodyPr/>
          <a:lstStyle/>
          <a:p>
            <a:r>
              <a:rPr lang="en-US" dirty="0"/>
              <a:t>Decision-making is at the heart of programming</a:t>
            </a:r>
          </a:p>
        </p:txBody>
      </p:sp>
      <p:sp>
        <p:nvSpPr>
          <p:cNvPr id="6" name="Content Placeholder 5">
            <a:extLst>
              <a:ext uri="{FF2B5EF4-FFF2-40B4-BE49-F238E27FC236}">
                <a16:creationId xmlns:a16="http://schemas.microsoft.com/office/drawing/2014/main" id="{66E87D7C-3672-498A-BE4E-1FB9D51FEB3F}"/>
              </a:ext>
            </a:extLst>
          </p:cNvPr>
          <p:cNvSpPr>
            <a:spLocks noGrp="1"/>
          </p:cNvSpPr>
          <p:nvPr>
            <p:ph sz="half" idx="1"/>
          </p:nvPr>
        </p:nvSpPr>
        <p:spPr/>
        <p:txBody>
          <a:bodyPr/>
          <a:lstStyle/>
          <a:p>
            <a:pPr lvl="1"/>
            <a:r>
              <a:rPr lang="en-US" dirty="0"/>
              <a:t>The body can contain several lines when curly brackets are used to create a block.</a:t>
            </a:r>
          </a:p>
          <a:p>
            <a:pPr lvl="1"/>
            <a:endParaRPr lang="en-US" dirty="0"/>
          </a:p>
          <a:p>
            <a:pPr lvl="3"/>
            <a:r>
              <a:rPr lang="en-US" dirty="0"/>
              <a:t>if ( time &gt; </a:t>
            </a:r>
            <a:r>
              <a:rPr lang="en-US" dirty="0" err="1"/>
              <a:t>bedTime</a:t>
            </a:r>
            <a:r>
              <a:rPr lang="en-US" dirty="0"/>
              <a:t> )</a:t>
            </a:r>
            <a:r>
              <a:rPr lang="en-US" dirty="0">
                <a:solidFill>
                  <a:srgbClr val="FF0000"/>
                </a:solidFill>
              </a:rPr>
              <a:t>{</a:t>
            </a:r>
            <a:endParaRPr lang="en-US" dirty="0"/>
          </a:p>
          <a:p>
            <a:pPr marL="685800" lvl="3" indent="0">
              <a:buNone/>
            </a:pPr>
            <a:r>
              <a:rPr lang="en-US" dirty="0"/>
              <a:t>   	</a:t>
            </a:r>
            <a:r>
              <a:rPr lang="en-US" dirty="0" err="1"/>
              <a:t>System.out.println</a:t>
            </a:r>
            <a:r>
              <a:rPr lang="en-US" dirty="0"/>
              <a:t>(“time to go to bed”);</a:t>
            </a:r>
          </a:p>
          <a:p>
            <a:pPr marL="685800" lvl="3" indent="0">
              <a:buNone/>
            </a:pPr>
            <a:r>
              <a:rPr lang="en-US" dirty="0"/>
              <a:t>		</a:t>
            </a:r>
            <a:r>
              <a:rPr lang="en-US" dirty="0" err="1"/>
              <a:t>System.out.println</a:t>
            </a:r>
            <a:r>
              <a:rPr lang="en-US" dirty="0"/>
              <a:t>(“sweet dreams”);</a:t>
            </a:r>
          </a:p>
          <a:p>
            <a:pPr marL="685800" lvl="3" indent="0">
              <a:buNone/>
            </a:pPr>
            <a:r>
              <a:rPr lang="en-US" dirty="0"/>
              <a:t>		</a:t>
            </a:r>
            <a:r>
              <a:rPr lang="en-US" dirty="0">
                <a:solidFill>
                  <a:srgbClr val="FF0000"/>
                </a:solidFill>
              </a:rPr>
              <a:t>}</a:t>
            </a:r>
          </a:p>
          <a:p>
            <a:pPr marL="685800" lvl="3" indent="0">
              <a:buNone/>
            </a:pPr>
            <a:endParaRPr lang="en-US" dirty="0"/>
          </a:p>
          <a:p>
            <a:pPr marL="685800" lvl="3" indent="0">
              <a:buNone/>
            </a:pPr>
            <a:endParaRPr lang="en-US" dirty="0"/>
          </a:p>
          <a:p>
            <a:pPr lvl="1"/>
            <a:endParaRPr lang="en-US" dirty="0"/>
          </a:p>
        </p:txBody>
      </p:sp>
    </p:spTree>
    <p:extLst>
      <p:ext uri="{BB962C8B-B14F-4D97-AF65-F5344CB8AC3E}">
        <p14:creationId xmlns:p14="http://schemas.microsoft.com/office/powerpoint/2010/main" val="23143602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‘If’ Statement Works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When the statement in the condition is </a:t>
            </a:r>
            <a:r>
              <a:rPr lang="en-US" dirty="0">
                <a:solidFill>
                  <a:srgbClr val="FF0000"/>
                </a:solidFill>
              </a:rPr>
              <a:t>‘evaluated’</a:t>
            </a:r>
            <a:r>
              <a:rPr lang="en-US" dirty="0"/>
              <a:t>,</a:t>
            </a:r>
            <a:r>
              <a:rPr lang="en-US" dirty="0">
                <a:solidFill>
                  <a:srgbClr val="FF0000"/>
                </a:solidFill>
              </a:rPr>
              <a:t> </a:t>
            </a:r>
            <a:r>
              <a:rPr lang="en-US" dirty="0"/>
              <a:t>the value of the condition will either be true or false.</a:t>
            </a:r>
          </a:p>
          <a:p>
            <a:pPr lvl="1"/>
            <a:endParaRPr lang="en-US" dirty="0"/>
          </a:p>
          <a:p>
            <a:pPr lvl="3"/>
            <a:r>
              <a:rPr lang="en-US" dirty="0"/>
              <a:t>if( a &lt;= 2 + 7 – b) {</a:t>
            </a:r>
          </a:p>
          <a:p>
            <a:pPr marL="685800" lvl="3" indent="0">
              <a:buNone/>
            </a:pPr>
            <a:r>
              <a:rPr lang="en-US" dirty="0"/>
              <a:t>   	</a:t>
            </a:r>
            <a:r>
              <a:rPr lang="en-US" dirty="0" err="1"/>
              <a:t>System.out.println</a:t>
            </a:r>
            <a:r>
              <a:rPr lang="en-US" dirty="0"/>
              <a:t>(“hey”);</a:t>
            </a:r>
          </a:p>
          <a:p>
            <a:pPr marL="685800" lvl="3" indent="0">
              <a:buNone/>
            </a:pPr>
            <a:r>
              <a:rPr lang="en-US" dirty="0"/>
              <a:t>	}</a:t>
            </a:r>
          </a:p>
          <a:p>
            <a:pPr marL="685800" lvl="3" indent="0">
              <a:buNone/>
            </a:pPr>
            <a:endParaRPr lang="en-US" dirty="0"/>
          </a:p>
          <a:p>
            <a:pPr lvl="1"/>
            <a:r>
              <a:rPr lang="en-US" dirty="0"/>
              <a:t>‘Evaluate’ means to determine the value of the condition, which will either be true or false.</a:t>
            </a:r>
          </a:p>
        </p:txBody>
      </p:sp>
    </p:spTree>
    <p:extLst>
      <p:ext uri="{BB962C8B-B14F-4D97-AF65-F5344CB8AC3E}">
        <p14:creationId xmlns:p14="http://schemas.microsoft.com/office/powerpoint/2010/main" val="9773865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8CD24-FAC5-447B-87F9-9404B3C01373}"/>
              </a:ext>
            </a:extLst>
          </p:cNvPr>
          <p:cNvSpPr>
            <a:spLocks noGrp="1"/>
          </p:cNvSpPr>
          <p:nvPr>
            <p:ph type="title"/>
          </p:nvPr>
        </p:nvSpPr>
        <p:spPr/>
        <p:txBody>
          <a:bodyPr/>
          <a:lstStyle/>
          <a:p>
            <a:r>
              <a:rPr lang="en-US" dirty="0"/>
              <a:t>How ‘If’ Statement Works</a:t>
            </a:r>
          </a:p>
        </p:txBody>
      </p:sp>
      <p:sp>
        <p:nvSpPr>
          <p:cNvPr id="3" name="Content Placeholder 2">
            <a:extLst>
              <a:ext uri="{FF2B5EF4-FFF2-40B4-BE49-F238E27FC236}">
                <a16:creationId xmlns:a16="http://schemas.microsoft.com/office/drawing/2014/main" id="{0E33FD41-2A54-4685-A266-87F75A6EE9A5}"/>
              </a:ext>
            </a:extLst>
          </p:cNvPr>
          <p:cNvSpPr>
            <a:spLocks noGrp="1"/>
          </p:cNvSpPr>
          <p:nvPr>
            <p:ph sz="half" idx="1"/>
          </p:nvPr>
        </p:nvSpPr>
        <p:spPr/>
        <p:txBody>
          <a:bodyPr/>
          <a:lstStyle/>
          <a:p>
            <a:pPr lvl="1"/>
            <a:r>
              <a:rPr lang="en-US" dirty="0"/>
              <a:t>When the statement in the condition is </a:t>
            </a:r>
            <a:r>
              <a:rPr lang="en-US" dirty="0">
                <a:solidFill>
                  <a:srgbClr val="FF0000"/>
                </a:solidFill>
              </a:rPr>
              <a:t>‘evaluated’</a:t>
            </a:r>
            <a:r>
              <a:rPr lang="en-US" dirty="0"/>
              <a:t>,</a:t>
            </a:r>
            <a:r>
              <a:rPr lang="en-US" dirty="0">
                <a:solidFill>
                  <a:srgbClr val="FF0000"/>
                </a:solidFill>
              </a:rPr>
              <a:t> </a:t>
            </a:r>
            <a:r>
              <a:rPr lang="en-US" dirty="0"/>
              <a:t>the value of the condition will either be true or false.</a:t>
            </a:r>
          </a:p>
          <a:p>
            <a:pPr lvl="1"/>
            <a:endParaRPr lang="en-US" dirty="0"/>
          </a:p>
          <a:p>
            <a:pPr lvl="3"/>
            <a:r>
              <a:rPr lang="en-US" dirty="0"/>
              <a:t>if( a &lt;= 2 + 7 – b) {</a:t>
            </a:r>
          </a:p>
          <a:p>
            <a:pPr marL="685800" lvl="3" indent="0">
              <a:buNone/>
            </a:pPr>
            <a:r>
              <a:rPr lang="en-US" dirty="0"/>
              <a:t>   	</a:t>
            </a:r>
            <a:r>
              <a:rPr lang="en-US" dirty="0" err="1"/>
              <a:t>System.out.println</a:t>
            </a:r>
            <a:r>
              <a:rPr lang="en-US" dirty="0"/>
              <a:t>(“hey”);</a:t>
            </a:r>
          </a:p>
          <a:p>
            <a:pPr marL="685800" lvl="3" indent="0">
              <a:buNone/>
            </a:pPr>
            <a:r>
              <a:rPr lang="en-US" dirty="0"/>
              <a:t>	}</a:t>
            </a:r>
          </a:p>
          <a:p>
            <a:pPr marL="685800" lvl="3" indent="0">
              <a:buNone/>
            </a:pPr>
            <a:endParaRPr lang="en-US" dirty="0"/>
          </a:p>
          <a:p>
            <a:pPr lvl="1"/>
            <a:r>
              <a:rPr lang="en-US" dirty="0"/>
              <a:t>‘Evaluate’ means to determine the value of the condition, which will either be true or false.</a:t>
            </a:r>
          </a:p>
        </p:txBody>
      </p:sp>
    </p:spTree>
    <p:extLst>
      <p:ext uri="{BB962C8B-B14F-4D97-AF65-F5344CB8AC3E}">
        <p14:creationId xmlns:p14="http://schemas.microsoft.com/office/powerpoint/2010/main" val="1384616840"/>
      </p:ext>
    </p:extLst>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71B5C7F-2497-4FAB-9E2E-E6A7EB669C3E}">
  <ds:schemaRefs>
    <ds:schemaRef ds:uri="http://schemas.openxmlformats.org/package/2006/metadata/core-properties"/>
    <ds:schemaRef ds:uri="http://schemas.microsoft.com/office/infopath/2007/PartnerControls"/>
    <ds:schemaRef ds:uri="http://schemas.microsoft.com/sharepoint/v3"/>
    <ds:schemaRef ds:uri="http://www.w3.org/XML/1998/namespace"/>
    <ds:schemaRef ds:uri="http://purl.org/dc/elements/1.1/"/>
    <ds:schemaRef ds:uri="http://schemas.microsoft.com/office/2006/documentManagement/types"/>
    <ds:schemaRef ds:uri="http://purl.org/dc/dcmitype/"/>
    <ds:schemaRef ds:uri="56ea17bb-c96d-4826-b465-01eec0dd23dd"/>
    <ds:schemaRef ds:uri="05d88611-e516-4d1a-b12e-39107e78b3d0"/>
    <ds:schemaRef ds:uri="http://schemas.microsoft.com/office/2006/metadata/properties"/>
    <ds:schemaRef ds:uri="http://purl.org/dc/terms/"/>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147</TotalTime>
  <Words>944</Words>
  <Application>Microsoft Office PowerPoint</Application>
  <PresentationFormat>Widescreen</PresentationFormat>
  <Paragraphs>233</Paragraphs>
  <Slides>33</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33</vt:i4>
      </vt:variant>
    </vt:vector>
  </HeadingPairs>
  <TitlesOfParts>
    <vt:vector size="40" baseType="lpstr">
      <vt:lpstr>.AppleSystemUIFont</vt:lpstr>
      <vt:lpstr>Arial</vt:lpstr>
      <vt:lpstr>Calibri</vt:lpstr>
      <vt:lpstr>Open Sans</vt:lpstr>
      <vt:lpstr>Open Sans SemiBold</vt:lpstr>
      <vt:lpstr>2_Office Theme</vt:lpstr>
      <vt:lpstr>3_Office Theme</vt:lpstr>
      <vt:lpstr>PowerPoint Presentation</vt:lpstr>
      <vt:lpstr>PowerPoint Presentation</vt:lpstr>
      <vt:lpstr>Common Decisions That We Make Daily</vt:lpstr>
      <vt:lpstr>Ingredients Needed To Make A Good Decision</vt:lpstr>
      <vt:lpstr>Decision-making is at the heart of programming</vt:lpstr>
      <vt:lpstr>Decision-making is at the heart of programming</vt:lpstr>
      <vt:lpstr>Decision-making is at the heart of programming</vt:lpstr>
      <vt:lpstr>How ‘If’ Statement Works</vt:lpstr>
      <vt:lpstr>How ‘If’ Statement Works</vt:lpstr>
      <vt:lpstr>How ‘If’ Statement Works</vt:lpstr>
      <vt:lpstr>How ‘If’ Statement Works</vt:lpstr>
      <vt:lpstr>How ‘If’ Statement Works</vt:lpstr>
      <vt:lpstr>Condition and Relational Operators</vt:lpstr>
      <vt:lpstr>Condition and Relational Operators</vt:lpstr>
      <vt:lpstr>Condition and Relational Operators</vt:lpstr>
      <vt:lpstr>Condition and Relational Operators</vt:lpstr>
      <vt:lpstr>Condition and Relational Operators</vt:lpstr>
      <vt:lpstr>Condition and Relational Operators</vt:lpstr>
      <vt:lpstr>Condition and Relational Operators</vt:lpstr>
      <vt:lpstr>The If – Else Structure</vt:lpstr>
      <vt:lpstr>The If – Else Structure</vt:lpstr>
      <vt:lpstr>The If – Else Structure</vt:lpstr>
      <vt:lpstr>The If – Else Structure</vt:lpstr>
      <vt:lpstr>The If – Else Structure</vt:lpstr>
      <vt:lpstr>The If – Else Structure</vt:lpstr>
      <vt:lpstr>The If – Else Structure</vt:lpstr>
      <vt:lpstr>Indentation</vt:lpstr>
      <vt:lpstr>Indentation</vt:lpstr>
      <vt:lpstr>Indentation</vt:lpstr>
      <vt:lpstr>Indentation</vt:lpstr>
      <vt:lpstr>Indentation</vt:lpstr>
      <vt:lpstr>Review</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32</cp:revision>
  <cp:lastPrinted>2017-07-07T16:17:37Z</cp:lastPrinted>
  <dcterms:created xsi:type="dcterms:W3CDTF">2017-07-11T23:58:30Z</dcterms:created>
  <dcterms:modified xsi:type="dcterms:W3CDTF">2017-07-17T16:06:18Z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