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8"/>
  </p:notesMasterIdLst>
  <p:sldIdLst>
    <p:sldId id="321" r:id="rId7"/>
    <p:sldId id="357" r:id="rId8"/>
    <p:sldId id="325" r:id="rId9"/>
    <p:sldId id="326" r:id="rId10"/>
    <p:sldId id="327" r:id="rId11"/>
    <p:sldId id="328" r:id="rId12"/>
    <p:sldId id="329" r:id="rId13"/>
    <p:sldId id="330" r:id="rId14"/>
    <p:sldId id="331" r:id="rId15"/>
    <p:sldId id="332" r:id="rId16"/>
    <p:sldId id="333" r:id="rId17"/>
    <p:sldId id="334" r:id="rId18"/>
    <p:sldId id="335" r:id="rId19"/>
    <p:sldId id="337" r:id="rId20"/>
    <p:sldId id="339"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 id="4" name="Valued eMachines Customer" initials="VeC" lastIdx="3"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04" d="100"/>
          <a:sy n="104" d="100"/>
        </p:scale>
        <p:origin x="91" y="269"/>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commentAuthors" Target="commentAuthor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882C93-BFF0-47DA-A9A8-3ABBBAC0D01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DB4457C-799A-4F1B-BBBB-826B88F83B0C}"/>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B0247F42-ECD0-4023-B4B0-124FF49E94F4}" type="datetimeFigureOut">
              <a:rPr lang="en-US"/>
              <a:pPr>
                <a:defRPr/>
              </a:pPr>
              <a:t>7/26/2017</a:t>
            </a:fld>
            <a:endParaRPr lang="en-US"/>
          </a:p>
        </p:txBody>
      </p:sp>
      <p:sp>
        <p:nvSpPr>
          <p:cNvPr id="4" name="Slide Image Placeholder 3">
            <a:extLst>
              <a:ext uri="{FF2B5EF4-FFF2-40B4-BE49-F238E27FC236}">
                <a16:creationId xmlns:a16="http://schemas.microsoft.com/office/drawing/2014/main" id="{E3BC807F-9CF6-4FB4-9A17-204AB3C420C4}"/>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9B3ACE7-BC3E-42D3-BBF0-88C435E46BDC}"/>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D45D4E4-FFF2-4444-8C8E-22AD0E81EC86}"/>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5B0C8D59-7CE0-4702-A899-F4CEFB7B812B}"/>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B5C8A83-E60F-4587-8E90-08788E5BB72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68439D9-86F4-4C48-8E96-310E0492E35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5B257F7B-797D-40D3-85F5-6B111F30D0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7717BEB5-E5D8-43DC-BE16-6553C9428CD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7413" name="Slide Number Placeholder 4">
            <a:extLst>
              <a:ext uri="{FF2B5EF4-FFF2-40B4-BE49-F238E27FC236}">
                <a16:creationId xmlns:a16="http://schemas.microsoft.com/office/drawing/2014/main" id="{6B3F01EF-C591-49D7-AD7B-C5255BC9F7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4166E50-601A-4636-9C86-18FD31EBE64F}"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6289FE0A-5749-4B8B-9F8B-E3D2D1768F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55BE86F6-0DDE-422A-91C8-53AD5DF1D7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Footer Placeholder 3">
            <a:extLst>
              <a:ext uri="{FF2B5EF4-FFF2-40B4-BE49-F238E27FC236}">
                <a16:creationId xmlns:a16="http://schemas.microsoft.com/office/drawing/2014/main" id="{624201BE-E37A-4541-8D14-83FDF4E8976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5845" name="Slide Number Placeholder 4">
            <a:extLst>
              <a:ext uri="{FF2B5EF4-FFF2-40B4-BE49-F238E27FC236}">
                <a16:creationId xmlns:a16="http://schemas.microsoft.com/office/drawing/2014/main" id="{B28D4713-CF79-42C7-9B90-026E160B52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EFB831D-520D-4280-BE04-AD78FE98A252}" type="slidenum">
              <a:rPr lang="en-US" altLang="en-US">
                <a:latin typeface="Times New Roman" panose="02020603050405020304" pitchFamily="18" charset="0"/>
              </a:rPr>
              <a:pPr eaLnBrk="0" fontAlgn="base" hangingPunct="0">
                <a:spcBef>
                  <a:spcPct val="0"/>
                </a:spcBef>
                <a:spcAft>
                  <a:spcPct val="0"/>
                </a:spcAft>
              </a:pPr>
              <a:t>12</a:t>
            </a:fld>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F1C57B6-0D6F-4932-ABDD-F143E89FF2A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6A57F6FC-D1EC-4879-BF68-F65735D9F5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Footer Placeholder 3">
            <a:extLst>
              <a:ext uri="{FF2B5EF4-FFF2-40B4-BE49-F238E27FC236}">
                <a16:creationId xmlns:a16="http://schemas.microsoft.com/office/drawing/2014/main" id="{31A7494F-4A9F-457C-9058-4489FD228871}"/>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7893" name="Slide Number Placeholder 4">
            <a:extLst>
              <a:ext uri="{FF2B5EF4-FFF2-40B4-BE49-F238E27FC236}">
                <a16:creationId xmlns:a16="http://schemas.microsoft.com/office/drawing/2014/main" id="{A3BE4276-C068-4376-AD86-7259254069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431DE9E-C9F5-4291-AEFB-910C0394A69F}" type="slidenum">
              <a:rPr lang="en-US" altLang="en-US">
                <a:latin typeface="Times New Roman" panose="02020603050405020304" pitchFamily="18" charset="0"/>
              </a:rPr>
              <a:pPr eaLnBrk="0" fontAlgn="base" hangingPunct="0">
                <a:spcBef>
                  <a:spcPct val="0"/>
                </a:spcBef>
                <a:spcAft>
                  <a:spcPct val="0"/>
                </a:spcAft>
              </a:pPr>
              <a:t>13</a:t>
            </a:fld>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668D9B7-E4B8-4738-98CD-A50AAA857E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416AB9D-A0C9-4E6A-A57E-6DFE816780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Footer Placeholder 3">
            <a:extLst>
              <a:ext uri="{FF2B5EF4-FFF2-40B4-BE49-F238E27FC236}">
                <a16:creationId xmlns:a16="http://schemas.microsoft.com/office/drawing/2014/main" id="{46FE4974-C5E8-4D9E-82A0-083A3918640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1989" name="Slide Number Placeholder 4">
            <a:extLst>
              <a:ext uri="{FF2B5EF4-FFF2-40B4-BE49-F238E27FC236}">
                <a16:creationId xmlns:a16="http://schemas.microsoft.com/office/drawing/2014/main" id="{DC77B419-DFEE-4C45-BFC5-71AACDDB7C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9E9C694-7AC9-452B-9D85-CB8CD6416488}" type="slidenum">
              <a:rPr lang="en-US" altLang="en-US">
                <a:latin typeface="Times New Roman" panose="02020603050405020304" pitchFamily="18" charset="0"/>
              </a:rPr>
              <a:pPr eaLnBrk="0" fontAlgn="base" hangingPunct="0">
                <a:spcBef>
                  <a:spcPct val="0"/>
                </a:spcBef>
                <a:spcAft>
                  <a:spcPct val="0"/>
                </a:spcAft>
              </a:pPr>
              <a:t>14</a:t>
            </a:fld>
            <a:endParaRPr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710B9C9-8C2F-4824-BAEE-812567520D7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16F8B92-3A23-414C-A259-1BEE9DF0F4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46084" name="Footer Placeholder 3">
            <a:extLst>
              <a:ext uri="{FF2B5EF4-FFF2-40B4-BE49-F238E27FC236}">
                <a16:creationId xmlns:a16="http://schemas.microsoft.com/office/drawing/2014/main" id="{CB866B5D-EA82-4E48-94FC-AF50062807E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46085" name="Slide Number Placeholder 4">
            <a:extLst>
              <a:ext uri="{FF2B5EF4-FFF2-40B4-BE49-F238E27FC236}">
                <a16:creationId xmlns:a16="http://schemas.microsoft.com/office/drawing/2014/main" id="{28A703AE-2F10-4351-8DA1-8FB5E1F75D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1B90FCC-4C6C-47DA-8DB9-06DC594CB9D3}" type="slidenum">
              <a:rPr lang="en-US" altLang="en-US">
                <a:latin typeface="Times New Roman" panose="02020603050405020304" pitchFamily="18" charset="0"/>
              </a:rPr>
              <a:pPr eaLnBrk="0" fontAlgn="base" hangingPunct="0">
                <a:spcBef>
                  <a:spcPct val="0"/>
                </a:spcBef>
                <a:spcAft>
                  <a:spcPct val="0"/>
                </a:spcAft>
              </a:pPr>
              <a:t>15</a:t>
            </a:fld>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23998F6D-D3A4-45E9-9745-23828449A2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78239643-16A6-4E67-9449-DF6D50BFE4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Footer Placeholder 3">
            <a:extLst>
              <a:ext uri="{FF2B5EF4-FFF2-40B4-BE49-F238E27FC236}">
                <a16:creationId xmlns:a16="http://schemas.microsoft.com/office/drawing/2014/main" id="{6D781F96-0FFA-42CC-B151-62DEC888062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0181" name="Slide Number Placeholder 4">
            <a:extLst>
              <a:ext uri="{FF2B5EF4-FFF2-40B4-BE49-F238E27FC236}">
                <a16:creationId xmlns:a16="http://schemas.microsoft.com/office/drawing/2014/main" id="{C44E978A-E318-4596-8FA1-DECB175A03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4F3D9BC-8CB8-4D22-94B1-FFD305D4EBFF}" type="slidenum">
              <a:rPr lang="en-US" altLang="en-US">
                <a:latin typeface="Times New Roman" panose="02020603050405020304" pitchFamily="18" charset="0"/>
              </a:rPr>
              <a:pPr eaLnBrk="0" fontAlgn="base" hangingPunct="0">
                <a:spcBef>
                  <a:spcPct val="0"/>
                </a:spcBef>
                <a:spcAft>
                  <a:spcPct val="0"/>
                </a:spcAft>
              </a:pPr>
              <a:t>16</a:t>
            </a:fld>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DB82052-A98D-4591-877D-29B79E0B13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43C32FCB-1C04-4BB9-8F60-799B1BB427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Footer Placeholder 3">
            <a:extLst>
              <a:ext uri="{FF2B5EF4-FFF2-40B4-BE49-F238E27FC236}">
                <a16:creationId xmlns:a16="http://schemas.microsoft.com/office/drawing/2014/main" id="{7A901ACB-A631-41CA-9EC6-08A2B3628EA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2229" name="Slide Number Placeholder 4">
            <a:extLst>
              <a:ext uri="{FF2B5EF4-FFF2-40B4-BE49-F238E27FC236}">
                <a16:creationId xmlns:a16="http://schemas.microsoft.com/office/drawing/2014/main" id="{5C101C30-9992-41EC-BFC4-969165BA2F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EC0065D-5878-4EC3-9CCE-7F3BF7E6DF6F}" type="slidenum">
              <a:rPr lang="en-US" altLang="en-US">
                <a:latin typeface="Times New Roman" panose="02020603050405020304" pitchFamily="18" charset="0"/>
              </a:rPr>
              <a:pPr eaLnBrk="0" fontAlgn="base" hangingPunct="0">
                <a:spcBef>
                  <a:spcPct val="0"/>
                </a:spcBef>
                <a:spcAft>
                  <a:spcPct val="0"/>
                </a:spcAft>
              </a:pPr>
              <a:t>17</a:t>
            </a:fld>
            <a:endParaRPr lang="en-US" altLang="en-US">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E9AE1B99-2045-4438-A40C-4E5E66B6E4C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9F4B0211-D0D9-4339-A5B2-EC767D7F29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4276" name="Footer Placeholder 3">
            <a:extLst>
              <a:ext uri="{FF2B5EF4-FFF2-40B4-BE49-F238E27FC236}">
                <a16:creationId xmlns:a16="http://schemas.microsoft.com/office/drawing/2014/main" id="{E432AF60-4F2A-46CF-A2ED-DBC2758AB8D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4277" name="Slide Number Placeholder 4">
            <a:extLst>
              <a:ext uri="{FF2B5EF4-FFF2-40B4-BE49-F238E27FC236}">
                <a16:creationId xmlns:a16="http://schemas.microsoft.com/office/drawing/2014/main" id="{B45AC6E1-9E93-44B1-AA01-4D50D65C05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6523D832-8427-4AA0-B775-92744E9CAE55}" type="slidenum">
              <a:rPr lang="en-US" altLang="en-US">
                <a:latin typeface="Times New Roman" panose="02020603050405020304" pitchFamily="18" charset="0"/>
              </a:rPr>
              <a:pPr eaLnBrk="0" fontAlgn="base" hangingPunct="0">
                <a:spcBef>
                  <a:spcPct val="0"/>
                </a:spcBef>
                <a:spcAft>
                  <a:spcPct val="0"/>
                </a:spcAft>
              </a:pPr>
              <a:t>18</a:t>
            </a:fld>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19E505F8-1D4E-475A-897C-E3CC686B57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AFCE2234-DECB-4330-96DA-CED925C7C6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6324" name="Footer Placeholder 3">
            <a:extLst>
              <a:ext uri="{FF2B5EF4-FFF2-40B4-BE49-F238E27FC236}">
                <a16:creationId xmlns:a16="http://schemas.microsoft.com/office/drawing/2014/main" id="{73263451-A574-4BAA-82F0-03FD5126A51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6325" name="Slide Number Placeholder 4">
            <a:extLst>
              <a:ext uri="{FF2B5EF4-FFF2-40B4-BE49-F238E27FC236}">
                <a16:creationId xmlns:a16="http://schemas.microsoft.com/office/drawing/2014/main" id="{67203EBA-5A63-4980-9AC1-68394084DC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A332450-BEA8-4854-9E2C-0554D0AC617E}" type="slidenum">
              <a:rPr lang="en-US" altLang="en-US">
                <a:latin typeface="Times New Roman" panose="02020603050405020304" pitchFamily="18" charset="0"/>
              </a:rPr>
              <a:pPr eaLnBrk="0" fontAlgn="base" hangingPunct="0">
                <a:spcBef>
                  <a:spcPct val="0"/>
                </a:spcBef>
                <a:spcAft>
                  <a:spcPct val="0"/>
                </a:spcAft>
              </a:pPr>
              <a:t>19</a:t>
            </a:fld>
            <a:endParaRPr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46C66F80-6237-4A46-BE9E-00262FD478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97C27621-930D-413A-82F0-C563552977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58372" name="Footer Placeholder 3">
            <a:extLst>
              <a:ext uri="{FF2B5EF4-FFF2-40B4-BE49-F238E27FC236}">
                <a16:creationId xmlns:a16="http://schemas.microsoft.com/office/drawing/2014/main" id="{023F5784-7C62-4539-B306-AF609202598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58373" name="Slide Number Placeholder 4">
            <a:extLst>
              <a:ext uri="{FF2B5EF4-FFF2-40B4-BE49-F238E27FC236}">
                <a16:creationId xmlns:a16="http://schemas.microsoft.com/office/drawing/2014/main" id="{171FC099-AB16-4B94-860A-65627398C2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00822E4-45CC-4773-8542-4B419E361C60}" type="slidenum">
              <a:rPr lang="en-US" altLang="en-US">
                <a:latin typeface="Times New Roman" panose="02020603050405020304" pitchFamily="18" charset="0"/>
              </a:rPr>
              <a:pPr eaLnBrk="0" fontAlgn="base" hangingPunct="0">
                <a:spcBef>
                  <a:spcPct val="0"/>
                </a:spcBef>
                <a:spcAft>
                  <a:spcPct val="0"/>
                </a:spcAft>
              </a:pPr>
              <a:t>20</a:t>
            </a:fld>
            <a:endParaRPr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30CF271D-8F8B-4E10-BF4B-5980AF04E25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5A42701-E359-43AA-B72F-ACC37101E8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0420" name="Footer Placeholder 3">
            <a:extLst>
              <a:ext uri="{FF2B5EF4-FFF2-40B4-BE49-F238E27FC236}">
                <a16:creationId xmlns:a16="http://schemas.microsoft.com/office/drawing/2014/main" id="{D4B87B97-9A4A-45BC-A3D6-32884182C28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0421" name="Slide Number Placeholder 4">
            <a:extLst>
              <a:ext uri="{FF2B5EF4-FFF2-40B4-BE49-F238E27FC236}">
                <a16:creationId xmlns:a16="http://schemas.microsoft.com/office/drawing/2014/main" id="{E279032A-B8D3-4A03-ABEC-6DB1887125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6D36A9B-8219-4443-9694-2876E067A0CF}" type="slidenum">
              <a:rPr lang="en-US" altLang="en-US">
                <a:latin typeface="Times New Roman" panose="02020603050405020304" pitchFamily="18" charset="0"/>
              </a:rPr>
              <a:pPr eaLnBrk="0" fontAlgn="base" hangingPunct="0">
                <a:spcBef>
                  <a:spcPct val="0"/>
                </a:spcBef>
                <a:spcAft>
                  <a:spcPct val="0"/>
                </a:spcAft>
              </a:pPr>
              <a:t>21</a:t>
            </a:fld>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4D01DFA-6244-48B6-A6DC-CAEE33BF3D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F4D8EA1-AE18-43E5-B46D-46308AFF1C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Footer Placeholder 3">
            <a:extLst>
              <a:ext uri="{FF2B5EF4-FFF2-40B4-BE49-F238E27FC236}">
                <a16:creationId xmlns:a16="http://schemas.microsoft.com/office/drawing/2014/main" id="{73E3529A-24EB-4AEC-894B-FECF3959F96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19461" name="Slide Number Placeholder 4">
            <a:extLst>
              <a:ext uri="{FF2B5EF4-FFF2-40B4-BE49-F238E27FC236}">
                <a16:creationId xmlns:a16="http://schemas.microsoft.com/office/drawing/2014/main" id="{E4A2EC44-FAC8-4E44-A8C2-5F3BC82132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10A7A3A-A3B9-4EA6-8D16-E3F1CA107559}" type="slidenum">
              <a:rPr lang="en-US" altLang="en-US">
                <a:latin typeface="Times New Roman" panose="02020603050405020304" pitchFamily="18" charset="0"/>
              </a:rPr>
              <a:pPr eaLnBrk="0" fontAlgn="base" hangingPunct="0">
                <a:spcBef>
                  <a:spcPct val="0"/>
                </a:spcBef>
                <a:spcAft>
                  <a:spcPct val="0"/>
                </a:spcAft>
              </a:pPr>
              <a:t>4</a:t>
            </a:fld>
            <a:endParaRPr lang="en-US" altLang="en-US">
              <a:latin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22310A09-CA5D-43CD-AAE3-D6CB93D85A0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3E15208-BFDA-45A1-BE77-B2A74C59D9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2468" name="Footer Placeholder 3">
            <a:extLst>
              <a:ext uri="{FF2B5EF4-FFF2-40B4-BE49-F238E27FC236}">
                <a16:creationId xmlns:a16="http://schemas.microsoft.com/office/drawing/2014/main" id="{A9302E38-30DE-41EC-B80A-1E6DEF87042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2469" name="Slide Number Placeholder 4">
            <a:extLst>
              <a:ext uri="{FF2B5EF4-FFF2-40B4-BE49-F238E27FC236}">
                <a16:creationId xmlns:a16="http://schemas.microsoft.com/office/drawing/2014/main" id="{37D6FC26-FE73-4F44-B8F1-75024803AE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02D5829-0B75-4D30-ADC5-6CAEF6E0ABE3}" type="slidenum">
              <a:rPr lang="en-US" altLang="en-US">
                <a:latin typeface="Times New Roman" panose="02020603050405020304" pitchFamily="18" charset="0"/>
              </a:rPr>
              <a:pPr eaLnBrk="0" fontAlgn="base" hangingPunct="0">
                <a:spcBef>
                  <a:spcPct val="0"/>
                </a:spcBef>
                <a:spcAft>
                  <a:spcPct val="0"/>
                </a:spcAft>
              </a:pPr>
              <a:t>22</a:t>
            </a:fld>
            <a:endParaRPr lang="en-US" altLang="en-US">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E39B7D05-8906-41E0-ACA8-21113EF00B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A6B20FC-9BEA-4E89-998B-FA2C9888EB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4516" name="Footer Placeholder 3">
            <a:extLst>
              <a:ext uri="{FF2B5EF4-FFF2-40B4-BE49-F238E27FC236}">
                <a16:creationId xmlns:a16="http://schemas.microsoft.com/office/drawing/2014/main" id="{0848AF29-1B0C-4FCF-8AA4-19A76DD97C8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4517" name="Slide Number Placeholder 4">
            <a:extLst>
              <a:ext uri="{FF2B5EF4-FFF2-40B4-BE49-F238E27FC236}">
                <a16:creationId xmlns:a16="http://schemas.microsoft.com/office/drawing/2014/main" id="{1D4BB092-4C87-47F8-BA1F-07578CFCC0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D36F7CB-82B7-4398-AF8A-0E34E890E103}" type="slidenum">
              <a:rPr lang="en-US" altLang="en-US">
                <a:latin typeface="Times New Roman" panose="02020603050405020304" pitchFamily="18" charset="0"/>
              </a:rPr>
              <a:pPr eaLnBrk="0" fontAlgn="base" hangingPunct="0">
                <a:spcBef>
                  <a:spcPct val="0"/>
                </a:spcBef>
                <a:spcAft>
                  <a:spcPct val="0"/>
                </a:spcAft>
              </a:pPr>
              <a:t>23</a:t>
            </a:fld>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D5CAD7EF-ECC1-4D51-AC53-8C79159FD18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AAA1334A-7B1B-43AA-AEBF-5F37C23F24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6564" name="Footer Placeholder 3">
            <a:extLst>
              <a:ext uri="{FF2B5EF4-FFF2-40B4-BE49-F238E27FC236}">
                <a16:creationId xmlns:a16="http://schemas.microsoft.com/office/drawing/2014/main" id="{44FDAB7F-E69B-4524-9005-B5BCBED9AB0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6565" name="Slide Number Placeholder 4">
            <a:extLst>
              <a:ext uri="{FF2B5EF4-FFF2-40B4-BE49-F238E27FC236}">
                <a16:creationId xmlns:a16="http://schemas.microsoft.com/office/drawing/2014/main" id="{A3734615-A46E-4224-B3F3-8F3295F0D8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4A1614DF-8006-47ED-AB3C-7884AA7F0AEE}" type="slidenum">
              <a:rPr lang="en-US" altLang="en-US">
                <a:latin typeface="Times New Roman" panose="02020603050405020304" pitchFamily="18" charset="0"/>
              </a:rPr>
              <a:pPr eaLnBrk="0" fontAlgn="base" hangingPunct="0">
                <a:spcBef>
                  <a:spcPct val="0"/>
                </a:spcBef>
                <a:spcAft>
                  <a:spcPct val="0"/>
                </a:spcAft>
              </a:pPr>
              <a:t>24</a:t>
            </a:fld>
            <a:endParaRPr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DEF48CC2-86E4-4100-9FB2-A8441640C9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90778268-0826-4E4B-9814-21632CDC51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68612" name="Footer Placeholder 3">
            <a:extLst>
              <a:ext uri="{FF2B5EF4-FFF2-40B4-BE49-F238E27FC236}">
                <a16:creationId xmlns:a16="http://schemas.microsoft.com/office/drawing/2014/main" id="{E98495FD-39DC-4FB2-A489-6273D90CB6B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68613" name="Slide Number Placeholder 4">
            <a:extLst>
              <a:ext uri="{FF2B5EF4-FFF2-40B4-BE49-F238E27FC236}">
                <a16:creationId xmlns:a16="http://schemas.microsoft.com/office/drawing/2014/main" id="{B46B714A-1AC7-40F4-A009-96A7FBD96F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BA9D5B98-E767-40D2-83A8-17E3389C92A6}" type="slidenum">
              <a:rPr lang="en-US" altLang="en-US">
                <a:latin typeface="Times New Roman" panose="02020603050405020304" pitchFamily="18" charset="0"/>
              </a:rPr>
              <a:pPr eaLnBrk="0" fontAlgn="base" hangingPunct="0">
                <a:spcBef>
                  <a:spcPct val="0"/>
                </a:spcBef>
                <a:spcAft>
                  <a:spcPct val="0"/>
                </a:spcAft>
              </a:pPr>
              <a:t>25</a:t>
            </a:fld>
            <a:endParaRPr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9A45C327-782E-44CC-9914-AE707454E5A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B8F84D2-03DB-4AC3-8E5A-6C9CF96F1C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0660" name="Footer Placeholder 3">
            <a:extLst>
              <a:ext uri="{FF2B5EF4-FFF2-40B4-BE49-F238E27FC236}">
                <a16:creationId xmlns:a16="http://schemas.microsoft.com/office/drawing/2014/main" id="{4E6BC59B-9FB1-4C2B-B273-8A70DB404DB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0661" name="Slide Number Placeholder 4">
            <a:extLst>
              <a:ext uri="{FF2B5EF4-FFF2-40B4-BE49-F238E27FC236}">
                <a16:creationId xmlns:a16="http://schemas.microsoft.com/office/drawing/2014/main" id="{D82CE44F-9B95-4152-BEA7-B716F35F4C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85D449B4-7A17-4589-8128-BD3254685748}" type="slidenum">
              <a:rPr lang="en-US" altLang="en-US">
                <a:latin typeface="Times New Roman" panose="02020603050405020304" pitchFamily="18" charset="0"/>
              </a:rPr>
              <a:pPr eaLnBrk="0" fontAlgn="base" hangingPunct="0">
                <a:spcBef>
                  <a:spcPct val="0"/>
                </a:spcBef>
                <a:spcAft>
                  <a:spcPct val="0"/>
                </a:spcAft>
              </a:pPr>
              <a:t>26</a:t>
            </a:fld>
            <a:endParaRPr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BD2F8256-C1FD-4CC7-A7B1-053B3EA7D7A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5A52C79B-CF03-4AE3-9E51-610C41AA91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2708" name="Footer Placeholder 3">
            <a:extLst>
              <a:ext uri="{FF2B5EF4-FFF2-40B4-BE49-F238E27FC236}">
                <a16:creationId xmlns:a16="http://schemas.microsoft.com/office/drawing/2014/main" id="{DD01ABCB-CFAC-4AAA-84DC-0D6A64E578C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2709" name="Slide Number Placeholder 4">
            <a:extLst>
              <a:ext uri="{FF2B5EF4-FFF2-40B4-BE49-F238E27FC236}">
                <a16:creationId xmlns:a16="http://schemas.microsoft.com/office/drawing/2014/main" id="{C5D28D61-B17A-419B-B3AF-600D1A0EAC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C2B9F28-BB12-4BB4-9083-DC729F76B5DA}" type="slidenum">
              <a:rPr lang="en-US" altLang="en-US">
                <a:latin typeface="Times New Roman" panose="02020603050405020304" pitchFamily="18" charset="0"/>
              </a:rPr>
              <a:pPr eaLnBrk="0" fontAlgn="base" hangingPunct="0">
                <a:spcBef>
                  <a:spcPct val="0"/>
                </a:spcBef>
                <a:spcAft>
                  <a:spcPct val="0"/>
                </a:spcAft>
              </a:pPr>
              <a:t>27</a:t>
            </a:fld>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3C2C7E92-3A1D-440B-8C72-20D2FF488C3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A9C5E7C7-F943-4A60-8231-0D1A8A2C21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4756" name="Footer Placeholder 3">
            <a:extLst>
              <a:ext uri="{FF2B5EF4-FFF2-40B4-BE49-F238E27FC236}">
                <a16:creationId xmlns:a16="http://schemas.microsoft.com/office/drawing/2014/main" id="{3E627AE5-1FED-4955-9B4A-60181DB966C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4757" name="Slide Number Placeholder 4">
            <a:extLst>
              <a:ext uri="{FF2B5EF4-FFF2-40B4-BE49-F238E27FC236}">
                <a16:creationId xmlns:a16="http://schemas.microsoft.com/office/drawing/2014/main" id="{7ED03219-E291-454C-AD9C-6C58445C41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A36CA1A-0837-47B3-AAB1-01DE0CE4BF81}" type="slidenum">
              <a:rPr lang="en-US" altLang="en-US">
                <a:latin typeface="Times New Roman" panose="02020603050405020304" pitchFamily="18" charset="0"/>
              </a:rPr>
              <a:pPr eaLnBrk="0" fontAlgn="base" hangingPunct="0">
                <a:spcBef>
                  <a:spcPct val="0"/>
                </a:spcBef>
                <a:spcAft>
                  <a:spcPct val="0"/>
                </a:spcAft>
              </a:pPr>
              <a:t>28</a:t>
            </a:fld>
            <a:endParaRPr lang="en-US" altLang="en-US">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47413044-8618-4B01-B5B8-1E028CCCFF5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446CD205-A448-4C82-B556-30F8C6EC87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6804" name="Footer Placeholder 3">
            <a:extLst>
              <a:ext uri="{FF2B5EF4-FFF2-40B4-BE49-F238E27FC236}">
                <a16:creationId xmlns:a16="http://schemas.microsoft.com/office/drawing/2014/main" id="{435F07E2-FAC9-469F-A974-0707ABB5C0A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6805" name="Slide Number Placeholder 4">
            <a:extLst>
              <a:ext uri="{FF2B5EF4-FFF2-40B4-BE49-F238E27FC236}">
                <a16:creationId xmlns:a16="http://schemas.microsoft.com/office/drawing/2014/main" id="{23606D2C-4734-4B16-B075-BD4A238ED7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BFAAFF3-7891-4E73-A1BC-FAAE5AA872CD}" type="slidenum">
              <a:rPr lang="en-US" altLang="en-US">
                <a:latin typeface="Times New Roman" panose="02020603050405020304" pitchFamily="18" charset="0"/>
              </a:rPr>
              <a:pPr eaLnBrk="0" fontAlgn="base" hangingPunct="0">
                <a:spcBef>
                  <a:spcPct val="0"/>
                </a:spcBef>
                <a:spcAft>
                  <a:spcPct val="0"/>
                </a:spcAft>
              </a:pPr>
              <a:t>29</a:t>
            </a:fld>
            <a:endParaRPr lang="en-US" altLang="en-US">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9FEFBAD-A180-476D-970C-D192901E7B2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0CBFB73A-7CBD-4772-9E02-FD3D43FB1C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78852" name="Footer Placeholder 3">
            <a:extLst>
              <a:ext uri="{FF2B5EF4-FFF2-40B4-BE49-F238E27FC236}">
                <a16:creationId xmlns:a16="http://schemas.microsoft.com/office/drawing/2014/main" id="{10550509-43E8-4CBC-ABC0-C17C1CBEC82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78853" name="Slide Number Placeholder 4">
            <a:extLst>
              <a:ext uri="{FF2B5EF4-FFF2-40B4-BE49-F238E27FC236}">
                <a16:creationId xmlns:a16="http://schemas.microsoft.com/office/drawing/2014/main" id="{388E9236-8FB6-4DED-B9AF-DFAD356902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13933B34-1DDE-40C8-8D3B-3C6B84740992}" type="slidenum">
              <a:rPr lang="en-US" altLang="en-US">
                <a:latin typeface="Times New Roman" panose="02020603050405020304" pitchFamily="18" charset="0"/>
              </a:rPr>
              <a:pPr eaLnBrk="0" fontAlgn="base" hangingPunct="0">
                <a:spcBef>
                  <a:spcPct val="0"/>
                </a:spcBef>
                <a:spcAft>
                  <a:spcPct val="0"/>
                </a:spcAft>
              </a:pPr>
              <a:t>30</a:t>
            </a:fld>
            <a:endParaRPr lang="en-US" altLang="en-US">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B66E17B-8CCB-4E1A-9E51-9D5CF3A85C9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E835D7D6-602D-475C-A2C9-88376896C0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80900" name="Footer Placeholder 3">
            <a:extLst>
              <a:ext uri="{FF2B5EF4-FFF2-40B4-BE49-F238E27FC236}">
                <a16:creationId xmlns:a16="http://schemas.microsoft.com/office/drawing/2014/main" id="{0C9A0D05-AFB8-439E-AB2D-AB618477AA3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80901" name="Slide Number Placeholder 4">
            <a:extLst>
              <a:ext uri="{FF2B5EF4-FFF2-40B4-BE49-F238E27FC236}">
                <a16:creationId xmlns:a16="http://schemas.microsoft.com/office/drawing/2014/main" id="{B556CD8A-6972-4B14-A21F-3CE47B1854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DCE45C2-970D-4579-9332-9C86846F65D8}" type="slidenum">
              <a:rPr lang="en-US" altLang="en-US">
                <a:latin typeface="Times New Roman" panose="02020603050405020304" pitchFamily="18" charset="0"/>
              </a:rPr>
              <a:pPr eaLnBrk="0" fontAlgn="base" hangingPunct="0">
                <a:spcBef>
                  <a:spcPct val="0"/>
                </a:spcBef>
                <a:spcAft>
                  <a:spcPct val="0"/>
                </a:spcAft>
              </a:pPr>
              <a:t>31</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C7AC073-DE7F-40D8-A743-13E2FE97AF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3283F2E-1B71-47EF-BCF1-2519892C23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F851DC3B-DC7E-404F-9E40-7ECF566DBEA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D714EC32-A330-4599-8A13-074D3FCF1D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6639522-4B9B-4FB1-B03A-D61371BCE483}" type="slidenum">
              <a:rPr lang="en-US" altLang="en-US">
                <a:latin typeface="Times New Roman" panose="02020603050405020304" pitchFamily="18" charset="0"/>
              </a:rPr>
              <a:pPr eaLnBrk="0" fontAlgn="base" hangingPunct="0">
                <a:spcBef>
                  <a:spcPct val="0"/>
                </a:spcBef>
                <a:spcAft>
                  <a:spcPct val="0"/>
                </a:spcAft>
              </a:pPr>
              <a:t>5</a:t>
            </a:fld>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30354775-D9A7-4F43-8490-2916539FD0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437AB06D-2FB7-425E-8702-53B56ED868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E7FCD469-589E-4069-AC87-6CA9C6EF8EA5}"/>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75342A38-DBCE-49F5-99DF-200E587FFC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C4EF013C-ACFE-40A4-8418-84C59FC845AB}" type="slidenum">
              <a:rPr lang="en-US" altLang="en-US">
                <a:latin typeface="Times New Roman" panose="02020603050405020304" pitchFamily="18" charset="0"/>
              </a:rPr>
              <a:pPr eaLnBrk="0" fontAlgn="base" hangingPunct="0">
                <a:spcBef>
                  <a:spcPct val="0"/>
                </a:spcBef>
                <a:spcAft>
                  <a:spcPct val="0"/>
                </a:spcAft>
              </a:pPr>
              <a:t>6</a:t>
            </a:fld>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02039C0-5626-435B-BF4A-8A672C143B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C297DB7-A4C8-43AE-B5BA-1807C842A1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94393A44-528E-40DE-A21E-06151C8F23D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47DA9B64-C258-4D70-B5F0-CF8958EB43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304471B7-624E-47BE-83B0-5C266AD7BD2C}" type="slidenum">
              <a:rPr lang="en-US" altLang="en-US">
                <a:latin typeface="Times New Roman" panose="02020603050405020304" pitchFamily="18" charset="0"/>
              </a:rPr>
              <a:pPr eaLnBrk="0" fontAlgn="base" hangingPunct="0">
                <a:spcBef>
                  <a:spcPct val="0"/>
                </a:spcBef>
                <a:spcAft>
                  <a:spcPct val="0"/>
                </a:spcAft>
              </a:pPr>
              <a:t>7</a:t>
            </a:fld>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F8713B3F-D640-42FD-887D-EB54862666C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592A8D60-592B-487D-98A6-BC5B2513B5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625C829C-7B24-4C65-BF5C-A7CBCB3B152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C1530BB9-5C00-438E-BC76-A657F71DFC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EB52A446-40E3-4C46-9BBC-8EBA38AD811F}" type="slidenum">
              <a:rPr lang="en-US" altLang="en-US">
                <a:latin typeface="Times New Roman" panose="02020603050405020304" pitchFamily="18" charset="0"/>
              </a:rPr>
              <a:pPr eaLnBrk="0" fontAlgn="base" hangingPunct="0">
                <a:spcBef>
                  <a:spcPct val="0"/>
                </a:spcBef>
                <a:spcAft>
                  <a:spcPct val="0"/>
                </a:spcAft>
              </a:pPr>
              <a:t>8</a:t>
            </a:fld>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400F2E9-7749-4199-8290-E9C4FC60AB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4814880-6D7E-48E1-A5AD-1497FCA8B3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EB40CB1E-A3E4-4CC6-98A9-AFD8E9E3555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8AF98899-1AD0-4FE2-857C-E0AAD8365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4EE95E3-9D8D-4CFD-95A0-F1F86E1CD6E7}" type="slidenum">
              <a:rPr lang="en-US" altLang="en-US">
                <a:latin typeface="Times New Roman" panose="02020603050405020304" pitchFamily="18" charset="0"/>
              </a:rPr>
              <a:pPr eaLnBrk="0" fontAlgn="base" hangingPunct="0">
                <a:spcBef>
                  <a:spcPct val="0"/>
                </a:spcBef>
                <a:spcAft>
                  <a:spcPct val="0"/>
                </a:spcAft>
              </a:pPr>
              <a:t>9</a:t>
            </a:fld>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2F3B015-70A8-47BD-88CA-8A5CA28CCA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32D8DFCC-381F-4D10-8F50-2CF8AF602E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4E50F500-EE1C-45DF-BE14-0935730AE29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5DA0E357-EC71-461E-AA49-6B142AD394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6F071E18-A597-42C4-8C53-99176D664D46}" type="slidenum">
              <a:rPr lang="en-US" altLang="en-US">
                <a:latin typeface="Times New Roman" panose="02020603050405020304" pitchFamily="18" charset="0"/>
              </a:rPr>
              <a:pPr eaLnBrk="0" fontAlgn="base" hangingPunct="0">
                <a:spcBef>
                  <a:spcPct val="0"/>
                </a:spcBef>
                <a:spcAft>
                  <a:spcPct val="0"/>
                </a:spcAft>
              </a:pPr>
              <a:t>10</a:t>
            </a:fld>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3C3E9D2-827D-4B58-AAB5-C9379D4D1D2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42347F89-3F7F-4D78-8EED-C57C2D833A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0590CCE9-7C2A-463A-979B-E0DE2A8E6AD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8BA52B4A-2FCE-4715-8075-0DC5591BD1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913A0385-0E5B-41F1-ACD5-687346646D99}" type="slidenum">
              <a:rPr lang="en-US" altLang="en-US">
                <a:latin typeface="Times New Roman" panose="02020603050405020304" pitchFamily="18" charset="0"/>
              </a:rPr>
              <a:pPr eaLnBrk="0" fontAlgn="base" hangingPunct="0">
                <a:spcBef>
                  <a:spcPct val="0"/>
                </a:spcBef>
                <a:spcAft>
                  <a:spcPct val="0"/>
                </a:spcAft>
              </a:pPr>
              <a:t>11</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6DCDAF-7A6E-4AD4-AD66-37FDB565AC30}"/>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86B1D1C8-67A6-4FBB-A117-EEC3CC2C138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42492011-CD82-4A69-8C71-C2A5A870176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DDA94A9B-888B-447F-A132-638EA2CCEA7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34354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A73DECA-8BF7-42A8-BC9B-7DCDEB88F7CA}"/>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9C0A0E9-601B-4906-BC41-A12878D3FD4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AE80A24-50A1-4C0C-8DE9-0DBD5BB61D02}"/>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7219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C129D00-C6D4-4F0A-A015-FAE06C3963B2}"/>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a:t>
            </a:r>
            <a:endParaRPr lang="en-US" altLang="en-US"/>
          </a:p>
        </p:txBody>
      </p:sp>
      <p:sp>
        <p:nvSpPr>
          <p:cNvPr id="5" name="Footer Placeholder 4">
            <a:extLst>
              <a:ext uri="{FF2B5EF4-FFF2-40B4-BE49-F238E27FC236}">
                <a16:creationId xmlns:a16="http://schemas.microsoft.com/office/drawing/2014/main" id="{E0F04580-5622-4EF5-8405-FE1441F84A32}"/>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IT: [Course Name] - [Lesson Title]</a:t>
            </a:r>
          </a:p>
        </p:txBody>
      </p:sp>
      <p:sp>
        <p:nvSpPr>
          <p:cNvPr id="6" name="Slide Number Placeholder 5">
            <a:extLst>
              <a:ext uri="{FF2B5EF4-FFF2-40B4-BE49-F238E27FC236}">
                <a16:creationId xmlns:a16="http://schemas.microsoft.com/office/drawing/2014/main" id="{89E390FB-DB31-4933-A140-A57178119D94}"/>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CBBC83A-9AF7-4820-A09C-4D7F88E0158B}" type="slidenum">
              <a:rPr lang="en-US" altLang="en-US"/>
              <a:pPr>
                <a:defRPr/>
              </a:pPr>
              <a:t>‹#›</a:t>
            </a:fld>
            <a:endParaRPr lang="en-US" altLang="en-US"/>
          </a:p>
        </p:txBody>
      </p:sp>
    </p:spTree>
    <p:extLst>
      <p:ext uri="{BB962C8B-B14F-4D97-AF65-F5344CB8AC3E}">
        <p14:creationId xmlns:p14="http://schemas.microsoft.com/office/powerpoint/2010/main" val="36510536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046358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7154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3213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58555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670742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75363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677658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91990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E13F9A-39E5-41BC-9919-2DC45DF3CC36}"/>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AB947726-9980-49EC-B483-C21E0AE7576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D569C0F9-49C7-4EE1-B542-F750ABA5CC0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2374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93598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854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257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50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20051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202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0518121-4B22-440F-9526-8AFC82198933}"/>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6343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07A5E87-89C4-4010-BFFA-00A956E74538}"/>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ECA9B88-1FEF-47ED-A3CA-B64E1E192945}"/>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745E0FF-1B5C-4C73-9B4E-DEBC7947419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53494162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FAEE787-FA7E-461D-BC2D-539DADECF64C}"/>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EF2A9A1-E654-4CF1-B834-528F3FDE80B1}"/>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979E2F-A8E1-4DD9-B9A5-E0BDB2C63A00}"/>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B4F167E1-EEA6-464A-BCB2-F72FC3B23D7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01AA1FC7-1667-4A10-80E9-7BB475BB0D0A}"/>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80CCB425-B842-4A3D-B8E8-EFEDC01BE2D1}"/>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955F8D6-E5D0-44E1-A1F7-B2BE1787ECBD}"/>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0E8D96D-3137-48E6-AD49-FA58EB405029}"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57956936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63D6BA1-42C8-48D7-921A-41C895D0FC68}"/>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Programming</a:t>
            </a:r>
          </a:p>
          <a:p>
            <a:pPr lvl="1" fontAlgn="auto">
              <a:spcAft>
                <a:spcPts val="0"/>
              </a:spcAft>
              <a:defRPr/>
            </a:pPr>
            <a:r>
              <a:rPr lang="en-US" dirty="0"/>
              <a:t>Class Basics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73E6BE0-7804-4185-A269-0DE2581E5E17}"/>
              </a:ext>
            </a:extLst>
          </p:cNvPr>
          <p:cNvSpPr>
            <a:spLocks noGrp="1"/>
          </p:cNvSpPr>
          <p:nvPr>
            <p:ph type="title"/>
          </p:nvPr>
        </p:nvSpPr>
        <p:spPr/>
        <p:txBody>
          <a:bodyPr/>
          <a:lstStyle/>
          <a:p>
            <a:pPr fontAlgn="auto">
              <a:spcAft>
                <a:spcPts val="0"/>
              </a:spcAft>
              <a:defRPr/>
            </a:pPr>
            <a:r>
              <a:rPr lang="en-US" dirty="0"/>
              <a:t>In the next slide…</a:t>
            </a:r>
          </a:p>
        </p:txBody>
      </p:sp>
      <p:sp>
        <p:nvSpPr>
          <p:cNvPr id="30723" name="Content Placeholder 2">
            <a:extLst>
              <a:ext uri="{FF2B5EF4-FFF2-40B4-BE49-F238E27FC236}">
                <a16:creationId xmlns:a16="http://schemas.microsoft.com/office/drawing/2014/main" id="{18BD2E2D-5342-4D84-97B4-FB59D5368C5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solidFill>
                  <a:srgbClr val="F9070D"/>
                </a:solidFill>
              </a:rPr>
              <a:t>Car </a:t>
            </a:r>
            <a:r>
              <a:rPr lang="en-US" altLang="en-US" dirty="0">
                <a:solidFill>
                  <a:srgbClr val="FF0000"/>
                </a:solidFill>
              </a:rPr>
              <a:t>methods are defined in red</a:t>
            </a:r>
            <a:endParaRPr lang="en-US" altLang="en-US" dirty="0">
              <a:solidFill>
                <a:schemeClr val="accent2"/>
              </a:solidFill>
            </a:endParaRPr>
          </a:p>
          <a:p>
            <a:pPr lvl="1"/>
            <a:r>
              <a:rPr lang="en-US" altLang="en-US" dirty="0">
                <a:solidFill>
                  <a:schemeClr val="accent2"/>
                </a:solidFill>
              </a:rPr>
              <a:t>Car</a:t>
            </a:r>
            <a:r>
              <a:rPr lang="en-US" altLang="en-US" dirty="0"/>
              <a:t> </a:t>
            </a:r>
            <a:r>
              <a:rPr lang="en-US" altLang="en-US" dirty="0">
                <a:solidFill>
                  <a:schemeClr val="accent2"/>
                </a:solidFill>
              </a:rPr>
              <a:t>fields are defined in blue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70423158-E022-4C07-8479-D0A77B4FA10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dirty="0"/>
              <a:t>public class Car {</a:t>
            </a:r>
          </a:p>
          <a:p>
            <a:pPr>
              <a:buFont typeface="Wingdings" panose="05000000000000000000" pitchFamily="2" charset="2"/>
              <a:buNone/>
            </a:pPr>
            <a:endParaRPr lang="en-US" altLang="en-US" dirty="0"/>
          </a:p>
          <a:p>
            <a:pPr>
              <a:buFont typeface="Wingdings" panose="05000000000000000000" pitchFamily="2" charset="2"/>
              <a:buNone/>
            </a:pPr>
            <a:r>
              <a:rPr lang="en-US" altLang="en-US" dirty="0"/>
              <a:t>   </a:t>
            </a:r>
            <a:r>
              <a:rPr lang="en-US" altLang="en-US" dirty="0">
                <a:solidFill>
                  <a:schemeClr val="accent2"/>
                </a:solidFill>
              </a:rPr>
              <a:t>public String color;</a:t>
            </a:r>
          </a:p>
          <a:p>
            <a:pPr>
              <a:buFont typeface="Wingdings" panose="05000000000000000000" pitchFamily="2" charset="2"/>
              <a:buNone/>
            </a:pPr>
            <a:r>
              <a:rPr lang="en-US" altLang="en-US" dirty="0">
                <a:solidFill>
                  <a:schemeClr val="accent2"/>
                </a:solidFill>
              </a:rPr>
              <a:t>   public </a:t>
            </a:r>
            <a:r>
              <a:rPr lang="en-US" altLang="en-US" dirty="0" err="1">
                <a:solidFill>
                  <a:schemeClr val="accent2"/>
                </a:solidFill>
              </a:rPr>
              <a:t>int</a:t>
            </a:r>
            <a:r>
              <a:rPr lang="en-US" altLang="en-US" dirty="0">
                <a:solidFill>
                  <a:schemeClr val="accent2"/>
                </a:solidFill>
              </a:rPr>
              <a:t> weight;</a:t>
            </a:r>
          </a:p>
          <a:p>
            <a:pPr>
              <a:buFont typeface="Wingdings" panose="05000000000000000000" pitchFamily="2" charset="2"/>
              <a:buNone/>
            </a:pPr>
            <a:r>
              <a:rPr lang="en-US" altLang="en-US" dirty="0"/>
              <a:t>   </a:t>
            </a:r>
          </a:p>
          <a:p>
            <a:pPr>
              <a:buFont typeface="Wingdings" panose="05000000000000000000" pitchFamily="2" charset="2"/>
              <a:buNone/>
            </a:pPr>
            <a:r>
              <a:rPr lang="en-US" altLang="en-US" dirty="0"/>
              <a:t>   </a:t>
            </a:r>
            <a:r>
              <a:rPr lang="en-US" altLang="en-US" dirty="0">
                <a:solidFill>
                  <a:srgbClr val="FF0000"/>
                </a:solidFill>
              </a:rPr>
              <a:t>public void honk() {</a:t>
            </a:r>
          </a:p>
          <a:p>
            <a:pPr>
              <a:buFont typeface="Wingdings" panose="05000000000000000000" pitchFamily="2" charset="2"/>
              <a:buNone/>
            </a:pPr>
            <a:r>
              <a:rPr lang="en-US" altLang="en-US" dirty="0">
                <a:solidFill>
                  <a:srgbClr val="FF0000"/>
                </a:solidFill>
              </a:rPr>
              <a:t>      </a:t>
            </a:r>
            <a:r>
              <a:rPr lang="en-US" altLang="en-US" dirty="0" err="1">
                <a:solidFill>
                  <a:srgbClr val="FF0000"/>
                </a:solidFill>
              </a:rPr>
              <a:t>System.out.println</a:t>
            </a:r>
            <a:r>
              <a:rPr lang="en-US" altLang="en-US" dirty="0">
                <a:solidFill>
                  <a:srgbClr val="FF0000"/>
                </a:solidFill>
              </a:rPr>
              <a:t>(“</a:t>
            </a:r>
            <a:r>
              <a:rPr lang="en-US" altLang="en-US" dirty="0" err="1">
                <a:solidFill>
                  <a:srgbClr val="FF0000"/>
                </a:solidFill>
              </a:rPr>
              <a:t>Beeep</a:t>
            </a:r>
            <a:r>
              <a:rPr lang="en-US" altLang="en-US" dirty="0">
                <a:solidFill>
                  <a:srgbClr val="FF0000"/>
                </a:solidFill>
              </a:rPr>
              <a:t>”);</a:t>
            </a:r>
          </a:p>
          <a:p>
            <a:pPr>
              <a:buFont typeface="Wingdings" panose="05000000000000000000" pitchFamily="2" charset="2"/>
              <a:buNone/>
            </a:pPr>
            <a:r>
              <a:rPr lang="en-US" altLang="en-US" dirty="0">
                <a:solidFill>
                  <a:srgbClr val="FF0000"/>
                </a:solidFill>
              </a:rPr>
              <a:t>   }</a:t>
            </a:r>
          </a:p>
          <a:p>
            <a:pPr>
              <a:buFont typeface="Wingdings" panose="05000000000000000000" pitchFamily="2" charset="2"/>
              <a:buNone/>
            </a:pPr>
            <a:r>
              <a:rPr lang="en-US" altLang="en-US" dirty="0"/>
              <a:t>} </a:t>
            </a:r>
          </a:p>
          <a:p>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DCEBDC0-D6A7-49FE-9687-867D70A541EE}"/>
              </a:ext>
            </a:extLst>
          </p:cNvPr>
          <p:cNvSpPr>
            <a:spLocks noGrp="1"/>
          </p:cNvSpPr>
          <p:nvPr>
            <p:ph type="title"/>
          </p:nvPr>
        </p:nvSpPr>
        <p:spPr/>
        <p:txBody>
          <a:bodyPr/>
          <a:lstStyle/>
          <a:p>
            <a:pPr fontAlgn="auto">
              <a:spcAft>
                <a:spcPts val="0"/>
              </a:spcAft>
              <a:defRPr/>
            </a:pPr>
            <a:r>
              <a:rPr lang="en-US" dirty="0"/>
              <a:t>Creating an Object</a:t>
            </a:r>
          </a:p>
        </p:txBody>
      </p:sp>
      <p:sp>
        <p:nvSpPr>
          <p:cNvPr id="34819" name="Content Placeholder 2">
            <a:extLst>
              <a:ext uri="{FF2B5EF4-FFF2-40B4-BE49-F238E27FC236}">
                <a16:creationId xmlns:a16="http://schemas.microsoft.com/office/drawing/2014/main" id="{B863A44A-2204-4C3A-9F1D-3FD57D6745E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Most, but not all Classes have </a:t>
            </a:r>
            <a:r>
              <a:rPr lang="en-US" altLang="en-US" dirty="0">
                <a:solidFill>
                  <a:srgbClr val="FF0000"/>
                </a:solidFill>
              </a:rPr>
              <a:t>constructors.</a:t>
            </a:r>
            <a:endParaRPr lang="en-US" altLang="en-US" dirty="0">
              <a:solidFill>
                <a:schemeClr val="accent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0085A6B0-1261-464E-90DD-8A7A5E42E7CF}"/>
              </a:ext>
            </a:extLst>
          </p:cNvPr>
          <p:cNvSpPr>
            <a:spLocks noGrp="1"/>
          </p:cNvSpPr>
          <p:nvPr>
            <p:ph type="title"/>
          </p:nvPr>
        </p:nvSpPr>
        <p:spPr/>
        <p:txBody>
          <a:bodyPr/>
          <a:lstStyle/>
          <a:p>
            <a:pPr fontAlgn="auto">
              <a:spcAft>
                <a:spcPts val="0"/>
              </a:spcAft>
              <a:defRPr/>
            </a:pPr>
            <a:r>
              <a:rPr lang="en-US" dirty="0"/>
              <a:t>Constructor Characteristics</a:t>
            </a:r>
          </a:p>
        </p:txBody>
      </p:sp>
      <p:sp>
        <p:nvSpPr>
          <p:cNvPr id="36867" name="Content Placeholder 2">
            <a:extLst>
              <a:ext uri="{FF2B5EF4-FFF2-40B4-BE49-F238E27FC236}">
                <a16:creationId xmlns:a16="http://schemas.microsoft.com/office/drawing/2014/main" id="{E69A2FD5-CF35-4DD2-8808-38F7B2A3932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solidFill>
                  <a:srgbClr val="FF0000"/>
                </a:solidFill>
              </a:rPr>
              <a:t>Constructors</a:t>
            </a:r>
            <a:r>
              <a:rPr lang="en-US" altLang="en-US" dirty="0"/>
              <a:t> are like methods, and are used to create a specific instance of the class.</a:t>
            </a:r>
          </a:p>
          <a:p>
            <a:pPr lvl="1"/>
            <a:r>
              <a:rPr lang="en-US" altLang="en-US" dirty="0">
                <a:solidFill>
                  <a:srgbClr val="FF0000"/>
                </a:solidFill>
              </a:rPr>
              <a:t>Constructors</a:t>
            </a:r>
            <a:r>
              <a:rPr lang="en-US" altLang="en-US" dirty="0"/>
              <a:t> are instructions on how to create an instance of the class.</a:t>
            </a:r>
          </a:p>
          <a:p>
            <a:pPr lvl="1"/>
            <a:r>
              <a:rPr lang="en-US" altLang="en-US" dirty="0">
                <a:solidFill>
                  <a:srgbClr val="FF0000"/>
                </a:solidFill>
              </a:rPr>
              <a:t>Constructors</a:t>
            </a:r>
            <a:r>
              <a:rPr lang="en-US" altLang="en-US" dirty="0"/>
              <a:t> always have the same name as their class.</a:t>
            </a:r>
          </a:p>
          <a:p>
            <a:pPr lvl="1"/>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D424-BB9C-4B40-992F-D75D5B5E40DA}"/>
              </a:ext>
            </a:extLst>
          </p:cNvPr>
          <p:cNvSpPr>
            <a:spLocks noGrp="1"/>
          </p:cNvSpPr>
          <p:nvPr>
            <p:ph type="title"/>
          </p:nvPr>
        </p:nvSpPr>
        <p:spPr>
          <a:xfrm>
            <a:off x="6477000" y="407209"/>
            <a:ext cx="4323116" cy="876300"/>
          </a:xfrm>
        </p:spPr>
        <p:txBody>
          <a:bodyPr/>
          <a:lstStyle/>
          <a:p>
            <a:r>
              <a:rPr lang="en-US" dirty="0"/>
              <a:t>Notice</a:t>
            </a:r>
          </a:p>
        </p:txBody>
      </p:sp>
      <p:sp>
        <p:nvSpPr>
          <p:cNvPr id="40962" name="Content Placeholder 2">
            <a:extLst>
              <a:ext uri="{FF2B5EF4-FFF2-40B4-BE49-F238E27FC236}">
                <a16:creationId xmlns:a16="http://schemas.microsoft.com/office/drawing/2014/main" id="{863DD46D-8DB3-4CB1-816A-9E6EB41DA210}"/>
              </a:ext>
            </a:extLst>
          </p:cNvPr>
          <p:cNvSpPr>
            <a:spLocks noGrp="1" noChangeArrowheads="1"/>
          </p:cNvSpPr>
          <p:nvPr>
            <p:ph sz="half" idx="1"/>
          </p:nvPr>
        </p:nvSpPr>
        <p:spPr bwMode="auto">
          <a:xfrm>
            <a:off x="740664" y="407209"/>
            <a:ext cx="5328050" cy="574752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dirty="0"/>
              <a:t>public class Car {</a:t>
            </a:r>
          </a:p>
          <a:p>
            <a:pPr>
              <a:buFont typeface="Wingdings" panose="05000000000000000000" pitchFamily="2" charset="2"/>
              <a:buNone/>
            </a:pPr>
            <a:r>
              <a:rPr lang="en-US" altLang="en-US" dirty="0"/>
              <a:t>   public String color;</a:t>
            </a:r>
          </a:p>
          <a:p>
            <a:pPr>
              <a:buFont typeface="Wingdings" panose="05000000000000000000" pitchFamily="2" charset="2"/>
              <a:buNone/>
            </a:pPr>
            <a:endParaRPr lang="en-US" altLang="en-US" dirty="0"/>
          </a:p>
          <a:p>
            <a:pPr>
              <a:buFont typeface="Wingdings" panose="05000000000000000000" pitchFamily="2" charset="2"/>
              <a:buNone/>
            </a:pPr>
            <a:r>
              <a:rPr lang="en-US" altLang="en-US" dirty="0"/>
              <a:t>   public static void main(String </a:t>
            </a:r>
            <a:r>
              <a:rPr lang="en-US" altLang="en-US" dirty="0" err="1"/>
              <a:t>args</a:t>
            </a:r>
            <a:r>
              <a:rPr lang="en-US" altLang="en-US" dirty="0"/>
              <a:t> []) {</a:t>
            </a:r>
          </a:p>
          <a:p>
            <a:pPr>
              <a:buFont typeface="Wingdings" panose="05000000000000000000" pitchFamily="2" charset="2"/>
              <a:buNone/>
            </a:pPr>
            <a:r>
              <a:rPr lang="en-US" altLang="en-US" dirty="0"/>
              <a:t>      </a:t>
            </a:r>
            <a:r>
              <a:rPr lang="en-US" altLang="en-US" dirty="0">
                <a:solidFill>
                  <a:srgbClr val="00CCFF"/>
                </a:solidFill>
              </a:rPr>
              <a:t>Car c1 = new Car(“red”);</a:t>
            </a:r>
          </a:p>
          <a:p>
            <a:pPr>
              <a:buFont typeface="Wingdings" panose="05000000000000000000" pitchFamily="2" charset="2"/>
              <a:buNone/>
            </a:pPr>
            <a:r>
              <a:rPr lang="en-US" altLang="en-US" dirty="0"/>
              <a:t>   }</a:t>
            </a:r>
          </a:p>
          <a:p>
            <a:pPr>
              <a:buFont typeface="Wingdings" panose="05000000000000000000" pitchFamily="2" charset="2"/>
              <a:buNone/>
            </a:pPr>
            <a:r>
              <a:rPr lang="en-US" altLang="en-US" dirty="0"/>
              <a:t>   </a:t>
            </a:r>
            <a:r>
              <a:rPr lang="en-US" altLang="en-US" dirty="0">
                <a:solidFill>
                  <a:srgbClr val="FF0000"/>
                </a:solidFill>
              </a:rPr>
              <a:t>public Car(String c) {</a:t>
            </a:r>
          </a:p>
          <a:p>
            <a:pPr>
              <a:buFont typeface="Wingdings" panose="05000000000000000000" pitchFamily="2" charset="2"/>
              <a:buNone/>
            </a:pPr>
            <a:r>
              <a:rPr lang="en-US" altLang="en-US" dirty="0">
                <a:solidFill>
                  <a:srgbClr val="FF0000"/>
                </a:solidFill>
              </a:rPr>
              <a:t>      color = c;</a:t>
            </a:r>
          </a:p>
          <a:p>
            <a:pPr>
              <a:buFont typeface="Wingdings" panose="05000000000000000000" pitchFamily="2" charset="2"/>
              <a:buNone/>
            </a:pPr>
            <a:r>
              <a:rPr lang="en-US" altLang="en-US" dirty="0">
                <a:solidFill>
                  <a:srgbClr val="FF0000"/>
                </a:solidFill>
              </a:rPr>
              <a:t>   }</a:t>
            </a:r>
          </a:p>
          <a:p>
            <a:pPr>
              <a:buFont typeface="Wingdings" panose="05000000000000000000" pitchFamily="2" charset="2"/>
              <a:buNone/>
            </a:pPr>
            <a:r>
              <a:rPr lang="en-US" altLang="en-US" dirty="0"/>
              <a:t>} </a:t>
            </a:r>
          </a:p>
          <a:p>
            <a:endParaRPr lang="en-US" altLang="en-US" dirty="0"/>
          </a:p>
        </p:txBody>
      </p:sp>
      <p:sp>
        <p:nvSpPr>
          <p:cNvPr id="3" name="Content Placeholder 2">
            <a:extLst>
              <a:ext uri="{FF2B5EF4-FFF2-40B4-BE49-F238E27FC236}">
                <a16:creationId xmlns:a16="http://schemas.microsoft.com/office/drawing/2014/main" id="{557ED138-704B-43F3-AC5B-68D0C6302959}"/>
              </a:ext>
            </a:extLst>
          </p:cNvPr>
          <p:cNvSpPr>
            <a:spLocks noGrp="1"/>
          </p:cNvSpPr>
          <p:nvPr>
            <p:ph sz="half" idx="10"/>
          </p:nvPr>
        </p:nvSpPr>
        <p:spPr/>
        <p:txBody>
          <a:bodyPr/>
          <a:lstStyle/>
          <a:p>
            <a:pPr lvl="1"/>
            <a:r>
              <a:rPr lang="en-US" altLang="en-US" dirty="0"/>
              <a:t>The code shows a c</a:t>
            </a:r>
            <a:r>
              <a:rPr lang="en-US" dirty="0"/>
              <a:t>lass with a </a:t>
            </a:r>
            <a:r>
              <a:rPr lang="en-US" dirty="0">
                <a:solidFill>
                  <a:srgbClr val="FF0000"/>
                </a:solidFill>
              </a:rPr>
              <a:t>constructor </a:t>
            </a:r>
            <a:r>
              <a:rPr lang="en-US" dirty="0"/>
              <a:t>and the </a:t>
            </a:r>
            <a:r>
              <a:rPr lang="en-US" dirty="0">
                <a:solidFill>
                  <a:srgbClr val="4E7CBE"/>
                </a:solidFill>
              </a:rPr>
              <a:t>call</a:t>
            </a:r>
            <a:r>
              <a:rPr lang="en-US" dirty="0"/>
              <a:t> to that constructor.</a:t>
            </a:r>
            <a:endParaRPr lang="en-US" altLang="en-US" dirty="0"/>
          </a:p>
          <a:p>
            <a:pPr lvl="1"/>
            <a:r>
              <a:rPr lang="en-US" altLang="en-US" dirty="0"/>
              <a:t>An instance named c1 is created.</a:t>
            </a:r>
          </a:p>
          <a:p>
            <a:pPr lvl="1"/>
            <a:r>
              <a:rPr lang="en-US" altLang="en-US" dirty="0"/>
              <a:t>The color of c1 is “red”.</a:t>
            </a:r>
          </a:p>
          <a:p>
            <a:pPr lvl="1"/>
            <a:r>
              <a:rPr lang="en-US" altLang="en-US" dirty="0"/>
              <a:t>How many instances are created on the next slide?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5BE97C-AD74-4485-ABE1-F729F25C9AC4}"/>
              </a:ext>
            </a:extLst>
          </p:cNvPr>
          <p:cNvSpPr>
            <a:spLocks noGrp="1"/>
          </p:cNvSpPr>
          <p:nvPr>
            <p:ph type="title"/>
          </p:nvPr>
        </p:nvSpPr>
        <p:spPr>
          <a:xfrm>
            <a:off x="6477000" y="407209"/>
            <a:ext cx="4323116" cy="876300"/>
          </a:xfrm>
        </p:spPr>
        <p:txBody>
          <a:bodyPr/>
          <a:lstStyle/>
          <a:p>
            <a:r>
              <a:rPr lang="en-US" dirty="0"/>
              <a:t>Notice </a:t>
            </a:r>
          </a:p>
        </p:txBody>
      </p:sp>
      <p:sp>
        <p:nvSpPr>
          <p:cNvPr id="45058" name="Content Placeholder 2">
            <a:extLst>
              <a:ext uri="{FF2B5EF4-FFF2-40B4-BE49-F238E27FC236}">
                <a16:creationId xmlns:a16="http://schemas.microsoft.com/office/drawing/2014/main" id="{130E3817-8404-4506-B328-EDE2117F9417}"/>
              </a:ext>
            </a:extLst>
          </p:cNvPr>
          <p:cNvSpPr>
            <a:spLocks noGrp="1" noChangeArrowheads="1"/>
          </p:cNvSpPr>
          <p:nvPr>
            <p:ph sz="half" idx="1"/>
          </p:nvPr>
        </p:nvSpPr>
        <p:spPr bwMode="auto">
          <a:xfrm>
            <a:off x="740664" y="407209"/>
            <a:ext cx="5328050" cy="574752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sz="2000" dirty="0"/>
              <a:t>public class Car {</a:t>
            </a:r>
          </a:p>
          <a:p>
            <a:pPr>
              <a:buFont typeface="Wingdings" panose="05000000000000000000" pitchFamily="2" charset="2"/>
              <a:buNone/>
            </a:pPr>
            <a:r>
              <a:rPr lang="en-US" altLang="en-US" sz="2000" dirty="0"/>
              <a:t>   public String color;</a:t>
            </a:r>
          </a:p>
          <a:p>
            <a:pPr>
              <a:buFont typeface="Wingdings" panose="05000000000000000000" pitchFamily="2" charset="2"/>
              <a:buNone/>
            </a:pPr>
            <a:endParaRPr lang="en-US" altLang="en-US" sz="2000" dirty="0"/>
          </a:p>
          <a:p>
            <a:pPr>
              <a:buFont typeface="Wingdings" panose="05000000000000000000" pitchFamily="2" charset="2"/>
              <a:buNone/>
            </a:pPr>
            <a:r>
              <a:rPr lang="en-US" altLang="en-US" sz="2000" dirty="0"/>
              <a:t>   public static void main(String </a:t>
            </a:r>
            <a:r>
              <a:rPr lang="en-US" altLang="en-US" sz="2000" dirty="0" err="1"/>
              <a:t>args</a:t>
            </a:r>
            <a:r>
              <a:rPr lang="en-US" altLang="en-US" sz="2000" dirty="0"/>
              <a:t> []) {</a:t>
            </a:r>
          </a:p>
          <a:p>
            <a:pPr>
              <a:buFont typeface="Wingdings" panose="05000000000000000000" pitchFamily="2" charset="2"/>
              <a:buNone/>
            </a:pPr>
            <a:r>
              <a:rPr lang="en-US" altLang="en-US" sz="2000" dirty="0"/>
              <a:t>      Car c1 = new Car(“blue”);</a:t>
            </a:r>
          </a:p>
          <a:p>
            <a:pPr>
              <a:buFont typeface="Wingdings" panose="05000000000000000000" pitchFamily="2" charset="2"/>
              <a:buNone/>
            </a:pPr>
            <a:r>
              <a:rPr lang="en-US" altLang="en-US" sz="2000" dirty="0"/>
              <a:t>      Car c2 = new Car(“green”);</a:t>
            </a:r>
          </a:p>
          <a:p>
            <a:pPr>
              <a:buFont typeface="Wingdings" panose="05000000000000000000" pitchFamily="2" charset="2"/>
              <a:buNone/>
            </a:pPr>
            <a:r>
              <a:rPr lang="en-US" altLang="en-US" sz="2000" dirty="0"/>
              <a:t>   }</a:t>
            </a:r>
          </a:p>
          <a:p>
            <a:pPr>
              <a:buFont typeface="Wingdings" panose="05000000000000000000" pitchFamily="2" charset="2"/>
              <a:buNone/>
            </a:pPr>
            <a:r>
              <a:rPr lang="en-US" altLang="en-US" sz="2000" dirty="0"/>
              <a:t>   public Car(String c) {</a:t>
            </a:r>
          </a:p>
          <a:p>
            <a:pPr>
              <a:buFont typeface="Wingdings" panose="05000000000000000000" pitchFamily="2" charset="2"/>
              <a:buNone/>
            </a:pPr>
            <a:r>
              <a:rPr lang="en-US" altLang="en-US" sz="2000" dirty="0"/>
              <a:t>      color = c;</a:t>
            </a:r>
          </a:p>
          <a:p>
            <a:pPr>
              <a:buFont typeface="Wingdings" panose="05000000000000000000" pitchFamily="2" charset="2"/>
              <a:buNone/>
            </a:pPr>
            <a:r>
              <a:rPr lang="en-US" altLang="en-US" sz="2000" dirty="0"/>
              <a:t>   }</a:t>
            </a:r>
          </a:p>
          <a:p>
            <a:pPr>
              <a:buFont typeface="Wingdings" panose="05000000000000000000" pitchFamily="2" charset="2"/>
              <a:buNone/>
            </a:pPr>
            <a:r>
              <a:rPr lang="en-US" altLang="en-US" sz="2000" dirty="0"/>
              <a:t>public void honk() {</a:t>
            </a:r>
          </a:p>
          <a:p>
            <a:pPr>
              <a:buFont typeface="Wingdings" panose="05000000000000000000" pitchFamily="2" charset="2"/>
              <a:buNone/>
            </a:pPr>
            <a:r>
              <a:rPr lang="en-US" altLang="en-US" sz="2000" dirty="0"/>
              <a:t>      </a:t>
            </a:r>
            <a:r>
              <a:rPr lang="en-US" altLang="en-US" sz="2000" dirty="0" err="1"/>
              <a:t>System.out.println</a:t>
            </a:r>
            <a:r>
              <a:rPr lang="en-US" altLang="en-US" sz="2000" dirty="0"/>
              <a:t>(“</a:t>
            </a:r>
            <a:r>
              <a:rPr lang="en-US" altLang="en-US" sz="2000" dirty="0" err="1"/>
              <a:t>Beeep</a:t>
            </a:r>
            <a:r>
              <a:rPr lang="en-US" altLang="en-US" sz="2000" dirty="0"/>
              <a:t>”);</a:t>
            </a:r>
          </a:p>
          <a:p>
            <a:pPr>
              <a:buFont typeface="Wingdings" panose="05000000000000000000" pitchFamily="2" charset="2"/>
              <a:buNone/>
            </a:pPr>
            <a:r>
              <a:rPr lang="en-US" altLang="en-US" sz="2000" dirty="0"/>
              <a:t>   }</a:t>
            </a:r>
          </a:p>
          <a:p>
            <a:pPr>
              <a:buFont typeface="Wingdings" panose="05000000000000000000" pitchFamily="2" charset="2"/>
              <a:buNone/>
            </a:pPr>
            <a:r>
              <a:rPr lang="en-US" altLang="en-US" sz="2000" dirty="0"/>
              <a:t>} </a:t>
            </a:r>
          </a:p>
          <a:p>
            <a:pPr>
              <a:buFont typeface="Wingdings" panose="05000000000000000000" pitchFamily="2" charset="2"/>
              <a:buNone/>
            </a:pPr>
            <a:endParaRPr lang="en-US" altLang="en-US" sz="2000" dirty="0"/>
          </a:p>
        </p:txBody>
      </p:sp>
      <p:sp>
        <p:nvSpPr>
          <p:cNvPr id="4" name="Content Placeholder 3">
            <a:extLst>
              <a:ext uri="{FF2B5EF4-FFF2-40B4-BE49-F238E27FC236}">
                <a16:creationId xmlns:a16="http://schemas.microsoft.com/office/drawing/2014/main" id="{E072ADCE-357D-408D-892A-E1DBC2A8D755}"/>
              </a:ext>
            </a:extLst>
          </p:cNvPr>
          <p:cNvSpPr>
            <a:spLocks noGrp="1"/>
          </p:cNvSpPr>
          <p:nvPr>
            <p:ph sz="half" idx="10"/>
          </p:nvPr>
        </p:nvSpPr>
        <p:spPr/>
        <p:txBody>
          <a:bodyPr/>
          <a:lstStyle/>
          <a:p>
            <a:pPr lvl="1"/>
            <a:r>
              <a:rPr lang="en-US" altLang="en-US" sz="2800" dirty="0"/>
              <a:t>The definition of a constructor does not show a return data type.</a:t>
            </a:r>
          </a:p>
          <a:p>
            <a:pPr lvl="1"/>
            <a:r>
              <a:rPr lang="en-US" altLang="en-US" sz="2800" dirty="0"/>
              <a:t>The constructor returns the data type of its class.</a:t>
            </a:r>
          </a:p>
          <a:p>
            <a:pPr lvl="1"/>
            <a:r>
              <a:rPr lang="en-US" altLang="en-US" sz="2800" dirty="0"/>
              <a:t>The value for color field of c1 is “blue”.</a:t>
            </a:r>
          </a:p>
          <a:p>
            <a:pPr lvl="1"/>
            <a:r>
              <a:rPr lang="en-US" altLang="en-US" sz="2800" dirty="0"/>
              <a:t>The value of the color field of c2 is “green”.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A3EE9E88-2046-4A74-AF10-9D0DD095D74D}"/>
              </a:ext>
            </a:extLst>
          </p:cNvPr>
          <p:cNvSpPr>
            <a:spLocks noGrp="1"/>
          </p:cNvSpPr>
          <p:nvPr>
            <p:ph type="title"/>
          </p:nvPr>
        </p:nvSpPr>
        <p:spPr/>
        <p:txBody>
          <a:bodyPr/>
          <a:lstStyle/>
          <a:p>
            <a:pPr fontAlgn="auto">
              <a:spcAft>
                <a:spcPts val="0"/>
              </a:spcAft>
              <a:defRPr/>
            </a:pPr>
            <a:r>
              <a:rPr lang="en-US" dirty="0"/>
              <a:t>Using methods and fields</a:t>
            </a:r>
          </a:p>
        </p:txBody>
      </p:sp>
      <p:sp>
        <p:nvSpPr>
          <p:cNvPr id="49155" name="Content Placeholder 2">
            <a:extLst>
              <a:ext uri="{FF2B5EF4-FFF2-40B4-BE49-F238E27FC236}">
                <a16:creationId xmlns:a16="http://schemas.microsoft.com/office/drawing/2014/main" id="{38E66BD9-D64E-4DB0-9C09-EBC5E5B5D68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Fields allow an object to store its own data.</a:t>
            </a:r>
          </a:p>
          <a:p>
            <a:pPr lvl="1"/>
            <a:r>
              <a:rPr lang="en-US" altLang="en-US" dirty="0"/>
              <a:t>Methods allow an object to interact with other objects.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4651DCAC-10E3-4B83-9C51-C93DB7F61F6E}"/>
              </a:ext>
            </a:extLst>
          </p:cNvPr>
          <p:cNvSpPr>
            <a:spLocks noGrp="1"/>
          </p:cNvSpPr>
          <p:nvPr>
            <p:ph type="title"/>
          </p:nvPr>
        </p:nvSpPr>
        <p:spPr/>
        <p:txBody>
          <a:bodyPr/>
          <a:lstStyle/>
          <a:p>
            <a:pPr fontAlgn="auto">
              <a:spcAft>
                <a:spcPts val="0"/>
              </a:spcAft>
              <a:defRPr/>
            </a:pPr>
            <a:r>
              <a:rPr lang="en-US" dirty="0"/>
              <a:t>How do you access an Object’s field?</a:t>
            </a:r>
          </a:p>
        </p:txBody>
      </p:sp>
      <p:sp>
        <p:nvSpPr>
          <p:cNvPr id="51203" name="Content Placeholder 2">
            <a:extLst>
              <a:ext uri="{FF2B5EF4-FFF2-40B4-BE49-F238E27FC236}">
                <a16:creationId xmlns:a16="http://schemas.microsoft.com/office/drawing/2014/main" id="{899BD341-99C8-4B92-A8E8-1E1D36C58AC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Look at the code on the next slide.</a:t>
            </a:r>
          </a:p>
          <a:p>
            <a:pPr lvl="1"/>
            <a:r>
              <a:rPr lang="en-US" altLang="en-US" dirty="0"/>
              <a:t>What should be printed when the code runs?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a:extLst>
              <a:ext uri="{FF2B5EF4-FFF2-40B4-BE49-F238E27FC236}">
                <a16:creationId xmlns:a16="http://schemas.microsoft.com/office/drawing/2014/main" id="{78FD193E-8F5F-43A9-8434-277420190FAF}"/>
              </a:ext>
            </a:extLst>
          </p:cNvPr>
          <p:cNvSpPr>
            <a:spLocks noGrp="1" noChangeArrowheads="1"/>
          </p:cNvSpPr>
          <p:nvPr>
            <p:ph idx="4294967295"/>
          </p:nvPr>
        </p:nvSpPr>
        <p:spPr bwMode="auto">
          <a:xfrm>
            <a:off x="1981200" y="304800"/>
            <a:ext cx="8229600" cy="44116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sz="2400"/>
              <a:t>public class Car {</a:t>
            </a:r>
          </a:p>
          <a:p>
            <a:pPr>
              <a:buFont typeface="Wingdings" panose="05000000000000000000" pitchFamily="2" charset="2"/>
              <a:buNone/>
            </a:pPr>
            <a:r>
              <a:rPr lang="en-US" altLang="en-US" sz="2400"/>
              <a:t>   public String color;</a:t>
            </a:r>
          </a:p>
          <a:p>
            <a:pPr>
              <a:buFont typeface="Wingdings" panose="05000000000000000000" pitchFamily="2" charset="2"/>
              <a:buNone/>
            </a:pPr>
            <a:endParaRPr lang="en-US" altLang="en-US" sz="2400"/>
          </a:p>
          <a:p>
            <a:pPr>
              <a:buFont typeface="Wingdings" panose="05000000000000000000" pitchFamily="2" charset="2"/>
              <a:buNone/>
            </a:pPr>
            <a:r>
              <a:rPr lang="en-US" altLang="en-US" sz="2400"/>
              <a:t>   public static void main(String args []) {</a:t>
            </a:r>
          </a:p>
          <a:p>
            <a:pPr>
              <a:buFont typeface="Wingdings" panose="05000000000000000000" pitchFamily="2" charset="2"/>
              <a:buNone/>
            </a:pPr>
            <a:r>
              <a:rPr lang="en-US" altLang="en-US" sz="2400"/>
              <a:t>      Car c1 = new Car(“blue”);</a:t>
            </a:r>
          </a:p>
          <a:p>
            <a:pPr>
              <a:buFont typeface="Wingdings" panose="05000000000000000000" pitchFamily="2" charset="2"/>
              <a:buNone/>
            </a:pPr>
            <a:r>
              <a:rPr lang="en-US" altLang="en-US" sz="2400"/>
              <a:t>      System.out.println(</a:t>
            </a:r>
            <a:r>
              <a:rPr lang="en-US" altLang="en-US" sz="2400">
                <a:solidFill>
                  <a:srgbClr val="FF0000"/>
                </a:solidFill>
              </a:rPr>
              <a:t>c1.color</a:t>
            </a:r>
            <a:r>
              <a:rPr lang="en-US" altLang="en-US" sz="2400"/>
              <a:t>);</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   public Car(String c) {</a:t>
            </a:r>
          </a:p>
          <a:p>
            <a:pPr>
              <a:buFont typeface="Wingdings" panose="05000000000000000000" pitchFamily="2" charset="2"/>
              <a:buNone/>
            </a:pPr>
            <a:r>
              <a:rPr lang="en-US" altLang="en-US" sz="2400"/>
              <a:t>      color = c;</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public void honk() {</a:t>
            </a:r>
          </a:p>
          <a:p>
            <a:pPr>
              <a:buFont typeface="Wingdings" panose="05000000000000000000" pitchFamily="2" charset="2"/>
              <a:buNone/>
            </a:pPr>
            <a:r>
              <a:rPr lang="en-US" altLang="en-US" sz="2400"/>
              <a:t>      System.out.println(“Beeep”);</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 </a:t>
            </a:r>
          </a:p>
          <a:p>
            <a:endParaRPr lang="en-US" altLang="en-US" sz="240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B6B5166-F909-4D91-B02E-B64BFF816669}"/>
              </a:ext>
            </a:extLst>
          </p:cNvPr>
          <p:cNvSpPr>
            <a:spLocks noGrp="1"/>
          </p:cNvSpPr>
          <p:nvPr>
            <p:ph type="title"/>
          </p:nvPr>
        </p:nvSpPr>
        <p:spPr/>
        <p:txBody>
          <a:bodyPr/>
          <a:lstStyle/>
          <a:p>
            <a:pPr fontAlgn="auto">
              <a:spcAft>
                <a:spcPts val="0"/>
              </a:spcAft>
              <a:defRPr/>
            </a:pPr>
            <a:r>
              <a:rPr lang="en-US" dirty="0"/>
              <a:t>How do you access an Object’s method?</a:t>
            </a:r>
          </a:p>
        </p:txBody>
      </p:sp>
      <p:sp>
        <p:nvSpPr>
          <p:cNvPr id="55299" name="Content Placeholder 2">
            <a:extLst>
              <a:ext uri="{FF2B5EF4-FFF2-40B4-BE49-F238E27FC236}">
                <a16:creationId xmlns:a16="http://schemas.microsoft.com/office/drawing/2014/main" id="{5F729879-EC63-4440-AA6A-9A2D5A0E2D1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Look at the code on the next slide.</a:t>
            </a:r>
          </a:p>
          <a:p>
            <a:pPr lvl="1"/>
            <a:r>
              <a:rPr lang="en-US" altLang="en-US" dirty="0"/>
              <a:t>What should be printed when the code runs?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a:extLst>
              <a:ext uri="{FF2B5EF4-FFF2-40B4-BE49-F238E27FC236}">
                <a16:creationId xmlns:a16="http://schemas.microsoft.com/office/drawing/2014/main" id="{7BB49ADD-7F02-410A-AC4A-F2364FAF4BA2}"/>
              </a:ext>
            </a:extLst>
          </p:cNvPr>
          <p:cNvSpPr>
            <a:spLocks noGrp="1" noChangeArrowheads="1"/>
          </p:cNvSpPr>
          <p:nvPr>
            <p:ph idx="4294967295"/>
          </p:nvPr>
        </p:nvSpPr>
        <p:spPr bwMode="auto">
          <a:xfrm>
            <a:off x="1981200" y="381000"/>
            <a:ext cx="8229600" cy="44116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sz="2400"/>
              <a:t>public class Car {</a:t>
            </a:r>
          </a:p>
          <a:p>
            <a:pPr>
              <a:buFont typeface="Wingdings" panose="05000000000000000000" pitchFamily="2" charset="2"/>
              <a:buNone/>
            </a:pPr>
            <a:r>
              <a:rPr lang="en-US" altLang="en-US" sz="2400"/>
              <a:t>   public String color;</a:t>
            </a:r>
          </a:p>
          <a:p>
            <a:pPr>
              <a:buFont typeface="Wingdings" panose="05000000000000000000" pitchFamily="2" charset="2"/>
              <a:buNone/>
            </a:pPr>
            <a:endParaRPr lang="en-US" altLang="en-US" sz="2400"/>
          </a:p>
          <a:p>
            <a:pPr>
              <a:buFont typeface="Wingdings" panose="05000000000000000000" pitchFamily="2" charset="2"/>
              <a:buNone/>
            </a:pPr>
            <a:r>
              <a:rPr lang="en-US" altLang="en-US" sz="2400"/>
              <a:t>   public static void main(String args []) {</a:t>
            </a:r>
          </a:p>
          <a:p>
            <a:pPr>
              <a:buFont typeface="Wingdings" panose="05000000000000000000" pitchFamily="2" charset="2"/>
              <a:buNone/>
            </a:pPr>
            <a:r>
              <a:rPr lang="en-US" altLang="en-US" sz="2400"/>
              <a:t>      Car c1 = new Car(“blue”);</a:t>
            </a:r>
          </a:p>
          <a:p>
            <a:pPr>
              <a:buFont typeface="Wingdings" panose="05000000000000000000" pitchFamily="2" charset="2"/>
              <a:buNone/>
            </a:pPr>
            <a:r>
              <a:rPr lang="en-US" altLang="en-US" sz="2400"/>
              <a:t>      </a:t>
            </a:r>
            <a:r>
              <a:rPr lang="en-US" altLang="en-US" sz="2400">
                <a:solidFill>
                  <a:srgbClr val="FF0000"/>
                </a:solidFill>
              </a:rPr>
              <a:t>c1.honk(“bleeeep”)</a:t>
            </a:r>
            <a:r>
              <a:rPr lang="en-US" altLang="en-US" sz="2400"/>
              <a:t>;</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   public Car(String c) {</a:t>
            </a:r>
          </a:p>
          <a:p>
            <a:pPr>
              <a:buFont typeface="Wingdings" panose="05000000000000000000" pitchFamily="2" charset="2"/>
              <a:buNone/>
            </a:pPr>
            <a:r>
              <a:rPr lang="en-US" altLang="en-US" sz="2400"/>
              <a:t>      color = c;</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public void honk(String s) {</a:t>
            </a:r>
          </a:p>
          <a:p>
            <a:pPr>
              <a:buFont typeface="Wingdings" panose="05000000000000000000" pitchFamily="2" charset="2"/>
              <a:buNone/>
            </a:pPr>
            <a:r>
              <a:rPr lang="en-US" altLang="en-US" sz="2400"/>
              <a:t>      System.out.println(s);</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 </a:t>
            </a:r>
          </a:p>
          <a:p>
            <a:pPr>
              <a:buFont typeface="Wingdings" panose="05000000000000000000" pitchFamily="2" charset="2"/>
              <a:buNone/>
            </a:pPr>
            <a:endParaRPr lang="en-US" altLang="en-US" sz="240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19F1CAFC-FB86-4B44-80AA-1812A18FF5BC}"/>
              </a:ext>
            </a:extLst>
          </p:cNvPr>
          <p:cNvSpPr>
            <a:spLocks noGrp="1"/>
          </p:cNvSpPr>
          <p:nvPr>
            <p:ph type="title"/>
          </p:nvPr>
        </p:nvSpPr>
        <p:spPr/>
        <p:txBody>
          <a:bodyPr/>
          <a:lstStyle/>
          <a:p>
            <a:pPr fontAlgn="auto">
              <a:spcAft>
                <a:spcPts val="0"/>
              </a:spcAft>
              <a:defRPr/>
            </a:pPr>
            <a:r>
              <a:rPr lang="en-US" dirty="0"/>
              <a:t>Can instance fields be accessed using methods?</a:t>
            </a:r>
          </a:p>
        </p:txBody>
      </p:sp>
      <p:sp>
        <p:nvSpPr>
          <p:cNvPr id="59395" name="Content Placeholder 2">
            <a:extLst>
              <a:ext uri="{FF2B5EF4-FFF2-40B4-BE49-F238E27FC236}">
                <a16:creationId xmlns:a16="http://schemas.microsoft.com/office/drawing/2014/main" id="{1DD9F381-1B45-4E13-834D-BFEC3F6BC5B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Look at the next slide.  The </a:t>
            </a:r>
            <a:r>
              <a:rPr lang="en-US" altLang="en-US" dirty="0">
                <a:solidFill>
                  <a:srgbClr val="F9070D"/>
                </a:solidFill>
              </a:rPr>
              <a:t>method call is in red</a:t>
            </a:r>
            <a:r>
              <a:rPr lang="en-US" altLang="en-US" dirty="0">
                <a:solidFill>
                  <a:schemeClr val="accent2"/>
                </a:solidFill>
              </a:rPr>
              <a:t>.</a:t>
            </a:r>
          </a:p>
          <a:p>
            <a:pPr lvl="1"/>
            <a:r>
              <a:rPr lang="en-US" altLang="en-US" dirty="0"/>
              <a:t>What instance names are created?</a:t>
            </a:r>
          </a:p>
          <a:p>
            <a:pPr lvl="1"/>
            <a:r>
              <a:rPr lang="en-US" altLang="en-US" dirty="0"/>
              <a:t>Inside the </a:t>
            </a:r>
            <a:r>
              <a:rPr lang="en-US" altLang="en-US" dirty="0" err="1"/>
              <a:t>getColor</a:t>
            </a:r>
            <a:r>
              <a:rPr lang="en-US" altLang="en-US" dirty="0"/>
              <a:t> method, are instance names used?</a:t>
            </a:r>
          </a:p>
          <a:p>
            <a:pPr lvl="1"/>
            <a:r>
              <a:rPr lang="en-US" altLang="en-US" dirty="0"/>
              <a:t>How does the </a:t>
            </a:r>
            <a:r>
              <a:rPr lang="en-US" altLang="en-US" dirty="0" err="1"/>
              <a:t>getColor</a:t>
            </a:r>
            <a:r>
              <a:rPr lang="en-US" altLang="en-US" dirty="0"/>
              <a:t> method know whether to return the color field for c1 or c2? </a:t>
            </a:r>
          </a:p>
          <a:p>
            <a:pPr>
              <a:buFont typeface="Wingdings" panose="05000000000000000000" pitchFamily="2" charset="2"/>
              <a:buNone/>
            </a:pPr>
            <a:endParaRPr lang="en-US" altLang="en-US" dirty="0">
              <a:solidFill>
                <a:schemeClr val="accent2"/>
              </a:solidFill>
            </a:endParaRPr>
          </a:p>
          <a:p>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a:extLst>
              <a:ext uri="{FF2B5EF4-FFF2-40B4-BE49-F238E27FC236}">
                <a16:creationId xmlns:a16="http://schemas.microsoft.com/office/drawing/2014/main" id="{303AAEF3-C5D2-4A51-A830-FE69E8A5A4E4}"/>
              </a:ext>
            </a:extLst>
          </p:cNvPr>
          <p:cNvSpPr>
            <a:spLocks noGrp="1" noChangeArrowheads="1"/>
          </p:cNvSpPr>
          <p:nvPr>
            <p:ph idx="4294967295"/>
          </p:nvPr>
        </p:nvSpPr>
        <p:spPr bwMode="auto">
          <a:xfrm>
            <a:off x="1905000" y="228600"/>
            <a:ext cx="8229600" cy="6019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sz="2400"/>
              <a:t>public class Car {</a:t>
            </a:r>
          </a:p>
          <a:p>
            <a:pPr>
              <a:buFont typeface="Wingdings" panose="05000000000000000000" pitchFamily="2" charset="2"/>
              <a:buNone/>
            </a:pPr>
            <a:r>
              <a:rPr lang="en-US" altLang="en-US" sz="2400"/>
              <a:t>   public String color;</a:t>
            </a:r>
          </a:p>
          <a:p>
            <a:pPr>
              <a:buFont typeface="Wingdings" panose="05000000000000000000" pitchFamily="2" charset="2"/>
              <a:buNone/>
            </a:pPr>
            <a:r>
              <a:rPr lang="en-US" altLang="en-US" sz="2400"/>
              <a:t>   public static void main(String args []) {</a:t>
            </a:r>
          </a:p>
          <a:p>
            <a:pPr>
              <a:buFont typeface="Wingdings" panose="05000000000000000000" pitchFamily="2" charset="2"/>
              <a:buNone/>
            </a:pPr>
            <a:r>
              <a:rPr lang="en-US" altLang="en-US" sz="2400"/>
              <a:t>      Car c1 = new Car(“blue”);</a:t>
            </a:r>
          </a:p>
          <a:p>
            <a:pPr>
              <a:buFont typeface="Wingdings" panose="05000000000000000000" pitchFamily="2" charset="2"/>
              <a:buNone/>
            </a:pPr>
            <a:r>
              <a:rPr lang="en-US" altLang="en-US" sz="2400"/>
              <a:t>      Car c2 = new Car(“red”);</a:t>
            </a:r>
          </a:p>
          <a:p>
            <a:pPr>
              <a:buFont typeface="Wingdings" panose="05000000000000000000" pitchFamily="2" charset="2"/>
              <a:buNone/>
            </a:pPr>
            <a:r>
              <a:rPr lang="en-US" altLang="en-US" sz="2400"/>
              <a:t>      System.out.println(</a:t>
            </a:r>
            <a:r>
              <a:rPr lang="en-US" altLang="en-US" sz="2400">
                <a:solidFill>
                  <a:srgbClr val="FF0000"/>
                </a:solidFill>
              </a:rPr>
              <a:t>c1.getColor()</a:t>
            </a:r>
            <a:r>
              <a:rPr lang="en-US" altLang="en-US" sz="2400"/>
              <a:t>);</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   public Car(String c) {</a:t>
            </a:r>
          </a:p>
          <a:p>
            <a:pPr>
              <a:buFont typeface="Wingdings" panose="05000000000000000000" pitchFamily="2" charset="2"/>
              <a:buNone/>
            </a:pPr>
            <a:r>
              <a:rPr lang="en-US" altLang="en-US" sz="2400"/>
              <a:t>      color = c;</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public String getColor() {</a:t>
            </a:r>
          </a:p>
          <a:p>
            <a:pPr>
              <a:buFont typeface="Wingdings" panose="05000000000000000000" pitchFamily="2" charset="2"/>
              <a:buNone/>
            </a:pPr>
            <a:r>
              <a:rPr lang="en-US" altLang="en-US" sz="2400"/>
              <a:t>      return color;</a:t>
            </a:r>
          </a:p>
          <a:p>
            <a:pPr>
              <a:buFont typeface="Wingdings" panose="05000000000000000000" pitchFamily="2" charset="2"/>
              <a:buNone/>
            </a:pPr>
            <a:r>
              <a:rPr lang="en-US" altLang="en-US" sz="2400"/>
              <a:t>   }</a:t>
            </a:r>
          </a:p>
          <a:p>
            <a:pPr>
              <a:buFont typeface="Wingdings" panose="05000000000000000000" pitchFamily="2" charset="2"/>
              <a:buNone/>
            </a:pPr>
            <a:r>
              <a:rPr lang="en-US" altLang="en-US" sz="2400"/>
              <a: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8B6D8BE5-EBE2-4BF6-B330-60ACE5FC096B}"/>
              </a:ext>
            </a:extLst>
          </p:cNvPr>
          <p:cNvSpPr>
            <a:spLocks noGrp="1"/>
          </p:cNvSpPr>
          <p:nvPr>
            <p:ph type="title"/>
          </p:nvPr>
        </p:nvSpPr>
        <p:spPr/>
        <p:txBody>
          <a:bodyPr/>
          <a:lstStyle/>
          <a:p>
            <a:r>
              <a:rPr lang="en-US" dirty="0"/>
              <a:t>Understanding the keyword ‘this’</a:t>
            </a:r>
          </a:p>
        </p:txBody>
      </p:sp>
      <p:sp>
        <p:nvSpPr>
          <p:cNvPr id="63491" name="Content Placeholder 2">
            <a:extLst>
              <a:ext uri="{FF2B5EF4-FFF2-40B4-BE49-F238E27FC236}">
                <a16:creationId xmlns:a16="http://schemas.microsoft.com/office/drawing/2014/main" id="{AFCF5A74-3EA7-4528-8D5B-7B03EB0E22B7}"/>
              </a:ext>
            </a:extLst>
          </p:cNvPr>
          <p:cNvSpPr>
            <a:spLocks noGrp="1" noChangeArrowheads="1"/>
          </p:cNvSpPr>
          <p:nvPr>
            <p:ph sz="half" idx="1"/>
          </p:nvPr>
        </p:nvSpPr>
        <p:spPr/>
        <p:txBody>
          <a:bodyPr/>
          <a:lstStyle/>
          <a:p>
            <a:pPr lvl="1"/>
            <a:r>
              <a:rPr lang="en-US" altLang="en-US" dirty="0"/>
              <a:t>The keyword ‘this’ works as a substitute for the instance name.</a:t>
            </a:r>
          </a:p>
          <a:p>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102DB043-CA84-47D0-9847-E6111616A8EF}"/>
              </a:ext>
            </a:extLst>
          </p:cNvPr>
          <p:cNvSpPr>
            <a:spLocks noGrp="1"/>
          </p:cNvSpPr>
          <p:nvPr>
            <p:ph type="title"/>
          </p:nvPr>
        </p:nvSpPr>
        <p:spPr>
          <a:xfrm>
            <a:off x="6477000" y="407209"/>
            <a:ext cx="4323116" cy="876300"/>
          </a:xfrm>
        </p:spPr>
        <p:txBody>
          <a:bodyPr/>
          <a:lstStyle/>
          <a:p>
            <a:pPr>
              <a:tabLst>
                <a:tab pos="398463" algn="l"/>
              </a:tabLst>
            </a:pPr>
            <a:r>
              <a:rPr lang="en-US" dirty="0"/>
              <a:t>Notice</a:t>
            </a:r>
          </a:p>
        </p:txBody>
      </p:sp>
      <p:sp>
        <p:nvSpPr>
          <p:cNvPr id="65539" name="Content Placeholder 2">
            <a:extLst>
              <a:ext uri="{FF2B5EF4-FFF2-40B4-BE49-F238E27FC236}">
                <a16:creationId xmlns:a16="http://schemas.microsoft.com/office/drawing/2014/main" id="{981A4378-FA21-46E5-B75B-10A2DB7CB204}"/>
              </a:ext>
            </a:extLst>
          </p:cNvPr>
          <p:cNvSpPr>
            <a:spLocks noGrp="1" noChangeArrowheads="1"/>
          </p:cNvSpPr>
          <p:nvPr>
            <p:ph sz="half" idx="1"/>
          </p:nvPr>
        </p:nvSpPr>
        <p:spPr>
          <a:xfrm>
            <a:off x="740664" y="685800"/>
            <a:ext cx="5328050" cy="5468938"/>
          </a:xfrm>
        </p:spPr>
        <p:txBody>
          <a:bodyPr/>
          <a:lstStyle/>
          <a:p>
            <a:r>
              <a:rPr lang="en-US" altLang="en-US" sz="2400" dirty="0"/>
              <a:t>public class person {</a:t>
            </a:r>
          </a:p>
          <a:p>
            <a:r>
              <a:rPr lang="en-US" altLang="en-US" sz="2400" dirty="0"/>
              <a:t>   </a:t>
            </a:r>
            <a:r>
              <a:rPr lang="en-US" altLang="en-US" sz="2400" dirty="0" err="1"/>
              <a:t>int</a:t>
            </a:r>
            <a:r>
              <a:rPr lang="en-US" altLang="en-US" sz="2400" dirty="0"/>
              <a:t> age;</a:t>
            </a:r>
          </a:p>
          <a:p>
            <a:r>
              <a:rPr lang="en-US" altLang="en-US" sz="2400" dirty="0"/>
              <a:t>   Person p1 = new Person();</a:t>
            </a:r>
          </a:p>
          <a:p>
            <a:r>
              <a:rPr lang="en-US" altLang="en-US" sz="2400" dirty="0"/>
              <a:t>   p1.setAge(12);</a:t>
            </a:r>
          </a:p>
          <a:p>
            <a:r>
              <a:rPr lang="en-US" altLang="en-US" sz="2400" dirty="0"/>
              <a:t>  // The 2 lines above are in the main method.</a:t>
            </a:r>
          </a:p>
          <a:p>
            <a:r>
              <a:rPr lang="en-US" altLang="en-US" sz="2400" dirty="0"/>
              <a:t>   public void </a:t>
            </a:r>
            <a:r>
              <a:rPr lang="en-US" altLang="en-US" sz="2400" dirty="0" err="1"/>
              <a:t>setAge</a:t>
            </a:r>
            <a:r>
              <a:rPr lang="en-US" altLang="en-US" sz="2400" dirty="0"/>
              <a:t>( </a:t>
            </a:r>
            <a:r>
              <a:rPr lang="en-US" altLang="en-US" sz="2400" dirty="0" err="1"/>
              <a:t>int</a:t>
            </a:r>
            <a:r>
              <a:rPr lang="en-US" altLang="en-US" sz="2400" dirty="0"/>
              <a:t> x){</a:t>
            </a:r>
          </a:p>
          <a:p>
            <a:r>
              <a:rPr lang="en-US" altLang="en-US" sz="2400" dirty="0"/>
              <a:t>       age = x; // age belongs to the instance that called</a:t>
            </a:r>
          </a:p>
          <a:p>
            <a:r>
              <a:rPr lang="en-US" altLang="en-US" sz="2400" dirty="0"/>
              <a:t>   }</a:t>
            </a:r>
          </a:p>
          <a:p>
            <a:r>
              <a:rPr lang="en-US" altLang="en-US" sz="2400" dirty="0"/>
              <a:t>} // The line age=x; means p1.age=x;</a:t>
            </a:r>
          </a:p>
          <a:p>
            <a:endParaRPr lang="en-US" altLang="en-US" sz="2400" dirty="0"/>
          </a:p>
        </p:txBody>
      </p:sp>
      <p:sp>
        <p:nvSpPr>
          <p:cNvPr id="4" name="Content Placeholder 3">
            <a:extLst>
              <a:ext uri="{FF2B5EF4-FFF2-40B4-BE49-F238E27FC236}">
                <a16:creationId xmlns:a16="http://schemas.microsoft.com/office/drawing/2014/main" id="{7923BE24-356E-4F0F-BCD3-6E682BC6D650}"/>
              </a:ext>
            </a:extLst>
          </p:cNvPr>
          <p:cNvSpPr>
            <a:spLocks noGrp="1"/>
          </p:cNvSpPr>
          <p:nvPr>
            <p:ph sz="half" idx="10"/>
          </p:nvPr>
        </p:nvSpPr>
        <p:spPr/>
        <p:txBody>
          <a:bodyPr/>
          <a:lstStyle/>
          <a:p>
            <a:pPr lvl="1"/>
            <a:r>
              <a:rPr lang="en-US" dirty="0"/>
              <a:t>When an instance name is used to call a method, the method knows, but does not explicitly use, the instance name.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34F13DDD-4D80-4C2D-8125-98295108F205}"/>
              </a:ext>
            </a:extLst>
          </p:cNvPr>
          <p:cNvSpPr>
            <a:spLocks noGrp="1"/>
          </p:cNvSpPr>
          <p:nvPr>
            <p:ph type="title"/>
          </p:nvPr>
        </p:nvSpPr>
        <p:spPr/>
        <p:txBody>
          <a:bodyPr/>
          <a:lstStyle/>
          <a:p>
            <a:r>
              <a:rPr lang="en-US"/>
              <a:t>There are two kinds of variables inside a class</a:t>
            </a:r>
          </a:p>
        </p:txBody>
      </p:sp>
      <p:sp>
        <p:nvSpPr>
          <p:cNvPr id="67587" name="Content Placeholder 2">
            <a:extLst>
              <a:ext uri="{FF2B5EF4-FFF2-40B4-BE49-F238E27FC236}">
                <a16:creationId xmlns:a16="http://schemas.microsoft.com/office/drawing/2014/main" id="{AAFDC0C0-FB0D-40C6-A0DA-E1E309741198}"/>
              </a:ext>
            </a:extLst>
          </p:cNvPr>
          <p:cNvSpPr>
            <a:spLocks noGrp="1" noChangeArrowheads="1"/>
          </p:cNvSpPr>
          <p:nvPr>
            <p:ph sz="half" idx="1"/>
          </p:nvPr>
        </p:nvSpPr>
        <p:spPr/>
        <p:txBody>
          <a:bodyPr/>
          <a:lstStyle/>
          <a:p>
            <a:pPr lvl="1"/>
            <a:r>
              <a:rPr lang="en-US" altLang="en-US" dirty="0"/>
              <a:t>Local variables are defined inside of a method. They only pertain to that method and the variable name is not recognized outside of the method.</a:t>
            </a:r>
          </a:p>
          <a:p>
            <a:pPr lvl="1"/>
            <a:r>
              <a:rPr lang="en-US" altLang="en-US" dirty="0"/>
              <a:t>Class or instance variables are defined inside the class, but not inside of any method. These variables are recognized throughout the entire class. </a:t>
            </a:r>
          </a:p>
          <a:p>
            <a:pPr lvl="1"/>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78EABB7E-5BEC-47EE-AD0B-17FA89E17C7F}"/>
              </a:ext>
            </a:extLst>
          </p:cNvPr>
          <p:cNvSpPr>
            <a:spLocks noGrp="1"/>
          </p:cNvSpPr>
          <p:nvPr>
            <p:ph type="title"/>
          </p:nvPr>
        </p:nvSpPr>
        <p:spPr/>
        <p:txBody>
          <a:bodyPr/>
          <a:lstStyle/>
          <a:p>
            <a:r>
              <a:rPr lang="en-US" dirty="0"/>
              <a:t>Use of ‘This’</a:t>
            </a:r>
          </a:p>
        </p:txBody>
      </p:sp>
      <p:sp>
        <p:nvSpPr>
          <p:cNvPr id="69635" name="Content Placeholder 2">
            <a:extLst>
              <a:ext uri="{FF2B5EF4-FFF2-40B4-BE49-F238E27FC236}">
                <a16:creationId xmlns:a16="http://schemas.microsoft.com/office/drawing/2014/main" id="{A1FB7120-7463-410C-8B85-E1F10D5FEA8D}"/>
              </a:ext>
            </a:extLst>
          </p:cNvPr>
          <p:cNvSpPr>
            <a:spLocks noGrp="1" noChangeArrowheads="1"/>
          </p:cNvSpPr>
          <p:nvPr>
            <p:ph sz="half" idx="1"/>
          </p:nvPr>
        </p:nvSpPr>
        <p:spPr/>
        <p:txBody>
          <a:bodyPr/>
          <a:lstStyle/>
          <a:p>
            <a:endParaRPr lang="en-US" altLang="en-US" sz="2400" dirty="0"/>
          </a:p>
          <a:p>
            <a:r>
              <a:rPr lang="en-US" altLang="en-US" sz="2400" dirty="0"/>
              <a:t>public class person {</a:t>
            </a:r>
          </a:p>
          <a:p>
            <a:r>
              <a:rPr lang="en-US" altLang="en-US" sz="2400" dirty="0"/>
              <a:t>   </a:t>
            </a:r>
            <a:r>
              <a:rPr lang="en-US" altLang="en-US" sz="2400" dirty="0" err="1"/>
              <a:t>int</a:t>
            </a:r>
            <a:r>
              <a:rPr lang="en-US" altLang="en-US" sz="2400" dirty="0"/>
              <a:t> age;</a:t>
            </a:r>
          </a:p>
          <a:p>
            <a:r>
              <a:rPr lang="en-US" altLang="en-US" sz="2400" dirty="0"/>
              <a:t>   public void </a:t>
            </a:r>
            <a:r>
              <a:rPr lang="en-US" altLang="en-US" sz="2400" dirty="0" err="1"/>
              <a:t>setAge</a:t>
            </a:r>
            <a:r>
              <a:rPr lang="en-US" altLang="en-US" sz="2400" dirty="0"/>
              <a:t>( </a:t>
            </a:r>
            <a:r>
              <a:rPr lang="en-US" altLang="en-US" sz="2400" dirty="0" err="1"/>
              <a:t>int</a:t>
            </a:r>
            <a:r>
              <a:rPr lang="en-US" altLang="en-US" sz="2400" dirty="0"/>
              <a:t> age){</a:t>
            </a:r>
          </a:p>
          <a:p>
            <a:r>
              <a:rPr lang="en-US" altLang="en-US" sz="2400" dirty="0"/>
              <a:t>      </a:t>
            </a:r>
            <a:r>
              <a:rPr lang="en-US" altLang="en-US" sz="2400" dirty="0" err="1"/>
              <a:t>this.age</a:t>
            </a:r>
            <a:r>
              <a:rPr lang="en-US" altLang="en-US" sz="2400" dirty="0"/>
              <a:t> = age;</a:t>
            </a:r>
          </a:p>
          <a:p>
            <a:r>
              <a:rPr lang="en-US" altLang="en-US" sz="2400" dirty="0"/>
              <a:t>   }</a:t>
            </a:r>
          </a:p>
          <a:p>
            <a:r>
              <a:rPr lang="en-US" altLang="en-US" sz="2400" dirty="0"/>
              <a:t>} </a:t>
            </a:r>
          </a:p>
          <a:p>
            <a:endParaRPr lang="en-US" altLang="en-US" dirty="0"/>
          </a:p>
        </p:txBody>
      </p:sp>
      <p:sp>
        <p:nvSpPr>
          <p:cNvPr id="4" name="Content Placeholder 3">
            <a:extLst>
              <a:ext uri="{FF2B5EF4-FFF2-40B4-BE49-F238E27FC236}">
                <a16:creationId xmlns:a16="http://schemas.microsoft.com/office/drawing/2014/main" id="{8BBF1781-E861-4010-B7A2-2AD9320E6532}"/>
              </a:ext>
            </a:extLst>
          </p:cNvPr>
          <p:cNvSpPr>
            <a:spLocks noGrp="1"/>
          </p:cNvSpPr>
          <p:nvPr>
            <p:ph sz="half" idx="10"/>
          </p:nvPr>
        </p:nvSpPr>
        <p:spPr/>
        <p:txBody>
          <a:bodyPr/>
          <a:lstStyle/>
          <a:p>
            <a:pPr lvl="1"/>
            <a:r>
              <a:rPr lang="en-US" dirty="0"/>
              <a:t>The keyword ‘this’ is used to refer to the instance name from inside a non-static method.</a:t>
            </a:r>
          </a:p>
        </p:txBody>
      </p:sp>
      <p:sp>
        <p:nvSpPr>
          <p:cNvPr id="69636" name="Date Placeholder 3">
            <a:extLst>
              <a:ext uri="{FF2B5EF4-FFF2-40B4-BE49-F238E27FC236}">
                <a16:creationId xmlns:a16="http://schemas.microsoft.com/office/drawing/2014/main" id="{774AAFEF-74F8-4391-8870-1F7A5636AA65}"/>
              </a:ext>
            </a:extLst>
          </p:cNvPr>
          <p:cNvSpPr txBox="1">
            <a:spLocks noGrp="1"/>
          </p:cNvSpPr>
          <p:nvPr/>
        </p:nvSpPr>
        <p:spPr bwMode="auto">
          <a:xfrm>
            <a:off x="1981200" y="62484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r>
              <a:rPr lang="en-US" altLang="en-US" sz="1000">
                <a:solidFill>
                  <a:srgbClr val="000066"/>
                </a:solidFill>
                <a:latin typeface="Arial" panose="020B0604020202020204" pitchFamily="34" charset="0"/>
              </a:rPr>
              <a:t>Copyright © Texas Education Agency, 2013</a:t>
            </a:r>
          </a:p>
        </p:txBody>
      </p:sp>
      <p:sp>
        <p:nvSpPr>
          <p:cNvPr id="69637" name="Footer Placeholder 4">
            <a:extLst>
              <a:ext uri="{FF2B5EF4-FFF2-40B4-BE49-F238E27FC236}">
                <a16:creationId xmlns:a16="http://schemas.microsoft.com/office/drawing/2014/main" id="{7A05B169-7E1E-4A21-AA65-6AED9DE1CADA}"/>
              </a:ext>
            </a:extLst>
          </p:cNvPr>
          <p:cNvSpPr txBox="1">
            <a:spLocks noGrp="1"/>
          </p:cNvSpPr>
          <p:nvPr/>
        </p:nvSpPr>
        <p:spPr bwMode="auto">
          <a:xfrm>
            <a:off x="4648200" y="6248400"/>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r>
              <a:rPr lang="en-US" altLang="en-US" sz="1000">
                <a:latin typeface="Arial" panose="020B0604020202020204" pitchFamily="34" charset="0"/>
              </a:rPr>
              <a:t>IT: [Computer Programming] - [Class Basics]</a:t>
            </a:r>
          </a:p>
        </p:txBody>
      </p:sp>
      <p:sp>
        <p:nvSpPr>
          <p:cNvPr id="69638" name="Slide Number Placeholder 5">
            <a:extLst>
              <a:ext uri="{FF2B5EF4-FFF2-40B4-BE49-F238E27FC236}">
                <a16:creationId xmlns:a16="http://schemas.microsoft.com/office/drawing/2014/main" id="{B6833B7E-4C36-4A5E-A78C-8ACD95D8D781}"/>
              </a:ext>
            </a:extLst>
          </p:cNvPr>
          <p:cNvSpPr txBox="1">
            <a:spLocks noGrp="1"/>
          </p:cNvSpPr>
          <p:nvPr/>
        </p:nvSpPr>
        <p:spPr bwMode="auto">
          <a:xfrm>
            <a:off x="8077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r" eaLnBrk="1" hangingPunct="1"/>
            <a:fld id="{959F69A9-C289-46BB-9E1F-D7FE866B2BB7}" type="slidenum">
              <a:rPr lang="en-US" altLang="en-US" sz="1000">
                <a:latin typeface="Arial" panose="020B0604020202020204" pitchFamily="34" charset="0"/>
              </a:rPr>
              <a:pPr algn="r" eaLnBrk="1" hangingPunct="1"/>
              <a:t>26</a:t>
            </a:fld>
            <a:endParaRPr lang="en-US" altLang="en-US" sz="100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97766CD9-9A8B-41CE-B5CF-4A95472A178F}"/>
              </a:ext>
            </a:extLst>
          </p:cNvPr>
          <p:cNvSpPr>
            <a:spLocks noGrp="1"/>
          </p:cNvSpPr>
          <p:nvPr>
            <p:ph type="title"/>
          </p:nvPr>
        </p:nvSpPr>
        <p:spPr>
          <a:xfrm>
            <a:off x="740664" y="407209"/>
            <a:ext cx="10059452" cy="876300"/>
          </a:xfrm>
        </p:spPr>
        <p:txBody>
          <a:bodyPr/>
          <a:lstStyle/>
          <a:p>
            <a:r>
              <a:rPr lang="en-US" dirty="0"/>
              <a:t>Use of ‘This’</a:t>
            </a:r>
          </a:p>
        </p:txBody>
      </p:sp>
      <p:sp>
        <p:nvSpPr>
          <p:cNvPr id="71683" name="Content Placeholder 2">
            <a:extLst>
              <a:ext uri="{FF2B5EF4-FFF2-40B4-BE49-F238E27FC236}">
                <a16:creationId xmlns:a16="http://schemas.microsoft.com/office/drawing/2014/main" id="{7BE3B42E-E5C2-4FE7-96F8-A62A26B80E5F}"/>
              </a:ext>
            </a:extLst>
          </p:cNvPr>
          <p:cNvSpPr>
            <a:spLocks noGrp="1" noChangeArrowheads="1"/>
          </p:cNvSpPr>
          <p:nvPr>
            <p:ph sz="half" idx="1"/>
          </p:nvPr>
        </p:nvSpPr>
        <p:spPr>
          <a:xfrm>
            <a:off x="740664" y="1420420"/>
            <a:ext cx="11055750" cy="924574"/>
          </a:xfrm>
        </p:spPr>
        <p:txBody>
          <a:bodyPr/>
          <a:lstStyle/>
          <a:p>
            <a:pPr lvl="1"/>
            <a:r>
              <a:rPr lang="en-US" altLang="en-US" dirty="0"/>
              <a:t>The keyword ‘this’ helps to distinguish local variables from instance variables of the same name.</a:t>
            </a:r>
          </a:p>
          <a:p>
            <a:endParaRPr lang="en-US" altLang="en-US" dirty="0"/>
          </a:p>
        </p:txBody>
      </p:sp>
      <p:sp>
        <p:nvSpPr>
          <p:cNvPr id="9" name="Content Placeholder 2">
            <a:extLst>
              <a:ext uri="{FF2B5EF4-FFF2-40B4-BE49-F238E27FC236}">
                <a16:creationId xmlns:a16="http://schemas.microsoft.com/office/drawing/2014/main" id="{17F6FD65-2A7C-4A08-89F8-ABD33DF51485}"/>
              </a:ext>
            </a:extLst>
          </p:cNvPr>
          <p:cNvSpPr txBox="1">
            <a:spLocks noChangeArrowheads="1"/>
          </p:cNvSpPr>
          <p:nvPr/>
        </p:nvSpPr>
        <p:spPr>
          <a:xfrm>
            <a:off x="1703439" y="2632587"/>
            <a:ext cx="10092974" cy="4033684"/>
          </a:xfrm>
          <a:prstGeom prst="rect">
            <a:avLst/>
          </a:prstGeom>
        </p:spPr>
        <p:txBody>
          <a:bodyPr lIns="0" tIns="0" rIns="0" bIns="0">
            <a:noAutofit/>
          </a:bodyPr>
          <a:lstStyle>
            <a:lvl1pPr marL="0" indent="0" algn="l" rtl="0" fontAlgn="base">
              <a:lnSpc>
                <a:spcPct val="100000"/>
              </a:lnSpc>
              <a:spcBef>
                <a:spcPts val="1000"/>
              </a:spcBef>
              <a:spcAft>
                <a:spcPct val="0"/>
              </a:spcAft>
              <a:buFontTx/>
              <a:buNone/>
              <a:defRPr sz="2600" kern="1200">
                <a:solidFill>
                  <a:schemeClr val="tx1"/>
                </a:solidFill>
                <a:latin typeface="Open Sans"/>
                <a:ea typeface="+mn-ea"/>
                <a:cs typeface="+mn-cs"/>
              </a:defRPr>
            </a:lvl1pPr>
            <a:lvl2pPr marL="342900" indent="-342900" algn="l" rtl="0" fontAlgn="base">
              <a:lnSpc>
                <a:spcPct val="100000"/>
              </a:lnSpc>
              <a:spcBef>
                <a:spcPts val="1000"/>
              </a:spcBef>
              <a:spcAft>
                <a:spcPct val="0"/>
              </a:spcAft>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rtl="0" fontAlgn="base">
              <a:lnSpc>
                <a:spcPct val="100000"/>
              </a:lnSpc>
              <a:spcBef>
                <a:spcPts val="500"/>
              </a:spcBef>
              <a:spcAft>
                <a:spcPct val="0"/>
              </a:spcAft>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rtl="0" fontAlgn="base">
              <a:lnSpc>
                <a:spcPct val="100000"/>
              </a:lnSpc>
              <a:spcBef>
                <a:spcPts val="500"/>
              </a:spcBef>
              <a:spcAft>
                <a:spcPct val="0"/>
              </a:spcAft>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rtl="0" fontAlgn="base">
              <a:lnSpc>
                <a:spcPct val="100000"/>
              </a:lnSpc>
              <a:spcBef>
                <a:spcPts val="500"/>
              </a:spcBef>
              <a:spcAft>
                <a:spcPct val="0"/>
              </a:spcAft>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eaLnBrk="1" hangingPunct="1"/>
            <a:r>
              <a:rPr lang="en-US" altLang="en-US" sz="2200" dirty="0"/>
              <a:t>public class person {</a:t>
            </a:r>
          </a:p>
          <a:p>
            <a:pPr defTabSz="914400" eaLnBrk="1" hangingPunct="1"/>
            <a:r>
              <a:rPr lang="en-US" altLang="en-US" sz="2200" dirty="0"/>
              <a:t>   </a:t>
            </a:r>
            <a:r>
              <a:rPr lang="en-US" altLang="en-US" sz="2200" dirty="0" err="1"/>
              <a:t>int</a:t>
            </a:r>
            <a:r>
              <a:rPr lang="en-US" altLang="en-US" sz="2200" dirty="0"/>
              <a:t> age; // this ‘age’ is defined inside the class.</a:t>
            </a:r>
          </a:p>
          <a:p>
            <a:pPr defTabSz="914400" eaLnBrk="1" hangingPunct="1"/>
            <a:endParaRPr lang="en-US" altLang="en-US" sz="2200" dirty="0"/>
          </a:p>
          <a:p>
            <a:pPr defTabSz="914400" eaLnBrk="1" hangingPunct="1"/>
            <a:r>
              <a:rPr lang="en-US" altLang="en-US" sz="2200" dirty="0"/>
              <a:t>   public void </a:t>
            </a:r>
            <a:r>
              <a:rPr lang="en-US" altLang="en-US" sz="2200" dirty="0" err="1"/>
              <a:t>setAge</a:t>
            </a:r>
            <a:r>
              <a:rPr lang="en-US" altLang="en-US" sz="2200" dirty="0"/>
              <a:t>( </a:t>
            </a:r>
            <a:r>
              <a:rPr lang="en-US" altLang="en-US" sz="2200" dirty="0" err="1"/>
              <a:t>int</a:t>
            </a:r>
            <a:r>
              <a:rPr lang="en-US" altLang="en-US" sz="2200" dirty="0"/>
              <a:t> age){  // defined in a method</a:t>
            </a:r>
          </a:p>
          <a:p>
            <a:pPr defTabSz="914400" eaLnBrk="1" hangingPunct="1"/>
            <a:r>
              <a:rPr lang="en-US" altLang="en-US" sz="2200" dirty="0"/>
              <a:t>      </a:t>
            </a:r>
            <a:r>
              <a:rPr lang="en-US" altLang="en-US" sz="2200" dirty="0" err="1"/>
              <a:t>this.age</a:t>
            </a:r>
            <a:r>
              <a:rPr lang="en-US" altLang="en-US" sz="2200" dirty="0"/>
              <a:t> = age;</a:t>
            </a:r>
          </a:p>
          <a:p>
            <a:pPr defTabSz="914400" eaLnBrk="1" hangingPunct="1"/>
            <a:r>
              <a:rPr lang="en-US" altLang="en-US" sz="2200" dirty="0"/>
              <a:t>   }</a:t>
            </a:r>
          </a:p>
          <a:p>
            <a:pPr defTabSz="914400" eaLnBrk="1" hangingPunct="1"/>
            <a:r>
              <a:rPr lang="en-US" altLang="en-US" sz="2200" dirty="0"/>
              <a:t>}</a:t>
            </a:r>
          </a:p>
          <a:p>
            <a:pPr defTabSz="914400" eaLnBrk="1" hangingPunct="1"/>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075B637B-11B7-423C-B470-9DFA9E52F72D}"/>
              </a:ext>
            </a:extLst>
          </p:cNvPr>
          <p:cNvSpPr>
            <a:spLocks noGrp="1"/>
          </p:cNvSpPr>
          <p:nvPr>
            <p:ph type="title"/>
          </p:nvPr>
        </p:nvSpPr>
        <p:spPr/>
        <p:txBody>
          <a:bodyPr/>
          <a:lstStyle/>
          <a:p>
            <a:r>
              <a:rPr lang="en-US"/>
              <a:t>Anonymous Objects (or Instances)</a:t>
            </a:r>
          </a:p>
        </p:txBody>
      </p:sp>
      <p:sp>
        <p:nvSpPr>
          <p:cNvPr id="73731" name="Content Placeholder 2">
            <a:extLst>
              <a:ext uri="{FF2B5EF4-FFF2-40B4-BE49-F238E27FC236}">
                <a16:creationId xmlns:a16="http://schemas.microsoft.com/office/drawing/2014/main" id="{9CCE3B0F-AE66-4822-9754-6039DF2DCB3F}"/>
              </a:ext>
            </a:extLst>
          </p:cNvPr>
          <p:cNvSpPr>
            <a:spLocks noGrp="1" noChangeArrowheads="1"/>
          </p:cNvSpPr>
          <p:nvPr>
            <p:ph sz="half" idx="1"/>
          </p:nvPr>
        </p:nvSpPr>
        <p:spPr/>
        <p:txBody>
          <a:bodyPr/>
          <a:lstStyle/>
          <a:p>
            <a:pPr lvl="1"/>
            <a:r>
              <a:rPr lang="en-US" altLang="en-US" dirty="0"/>
              <a:t>Anonymous Objects are instantiated without a name.</a:t>
            </a:r>
          </a:p>
          <a:p>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9E00510A-7B85-496B-B658-2FDF5B4EBEC6}"/>
              </a:ext>
            </a:extLst>
          </p:cNvPr>
          <p:cNvSpPr>
            <a:spLocks noGrp="1"/>
          </p:cNvSpPr>
          <p:nvPr>
            <p:ph type="title"/>
          </p:nvPr>
        </p:nvSpPr>
        <p:spPr>
          <a:xfrm>
            <a:off x="740664" y="407209"/>
            <a:ext cx="10984304" cy="876300"/>
          </a:xfrm>
        </p:spPr>
        <p:txBody>
          <a:bodyPr/>
          <a:lstStyle/>
          <a:p>
            <a:pPr fontAlgn="auto">
              <a:spcAft>
                <a:spcPts val="0"/>
              </a:spcAft>
              <a:defRPr/>
            </a:pPr>
            <a:r>
              <a:rPr lang="en-US" sz="2800" dirty="0"/>
              <a:t>If a method requires an object to be </a:t>
            </a:r>
            <a:r>
              <a:rPr lang="en-US" sz="2800" dirty="0">
                <a:solidFill>
                  <a:srgbClr val="F9070D"/>
                </a:solidFill>
              </a:rPr>
              <a:t>passed in as an argument</a:t>
            </a:r>
            <a:r>
              <a:rPr lang="en-US" sz="2800" dirty="0"/>
              <a:t>…</a:t>
            </a:r>
          </a:p>
        </p:txBody>
      </p:sp>
      <p:sp>
        <p:nvSpPr>
          <p:cNvPr id="75779" name="Content Placeholder 2">
            <a:extLst>
              <a:ext uri="{FF2B5EF4-FFF2-40B4-BE49-F238E27FC236}">
                <a16:creationId xmlns:a16="http://schemas.microsoft.com/office/drawing/2014/main" id="{C55E1B28-A235-4BD6-9273-EA5DB9474A8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endParaRPr lang="en-US" altLang="en-US" sz="2400" dirty="0">
              <a:solidFill>
                <a:schemeClr val="accent2"/>
              </a:solidFill>
            </a:endParaRPr>
          </a:p>
          <a:p>
            <a:pPr>
              <a:buFont typeface="Wingdings" panose="05000000000000000000" pitchFamily="2" charset="2"/>
              <a:buNone/>
            </a:pPr>
            <a:r>
              <a:rPr lang="en-US" altLang="en-US" sz="2400" dirty="0"/>
              <a:t>Food f = new Food(“chicken”); // create object</a:t>
            </a:r>
          </a:p>
          <a:p>
            <a:pPr>
              <a:buFont typeface="Wingdings" panose="05000000000000000000" pitchFamily="2" charset="2"/>
              <a:buNone/>
            </a:pPr>
            <a:r>
              <a:rPr lang="en-US" altLang="en-US" sz="2400" dirty="0" err="1"/>
              <a:t>getCalories</a:t>
            </a:r>
            <a:r>
              <a:rPr lang="en-US" altLang="en-US" sz="2400" dirty="0"/>
              <a:t>(</a:t>
            </a:r>
            <a:r>
              <a:rPr lang="en-US" altLang="en-US" sz="2400" dirty="0">
                <a:solidFill>
                  <a:srgbClr val="FF0000"/>
                </a:solidFill>
              </a:rPr>
              <a:t>f</a:t>
            </a:r>
            <a:r>
              <a:rPr lang="en-US" altLang="en-US" sz="2400" dirty="0"/>
              <a:t>);   // call method, passing object named f</a:t>
            </a:r>
          </a:p>
          <a:p>
            <a:pPr>
              <a:buFont typeface="Wingdings" panose="05000000000000000000" pitchFamily="2" charset="2"/>
              <a:buNone/>
            </a:pPr>
            <a:endParaRPr lang="en-US" altLang="en-US" sz="2400" dirty="0"/>
          </a:p>
          <a:p>
            <a:pPr>
              <a:buFont typeface="Wingdings" panose="05000000000000000000" pitchFamily="2" charset="2"/>
              <a:buNone/>
            </a:pPr>
            <a:r>
              <a:rPr lang="en-US" altLang="en-US" sz="2400" dirty="0"/>
              <a:t>public void </a:t>
            </a:r>
            <a:r>
              <a:rPr lang="en-US" altLang="en-US" sz="2400" dirty="0" err="1"/>
              <a:t>getCalories</a:t>
            </a:r>
            <a:r>
              <a:rPr lang="en-US" altLang="en-US" sz="2400" dirty="0"/>
              <a:t>(Food x) { </a:t>
            </a:r>
          </a:p>
          <a:p>
            <a:pPr>
              <a:buFont typeface="Wingdings" panose="05000000000000000000" pitchFamily="2" charset="2"/>
              <a:buNone/>
            </a:pPr>
            <a:r>
              <a:rPr lang="en-US" altLang="en-US" sz="2400" dirty="0"/>
              <a:t>      // code goes here. Method definition</a:t>
            </a:r>
          </a:p>
          <a:p>
            <a:pPr>
              <a:buFont typeface="Wingdings" panose="05000000000000000000" pitchFamily="2" charset="2"/>
              <a:buNone/>
            </a:pPr>
            <a:r>
              <a:rPr lang="en-US" altLang="en-US" sz="2400" dirty="0"/>
              <a:t>}</a:t>
            </a:r>
          </a:p>
          <a:p>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B938A7F-A66A-4987-B6C4-985B9E463A46}"/>
              </a:ext>
            </a:extLst>
          </p:cNvPr>
          <p:cNvSpPr>
            <a:spLocks noGrp="1"/>
          </p:cNvSpPr>
          <p:nvPr>
            <p:ph type="title"/>
          </p:nvPr>
        </p:nvSpPr>
        <p:spPr/>
        <p:txBody>
          <a:bodyPr/>
          <a:lstStyle/>
          <a:p>
            <a:pPr fontAlgn="auto">
              <a:spcAft>
                <a:spcPts val="0"/>
              </a:spcAft>
              <a:defRPr/>
            </a:pPr>
            <a:r>
              <a:rPr lang="en-US" dirty="0"/>
              <a:t>A Little Programming History</a:t>
            </a:r>
          </a:p>
        </p:txBody>
      </p:sp>
      <p:sp>
        <p:nvSpPr>
          <p:cNvPr id="16387" name="Content Placeholder 2">
            <a:extLst>
              <a:ext uri="{FF2B5EF4-FFF2-40B4-BE49-F238E27FC236}">
                <a16:creationId xmlns:a16="http://schemas.microsoft.com/office/drawing/2014/main" id="{15F7BE84-5EA2-4956-AC20-8A8646EB11D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dirty="0"/>
              <a:t>In the early days programmers mixed data and procedures all in the same program. As programs got longer and more complicated, they also were very difficult to understand and maintain. Programmers found that they often repeated similar blocks of code throughout a program.</a:t>
            </a:r>
          </a:p>
          <a:p>
            <a:pPr>
              <a:buFont typeface="Wingdings" panose="05000000000000000000" pitchFamily="2" charset="2"/>
              <a:buNone/>
            </a:pPr>
            <a:endParaRPr lang="en-US" altLang="en-US" dirty="0"/>
          </a:p>
          <a:p>
            <a:pPr>
              <a:buFont typeface="Wingdings" panose="05000000000000000000" pitchFamily="2" charset="2"/>
              <a:buNone/>
            </a:pPr>
            <a:r>
              <a:rPr lang="en-US" altLang="en-US" dirty="0"/>
              <a:t>This type of programming is sometimes referred to as ‘</a:t>
            </a:r>
            <a:r>
              <a:rPr lang="en-US" altLang="en-US" dirty="0">
                <a:solidFill>
                  <a:srgbClr val="FF0000"/>
                </a:solidFill>
              </a:rPr>
              <a:t>procedural</a:t>
            </a:r>
            <a:r>
              <a:rPr lang="en-US" altLang="en-US" dirty="0"/>
              <a:t>’.</a:t>
            </a:r>
          </a:p>
          <a:p>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90AC21BE-E351-4B45-B3AC-4118A1C56480}"/>
              </a:ext>
            </a:extLst>
          </p:cNvPr>
          <p:cNvSpPr>
            <a:spLocks noGrp="1"/>
          </p:cNvSpPr>
          <p:nvPr>
            <p:ph type="title"/>
          </p:nvPr>
        </p:nvSpPr>
        <p:spPr>
          <a:xfrm>
            <a:off x="740663" y="407209"/>
            <a:ext cx="10645091" cy="876300"/>
          </a:xfrm>
        </p:spPr>
        <p:txBody>
          <a:bodyPr/>
          <a:lstStyle/>
          <a:p>
            <a:pPr fontAlgn="auto">
              <a:spcAft>
                <a:spcPts val="0"/>
              </a:spcAft>
              <a:defRPr/>
            </a:pPr>
            <a:r>
              <a:rPr lang="en-US" sz="2800" dirty="0"/>
              <a:t>An </a:t>
            </a:r>
            <a:r>
              <a:rPr lang="en-US" sz="2800" dirty="0">
                <a:solidFill>
                  <a:srgbClr val="FF0000"/>
                </a:solidFill>
              </a:rPr>
              <a:t>anonymous object</a:t>
            </a:r>
            <a:r>
              <a:rPr lang="en-US" sz="2800" dirty="0"/>
              <a:t> is a shortcut when a name is not required</a:t>
            </a:r>
          </a:p>
        </p:txBody>
      </p:sp>
      <p:sp>
        <p:nvSpPr>
          <p:cNvPr id="77827" name="Content Placeholder 2">
            <a:extLst>
              <a:ext uri="{FF2B5EF4-FFF2-40B4-BE49-F238E27FC236}">
                <a16:creationId xmlns:a16="http://schemas.microsoft.com/office/drawing/2014/main" id="{97B4DD77-AE76-4160-B7B5-11D283E8BD17}"/>
              </a:ext>
            </a:extLst>
          </p:cNvPr>
          <p:cNvSpPr>
            <a:spLocks noGrp="1" noChangeArrowheads="1"/>
          </p:cNvSpPr>
          <p:nvPr>
            <p:ph sz="half" idx="1"/>
          </p:nvPr>
        </p:nvSpPr>
        <p:spPr bwMode="auto">
          <a:xfrm>
            <a:off x="740663" y="1442543"/>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endParaRPr lang="en-US" altLang="en-US" sz="2400" dirty="0">
              <a:solidFill>
                <a:schemeClr val="hlink"/>
              </a:solidFill>
            </a:endParaRPr>
          </a:p>
          <a:p>
            <a:pPr>
              <a:buFont typeface="Wingdings" panose="05000000000000000000" pitchFamily="2" charset="2"/>
              <a:buNone/>
            </a:pPr>
            <a:r>
              <a:rPr lang="en-US" altLang="en-US" sz="2400" dirty="0"/>
              <a:t>// The calling line does not use a name</a:t>
            </a:r>
          </a:p>
          <a:p>
            <a:pPr>
              <a:buFont typeface="Wingdings" panose="05000000000000000000" pitchFamily="2" charset="2"/>
              <a:buNone/>
            </a:pPr>
            <a:r>
              <a:rPr lang="en-US" altLang="en-US" sz="2400" dirty="0" err="1"/>
              <a:t>getCalories</a:t>
            </a:r>
            <a:r>
              <a:rPr lang="en-US" altLang="en-US" sz="2400" dirty="0"/>
              <a:t>(</a:t>
            </a:r>
            <a:r>
              <a:rPr lang="en-US" altLang="en-US" sz="2400" dirty="0">
                <a:solidFill>
                  <a:srgbClr val="FF0000"/>
                </a:solidFill>
              </a:rPr>
              <a:t>new Food(“chicken”)</a:t>
            </a:r>
            <a:r>
              <a:rPr lang="en-US" altLang="en-US" sz="2400" dirty="0"/>
              <a:t>);   </a:t>
            </a:r>
          </a:p>
          <a:p>
            <a:pPr>
              <a:buFont typeface="Wingdings" panose="05000000000000000000" pitchFamily="2" charset="2"/>
              <a:buNone/>
            </a:pPr>
            <a:endParaRPr lang="en-US" altLang="en-US" sz="2400" dirty="0"/>
          </a:p>
          <a:p>
            <a:pPr>
              <a:buFont typeface="Wingdings" panose="05000000000000000000" pitchFamily="2" charset="2"/>
              <a:buNone/>
            </a:pPr>
            <a:r>
              <a:rPr lang="en-US" altLang="en-US" sz="2400" dirty="0"/>
              <a:t>public void </a:t>
            </a:r>
            <a:r>
              <a:rPr lang="en-US" altLang="en-US" sz="2400" dirty="0" err="1"/>
              <a:t>getCalories</a:t>
            </a:r>
            <a:r>
              <a:rPr lang="en-US" altLang="en-US" sz="2400" dirty="0"/>
              <a:t>(Food x) { </a:t>
            </a:r>
          </a:p>
          <a:p>
            <a:pPr>
              <a:buFont typeface="Wingdings" panose="05000000000000000000" pitchFamily="2" charset="2"/>
              <a:buNone/>
            </a:pPr>
            <a:r>
              <a:rPr lang="en-US" altLang="en-US" sz="2400" dirty="0"/>
              <a:t>      // The method names the object ‘x’</a:t>
            </a:r>
          </a:p>
          <a:p>
            <a:pPr>
              <a:buFont typeface="Wingdings" panose="05000000000000000000" pitchFamily="2" charset="2"/>
              <a:buNone/>
            </a:pPr>
            <a:r>
              <a:rPr lang="en-US" altLang="en-US" sz="2400" dirty="0"/>
              <a:t>}</a:t>
            </a:r>
          </a:p>
          <a:p>
            <a:endParaRPr lang="en-US" alt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410C5002-255F-4F69-8C76-3D73C65AB849}"/>
              </a:ext>
            </a:extLst>
          </p:cNvPr>
          <p:cNvSpPr>
            <a:spLocks noGrp="1"/>
          </p:cNvSpPr>
          <p:nvPr>
            <p:ph type="title"/>
          </p:nvPr>
        </p:nvSpPr>
        <p:spPr/>
        <p:txBody>
          <a:bodyPr/>
          <a:lstStyle/>
          <a:p>
            <a:r>
              <a:rPr lang="en-US"/>
              <a:t>Review</a:t>
            </a:r>
          </a:p>
        </p:txBody>
      </p:sp>
      <p:sp>
        <p:nvSpPr>
          <p:cNvPr id="79875" name="Content Placeholder 2">
            <a:extLst>
              <a:ext uri="{FF2B5EF4-FFF2-40B4-BE49-F238E27FC236}">
                <a16:creationId xmlns:a16="http://schemas.microsoft.com/office/drawing/2014/main" id="{702AFF2F-E9A7-468C-BBEC-FC6CBCFFC476}"/>
              </a:ext>
            </a:extLst>
          </p:cNvPr>
          <p:cNvSpPr>
            <a:spLocks noGrp="1" noChangeArrowheads="1"/>
          </p:cNvSpPr>
          <p:nvPr>
            <p:ph sz="half" idx="1"/>
          </p:nvPr>
        </p:nvSpPr>
        <p:spPr/>
        <p:txBody>
          <a:bodyPr/>
          <a:lstStyle/>
          <a:p>
            <a:pPr lvl="1"/>
            <a:r>
              <a:rPr lang="en-US" altLang="en-US" dirty="0"/>
              <a:t>What do you call the thing that is used to create a new instance of a class?</a:t>
            </a:r>
          </a:p>
          <a:p>
            <a:pPr lvl="1"/>
            <a:r>
              <a:rPr lang="en-US" altLang="en-US" dirty="0"/>
              <a:t>What 2 things can a class contain?</a:t>
            </a:r>
          </a:p>
          <a:p>
            <a:pPr lvl="1"/>
            <a:r>
              <a:rPr lang="en-US" altLang="en-US" dirty="0"/>
              <a:t>How do you access fields that belong to an instance?</a:t>
            </a:r>
          </a:p>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6BCC73A-0075-4396-8289-D33B813DFB6E}"/>
              </a:ext>
            </a:extLst>
          </p:cNvPr>
          <p:cNvSpPr>
            <a:spLocks noGrp="1"/>
          </p:cNvSpPr>
          <p:nvPr>
            <p:ph type="title"/>
          </p:nvPr>
        </p:nvSpPr>
        <p:spPr/>
        <p:txBody>
          <a:bodyPr/>
          <a:lstStyle/>
          <a:p>
            <a:pPr fontAlgn="auto">
              <a:spcAft>
                <a:spcPts val="0"/>
              </a:spcAft>
              <a:defRPr/>
            </a:pPr>
            <a:r>
              <a:rPr lang="en-US" dirty="0"/>
              <a:t>A new way of looking at programming</a:t>
            </a:r>
          </a:p>
        </p:txBody>
      </p:sp>
      <p:sp>
        <p:nvSpPr>
          <p:cNvPr id="18435" name="Content Placeholder 2">
            <a:extLst>
              <a:ext uri="{FF2B5EF4-FFF2-40B4-BE49-F238E27FC236}">
                <a16:creationId xmlns:a16="http://schemas.microsoft.com/office/drawing/2014/main" id="{5A44C9B2-BCCE-4D77-8B90-59454C3622F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sz="2400" dirty="0"/>
              <a:t>Eventually programmers began to define the code they were writing in more modular ways, creating ‘classes’ with particular actions and characteristics. </a:t>
            </a:r>
          </a:p>
          <a:p>
            <a:pPr>
              <a:buFont typeface="Wingdings" panose="05000000000000000000" pitchFamily="2" charset="2"/>
              <a:buNone/>
            </a:pPr>
            <a:endParaRPr lang="en-US" altLang="en-US" sz="2400" dirty="0"/>
          </a:p>
          <a:p>
            <a:pPr>
              <a:buFont typeface="Wingdings" panose="05000000000000000000" pitchFamily="2" charset="2"/>
              <a:buNone/>
            </a:pPr>
            <a:r>
              <a:rPr lang="en-US" altLang="en-US" sz="2400" dirty="0"/>
              <a:t>Classes could be more easily defined and re-used in other applications. Different classes interact with each other using their actions and characteristics. The better the classes are defined, the less code programmers have to write to accomplish a task.</a:t>
            </a:r>
          </a:p>
          <a:p>
            <a:pPr>
              <a:buFont typeface="Wingdings" panose="05000000000000000000" pitchFamily="2" charset="2"/>
              <a:buNone/>
            </a:pPr>
            <a:endParaRPr lang="en-US" altLang="en-US" sz="2400" dirty="0"/>
          </a:p>
          <a:p>
            <a:pPr>
              <a:buFont typeface="Wingdings" panose="05000000000000000000" pitchFamily="2" charset="2"/>
              <a:buNone/>
            </a:pPr>
            <a:r>
              <a:rPr lang="en-US" altLang="en-US" sz="2400" dirty="0"/>
              <a:t>This type of programming is called ‘</a:t>
            </a:r>
            <a:r>
              <a:rPr lang="en-US" altLang="en-US" sz="2400" dirty="0">
                <a:solidFill>
                  <a:srgbClr val="FF0000"/>
                </a:solidFill>
              </a:rPr>
              <a:t>object oriented</a:t>
            </a:r>
            <a:r>
              <a:rPr lang="en-US" altLang="en-US" sz="2400" dirty="0"/>
              <a:t>’.</a:t>
            </a:r>
          </a:p>
          <a:p>
            <a:endParaRPr lang="en-US" alt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2496AAE9-99DA-4532-9EE8-55C2FFAECEDC}"/>
              </a:ext>
            </a:extLst>
          </p:cNvPr>
          <p:cNvSpPr>
            <a:spLocks noGrp="1"/>
          </p:cNvSpPr>
          <p:nvPr>
            <p:ph type="title"/>
          </p:nvPr>
        </p:nvSpPr>
        <p:spPr/>
        <p:txBody>
          <a:bodyPr/>
          <a:lstStyle/>
          <a:p>
            <a:pPr fontAlgn="auto">
              <a:spcAft>
                <a:spcPts val="0"/>
              </a:spcAft>
              <a:defRPr/>
            </a:pPr>
            <a:r>
              <a:rPr lang="en-US" dirty="0"/>
              <a:t>A Comparison</a:t>
            </a:r>
          </a:p>
        </p:txBody>
      </p:sp>
      <p:sp>
        <p:nvSpPr>
          <p:cNvPr id="20483" name="Content Placeholder 2">
            <a:extLst>
              <a:ext uri="{FF2B5EF4-FFF2-40B4-BE49-F238E27FC236}">
                <a16:creationId xmlns:a16="http://schemas.microsoft.com/office/drawing/2014/main" id="{F1D6436A-F23D-4A4D-B090-CC704A8AA14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Wingdings" panose="05000000000000000000" pitchFamily="2" charset="2"/>
              <a:buNone/>
            </a:pPr>
            <a:r>
              <a:rPr lang="en-US" altLang="en-US" dirty="0">
                <a:solidFill>
                  <a:schemeClr val="accent2"/>
                </a:solidFill>
              </a:rPr>
              <a:t>Procedural programming </a:t>
            </a:r>
            <a:r>
              <a:rPr lang="en-US" altLang="en-US" dirty="0"/>
              <a:t>could be compared to writing a novel. It starts from the beginning; the characters, actions, and plot develop throughout the book; and, most parts of the book are not made to stand on their own.</a:t>
            </a:r>
          </a:p>
          <a:p>
            <a:pPr>
              <a:buFont typeface="Wingdings" panose="05000000000000000000" pitchFamily="2" charset="2"/>
              <a:buNone/>
            </a:pPr>
            <a:endParaRPr lang="en-US" altLang="en-US" dirty="0"/>
          </a:p>
          <a:p>
            <a:pPr>
              <a:buFont typeface="Wingdings" panose="05000000000000000000" pitchFamily="2" charset="2"/>
              <a:buNone/>
            </a:pPr>
            <a:r>
              <a:rPr lang="en-US" altLang="en-US" dirty="0">
                <a:solidFill>
                  <a:schemeClr val="accent2"/>
                </a:solidFill>
              </a:rPr>
              <a:t>Object oriented programming </a:t>
            </a:r>
            <a:r>
              <a:rPr lang="en-US" altLang="en-US" dirty="0"/>
              <a:t>could be compared to writing a recipe book, in which measurements, ingredients, cooking techniques, and utensils are described separately; then pulled together into individual menus. Each menu in the book does not need to re-define how to stir-fry or how much a cup is.</a:t>
            </a:r>
          </a:p>
          <a:p>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8C832C38-E50F-4244-87A7-DD8FEE5FF558}"/>
              </a:ext>
            </a:extLst>
          </p:cNvPr>
          <p:cNvSpPr>
            <a:spLocks noGrp="1"/>
          </p:cNvSpPr>
          <p:nvPr>
            <p:ph type="title"/>
          </p:nvPr>
        </p:nvSpPr>
        <p:spPr/>
        <p:txBody>
          <a:bodyPr/>
          <a:lstStyle/>
          <a:p>
            <a:pPr fontAlgn="auto">
              <a:spcAft>
                <a:spcPts val="0"/>
              </a:spcAft>
              <a:defRPr/>
            </a:pPr>
            <a:r>
              <a:rPr lang="en-US" dirty="0"/>
              <a:t>Java files</a:t>
            </a:r>
          </a:p>
        </p:txBody>
      </p:sp>
      <p:sp>
        <p:nvSpPr>
          <p:cNvPr id="22531" name="Content Placeholder 2">
            <a:extLst>
              <a:ext uri="{FF2B5EF4-FFF2-40B4-BE49-F238E27FC236}">
                <a16:creationId xmlns:a16="http://schemas.microsoft.com/office/drawing/2014/main" id="{216AA140-432D-48E5-9D47-E368F11D0CC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Most Java files are classes. The name of the class is the same as the file name.</a:t>
            </a:r>
          </a:p>
          <a:p>
            <a:pPr lvl="1"/>
            <a:r>
              <a:rPr lang="en-US" altLang="en-US" dirty="0"/>
              <a:t>The Monkey class is defined in the file Monkey.java.</a:t>
            </a:r>
          </a:p>
          <a:p>
            <a:pPr lvl="1"/>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92A0EE2-9457-47B2-9ED6-473FDBCBC3F8}"/>
              </a:ext>
            </a:extLst>
          </p:cNvPr>
          <p:cNvSpPr>
            <a:spLocks noGrp="1"/>
          </p:cNvSpPr>
          <p:nvPr>
            <p:ph type="title"/>
          </p:nvPr>
        </p:nvSpPr>
        <p:spPr/>
        <p:txBody>
          <a:bodyPr/>
          <a:lstStyle/>
          <a:p>
            <a:pPr fontAlgn="auto">
              <a:spcAft>
                <a:spcPts val="0"/>
              </a:spcAft>
              <a:defRPr/>
            </a:pPr>
            <a:r>
              <a:rPr lang="en-US" sz="2600" dirty="0"/>
              <a:t>How are Classes and Objects related?</a:t>
            </a:r>
          </a:p>
        </p:txBody>
      </p:sp>
      <p:sp>
        <p:nvSpPr>
          <p:cNvPr id="24579" name="Content Placeholder 2">
            <a:extLst>
              <a:ext uri="{FF2B5EF4-FFF2-40B4-BE49-F238E27FC236}">
                <a16:creationId xmlns:a16="http://schemas.microsoft.com/office/drawing/2014/main" id="{ACA7D8D9-621F-44F2-AE81-A2DAA243A8E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A Class is the definition of an Object, in the same way a blueprint is the definition of a car. </a:t>
            </a:r>
          </a:p>
          <a:p>
            <a:pPr lvl="1"/>
            <a:r>
              <a:rPr lang="en-US" altLang="en-US" dirty="0"/>
              <a:t>An Object is a specific instance of a Class, in the same way that your car is specific instance of the blueprint. </a:t>
            </a:r>
          </a:p>
          <a:p>
            <a:pPr lvl="1"/>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D3BA37F8-ADB7-4B20-AE29-77DFB9F5C90D}"/>
              </a:ext>
            </a:extLst>
          </p:cNvPr>
          <p:cNvSpPr>
            <a:spLocks noGrp="1"/>
          </p:cNvSpPr>
          <p:nvPr>
            <p:ph type="title"/>
          </p:nvPr>
        </p:nvSpPr>
        <p:spPr/>
        <p:txBody>
          <a:bodyPr/>
          <a:lstStyle/>
          <a:p>
            <a:pPr fontAlgn="auto">
              <a:spcAft>
                <a:spcPts val="0"/>
              </a:spcAft>
              <a:defRPr/>
            </a:pPr>
            <a:r>
              <a:rPr lang="en-US" dirty="0"/>
              <a:t>A Class only contains two things:</a:t>
            </a:r>
          </a:p>
        </p:txBody>
      </p:sp>
      <p:sp>
        <p:nvSpPr>
          <p:cNvPr id="26627" name="Content Placeholder 2">
            <a:extLst>
              <a:ext uri="{FF2B5EF4-FFF2-40B4-BE49-F238E27FC236}">
                <a16:creationId xmlns:a16="http://schemas.microsoft.com/office/drawing/2014/main" id="{AF219EC2-724F-4FB6-BD58-A7727A7DAF7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solidFill>
                  <a:srgbClr val="FF0000"/>
                </a:solidFill>
              </a:rPr>
              <a:t>Methods </a:t>
            </a:r>
            <a:r>
              <a:rPr lang="en-US" altLang="en-US" dirty="0"/>
              <a:t>-- the actions the class can do</a:t>
            </a:r>
          </a:p>
          <a:p>
            <a:pPr lvl="1">
              <a:buNone/>
            </a:pPr>
            <a:endParaRPr lang="en-US" altLang="en-US" dirty="0">
              <a:solidFill>
                <a:schemeClr val="accent2"/>
              </a:solidFill>
            </a:endParaRPr>
          </a:p>
          <a:p>
            <a:pPr lvl="1"/>
            <a:r>
              <a:rPr lang="en-US" altLang="en-US" dirty="0">
                <a:solidFill>
                  <a:srgbClr val="FF0000"/>
                </a:solidFill>
              </a:rPr>
              <a:t>Fields </a:t>
            </a:r>
            <a:r>
              <a:rPr lang="en-US" altLang="en-US" dirty="0"/>
              <a:t>-- characteristics of the class (also called variables)</a:t>
            </a:r>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60E4DB4-1969-4B15-83F9-B55E99AA0FCA}"/>
              </a:ext>
            </a:extLst>
          </p:cNvPr>
          <p:cNvSpPr>
            <a:spLocks noGrp="1"/>
          </p:cNvSpPr>
          <p:nvPr>
            <p:ph type="title"/>
          </p:nvPr>
        </p:nvSpPr>
        <p:spPr/>
        <p:txBody>
          <a:bodyPr/>
          <a:lstStyle/>
          <a:p>
            <a:pPr fontAlgn="auto">
              <a:spcAft>
                <a:spcPts val="0"/>
              </a:spcAft>
              <a:defRPr/>
            </a:pPr>
            <a:r>
              <a:rPr lang="en-US" dirty="0"/>
              <a:t>Consider the ‘Car’ Class…</a:t>
            </a:r>
          </a:p>
        </p:txBody>
      </p:sp>
      <p:sp>
        <p:nvSpPr>
          <p:cNvPr id="28675" name="Content Placeholder 2">
            <a:extLst>
              <a:ext uri="{FF2B5EF4-FFF2-40B4-BE49-F238E27FC236}">
                <a16:creationId xmlns:a16="http://schemas.microsoft.com/office/drawing/2014/main" id="{B9B81822-B96F-44A5-8D7F-22C04AECB56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Car </a:t>
            </a:r>
            <a:r>
              <a:rPr lang="en-US" altLang="en-US" dirty="0">
                <a:solidFill>
                  <a:srgbClr val="FF0000"/>
                </a:solidFill>
              </a:rPr>
              <a:t>methods </a:t>
            </a:r>
            <a:r>
              <a:rPr lang="en-US" altLang="en-US" dirty="0"/>
              <a:t>--</a:t>
            </a:r>
            <a:r>
              <a:rPr lang="en-US" altLang="en-US" dirty="0">
                <a:solidFill>
                  <a:schemeClr val="accent2"/>
                </a:solidFill>
              </a:rPr>
              <a:t> </a:t>
            </a:r>
            <a:r>
              <a:rPr lang="en-US" altLang="en-US" dirty="0"/>
              <a:t>honk, run, turn…</a:t>
            </a:r>
          </a:p>
          <a:p>
            <a:pPr lvl="1"/>
            <a:r>
              <a:rPr lang="en-US" altLang="en-US" dirty="0"/>
              <a:t>Car </a:t>
            </a:r>
            <a:r>
              <a:rPr lang="en-US" altLang="en-US" dirty="0">
                <a:solidFill>
                  <a:srgbClr val="FF0000"/>
                </a:solidFill>
              </a:rPr>
              <a:t>fields </a:t>
            </a:r>
            <a:r>
              <a:rPr lang="en-US" altLang="en-US" dirty="0"/>
              <a:t>--</a:t>
            </a:r>
            <a:r>
              <a:rPr lang="en-US" altLang="en-US" dirty="0">
                <a:solidFill>
                  <a:schemeClr val="accent2"/>
                </a:solidFill>
              </a:rPr>
              <a:t> </a:t>
            </a:r>
            <a:r>
              <a:rPr lang="en-US" altLang="en-US" dirty="0"/>
              <a:t>color, weight, length…</a:t>
            </a:r>
          </a:p>
          <a:p>
            <a:pPr>
              <a:buFont typeface="Wingdings" panose="05000000000000000000" pitchFamily="2" charset="2"/>
              <a:buNone/>
            </a:pPr>
            <a:r>
              <a:rPr lang="en-US" altLang="en-US" dirty="0"/>
              <a:t>Note: methods and fields are class ‘</a:t>
            </a:r>
            <a:r>
              <a:rPr lang="en-US" altLang="en-US" dirty="0">
                <a:solidFill>
                  <a:srgbClr val="FF0000"/>
                </a:solidFill>
              </a:rPr>
              <a:t>members</a:t>
            </a:r>
            <a:r>
              <a:rPr lang="en-US" altLang="en-US" dirty="0"/>
              <a:t>’</a:t>
            </a:r>
          </a:p>
          <a:p>
            <a:endParaRPr lang="en-US" alt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56ea17bb-c96d-4826-b465-01eec0dd23dd"/>
    <ds:schemaRef ds:uri="http://schemas.microsoft.com/office/2006/metadata/properties"/>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purl.org/dc/elements/1.1/"/>
    <ds:schemaRef ds:uri="05d88611-e516-4d1a-b12e-39107e78b3d0"/>
    <ds:schemaRef ds:uri="http://schemas.microsoft.com/sharepoint/v3"/>
    <ds:schemaRef ds:uri="http://www.w3.org/XML/1998/namespace"/>
    <ds:schemaRef ds:uri="http://purl.org/dc/dcmityp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107</TotalTime>
  <Words>1672</Words>
  <Application>Microsoft Office PowerPoint</Application>
  <PresentationFormat>Widescreen</PresentationFormat>
  <Paragraphs>255</Paragraphs>
  <Slides>31</Slides>
  <Notes>29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31</vt:i4>
      </vt:variant>
    </vt:vector>
  </HeadingPairs>
  <TitlesOfParts>
    <vt:vector size="41" baseType="lpstr">
      <vt:lpstr>Calibri</vt:lpstr>
      <vt:lpstr>Arial</vt:lpstr>
      <vt:lpstr>Open Sans</vt:lpstr>
      <vt:lpstr>Open Sans SemiBold</vt:lpstr>
      <vt:lpstr>.AppleSystemUIFont</vt:lpstr>
      <vt:lpstr>Wingdings</vt:lpstr>
      <vt:lpstr>Times New Roman</vt:lpstr>
      <vt:lpstr>2_Office Theme</vt:lpstr>
      <vt:lpstr>3_Office Theme</vt:lpstr>
      <vt:lpstr>4_Office Theme</vt:lpstr>
      <vt:lpstr>PowerPoint Presentation</vt:lpstr>
      <vt:lpstr>PowerPoint Presentation</vt:lpstr>
      <vt:lpstr>A Little Programming History</vt:lpstr>
      <vt:lpstr>A new way of looking at programming</vt:lpstr>
      <vt:lpstr>A Comparison</vt:lpstr>
      <vt:lpstr>Java files</vt:lpstr>
      <vt:lpstr>How are Classes and Objects related?</vt:lpstr>
      <vt:lpstr>A Class only contains two things:</vt:lpstr>
      <vt:lpstr>Consider the ‘Car’ Class…</vt:lpstr>
      <vt:lpstr>In the next slide…</vt:lpstr>
      <vt:lpstr>PowerPoint Presentation</vt:lpstr>
      <vt:lpstr>Creating an Object</vt:lpstr>
      <vt:lpstr>Constructor Characteristics</vt:lpstr>
      <vt:lpstr>Notice</vt:lpstr>
      <vt:lpstr>Notice </vt:lpstr>
      <vt:lpstr>Using methods and fields</vt:lpstr>
      <vt:lpstr>How do you access an Object’s field?</vt:lpstr>
      <vt:lpstr>PowerPoint Presentation</vt:lpstr>
      <vt:lpstr>How do you access an Object’s method?</vt:lpstr>
      <vt:lpstr>PowerPoint Presentation</vt:lpstr>
      <vt:lpstr>Can instance fields be accessed using methods?</vt:lpstr>
      <vt:lpstr>PowerPoint Presentation</vt:lpstr>
      <vt:lpstr>Understanding the keyword ‘this’</vt:lpstr>
      <vt:lpstr>Notice</vt:lpstr>
      <vt:lpstr>There are two kinds of variables inside a class</vt:lpstr>
      <vt:lpstr>Use of ‘This’</vt:lpstr>
      <vt:lpstr>Use of ‘This’</vt:lpstr>
      <vt:lpstr>Anonymous Objects (or Instances)</vt:lpstr>
      <vt:lpstr>If a method requires an object to be passed in as an argument…</vt:lpstr>
      <vt:lpstr>An anonymous object is a shortcut when a name is not required</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23</cp:revision>
  <cp:lastPrinted>2017-07-07T16:17:37Z</cp:lastPrinted>
  <dcterms:created xsi:type="dcterms:W3CDTF">2017-07-11T23:58:30Z</dcterms:created>
  <dcterms:modified xsi:type="dcterms:W3CDTF">2017-07-26T20:17:13Z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