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9" r:id="rId6"/>
  </p:sldMasterIdLst>
  <p:notesMasterIdLst>
    <p:notesMasterId r:id="rId40"/>
  </p:notesMasterIdLst>
  <p:sldIdLst>
    <p:sldId id="321" r:id="rId7"/>
    <p:sldId id="358" r:id="rId8"/>
    <p:sldId id="325" r:id="rId9"/>
    <p:sldId id="326" r:id="rId10"/>
    <p:sldId id="359" r:id="rId11"/>
    <p:sldId id="360" r:id="rId12"/>
    <p:sldId id="361" r:id="rId13"/>
    <p:sldId id="330" r:id="rId14"/>
    <p:sldId id="332" r:id="rId15"/>
    <p:sldId id="334" r:id="rId16"/>
    <p:sldId id="335" r:id="rId17"/>
    <p:sldId id="336" r:id="rId18"/>
    <p:sldId id="337" r:id="rId19"/>
    <p:sldId id="338" r:id="rId20"/>
    <p:sldId id="339" r:id="rId21"/>
    <p:sldId id="340" r:id="rId22"/>
    <p:sldId id="341" r:id="rId23"/>
    <p:sldId id="342" r:id="rId24"/>
    <p:sldId id="343" r:id="rId25"/>
    <p:sldId id="344" r:id="rId26"/>
    <p:sldId id="345" r:id="rId27"/>
    <p:sldId id="346" r:id="rId28"/>
    <p:sldId id="347" r:id="rId29"/>
    <p:sldId id="348" r:id="rId30"/>
    <p:sldId id="349" r:id="rId31"/>
    <p:sldId id="350" r:id="rId32"/>
    <p:sldId id="351" r:id="rId33"/>
    <p:sldId id="352" r:id="rId34"/>
    <p:sldId id="353" r:id="rId35"/>
    <p:sldId id="354" r:id="rId36"/>
    <p:sldId id="355" r:id="rId37"/>
    <p:sldId id="356" r:id="rId38"/>
    <p:sldId id="357" r:id="rId39"/>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presProps" Target="pres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0" Type="http://schemas.openxmlformats.org/officeDocument/2006/relationships/slide" Target="slides/slide14.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C67DC05-B2DC-4608-9408-46C96308ED6E}"/>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65D8C692-1948-40AC-9637-F116F06462F6}"/>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D8090656-DDC8-4985-BC52-F8EE3AD9999F}" type="datetimeFigureOut">
              <a:rPr lang="en-US"/>
              <a:pPr>
                <a:defRPr/>
              </a:pPr>
              <a:t>7/26/2017</a:t>
            </a:fld>
            <a:endParaRPr lang="en-US"/>
          </a:p>
        </p:txBody>
      </p:sp>
      <p:sp>
        <p:nvSpPr>
          <p:cNvPr id="4" name="Slide Image Placeholder 3">
            <a:extLst>
              <a:ext uri="{FF2B5EF4-FFF2-40B4-BE49-F238E27FC236}">
                <a16:creationId xmlns:a16="http://schemas.microsoft.com/office/drawing/2014/main" id="{556B619E-7051-4800-A841-8D3CFD0A8BA3}"/>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92F9A0F6-6E2B-4793-87C1-BBFE8922D5BB}"/>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23AD5DE-0EA1-4947-A496-E3328B53C35A}"/>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4C39E548-4275-4E6F-B215-5FB2A1A849B6}"/>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E8445BEE-72BE-445D-9FDD-66EE6ACAF8A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59FE98E5-03C2-4025-9678-1E8B269002C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763E0DA1-A295-4A58-B1CB-DA1AB7FED86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latin typeface="Arial" panose="020B0604020202020204" pitchFamily="34" charset="0"/>
            </a:endParaRPr>
          </a:p>
        </p:txBody>
      </p:sp>
      <p:sp>
        <p:nvSpPr>
          <p:cNvPr id="26628" name="Slide Number Placeholder 3">
            <a:extLst>
              <a:ext uri="{FF2B5EF4-FFF2-40B4-BE49-F238E27FC236}">
                <a16:creationId xmlns:a16="http://schemas.microsoft.com/office/drawing/2014/main" id="{1B0A0420-3436-4710-BC5B-1E4C7DA743B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2B74D92-A5F4-42DC-8B1B-D7008E555A78}" type="slidenum">
              <a:rPr lang="en-US" altLang="en-US">
                <a:latin typeface="Arial" panose="020B0604020202020204" pitchFamily="34" charset="0"/>
              </a:rPr>
              <a:pPr fontAlgn="base">
                <a:spcBef>
                  <a:spcPct val="0"/>
                </a:spcBef>
                <a:spcAft>
                  <a:spcPct val="0"/>
                </a:spcAft>
              </a:pPr>
              <a:t>10</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42FE84C-686C-4358-9B6D-EFA5B42BB9D8}"/>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24F087D1-B1F6-4858-AFBC-8D0D8EFA323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750597BC-4F98-4D82-93C0-AB7E771F962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79DD7D2F-AE4D-4B31-AAFC-65FC4C725F9E}"/>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954670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49162E9-7F44-4BAA-82B9-24F9246ECAC6}"/>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DDE1CA4C-7B8B-4B30-AF4F-30956305B739}"/>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07654CD2-27C2-4436-94AB-7E61D6ABD774}"/>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232203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a:extLst>
              <a:ext uri="{FF2B5EF4-FFF2-40B4-BE49-F238E27FC236}">
                <a16:creationId xmlns:a16="http://schemas.microsoft.com/office/drawing/2014/main" id="{21568D2D-FF90-4955-8DA8-83DC71D8B339}"/>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5" name="Rectangle 10">
            <a:extLst>
              <a:ext uri="{FF2B5EF4-FFF2-40B4-BE49-F238E27FC236}">
                <a16:creationId xmlns:a16="http://schemas.microsoft.com/office/drawing/2014/main" id="{8067C502-F944-4C14-BF71-BB510EE2ACEC}"/>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6" name="Rectangle 11">
            <a:extLst>
              <a:ext uri="{FF2B5EF4-FFF2-40B4-BE49-F238E27FC236}">
                <a16:creationId xmlns:a16="http://schemas.microsoft.com/office/drawing/2014/main" id="{0946FA61-0F59-44B2-B6FF-146D58CD5F95}"/>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F120A05A-7FED-463F-83E5-10D0D399E4CA}" type="slidenum">
              <a:rPr lang="en-US"/>
              <a:pPr>
                <a:defRPr/>
              </a:pPr>
              <a:t>‹#›</a:t>
            </a:fld>
            <a:endParaRPr lang="en-US" dirty="0"/>
          </a:p>
        </p:txBody>
      </p:sp>
    </p:spTree>
    <p:extLst>
      <p:ext uri="{BB962C8B-B14F-4D97-AF65-F5344CB8AC3E}">
        <p14:creationId xmlns:p14="http://schemas.microsoft.com/office/powerpoint/2010/main" val="2811940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6322994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698408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068199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34217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5970447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642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1783069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427788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0391F2-FD73-4F88-95B2-E2DC1B5FC1E6}"/>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D4DA7577-5857-408B-B73A-EC42A50FD244}"/>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BE89AAB0-FB21-4F2A-8346-B3AC472EE3A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00012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132706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50342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1161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43526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780817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24005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6E804442-2EFB-4606-9DE0-92F00F605274}"/>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713576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3D74D3B-F1CA-4163-919A-38A44EBBF928}"/>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F4BC4F21-7B1B-455A-8F2A-6DD139C23EF0}"/>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38FE9DDE-813C-45A1-95AE-C1864A45EDCB}"/>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99105041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52A8115-28F1-4400-9C9B-DB9447C3E53A}"/>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54FB3CB5-02D8-4D1F-B3EA-4D395B6C77F5}"/>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F82598-DDA8-4C71-B610-91F829E08032}"/>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5194B9A5-F458-487F-9952-5C82D5DDFD89}"/>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48E5954D-6CDA-4F6C-9732-37F6E8C97843}"/>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4CE976DF-8594-4BB8-B5B2-7CD998AA1202}"/>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D2299C90-8CB1-49BD-9EEC-0C97E63727DE}"/>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118D3785-F7BA-4EBB-9A02-ABFF6F74A4A3}"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06" r:id="rId3"/>
    <p:sldLayoutId id="2147483807" r:id="rId4"/>
    <p:sldLayoutId id="2147483808" r:id="rId5"/>
    <p:sldLayoutId id="2147483809" r:id="rId6"/>
    <p:sldLayoutId id="2147483813" r:id="rId7"/>
    <p:sldLayoutId id="2147483814" r:id="rId8"/>
    <p:sldLayoutId id="2147483815" r:id="rId9"/>
    <p:sldLayoutId id="2147483817"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397686584"/>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FD0953-04DE-46EE-A763-EDE6A48C2B06}"/>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Concepts of Engineering and Technology</a:t>
            </a:r>
          </a:p>
          <a:p>
            <a:pPr lvl="1" fontAlgn="auto">
              <a:spcAft>
                <a:spcPts val="0"/>
              </a:spcAft>
              <a:defRPr/>
            </a:pPr>
            <a:r>
              <a:rPr lang="en-US" dirty="0"/>
              <a:t>Ethics in the Engineering Workplace</a:t>
            </a:r>
          </a:p>
          <a:p>
            <a:pPr lvl="1" fontAlgn="auto">
              <a:spcAft>
                <a:spcPts val="0"/>
              </a:spcAft>
              <a:defRPr/>
            </a:pPr>
            <a:r>
              <a:rPr lang="en-US" sz="4000" dirty="0"/>
              <a:t>Society and Ethics</a:t>
            </a:r>
          </a:p>
          <a:p>
            <a:pPr lvl="1" fontAlgn="auto">
              <a:spcAft>
                <a:spcPts val="0"/>
              </a:spcAft>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B716CD1C-5057-4E16-B00C-D33465E20021}"/>
              </a:ext>
            </a:extLst>
          </p:cNvPr>
          <p:cNvSpPr>
            <a:spLocks noGrp="1" noChangeArrowheads="1"/>
          </p:cNvSpPr>
          <p:nvPr>
            <p:ph type="title"/>
          </p:nvPr>
        </p:nvSpPr>
        <p:spPr/>
        <p:txBody>
          <a:bodyPr/>
          <a:lstStyle/>
          <a:p>
            <a:pPr fontAlgn="auto">
              <a:spcAft>
                <a:spcPts val="0"/>
              </a:spcAft>
              <a:defRPr/>
            </a:pPr>
            <a:r>
              <a:rPr lang="en-US" dirty="0"/>
              <a:t>Everyday Personal Ethics Examples</a:t>
            </a:r>
          </a:p>
        </p:txBody>
      </p:sp>
      <p:sp>
        <p:nvSpPr>
          <p:cNvPr id="25604" name="Rectangle 3">
            <a:extLst>
              <a:ext uri="{FF2B5EF4-FFF2-40B4-BE49-F238E27FC236}">
                <a16:creationId xmlns:a16="http://schemas.microsoft.com/office/drawing/2014/main" id="{487A7754-D2AA-4ECB-9DF4-9512BBA4B72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Copying of Videos or CDs.</a:t>
            </a:r>
          </a:p>
          <a:p>
            <a:pPr lvl="1"/>
            <a:r>
              <a:rPr lang="en-US" altLang="en-US" dirty="0"/>
              <a:t>Plagiarism.</a:t>
            </a:r>
          </a:p>
          <a:p>
            <a:pPr lvl="1"/>
            <a:r>
              <a:rPr lang="en-US" altLang="en-US" dirty="0"/>
              <a:t>Software Piracy.</a:t>
            </a:r>
          </a:p>
          <a:p>
            <a:pPr lvl="1"/>
            <a:r>
              <a:rPr lang="en-US" altLang="en-US" dirty="0"/>
              <a:t>Copying homework or tests.</a:t>
            </a:r>
          </a:p>
          <a:p>
            <a:pPr lvl="1"/>
            <a:r>
              <a:rPr lang="en-US" altLang="en-US" dirty="0"/>
              <a:t>“Borrowing” school supplies from friends and teachers and never returning them.</a:t>
            </a:r>
          </a:p>
          <a:p>
            <a:pPr lvl="1"/>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3">
            <a:extLst>
              <a:ext uri="{FF2B5EF4-FFF2-40B4-BE49-F238E27FC236}">
                <a16:creationId xmlns:a16="http://schemas.microsoft.com/office/drawing/2014/main" id="{64D60F34-4824-4524-9625-0570B635CEC3}"/>
              </a:ext>
            </a:extLst>
          </p:cNvPr>
          <p:cNvSpPr>
            <a:spLocks noGrp="1" noChangeArrowheads="1"/>
          </p:cNvSpPr>
          <p:nvPr>
            <p:ph sz="half" idx="1"/>
          </p:nvPr>
        </p:nvSpPr>
        <p:spPr bwMode="auto">
          <a:xfrm>
            <a:off x="740664" y="702860"/>
            <a:ext cx="11055750" cy="545187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buFont typeface="Wingdings" panose="05000000000000000000" pitchFamily="2" charset="2"/>
              <a:buNone/>
            </a:pPr>
            <a:r>
              <a:rPr lang="en-US" altLang="en-US" sz="4400" b="1" dirty="0">
                <a:solidFill>
                  <a:srgbClr val="0000CC"/>
                </a:solidFill>
              </a:rPr>
              <a:t>Class Discussion on </a:t>
            </a:r>
          </a:p>
          <a:p>
            <a:pPr algn="ctr">
              <a:buFont typeface="Wingdings" panose="05000000000000000000" pitchFamily="2" charset="2"/>
              <a:buNone/>
            </a:pPr>
            <a:r>
              <a:rPr lang="en-US" altLang="en-US" sz="4400" b="1" dirty="0">
                <a:solidFill>
                  <a:srgbClr val="0000CC"/>
                </a:solidFill>
              </a:rPr>
              <a:t>Ethics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a:extLst>
              <a:ext uri="{FF2B5EF4-FFF2-40B4-BE49-F238E27FC236}">
                <a16:creationId xmlns:a16="http://schemas.microsoft.com/office/drawing/2014/main" id="{517BBEDF-D82C-4ABD-8AFE-DBB23370B354}"/>
              </a:ext>
            </a:extLst>
          </p:cNvPr>
          <p:cNvSpPr>
            <a:spLocks noGrp="1" noChangeArrowheads="1"/>
          </p:cNvSpPr>
          <p:nvPr>
            <p:ph type="title"/>
          </p:nvPr>
        </p:nvSpPr>
        <p:spPr/>
        <p:txBody>
          <a:bodyPr/>
          <a:lstStyle/>
          <a:p>
            <a:pPr fontAlgn="auto">
              <a:spcAft>
                <a:spcPts val="0"/>
              </a:spcAft>
              <a:defRPr/>
            </a:pPr>
            <a:r>
              <a:rPr lang="en-US" dirty="0"/>
              <a:t>Ethics Discussion 1</a:t>
            </a:r>
          </a:p>
        </p:txBody>
      </p:sp>
      <p:sp>
        <p:nvSpPr>
          <p:cNvPr id="28676" name="Rectangle 3">
            <a:extLst>
              <a:ext uri="{FF2B5EF4-FFF2-40B4-BE49-F238E27FC236}">
                <a16:creationId xmlns:a16="http://schemas.microsoft.com/office/drawing/2014/main" id="{16404F4B-24B9-4795-8404-5D9D869007F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3400" indent="-533400"/>
            <a:r>
              <a:rPr lang="en-US" altLang="en-US" dirty="0"/>
              <a:t>A person’s behavior is always ethical when he or she:</a:t>
            </a:r>
          </a:p>
          <a:p>
            <a:pPr lvl="1"/>
            <a:r>
              <a:rPr lang="en-US" altLang="en-US" dirty="0"/>
              <a:t>Does what is best for oneself.</a:t>
            </a:r>
          </a:p>
          <a:p>
            <a:pPr lvl="1"/>
            <a:r>
              <a:rPr lang="en-US" altLang="en-US" dirty="0"/>
              <a:t>Has good intentions no matter how things turn out.</a:t>
            </a:r>
          </a:p>
          <a:p>
            <a:pPr lvl="1"/>
            <a:r>
              <a:rPr lang="en-US" altLang="en-US" dirty="0"/>
              <a:t>Does what is best for everyone.</a:t>
            </a:r>
          </a:p>
          <a:p>
            <a:pPr lvl="1"/>
            <a:r>
              <a:rPr lang="en-US" altLang="en-US" dirty="0"/>
              <a:t>Does what is most profitable.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D58152B3-5649-4393-A62A-495E0FE0CFC0}"/>
              </a:ext>
            </a:extLst>
          </p:cNvPr>
          <p:cNvSpPr>
            <a:spLocks noGrp="1" noChangeArrowheads="1"/>
          </p:cNvSpPr>
          <p:nvPr>
            <p:ph type="title"/>
          </p:nvPr>
        </p:nvSpPr>
        <p:spPr/>
        <p:txBody>
          <a:bodyPr/>
          <a:lstStyle/>
          <a:p>
            <a:pPr fontAlgn="auto">
              <a:spcAft>
                <a:spcPts val="0"/>
              </a:spcAft>
              <a:defRPr/>
            </a:pPr>
            <a:r>
              <a:rPr lang="en-US" dirty="0"/>
              <a:t>Answer: Ethics Discussion 1</a:t>
            </a:r>
          </a:p>
        </p:txBody>
      </p:sp>
      <p:sp>
        <p:nvSpPr>
          <p:cNvPr id="29700" name="Rectangle 3">
            <a:extLst>
              <a:ext uri="{FF2B5EF4-FFF2-40B4-BE49-F238E27FC236}">
                <a16:creationId xmlns:a16="http://schemas.microsoft.com/office/drawing/2014/main" id="{D267E172-E6F0-4DD7-A754-C1E6D77FBFA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3400" indent="-533400"/>
            <a:r>
              <a:rPr lang="en-US" altLang="en-US" b="1" dirty="0"/>
              <a:t>A person’s behavior is always ethical when he or she:</a:t>
            </a:r>
          </a:p>
          <a:p>
            <a:pPr marL="533400" indent="-533400">
              <a:buClr>
                <a:srgbClr val="C00000"/>
              </a:buClr>
              <a:buFont typeface="Wingdings" panose="05000000000000000000" pitchFamily="2" charset="2"/>
              <a:buAutoNum type="alphaLcPeriod"/>
            </a:pPr>
            <a:r>
              <a:rPr lang="en-US" altLang="en-US" dirty="0"/>
              <a:t>Does what is best for oneself.</a:t>
            </a:r>
          </a:p>
          <a:p>
            <a:pPr marL="533400" indent="-533400">
              <a:buClr>
                <a:srgbClr val="C00000"/>
              </a:buClr>
              <a:buFont typeface="Wingdings" panose="05000000000000000000" pitchFamily="2" charset="2"/>
              <a:buAutoNum type="alphaLcPeriod"/>
            </a:pPr>
            <a:r>
              <a:rPr lang="en-US" altLang="en-US" dirty="0"/>
              <a:t>Has good intentions no matter how things turn out.</a:t>
            </a:r>
          </a:p>
          <a:p>
            <a:pPr marL="533400" indent="-533400">
              <a:buClr>
                <a:srgbClr val="C00000"/>
              </a:buClr>
              <a:buFont typeface="Wingdings" panose="05000000000000000000" pitchFamily="2" charset="2"/>
              <a:buAutoNum type="alphaLcPeriod"/>
            </a:pPr>
            <a:r>
              <a:rPr lang="en-US" altLang="en-US" b="1" dirty="0"/>
              <a:t>Does what is best for everyone.</a:t>
            </a:r>
          </a:p>
          <a:p>
            <a:pPr marL="533400" indent="-533400">
              <a:buClr>
                <a:srgbClr val="C00000"/>
              </a:buClr>
              <a:buFont typeface="Wingdings" panose="05000000000000000000" pitchFamily="2" charset="2"/>
              <a:buAutoNum type="alphaLcPeriod"/>
            </a:pPr>
            <a:r>
              <a:rPr lang="en-US" altLang="en-US" dirty="0"/>
              <a:t>Does what is most profitable.</a:t>
            </a:r>
          </a:p>
          <a:p>
            <a:pPr marL="533400" indent="-533400" algn="ctr">
              <a:buFont typeface="Arial" panose="020B0604020202020204" pitchFamily="34" charset="0"/>
              <a:buNone/>
            </a:pPr>
            <a:endParaRPr lang="en-US" altLang="en-US" b="1" dirty="0">
              <a:solidFill>
                <a:srgbClr val="008000"/>
              </a:solidFill>
            </a:endParaRPr>
          </a:p>
        </p:txBody>
      </p:sp>
      <p:sp>
        <p:nvSpPr>
          <p:cNvPr id="29701" name="Text Box 4">
            <a:extLst>
              <a:ext uri="{FF2B5EF4-FFF2-40B4-BE49-F238E27FC236}">
                <a16:creationId xmlns:a16="http://schemas.microsoft.com/office/drawing/2014/main" id="{ED1E788A-5162-4D71-9B7E-22EC2794BC8E}"/>
              </a:ext>
            </a:extLst>
          </p:cNvPr>
          <p:cNvSpPr txBox="1">
            <a:spLocks noChangeArrowheads="1"/>
          </p:cNvSpPr>
          <p:nvPr/>
        </p:nvSpPr>
        <p:spPr bwMode="auto">
          <a:xfrm>
            <a:off x="8291015" y="6154738"/>
            <a:ext cx="28910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dirty="0">
                <a:latin typeface="Open Sans"/>
              </a:rPr>
              <a:t>Answer c is correct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a:extLst>
              <a:ext uri="{FF2B5EF4-FFF2-40B4-BE49-F238E27FC236}">
                <a16:creationId xmlns:a16="http://schemas.microsoft.com/office/drawing/2014/main" id="{F3781310-E1B1-4572-97F4-240C469D91CC}"/>
              </a:ext>
            </a:extLst>
          </p:cNvPr>
          <p:cNvSpPr>
            <a:spLocks noGrp="1" noChangeArrowheads="1"/>
          </p:cNvSpPr>
          <p:nvPr>
            <p:ph type="title"/>
          </p:nvPr>
        </p:nvSpPr>
        <p:spPr/>
        <p:txBody>
          <a:bodyPr/>
          <a:lstStyle/>
          <a:p>
            <a:pPr fontAlgn="auto">
              <a:spcAft>
                <a:spcPts val="0"/>
              </a:spcAft>
              <a:defRPr/>
            </a:pPr>
            <a:r>
              <a:rPr lang="en-US" dirty="0"/>
              <a:t>Engineers and Ethics</a:t>
            </a:r>
          </a:p>
        </p:txBody>
      </p:sp>
      <p:sp>
        <p:nvSpPr>
          <p:cNvPr id="30724" name="Rectangle 3">
            <a:extLst>
              <a:ext uri="{FF2B5EF4-FFF2-40B4-BE49-F238E27FC236}">
                <a16:creationId xmlns:a16="http://schemas.microsoft.com/office/drawing/2014/main" id="{05B064C2-D87E-4CD7-B795-14E7F1CDF02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Engineers are expected to have technical expertise and to exhibit professionalism. They are also expected by society and their profession to maintain high standards of ethical conduct in their professional lives.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a:extLst>
              <a:ext uri="{FF2B5EF4-FFF2-40B4-BE49-F238E27FC236}">
                <a16:creationId xmlns:a16="http://schemas.microsoft.com/office/drawing/2014/main" id="{57DCFC0C-F7BA-48AF-9D02-C07F4D758865}"/>
              </a:ext>
            </a:extLst>
          </p:cNvPr>
          <p:cNvSpPr>
            <a:spLocks noGrp="1" noChangeArrowheads="1"/>
          </p:cNvSpPr>
          <p:nvPr>
            <p:ph type="title"/>
          </p:nvPr>
        </p:nvSpPr>
        <p:spPr/>
        <p:txBody>
          <a:bodyPr/>
          <a:lstStyle/>
          <a:p>
            <a:pPr fontAlgn="auto">
              <a:spcAft>
                <a:spcPts val="0"/>
              </a:spcAft>
              <a:defRPr/>
            </a:pPr>
            <a:r>
              <a:rPr lang="en-US" dirty="0"/>
              <a:t>What is Engineering Ethics?</a:t>
            </a:r>
          </a:p>
        </p:txBody>
      </p:sp>
      <p:sp>
        <p:nvSpPr>
          <p:cNvPr id="31748" name="Rectangle 3">
            <a:extLst>
              <a:ext uri="{FF2B5EF4-FFF2-40B4-BE49-F238E27FC236}">
                <a16:creationId xmlns:a16="http://schemas.microsoft.com/office/drawing/2014/main" id="{F788F1FA-577B-4199-9073-65011CF7D69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panose="05000000000000000000" pitchFamily="2" charset="2"/>
              <a:buNone/>
            </a:pPr>
            <a:r>
              <a:rPr lang="en-US" altLang="en-US" b="1" dirty="0"/>
              <a:t>Code of Ethics for Engineers (excerpt of NSPE*)</a:t>
            </a:r>
          </a:p>
          <a:p>
            <a:pPr>
              <a:buFont typeface="Wingdings" panose="05000000000000000000" pitchFamily="2" charset="2"/>
              <a:buNone/>
            </a:pPr>
            <a:r>
              <a:rPr lang="en-US" altLang="en-US" dirty="0"/>
              <a:t>I.  Fundamental Canons</a:t>
            </a:r>
          </a:p>
          <a:p>
            <a:pPr>
              <a:buFont typeface="Wingdings" panose="05000000000000000000" pitchFamily="2" charset="2"/>
              <a:buNone/>
            </a:pPr>
            <a:r>
              <a:rPr lang="en-US" altLang="en-US" dirty="0"/>
              <a:t>Engineers, in the fulfillment of their professional duties, shall:</a:t>
            </a:r>
          </a:p>
          <a:p>
            <a:pPr lvl="1"/>
            <a:r>
              <a:rPr lang="en-US" altLang="en-US" sz="2400" dirty="0"/>
              <a:t>Hold paramount the safety, health and welfare of the public in the performance of their professional duties.</a:t>
            </a:r>
          </a:p>
          <a:p>
            <a:pPr lvl="1"/>
            <a:r>
              <a:rPr lang="en-US" altLang="en-US" sz="2400" dirty="0"/>
              <a:t>Perform services only in areas of their competence.</a:t>
            </a:r>
          </a:p>
          <a:p>
            <a:pPr lvl="1"/>
            <a:r>
              <a:rPr lang="en-US" altLang="en-US" sz="2400" dirty="0"/>
              <a:t>Issue public statements only in an objective and truthful manner.</a:t>
            </a:r>
          </a:p>
          <a:p>
            <a:pPr lvl="1"/>
            <a:r>
              <a:rPr lang="en-US" altLang="en-US" sz="2400" dirty="0"/>
              <a:t>Act in professional matters for each employer or client as faithful agents or trustees.</a:t>
            </a:r>
          </a:p>
          <a:p>
            <a:pPr lvl="1"/>
            <a:r>
              <a:rPr lang="en-US" altLang="en-US" sz="2400" dirty="0"/>
              <a:t>Avoid deceptive acts in the solicitation of professional employment.</a:t>
            </a:r>
          </a:p>
        </p:txBody>
      </p:sp>
      <p:sp>
        <p:nvSpPr>
          <p:cNvPr id="31749" name="Rectangle 4">
            <a:extLst>
              <a:ext uri="{FF2B5EF4-FFF2-40B4-BE49-F238E27FC236}">
                <a16:creationId xmlns:a16="http://schemas.microsoft.com/office/drawing/2014/main" id="{3EA60F48-00F0-4512-A910-9532F4B5F10F}"/>
              </a:ext>
            </a:extLst>
          </p:cNvPr>
          <p:cNvSpPr>
            <a:spLocks noChangeArrowheads="1"/>
          </p:cNvSpPr>
          <p:nvPr/>
        </p:nvSpPr>
        <p:spPr bwMode="auto">
          <a:xfrm>
            <a:off x="388962" y="6475894"/>
            <a:ext cx="7908878"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a:r>
              <a:rPr lang="en-US" altLang="en-US" sz="1400" dirty="0">
                <a:latin typeface="Open Sans"/>
              </a:rPr>
              <a:t>(Reference. Martin and </a:t>
            </a:r>
            <a:r>
              <a:rPr lang="en-US" altLang="en-US" sz="1400" dirty="0" err="1">
                <a:latin typeface="Open Sans"/>
              </a:rPr>
              <a:t>Schinzinger</a:t>
            </a:r>
            <a:r>
              <a:rPr lang="en-US" altLang="en-US" sz="1400" dirty="0">
                <a:latin typeface="Open Sans"/>
              </a:rPr>
              <a:t>,*National Society of Professional Engineers)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3">
            <a:extLst>
              <a:ext uri="{FF2B5EF4-FFF2-40B4-BE49-F238E27FC236}">
                <a16:creationId xmlns:a16="http://schemas.microsoft.com/office/drawing/2014/main" id="{B54F07C0-63E1-426E-84D0-4778102F2525}"/>
              </a:ext>
            </a:extLst>
          </p:cNvPr>
          <p:cNvSpPr>
            <a:spLocks noGrp="1" noChangeArrowheads="1"/>
          </p:cNvSpPr>
          <p:nvPr>
            <p:ph sz="half" idx="1"/>
          </p:nvPr>
        </p:nvSpPr>
        <p:spPr bwMode="auto">
          <a:xfrm>
            <a:off x="740664" y="689212"/>
            <a:ext cx="11055750" cy="54655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a:buFont typeface="Wingdings" panose="05000000000000000000" pitchFamily="2" charset="2"/>
              <a:buNone/>
            </a:pPr>
            <a:r>
              <a:rPr lang="en-US" altLang="en-US" sz="4400" b="1" dirty="0">
                <a:solidFill>
                  <a:srgbClr val="0000CC"/>
                </a:solidFill>
              </a:rPr>
              <a:t>Class Discussion on </a:t>
            </a:r>
          </a:p>
          <a:p>
            <a:pPr algn="ctr">
              <a:buFont typeface="Wingdings" panose="05000000000000000000" pitchFamily="2" charset="2"/>
              <a:buNone/>
            </a:pPr>
            <a:r>
              <a:rPr lang="en-US" altLang="en-US" sz="4400" b="1" dirty="0">
                <a:solidFill>
                  <a:srgbClr val="0000CC"/>
                </a:solidFill>
              </a:rPr>
              <a:t>Engineering Ethics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a:extLst>
              <a:ext uri="{FF2B5EF4-FFF2-40B4-BE49-F238E27FC236}">
                <a16:creationId xmlns:a16="http://schemas.microsoft.com/office/drawing/2014/main" id="{11CF0E4E-F21F-452F-AA5B-BB72EFF5791C}"/>
              </a:ext>
            </a:extLst>
          </p:cNvPr>
          <p:cNvSpPr>
            <a:spLocks noGrp="1" noChangeArrowheads="1"/>
          </p:cNvSpPr>
          <p:nvPr>
            <p:ph type="title"/>
          </p:nvPr>
        </p:nvSpPr>
        <p:spPr/>
        <p:txBody>
          <a:bodyPr/>
          <a:lstStyle/>
          <a:p>
            <a:pPr fontAlgn="auto">
              <a:spcAft>
                <a:spcPts val="0"/>
              </a:spcAft>
              <a:defRPr/>
            </a:pPr>
            <a:r>
              <a:rPr lang="en-US" dirty="0"/>
              <a:t>Engineering Ethics Discussion 1 </a:t>
            </a:r>
          </a:p>
        </p:txBody>
      </p:sp>
      <p:sp>
        <p:nvSpPr>
          <p:cNvPr id="33796" name="Rectangle 3">
            <a:extLst>
              <a:ext uri="{FF2B5EF4-FFF2-40B4-BE49-F238E27FC236}">
                <a16:creationId xmlns:a16="http://schemas.microsoft.com/office/drawing/2014/main" id="{FFD31658-5740-454A-A733-8F325007FF4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3400" indent="-533400"/>
            <a:r>
              <a:rPr lang="en-US" altLang="en-US" b="1" dirty="0"/>
              <a:t>Engineers should follow their professional ethics code because:</a:t>
            </a:r>
          </a:p>
          <a:p>
            <a:pPr marL="533400" indent="-533400">
              <a:buClr>
                <a:srgbClr val="C00000"/>
              </a:buClr>
              <a:buFont typeface="Wingdings" panose="05000000000000000000" pitchFamily="2" charset="2"/>
              <a:buAutoNum type="alphaLcPeriod"/>
            </a:pPr>
            <a:r>
              <a:rPr lang="en-US" altLang="en-US" dirty="0"/>
              <a:t>It helps them avoid legal problems, such as getting sued.</a:t>
            </a:r>
          </a:p>
          <a:p>
            <a:pPr marL="533400" indent="-533400">
              <a:buClr>
                <a:srgbClr val="C00000"/>
              </a:buClr>
              <a:buFont typeface="Wingdings" panose="05000000000000000000" pitchFamily="2" charset="2"/>
              <a:buAutoNum type="alphaLcPeriod"/>
            </a:pPr>
            <a:r>
              <a:rPr lang="en-US" altLang="en-US" dirty="0"/>
              <a:t>It provides a clear definition of what the public has a right to expect from responsible engineers.</a:t>
            </a:r>
          </a:p>
          <a:p>
            <a:pPr marL="533400" indent="-533400">
              <a:buClr>
                <a:srgbClr val="C00000"/>
              </a:buClr>
              <a:buFont typeface="Wingdings" panose="05000000000000000000" pitchFamily="2" charset="2"/>
              <a:buAutoNum type="alphaLcPeriod"/>
            </a:pPr>
            <a:r>
              <a:rPr lang="en-US" altLang="en-US" dirty="0"/>
              <a:t>It raises the image of the profession and, hence, gets engineers more pay.</a:t>
            </a:r>
          </a:p>
          <a:p>
            <a:pPr marL="533400" indent="-533400">
              <a:buClr>
                <a:srgbClr val="C00000"/>
              </a:buClr>
              <a:buFont typeface="Wingdings" panose="05000000000000000000" pitchFamily="2" charset="2"/>
              <a:buAutoNum type="alphaLcPeriod"/>
            </a:pPr>
            <a:r>
              <a:rPr lang="en-US" altLang="en-US" dirty="0"/>
              <a:t>The public will trust engineers more once they know engineers have an ethics code.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a:extLst>
              <a:ext uri="{FF2B5EF4-FFF2-40B4-BE49-F238E27FC236}">
                <a16:creationId xmlns:a16="http://schemas.microsoft.com/office/drawing/2014/main" id="{BE023CC1-D057-4793-8503-295715B12D4D}"/>
              </a:ext>
            </a:extLst>
          </p:cNvPr>
          <p:cNvSpPr>
            <a:spLocks noGrp="1" noChangeArrowheads="1"/>
          </p:cNvSpPr>
          <p:nvPr>
            <p:ph type="title"/>
          </p:nvPr>
        </p:nvSpPr>
        <p:spPr/>
        <p:txBody>
          <a:bodyPr/>
          <a:lstStyle/>
          <a:p>
            <a:pPr fontAlgn="auto">
              <a:spcAft>
                <a:spcPts val="0"/>
              </a:spcAft>
              <a:defRPr/>
            </a:pPr>
            <a:r>
              <a:rPr lang="en-US" dirty="0"/>
              <a:t>Answer: Engineering Ethics Discussion 1 </a:t>
            </a:r>
          </a:p>
        </p:txBody>
      </p:sp>
      <p:sp>
        <p:nvSpPr>
          <p:cNvPr id="34820" name="Rectangle 3">
            <a:extLst>
              <a:ext uri="{FF2B5EF4-FFF2-40B4-BE49-F238E27FC236}">
                <a16:creationId xmlns:a16="http://schemas.microsoft.com/office/drawing/2014/main" id="{E2117352-26E6-4E5F-A0B6-7E0F6CCF821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3400" indent="-533400"/>
            <a:r>
              <a:rPr lang="en-US" altLang="en-US" b="1" dirty="0"/>
              <a:t>Engineers should follow their professional ethics code because:</a:t>
            </a:r>
          </a:p>
          <a:p>
            <a:pPr marL="533400" indent="-533400">
              <a:buClr>
                <a:srgbClr val="C00000"/>
              </a:buClr>
              <a:buFont typeface="Wingdings" panose="05000000000000000000" pitchFamily="2" charset="2"/>
              <a:buAutoNum type="alphaLcPeriod"/>
            </a:pPr>
            <a:r>
              <a:rPr lang="en-US" altLang="en-US" sz="2400" dirty="0"/>
              <a:t>It helps them avoid legal problems, such as getting sued.</a:t>
            </a:r>
          </a:p>
          <a:p>
            <a:pPr marL="533400" indent="-533400">
              <a:buClr>
                <a:srgbClr val="C00000"/>
              </a:buClr>
              <a:buFont typeface="Wingdings" panose="05000000000000000000" pitchFamily="2" charset="2"/>
              <a:buAutoNum type="alphaLcPeriod"/>
            </a:pPr>
            <a:r>
              <a:rPr lang="en-US" altLang="en-US" sz="2400" b="1" dirty="0"/>
              <a:t>It provides a clear definition of what the public has a right to expect from responsible engineers.</a:t>
            </a:r>
          </a:p>
          <a:p>
            <a:pPr marL="533400" indent="-533400">
              <a:buClr>
                <a:srgbClr val="C00000"/>
              </a:buClr>
              <a:buFont typeface="Wingdings" panose="05000000000000000000" pitchFamily="2" charset="2"/>
              <a:buAutoNum type="alphaLcPeriod"/>
            </a:pPr>
            <a:r>
              <a:rPr lang="en-US" altLang="en-US" sz="2400" dirty="0"/>
              <a:t>It raises the image of the profession and, hence, gets engineers more pay.</a:t>
            </a:r>
          </a:p>
          <a:p>
            <a:pPr marL="533400" indent="-533400">
              <a:buClr>
                <a:srgbClr val="C00000"/>
              </a:buClr>
              <a:buFont typeface="Wingdings" panose="05000000000000000000" pitchFamily="2" charset="2"/>
              <a:buAutoNum type="alphaLcPeriod"/>
            </a:pPr>
            <a:r>
              <a:rPr lang="en-US" altLang="en-US" sz="2400" dirty="0"/>
              <a:t>The public will trust engineers more once they know engineers have an ethics code.</a:t>
            </a:r>
          </a:p>
        </p:txBody>
      </p:sp>
      <p:sp>
        <p:nvSpPr>
          <p:cNvPr id="34821" name="Text Box 4">
            <a:extLst>
              <a:ext uri="{FF2B5EF4-FFF2-40B4-BE49-F238E27FC236}">
                <a16:creationId xmlns:a16="http://schemas.microsoft.com/office/drawing/2014/main" id="{CCEAFC91-F335-48B6-A9EE-ECD38B40E3BE}"/>
              </a:ext>
            </a:extLst>
          </p:cNvPr>
          <p:cNvSpPr txBox="1">
            <a:spLocks noChangeArrowheads="1"/>
          </p:cNvSpPr>
          <p:nvPr/>
        </p:nvSpPr>
        <p:spPr bwMode="auto">
          <a:xfrm>
            <a:off x="7070725" y="58070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34822" name="Text Box 5">
            <a:extLst>
              <a:ext uri="{FF2B5EF4-FFF2-40B4-BE49-F238E27FC236}">
                <a16:creationId xmlns:a16="http://schemas.microsoft.com/office/drawing/2014/main" id="{8B4AE719-A469-4B2B-8A37-E9DA1AB62B2C}"/>
              </a:ext>
            </a:extLst>
          </p:cNvPr>
          <p:cNvSpPr txBox="1">
            <a:spLocks noChangeArrowheads="1"/>
          </p:cNvSpPr>
          <p:nvPr/>
        </p:nvSpPr>
        <p:spPr bwMode="auto">
          <a:xfrm>
            <a:off x="8216750" y="6060667"/>
            <a:ext cx="29343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dirty="0">
                <a:latin typeface="Open Sans"/>
              </a:rPr>
              <a:t>Answer b is correct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620035B5-B43E-4DA5-8696-AAD3F424B7B8}"/>
              </a:ext>
            </a:extLst>
          </p:cNvPr>
          <p:cNvSpPr>
            <a:spLocks noGrp="1" noChangeArrowheads="1"/>
          </p:cNvSpPr>
          <p:nvPr>
            <p:ph type="title"/>
          </p:nvPr>
        </p:nvSpPr>
        <p:spPr/>
        <p:txBody>
          <a:bodyPr/>
          <a:lstStyle/>
          <a:p>
            <a:pPr fontAlgn="auto">
              <a:spcAft>
                <a:spcPts val="0"/>
              </a:spcAft>
              <a:defRPr/>
            </a:pPr>
            <a:r>
              <a:rPr lang="en-US" dirty="0"/>
              <a:t>Engineering Ethics Discussion 2 </a:t>
            </a:r>
          </a:p>
        </p:txBody>
      </p:sp>
      <p:sp>
        <p:nvSpPr>
          <p:cNvPr id="35844" name="Rectangle 3">
            <a:extLst>
              <a:ext uri="{FF2B5EF4-FFF2-40B4-BE49-F238E27FC236}">
                <a16:creationId xmlns:a16="http://schemas.microsoft.com/office/drawing/2014/main" id="{5235F784-9F29-4331-B2DA-75C526A8C8B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3400" indent="-533400"/>
            <a:r>
              <a:rPr lang="en-US" altLang="en-US" b="1" dirty="0"/>
              <a:t>Engineers should act ethically because:</a:t>
            </a:r>
          </a:p>
          <a:p>
            <a:pPr marL="533400" indent="-533400">
              <a:buFont typeface="Wingdings" panose="05000000000000000000" pitchFamily="2" charset="2"/>
              <a:buAutoNum type="alphaLcPeriod"/>
            </a:pPr>
            <a:r>
              <a:rPr lang="en-US" altLang="en-US" dirty="0"/>
              <a:t>If they do not, they risk getting demoted or fired.</a:t>
            </a:r>
          </a:p>
          <a:p>
            <a:pPr marL="533400" indent="-533400">
              <a:buFont typeface="Wingdings" panose="05000000000000000000" pitchFamily="2" charset="2"/>
              <a:buAutoNum type="alphaLcPeriod"/>
            </a:pPr>
            <a:r>
              <a:rPr lang="en-US" altLang="en-US" dirty="0"/>
              <a:t>The boss wants them to.</a:t>
            </a:r>
          </a:p>
          <a:p>
            <a:pPr marL="533400" indent="-533400">
              <a:buFont typeface="Wingdings" panose="05000000000000000000" pitchFamily="2" charset="2"/>
              <a:buAutoNum type="alphaLcPeriod"/>
            </a:pPr>
            <a:r>
              <a:rPr lang="en-US" altLang="en-US" dirty="0"/>
              <a:t>It feels good.</a:t>
            </a:r>
          </a:p>
          <a:p>
            <a:pPr marL="533400" indent="-533400">
              <a:buFont typeface="Wingdings" panose="05000000000000000000" pitchFamily="2" charset="2"/>
              <a:buAutoNum type="alphaLcPeriod"/>
            </a:pPr>
            <a:r>
              <a:rPr lang="en-US" altLang="en-US" dirty="0"/>
              <a:t>That is the way responsible engineers behave.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a:extLst>
              <a:ext uri="{FF2B5EF4-FFF2-40B4-BE49-F238E27FC236}">
                <a16:creationId xmlns:a16="http://schemas.microsoft.com/office/drawing/2014/main" id="{E9058D71-FEDE-48CF-904B-A376B43BC8BB}"/>
              </a:ext>
            </a:extLst>
          </p:cNvPr>
          <p:cNvSpPr>
            <a:spLocks noGrp="1" noChangeArrowheads="1"/>
          </p:cNvSpPr>
          <p:nvPr>
            <p:ph type="title"/>
          </p:nvPr>
        </p:nvSpPr>
        <p:spPr/>
        <p:txBody>
          <a:bodyPr/>
          <a:lstStyle/>
          <a:p>
            <a:pPr fontAlgn="auto">
              <a:spcAft>
                <a:spcPts val="0"/>
              </a:spcAft>
              <a:defRPr/>
            </a:pPr>
            <a:r>
              <a:rPr lang="en-US" dirty="0"/>
              <a:t>Answer: Engineering Ethics Discussion 2 </a:t>
            </a:r>
          </a:p>
        </p:txBody>
      </p:sp>
      <p:sp>
        <p:nvSpPr>
          <p:cNvPr id="36868" name="Rectangle 3">
            <a:extLst>
              <a:ext uri="{FF2B5EF4-FFF2-40B4-BE49-F238E27FC236}">
                <a16:creationId xmlns:a16="http://schemas.microsoft.com/office/drawing/2014/main" id="{9B96BF69-E6C5-483C-B5FA-1D59F5B5FB2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3400" indent="-533400"/>
            <a:r>
              <a:rPr lang="en-US" altLang="en-US" b="1" dirty="0"/>
              <a:t>Engineers should act ethically because:</a:t>
            </a:r>
          </a:p>
          <a:p>
            <a:pPr marL="533400" indent="-533400">
              <a:buClr>
                <a:srgbClr val="C00000"/>
              </a:buClr>
              <a:buFont typeface="Wingdings" panose="05000000000000000000" pitchFamily="2" charset="2"/>
              <a:buAutoNum type="alphaLcPeriod"/>
            </a:pPr>
            <a:r>
              <a:rPr lang="en-US" altLang="en-US" dirty="0"/>
              <a:t>If they do not, they risk getting demoted or fired.</a:t>
            </a:r>
          </a:p>
          <a:p>
            <a:pPr marL="533400" indent="-533400">
              <a:buClr>
                <a:srgbClr val="C00000"/>
              </a:buClr>
              <a:buFont typeface="Wingdings" panose="05000000000000000000" pitchFamily="2" charset="2"/>
              <a:buAutoNum type="alphaLcPeriod"/>
            </a:pPr>
            <a:r>
              <a:rPr lang="en-US" altLang="en-US" dirty="0"/>
              <a:t>The boss wants them to.</a:t>
            </a:r>
          </a:p>
          <a:p>
            <a:pPr marL="533400" indent="-533400">
              <a:buClr>
                <a:srgbClr val="C00000"/>
              </a:buClr>
              <a:buFont typeface="Wingdings" panose="05000000000000000000" pitchFamily="2" charset="2"/>
              <a:buAutoNum type="alphaLcPeriod"/>
            </a:pPr>
            <a:r>
              <a:rPr lang="en-US" altLang="en-US" dirty="0"/>
              <a:t>It feels good.</a:t>
            </a:r>
          </a:p>
          <a:p>
            <a:pPr marL="533400" indent="-533400">
              <a:buClr>
                <a:srgbClr val="C00000"/>
              </a:buClr>
              <a:buFont typeface="Wingdings" panose="05000000000000000000" pitchFamily="2" charset="2"/>
              <a:buAutoNum type="alphaLcPeriod"/>
            </a:pPr>
            <a:r>
              <a:rPr lang="en-US" altLang="en-US" b="1" dirty="0"/>
              <a:t>That is the way responsible engineers behave.</a:t>
            </a:r>
          </a:p>
        </p:txBody>
      </p:sp>
      <p:sp>
        <p:nvSpPr>
          <p:cNvPr id="36869" name="Text Box 4">
            <a:extLst>
              <a:ext uri="{FF2B5EF4-FFF2-40B4-BE49-F238E27FC236}">
                <a16:creationId xmlns:a16="http://schemas.microsoft.com/office/drawing/2014/main" id="{1709C129-C0FD-44F6-8FC0-A8A9B24733C5}"/>
              </a:ext>
            </a:extLst>
          </p:cNvPr>
          <p:cNvSpPr txBox="1">
            <a:spLocks noChangeArrowheads="1"/>
          </p:cNvSpPr>
          <p:nvPr/>
        </p:nvSpPr>
        <p:spPr bwMode="auto">
          <a:xfrm>
            <a:off x="8305157" y="6154738"/>
            <a:ext cx="301768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dirty="0">
                <a:latin typeface="Open Sans"/>
              </a:rPr>
              <a:t>Answer d is correct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a:extLst>
              <a:ext uri="{FF2B5EF4-FFF2-40B4-BE49-F238E27FC236}">
                <a16:creationId xmlns:a16="http://schemas.microsoft.com/office/drawing/2014/main" id="{C33A12ED-081D-406E-9233-FF13814DE660}"/>
              </a:ext>
            </a:extLst>
          </p:cNvPr>
          <p:cNvSpPr>
            <a:spLocks noGrp="1" noChangeArrowheads="1"/>
          </p:cNvSpPr>
          <p:nvPr>
            <p:ph type="title"/>
          </p:nvPr>
        </p:nvSpPr>
        <p:spPr/>
        <p:txBody>
          <a:bodyPr/>
          <a:lstStyle/>
          <a:p>
            <a:pPr fontAlgn="auto">
              <a:spcAft>
                <a:spcPts val="0"/>
              </a:spcAft>
              <a:defRPr/>
            </a:pPr>
            <a:r>
              <a:rPr lang="en-US" dirty="0"/>
              <a:t>Engineering Ethics Discussion 3 </a:t>
            </a:r>
          </a:p>
        </p:txBody>
      </p:sp>
      <p:sp>
        <p:nvSpPr>
          <p:cNvPr id="37892" name="Rectangle 3">
            <a:extLst>
              <a:ext uri="{FF2B5EF4-FFF2-40B4-BE49-F238E27FC236}">
                <a16:creationId xmlns:a16="http://schemas.microsoft.com/office/drawing/2014/main" id="{57923DE9-AF25-4408-8BC7-FB6E390DA77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The first and foremost obligation of registered professional engineers is to:</a:t>
            </a:r>
          </a:p>
          <a:p>
            <a:pPr marL="533400" indent="-533400">
              <a:buFont typeface="Wingdings" panose="05000000000000000000" pitchFamily="2" charset="2"/>
              <a:buAutoNum type="alphaLcPeriod"/>
            </a:pPr>
            <a:r>
              <a:rPr lang="en-US" altLang="en-US" dirty="0"/>
              <a:t>The public welfare.</a:t>
            </a:r>
          </a:p>
          <a:p>
            <a:pPr marL="533400" indent="-533400">
              <a:buFont typeface="Wingdings" panose="05000000000000000000" pitchFamily="2" charset="2"/>
              <a:buAutoNum type="alphaLcPeriod"/>
            </a:pPr>
            <a:r>
              <a:rPr lang="en-US" altLang="en-US" dirty="0"/>
              <a:t>Their employer.</a:t>
            </a:r>
          </a:p>
          <a:p>
            <a:pPr marL="533400" indent="-533400">
              <a:buFont typeface="Wingdings" panose="05000000000000000000" pitchFamily="2" charset="2"/>
              <a:buAutoNum type="alphaLcPeriod"/>
            </a:pPr>
            <a:r>
              <a:rPr lang="en-US" altLang="en-US" dirty="0"/>
              <a:t>The government.</a:t>
            </a:r>
          </a:p>
          <a:p>
            <a:pPr marL="533400" indent="-533400">
              <a:buFont typeface="Wingdings" panose="05000000000000000000" pitchFamily="2" charset="2"/>
              <a:buAutoNum type="alphaLcPeriod"/>
            </a:pPr>
            <a:r>
              <a:rPr lang="en-US" altLang="en-US" dirty="0"/>
              <a:t>The engineering profession.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a:extLst>
              <a:ext uri="{FF2B5EF4-FFF2-40B4-BE49-F238E27FC236}">
                <a16:creationId xmlns:a16="http://schemas.microsoft.com/office/drawing/2014/main" id="{66CF7A2B-8808-4A5B-BFDB-FB42E7FB9E64}"/>
              </a:ext>
            </a:extLst>
          </p:cNvPr>
          <p:cNvSpPr>
            <a:spLocks noGrp="1" noChangeArrowheads="1"/>
          </p:cNvSpPr>
          <p:nvPr>
            <p:ph type="title"/>
          </p:nvPr>
        </p:nvSpPr>
        <p:spPr/>
        <p:txBody>
          <a:bodyPr/>
          <a:lstStyle/>
          <a:p>
            <a:pPr fontAlgn="auto">
              <a:spcAft>
                <a:spcPts val="0"/>
              </a:spcAft>
              <a:defRPr/>
            </a:pPr>
            <a:r>
              <a:rPr lang="en-US" dirty="0"/>
              <a:t>Answer: Engineering Ethics Discussion 3 </a:t>
            </a:r>
          </a:p>
        </p:txBody>
      </p:sp>
      <p:sp>
        <p:nvSpPr>
          <p:cNvPr id="38916" name="Rectangle 3">
            <a:extLst>
              <a:ext uri="{FF2B5EF4-FFF2-40B4-BE49-F238E27FC236}">
                <a16:creationId xmlns:a16="http://schemas.microsoft.com/office/drawing/2014/main" id="{1A53E833-B118-467A-808A-962A4758517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The first and foremost obligation of registered professional engineers is to:</a:t>
            </a:r>
          </a:p>
          <a:p>
            <a:pPr marL="533400" indent="-533400">
              <a:buClr>
                <a:srgbClr val="C00000"/>
              </a:buClr>
              <a:buFont typeface="Wingdings" panose="05000000000000000000" pitchFamily="2" charset="2"/>
              <a:buAutoNum type="alphaLcPeriod"/>
            </a:pPr>
            <a:r>
              <a:rPr lang="en-US" altLang="en-US" b="1" dirty="0"/>
              <a:t>The public welfare.</a:t>
            </a:r>
          </a:p>
          <a:p>
            <a:pPr marL="533400" indent="-533400">
              <a:buClr>
                <a:srgbClr val="C00000"/>
              </a:buClr>
              <a:buFont typeface="Wingdings" panose="05000000000000000000" pitchFamily="2" charset="2"/>
              <a:buAutoNum type="alphaLcPeriod"/>
            </a:pPr>
            <a:r>
              <a:rPr lang="en-US" altLang="en-US" dirty="0"/>
              <a:t>Their employer.</a:t>
            </a:r>
          </a:p>
          <a:p>
            <a:pPr marL="533400" indent="-533400">
              <a:buClr>
                <a:srgbClr val="C00000"/>
              </a:buClr>
              <a:buFont typeface="Wingdings" panose="05000000000000000000" pitchFamily="2" charset="2"/>
              <a:buAutoNum type="alphaLcPeriod"/>
            </a:pPr>
            <a:r>
              <a:rPr lang="en-US" altLang="en-US" dirty="0"/>
              <a:t>The government.</a:t>
            </a:r>
          </a:p>
          <a:p>
            <a:pPr marL="533400" indent="-533400">
              <a:buClr>
                <a:srgbClr val="C00000"/>
              </a:buClr>
              <a:buFont typeface="Wingdings" panose="05000000000000000000" pitchFamily="2" charset="2"/>
              <a:buAutoNum type="alphaLcPeriod"/>
            </a:pPr>
            <a:r>
              <a:rPr lang="en-US" altLang="en-US" dirty="0"/>
              <a:t>The engineering profession.</a:t>
            </a:r>
          </a:p>
        </p:txBody>
      </p:sp>
      <p:sp>
        <p:nvSpPr>
          <p:cNvPr id="38917" name="Text Box 4">
            <a:extLst>
              <a:ext uri="{FF2B5EF4-FFF2-40B4-BE49-F238E27FC236}">
                <a16:creationId xmlns:a16="http://schemas.microsoft.com/office/drawing/2014/main" id="{1001A6FF-229B-46A6-85EC-4EEAFB7D0EBB}"/>
              </a:ext>
            </a:extLst>
          </p:cNvPr>
          <p:cNvSpPr txBox="1">
            <a:spLocks noChangeArrowheads="1"/>
          </p:cNvSpPr>
          <p:nvPr/>
        </p:nvSpPr>
        <p:spPr bwMode="auto">
          <a:xfrm>
            <a:off x="8291015" y="6154738"/>
            <a:ext cx="29086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dirty="0">
                <a:latin typeface="Open Sans"/>
              </a:rPr>
              <a:t>Answer a is correct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a:extLst>
              <a:ext uri="{FF2B5EF4-FFF2-40B4-BE49-F238E27FC236}">
                <a16:creationId xmlns:a16="http://schemas.microsoft.com/office/drawing/2014/main" id="{66AF3532-8688-4582-92E8-B824D971BBCD}"/>
              </a:ext>
            </a:extLst>
          </p:cNvPr>
          <p:cNvSpPr>
            <a:spLocks noGrp="1" noChangeArrowheads="1"/>
          </p:cNvSpPr>
          <p:nvPr>
            <p:ph type="title"/>
          </p:nvPr>
        </p:nvSpPr>
        <p:spPr/>
        <p:txBody>
          <a:bodyPr/>
          <a:lstStyle/>
          <a:p>
            <a:pPr fontAlgn="auto">
              <a:spcAft>
                <a:spcPts val="0"/>
              </a:spcAft>
              <a:defRPr/>
            </a:pPr>
            <a:r>
              <a:rPr lang="en-US" dirty="0"/>
              <a:t>Engineering Ethics Discussion 4 </a:t>
            </a:r>
          </a:p>
        </p:txBody>
      </p:sp>
      <p:sp>
        <p:nvSpPr>
          <p:cNvPr id="39940" name="Rectangle 3">
            <a:extLst>
              <a:ext uri="{FF2B5EF4-FFF2-40B4-BE49-F238E27FC236}">
                <a16:creationId xmlns:a16="http://schemas.microsoft.com/office/drawing/2014/main" id="{53E1CA54-3E35-437E-BC51-767CA12F6AB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Registered professional engineers should undertake services for clients only when:</a:t>
            </a:r>
          </a:p>
          <a:p>
            <a:pPr marL="533400" indent="-533400">
              <a:buFont typeface="Wingdings" panose="05000000000000000000" pitchFamily="2" charset="2"/>
              <a:buAutoNum type="alphaLcPeriod"/>
            </a:pPr>
            <a:r>
              <a:rPr lang="en-US" altLang="en-US" dirty="0"/>
              <a:t>They really need the fees.</a:t>
            </a:r>
          </a:p>
          <a:p>
            <a:pPr marL="533400" indent="-533400">
              <a:buFont typeface="Wingdings" panose="05000000000000000000" pitchFamily="2" charset="2"/>
              <a:buAutoNum type="alphaLcPeriod"/>
            </a:pPr>
            <a:r>
              <a:rPr lang="en-US" altLang="en-US" dirty="0"/>
              <a:t>Their own bid is the lowest one.</a:t>
            </a:r>
          </a:p>
          <a:p>
            <a:pPr marL="533400" indent="-533400">
              <a:buFont typeface="Wingdings" panose="05000000000000000000" pitchFamily="2" charset="2"/>
              <a:buAutoNum type="alphaLcPeriod"/>
            </a:pPr>
            <a:r>
              <a:rPr lang="en-US" altLang="en-US" dirty="0"/>
              <a:t>They are fully technically competent to carry out the services.</a:t>
            </a:r>
          </a:p>
          <a:p>
            <a:pPr marL="533400" indent="-533400">
              <a:buFont typeface="Wingdings" panose="05000000000000000000" pitchFamily="2" charset="2"/>
              <a:buAutoNum type="alphaLcPeriod"/>
            </a:pPr>
            <a:r>
              <a:rPr lang="en-US" altLang="en-US" dirty="0"/>
              <a:t>Carrying out the services wouldn’t involve excessive time or effort.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a:extLst>
              <a:ext uri="{FF2B5EF4-FFF2-40B4-BE49-F238E27FC236}">
                <a16:creationId xmlns:a16="http://schemas.microsoft.com/office/drawing/2014/main" id="{6138CE52-EC78-4C64-9148-0C0CBBF88BD0}"/>
              </a:ext>
            </a:extLst>
          </p:cNvPr>
          <p:cNvSpPr>
            <a:spLocks noGrp="1" noChangeArrowheads="1"/>
          </p:cNvSpPr>
          <p:nvPr>
            <p:ph type="title"/>
          </p:nvPr>
        </p:nvSpPr>
        <p:spPr/>
        <p:txBody>
          <a:bodyPr/>
          <a:lstStyle/>
          <a:p>
            <a:pPr fontAlgn="auto">
              <a:spcAft>
                <a:spcPts val="0"/>
              </a:spcAft>
              <a:defRPr/>
            </a:pPr>
            <a:r>
              <a:rPr lang="en-US" dirty="0"/>
              <a:t>Answer: Engineering Ethics Discussion 4 </a:t>
            </a:r>
          </a:p>
        </p:txBody>
      </p:sp>
      <p:sp>
        <p:nvSpPr>
          <p:cNvPr id="40964" name="Rectangle 3">
            <a:extLst>
              <a:ext uri="{FF2B5EF4-FFF2-40B4-BE49-F238E27FC236}">
                <a16:creationId xmlns:a16="http://schemas.microsoft.com/office/drawing/2014/main" id="{91E0EEE2-6671-4F84-80F1-F903DC88DDE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b="1" dirty="0"/>
              <a:t>Registered professional engineers should undertake services for clients only when:</a:t>
            </a:r>
          </a:p>
          <a:p>
            <a:pPr marL="533400" indent="-533400">
              <a:buFont typeface="Wingdings" panose="05000000000000000000" pitchFamily="2" charset="2"/>
              <a:buAutoNum type="alphaLcPeriod"/>
            </a:pPr>
            <a:r>
              <a:rPr lang="en-US" altLang="en-US" dirty="0"/>
              <a:t>They really need the fees.</a:t>
            </a:r>
          </a:p>
          <a:p>
            <a:pPr marL="533400" indent="-533400">
              <a:buFont typeface="Wingdings" panose="05000000000000000000" pitchFamily="2" charset="2"/>
              <a:buAutoNum type="alphaLcPeriod"/>
            </a:pPr>
            <a:r>
              <a:rPr lang="en-US" altLang="en-US" dirty="0"/>
              <a:t>Their own bid is the lowest one.</a:t>
            </a:r>
          </a:p>
          <a:p>
            <a:pPr marL="533400" indent="-533400">
              <a:buFont typeface="Wingdings" panose="05000000000000000000" pitchFamily="2" charset="2"/>
              <a:buAutoNum type="alphaLcPeriod"/>
            </a:pPr>
            <a:r>
              <a:rPr lang="en-US" altLang="en-US" b="1" dirty="0"/>
              <a:t>They are fully technically competent to carry out the services.</a:t>
            </a:r>
          </a:p>
          <a:p>
            <a:pPr marL="533400" indent="-533400">
              <a:buFont typeface="Wingdings" panose="05000000000000000000" pitchFamily="2" charset="2"/>
              <a:buAutoNum type="alphaLcPeriod"/>
            </a:pPr>
            <a:r>
              <a:rPr lang="en-US" altLang="en-US" dirty="0"/>
              <a:t>Carrying out the services wouldn’t involve excessive time or effort.</a:t>
            </a:r>
          </a:p>
        </p:txBody>
      </p:sp>
      <p:sp>
        <p:nvSpPr>
          <p:cNvPr id="40965" name="Text Box 4">
            <a:extLst>
              <a:ext uri="{FF2B5EF4-FFF2-40B4-BE49-F238E27FC236}">
                <a16:creationId xmlns:a16="http://schemas.microsoft.com/office/drawing/2014/main" id="{9AC1B1A0-38B2-4887-951C-494B802CD10C}"/>
              </a:ext>
            </a:extLst>
          </p:cNvPr>
          <p:cNvSpPr txBox="1">
            <a:spLocks noChangeArrowheads="1"/>
          </p:cNvSpPr>
          <p:nvPr/>
        </p:nvSpPr>
        <p:spPr bwMode="auto">
          <a:xfrm>
            <a:off x="8318311" y="6154738"/>
            <a:ext cx="28910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400" b="1" dirty="0">
                <a:latin typeface="Open Sans"/>
              </a:rPr>
              <a:t>Answer c is correct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a:extLst>
              <a:ext uri="{FF2B5EF4-FFF2-40B4-BE49-F238E27FC236}">
                <a16:creationId xmlns:a16="http://schemas.microsoft.com/office/drawing/2014/main" id="{256E41A9-BE3E-4FB5-BA19-385D35AE0335}"/>
              </a:ext>
            </a:extLst>
          </p:cNvPr>
          <p:cNvSpPr>
            <a:spLocks noGrp="1" noChangeArrowheads="1"/>
          </p:cNvSpPr>
          <p:nvPr>
            <p:ph type="title"/>
          </p:nvPr>
        </p:nvSpPr>
        <p:spPr/>
        <p:txBody>
          <a:bodyPr/>
          <a:lstStyle/>
          <a:p>
            <a:pPr fontAlgn="auto">
              <a:spcAft>
                <a:spcPts val="0"/>
              </a:spcAft>
              <a:defRPr/>
            </a:pPr>
            <a:r>
              <a:rPr lang="en-US" dirty="0"/>
              <a:t>Ethical Issues are Seldom Black and White</a:t>
            </a:r>
          </a:p>
        </p:txBody>
      </p:sp>
      <p:sp>
        <p:nvSpPr>
          <p:cNvPr id="41988" name="Rectangle 3">
            <a:extLst>
              <a:ext uri="{FF2B5EF4-FFF2-40B4-BE49-F238E27FC236}">
                <a16:creationId xmlns:a16="http://schemas.microsoft.com/office/drawing/2014/main" id="{9EC3518B-141C-4693-BDDD-60E17398FF8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Engineers are obligated to society, employers, clients, and other engineers to design risk-free technologies.</a:t>
            </a:r>
          </a:p>
          <a:p>
            <a:pPr lvl="1"/>
            <a:r>
              <a:rPr lang="en-US" altLang="en-US" dirty="0"/>
              <a:t>Engineers are faced with conflicting demands: loyalty to company and colleagues, concern for public welfare, personal gain and ambition.</a:t>
            </a:r>
          </a:p>
          <a:p>
            <a:pPr lvl="1"/>
            <a:r>
              <a:rPr lang="en-US" altLang="en-US" dirty="0"/>
              <a:t>Ethical standards are usually relative and personal, there is seldom an absolute standard.</a:t>
            </a:r>
          </a:p>
          <a:p>
            <a:pPr lvl="1" algn="just">
              <a:lnSpc>
                <a:spcPct val="80000"/>
              </a:lnSpc>
              <a:buFont typeface="Wingdings" panose="05000000000000000000" pitchFamily="2" charset="2"/>
              <a:buAutoNum type="alphaLcPeriod"/>
            </a:pPr>
            <a:endParaRPr lang="en-US" altLang="en-US" b="1" dirty="0"/>
          </a:p>
          <a:p>
            <a:pPr lvl="1" algn="just">
              <a:lnSpc>
                <a:spcPct val="80000"/>
              </a:lnSpc>
            </a:pPr>
            <a:endParaRPr lang="en-US" altLang="en-US"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a:extLst>
              <a:ext uri="{FF2B5EF4-FFF2-40B4-BE49-F238E27FC236}">
                <a16:creationId xmlns:a16="http://schemas.microsoft.com/office/drawing/2014/main" id="{755FF178-54EC-421C-B56A-BBE4F2028E44}"/>
              </a:ext>
            </a:extLst>
          </p:cNvPr>
          <p:cNvSpPr>
            <a:spLocks noGrp="1" noChangeArrowheads="1"/>
          </p:cNvSpPr>
          <p:nvPr>
            <p:ph type="title"/>
          </p:nvPr>
        </p:nvSpPr>
        <p:spPr>
          <a:xfrm>
            <a:off x="740663" y="407209"/>
            <a:ext cx="10395909" cy="876300"/>
          </a:xfrm>
        </p:spPr>
        <p:txBody>
          <a:bodyPr/>
          <a:lstStyle/>
          <a:p>
            <a:pPr fontAlgn="auto">
              <a:spcAft>
                <a:spcPts val="0"/>
              </a:spcAft>
              <a:defRPr/>
            </a:pPr>
            <a:r>
              <a:rPr lang="en-US" dirty="0"/>
              <a:t>National Society of Professional Engineers (NSPE)</a:t>
            </a:r>
          </a:p>
        </p:txBody>
      </p:sp>
      <p:sp>
        <p:nvSpPr>
          <p:cNvPr id="43012" name="Rectangle 3">
            <a:extLst>
              <a:ext uri="{FF2B5EF4-FFF2-40B4-BE49-F238E27FC236}">
                <a16:creationId xmlns:a16="http://schemas.microsoft.com/office/drawing/2014/main" id="{5DC9B39A-81DE-4D7A-9B0A-C58A05E54C8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Is the only engineering society that represents individual engineering professionals and licensed engineers (PEs) across all disciplines.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a:extLst>
              <a:ext uri="{FF2B5EF4-FFF2-40B4-BE49-F238E27FC236}">
                <a16:creationId xmlns:a16="http://schemas.microsoft.com/office/drawing/2014/main" id="{C660F152-AC40-494C-9FDF-5B7F589E7083}"/>
              </a:ext>
            </a:extLst>
          </p:cNvPr>
          <p:cNvSpPr>
            <a:spLocks noGrp="1" noChangeArrowheads="1"/>
          </p:cNvSpPr>
          <p:nvPr>
            <p:ph type="title"/>
          </p:nvPr>
        </p:nvSpPr>
        <p:spPr>
          <a:xfrm>
            <a:off x="740664" y="407209"/>
            <a:ext cx="10457324" cy="876300"/>
          </a:xfrm>
        </p:spPr>
        <p:txBody>
          <a:bodyPr/>
          <a:lstStyle/>
          <a:p>
            <a:pPr fontAlgn="auto">
              <a:spcAft>
                <a:spcPts val="0"/>
              </a:spcAft>
              <a:defRPr/>
            </a:pPr>
            <a:r>
              <a:rPr lang="en-US" dirty="0"/>
              <a:t>National Society of Professional Engineers (NSPE)</a:t>
            </a:r>
          </a:p>
        </p:txBody>
      </p:sp>
      <p:sp>
        <p:nvSpPr>
          <p:cNvPr id="44036" name="Rectangle 3">
            <a:extLst>
              <a:ext uri="{FF2B5EF4-FFF2-40B4-BE49-F238E27FC236}">
                <a16:creationId xmlns:a16="http://schemas.microsoft.com/office/drawing/2014/main" id="{56073499-A049-41C2-945A-BF64198F82B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Founded in 1934, NSPE strengthens the engineering profession by promoting engineering licensure and ethics, enhancing the engineer image, advocating and protecting PEs’ legal rights at national and state levels, publishing news of the profession, providing continuing education opportunities and more.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a:extLst>
              <a:ext uri="{FF2B5EF4-FFF2-40B4-BE49-F238E27FC236}">
                <a16:creationId xmlns:a16="http://schemas.microsoft.com/office/drawing/2014/main" id="{21823676-18E1-4FDE-9ABA-B92BDE81F2AC}"/>
              </a:ext>
            </a:extLst>
          </p:cNvPr>
          <p:cNvSpPr>
            <a:spLocks noGrp="1" noChangeArrowheads="1"/>
          </p:cNvSpPr>
          <p:nvPr>
            <p:ph type="title"/>
          </p:nvPr>
        </p:nvSpPr>
        <p:spPr>
          <a:xfrm>
            <a:off x="740664" y="407209"/>
            <a:ext cx="10443676" cy="876300"/>
          </a:xfrm>
        </p:spPr>
        <p:txBody>
          <a:bodyPr/>
          <a:lstStyle/>
          <a:p>
            <a:pPr fontAlgn="auto">
              <a:spcAft>
                <a:spcPts val="0"/>
              </a:spcAft>
              <a:defRPr/>
            </a:pPr>
            <a:r>
              <a:rPr lang="en-US" dirty="0"/>
              <a:t>National Society of Professional Engineers (NSPE)</a:t>
            </a:r>
          </a:p>
        </p:txBody>
      </p:sp>
      <p:sp>
        <p:nvSpPr>
          <p:cNvPr id="45060" name="Rectangle 3">
            <a:extLst>
              <a:ext uri="{FF2B5EF4-FFF2-40B4-BE49-F238E27FC236}">
                <a16:creationId xmlns:a16="http://schemas.microsoft.com/office/drawing/2014/main" id="{2C75CAB0-0714-4E8A-B26D-272CE0324F1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NSPE serves some 60,000 members and the public through 53 state and territorial societies and more than 500 chapters.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a:extLst>
              <a:ext uri="{FF2B5EF4-FFF2-40B4-BE49-F238E27FC236}">
                <a16:creationId xmlns:a16="http://schemas.microsoft.com/office/drawing/2014/main" id="{CA7957B2-1A28-4C72-8C26-BC8DFC9561DF}"/>
              </a:ext>
            </a:extLst>
          </p:cNvPr>
          <p:cNvSpPr>
            <a:spLocks noGrp="1" noChangeArrowheads="1"/>
          </p:cNvSpPr>
          <p:nvPr>
            <p:ph type="title"/>
          </p:nvPr>
        </p:nvSpPr>
        <p:spPr>
          <a:xfrm>
            <a:off x="740664" y="407209"/>
            <a:ext cx="10791694" cy="876300"/>
          </a:xfrm>
        </p:spPr>
        <p:txBody>
          <a:bodyPr/>
          <a:lstStyle/>
          <a:p>
            <a:pPr fontAlgn="auto">
              <a:spcAft>
                <a:spcPts val="0"/>
              </a:spcAft>
              <a:defRPr/>
            </a:pPr>
            <a:r>
              <a:rPr lang="en-US" dirty="0"/>
              <a:t>National Institute for Engineering Ethics (NIEE)</a:t>
            </a:r>
          </a:p>
        </p:txBody>
      </p:sp>
      <p:sp>
        <p:nvSpPr>
          <p:cNvPr id="46084" name="Rectangle 3">
            <a:extLst>
              <a:ext uri="{FF2B5EF4-FFF2-40B4-BE49-F238E27FC236}">
                <a16:creationId xmlns:a16="http://schemas.microsoft.com/office/drawing/2014/main" id="{FAF5F115-4BD9-4AF5-A2D1-4D27F99C150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Is an official component of the </a:t>
            </a:r>
            <a:r>
              <a:rPr lang="en-US" altLang="en-US" dirty="0" err="1"/>
              <a:t>Murdough</a:t>
            </a:r>
            <a:r>
              <a:rPr lang="en-US" altLang="en-US" dirty="0"/>
              <a:t> Center for Engineering Professionalism in the College of Engineering at Texas Tech University. </a:t>
            </a:r>
          </a:p>
          <a:p>
            <a:pPr lvl="1"/>
            <a:r>
              <a:rPr lang="en-US" altLang="en-US" dirty="0"/>
              <a:t>NIEE was initially created by the National Society of Professional Engineers (NSPE), in 1988, and became an independent organization in 1995.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F46BE77B-B1A6-4886-9950-F33A20DDB5D1}"/>
              </a:ext>
            </a:extLst>
          </p:cNvPr>
          <p:cNvSpPr>
            <a:spLocks noGrp="1" noChangeArrowheads="1"/>
          </p:cNvSpPr>
          <p:nvPr>
            <p:ph type="title"/>
          </p:nvPr>
        </p:nvSpPr>
        <p:spPr/>
        <p:txBody>
          <a:bodyPr/>
          <a:lstStyle/>
          <a:p>
            <a:pPr fontAlgn="auto">
              <a:spcAft>
                <a:spcPts val="0"/>
              </a:spcAft>
              <a:defRPr/>
            </a:pPr>
            <a:r>
              <a:rPr lang="en-US" dirty="0"/>
              <a:t>Introduction</a:t>
            </a:r>
          </a:p>
        </p:txBody>
      </p:sp>
      <p:sp>
        <p:nvSpPr>
          <p:cNvPr id="16388" name="Rectangle 3">
            <a:extLst>
              <a:ext uri="{FF2B5EF4-FFF2-40B4-BE49-F238E27FC236}">
                <a16:creationId xmlns:a16="http://schemas.microsoft.com/office/drawing/2014/main" id="{C4B2B79F-7F6C-4D57-9F12-289DA65CBF3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In this lesson we will explore “Ethics in the Engineering Workplace”. We understand the Code of Ethics for Engineers.</a:t>
            </a:r>
          </a:p>
          <a:p>
            <a:pPr lvl="1"/>
            <a:r>
              <a:rPr lang="en-US" altLang="en-US" dirty="0"/>
              <a:t>We will learn about the National Society of Professional Engineers (NSPE) and National Institute for Engineering Ethics (NIEE).</a:t>
            </a:r>
          </a:p>
          <a:p>
            <a:pPr lvl="1"/>
            <a:r>
              <a:rPr lang="en-US" altLang="en-US" dirty="0"/>
              <a:t>We will conclude our lesson with the Gilbane Gold Engineering Ethics Case Study.</a:t>
            </a:r>
            <a:r>
              <a:rPr lang="en-US" altLang="en-US" sz="2400" dirty="0"/>
              <a:t> </a:t>
            </a:r>
            <a:endParaRPr lang="en-US" altLang="en-US" dirty="0"/>
          </a:p>
          <a:p>
            <a:pPr lvl="1"/>
            <a:endParaRPr lang="en-US" alt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a:extLst>
              <a:ext uri="{FF2B5EF4-FFF2-40B4-BE49-F238E27FC236}">
                <a16:creationId xmlns:a16="http://schemas.microsoft.com/office/drawing/2014/main" id="{4F88C84C-7AD0-4A1F-8A2D-D41D919C9D39}"/>
              </a:ext>
            </a:extLst>
          </p:cNvPr>
          <p:cNvSpPr>
            <a:spLocks noGrp="1" noChangeArrowheads="1"/>
          </p:cNvSpPr>
          <p:nvPr>
            <p:ph type="title"/>
          </p:nvPr>
        </p:nvSpPr>
        <p:spPr/>
        <p:txBody>
          <a:bodyPr/>
          <a:lstStyle/>
          <a:p>
            <a:pPr fontAlgn="auto">
              <a:spcAft>
                <a:spcPts val="0"/>
              </a:spcAft>
              <a:defRPr/>
            </a:pPr>
            <a:r>
              <a:rPr lang="en-US" dirty="0"/>
              <a:t>Summary</a:t>
            </a:r>
          </a:p>
        </p:txBody>
      </p:sp>
      <p:sp>
        <p:nvSpPr>
          <p:cNvPr id="47108" name="Rectangle 3">
            <a:extLst>
              <a:ext uri="{FF2B5EF4-FFF2-40B4-BE49-F238E27FC236}">
                <a16:creationId xmlns:a16="http://schemas.microsoft.com/office/drawing/2014/main" id="{39D6B413-A316-4B7A-B037-42F493DE9F7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1313" lvl="1" indent="-287338">
              <a:tabLst>
                <a:tab pos="53975" algn="l"/>
              </a:tabLst>
            </a:pPr>
            <a:r>
              <a:rPr lang="en-US" altLang="en-US" dirty="0"/>
              <a:t>Where you draw the line is your choice.</a:t>
            </a:r>
          </a:p>
          <a:p>
            <a:pPr marL="341313" lvl="1" indent="-287338">
              <a:tabLst>
                <a:tab pos="53975" algn="l"/>
              </a:tabLst>
            </a:pPr>
            <a:r>
              <a:rPr lang="en-US" altLang="en-US" dirty="0"/>
              <a:t>Engineering ethics begins with each engineer.</a:t>
            </a:r>
          </a:p>
          <a:p>
            <a:pPr lvl="1"/>
            <a:r>
              <a:rPr lang="en-US" altLang="en-US" dirty="0"/>
              <a:t>Engineers may be held personally and legally responsible for their professional actions.</a:t>
            </a:r>
          </a:p>
          <a:p>
            <a:pPr lvl="1"/>
            <a:r>
              <a:rPr lang="en-US" altLang="en-US" dirty="0"/>
              <a:t>It is important to understand your company’s attitude toward ethics - it should be a factor in your choice of employer. </a:t>
            </a:r>
            <a:endParaRPr lang="en-US" altLang="en-US" b="1" dirty="0"/>
          </a:p>
          <a:p>
            <a:pPr marL="533400" indent="-533400" algn="just"/>
            <a:endParaRPr lang="en-US" altLang="en-US" dirty="0"/>
          </a:p>
          <a:p>
            <a:pPr marL="533400" indent="-533400" algn="just">
              <a:buFont typeface="Wingdings" panose="05000000000000000000" pitchFamily="2" charset="2"/>
              <a:buAutoNum type="alphaLcPeriod"/>
            </a:pPr>
            <a:endParaRPr lang="en-US" altLang="en-US" b="1" dirty="0"/>
          </a:p>
          <a:p>
            <a:pPr marL="533400" indent="-533400" algn="just"/>
            <a:endParaRPr lang="en-US" altLang="en-US"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a:extLst>
              <a:ext uri="{FF2B5EF4-FFF2-40B4-BE49-F238E27FC236}">
                <a16:creationId xmlns:a16="http://schemas.microsoft.com/office/drawing/2014/main" id="{07B3F46B-270A-43B6-8A34-D9CF4B26F7FC}"/>
              </a:ext>
            </a:extLst>
          </p:cNvPr>
          <p:cNvSpPr>
            <a:spLocks noGrp="1" noChangeArrowheads="1"/>
          </p:cNvSpPr>
          <p:nvPr>
            <p:ph type="title"/>
          </p:nvPr>
        </p:nvSpPr>
        <p:spPr/>
        <p:txBody>
          <a:bodyPr/>
          <a:lstStyle/>
          <a:p>
            <a:pPr fontAlgn="auto">
              <a:spcAft>
                <a:spcPts val="0"/>
              </a:spcAft>
              <a:defRPr/>
            </a:pPr>
            <a:r>
              <a:rPr lang="en-US" dirty="0"/>
              <a:t>Assignment: Engineering Ethics Case Study</a:t>
            </a:r>
          </a:p>
        </p:txBody>
      </p:sp>
      <p:sp>
        <p:nvSpPr>
          <p:cNvPr id="48132" name="Rectangle 3">
            <a:extLst>
              <a:ext uri="{FF2B5EF4-FFF2-40B4-BE49-F238E27FC236}">
                <a16:creationId xmlns:a16="http://schemas.microsoft.com/office/drawing/2014/main" id="{73796185-E931-4FE9-A22B-6678EC1F20B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Students will review the</a:t>
            </a:r>
            <a:r>
              <a:rPr lang="en-US" altLang="en-US" b="1" dirty="0"/>
              <a:t> Gilbane Gold PowerPoint</a:t>
            </a:r>
            <a:r>
              <a:rPr lang="en-US" altLang="en-US" dirty="0"/>
              <a:t> - An Ethics Story Focusing on Responsibilities of Engineers.</a:t>
            </a:r>
          </a:p>
          <a:p>
            <a:pPr lvl="1"/>
            <a:r>
              <a:rPr lang="en-US" altLang="en-US" dirty="0"/>
              <a:t>Students will either watch the video or may act out the roles of the </a:t>
            </a:r>
            <a:r>
              <a:rPr lang="en-US" altLang="en-US" b="1" dirty="0"/>
              <a:t>Gilbane Gold Script</a:t>
            </a:r>
            <a:r>
              <a:rPr lang="en-US" altLang="en-US" dirty="0"/>
              <a:t>.</a:t>
            </a:r>
          </a:p>
          <a:p>
            <a:pPr lvl="1"/>
            <a:r>
              <a:rPr lang="en-US" altLang="en-US" dirty="0"/>
              <a:t>Students will complete the </a:t>
            </a:r>
            <a:r>
              <a:rPr lang="en-US" altLang="en-US" b="1" dirty="0"/>
              <a:t>Gilbane Gold assignment worksheet</a:t>
            </a:r>
            <a:r>
              <a:rPr lang="en-US" altLang="en-US" dirty="0"/>
              <a:t>.</a:t>
            </a:r>
          </a:p>
          <a:p>
            <a:pPr lvl="1"/>
            <a:r>
              <a:rPr lang="en-US" altLang="en-US" dirty="0"/>
              <a:t>Students may also read the </a:t>
            </a:r>
            <a:r>
              <a:rPr lang="en-US" altLang="en-US" b="1" dirty="0"/>
              <a:t>Gilbane Gold Study Guide</a:t>
            </a:r>
            <a:r>
              <a:rPr lang="en-US" altLang="en-US" dirty="0"/>
              <a:t>.</a:t>
            </a:r>
          </a:p>
          <a:p>
            <a:pPr algn="just">
              <a:buFont typeface="Wingdings" panose="05000000000000000000" pitchFamily="2" charset="2"/>
              <a:buNone/>
            </a:pPr>
            <a:endParaRPr lang="en-US" alt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a:extLst>
              <a:ext uri="{FF2B5EF4-FFF2-40B4-BE49-F238E27FC236}">
                <a16:creationId xmlns:a16="http://schemas.microsoft.com/office/drawing/2014/main" id="{6D40F3F4-B363-45F2-98DA-CEACE30AEE68}"/>
              </a:ext>
            </a:extLst>
          </p:cNvPr>
          <p:cNvSpPr>
            <a:spLocks noGrp="1" noChangeArrowheads="1"/>
          </p:cNvSpPr>
          <p:nvPr>
            <p:ph type="title"/>
          </p:nvPr>
        </p:nvSpPr>
        <p:spPr/>
        <p:txBody>
          <a:bodyPr/>
          <a:lstStyle/>
          <a:p>
            <a:pPr fontAlgn="auto">
              <a:spcAft>
                <a:spcPts val="0"/>
              </a:spcAft>
              <a:defRPr/>
            </a:pPr>
            <a:r>
              <a:rPr lang="en-US"/>
              <a:t>References</a:t>
            </a:r>
          </a:p>
        </p:txBody>
      </p:sp>
      <p:sp>
        <p:nvSpPr>
          <p:cNvPr id="49156" name="Rectangle 3">
            <a:extLst>
              <a:ext uri="{FF2B5EF4-FFF2-40B4-BE49-F238E27FC236}">
                <a16:creationId xmlns:a16="http://schemas.microsoft.com/office/drawing/2014/main" id="{9ECA3F6B-1CAA-4236-835C-2CC15C01E70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spcBef>
                <a:spcPts val="0"/>
              </a:spcBef>
            </a:pPr>
            <a:r>
              <a:rPr lang="en-US" altLang="en-US" sz="2400" dirty="0"/>
              <a:t>Gomez, Oakes, Leone. (2006).</a:t>
            </a:r>
            <a:r>
              <a:rPr lang="en-US" altLang="en-US" sz="2400" b="1" i="1" dirty="0"/>
              <a:t> </a:t>
            </a:r>
            <a:r>
              <a:rPr lang="en-US" altLang="en-US" sz="2400" i="1" dirty="0"/>
              <a:t>Engineering Your Future.</a:t>
            </a:r>
            <a:r>
              <a:rPr lang="en-US" altLang="en-US" sz="2400" dirty="0"/>
              <a:t> Second Edition. Wildwood, MO: Great Lakes Press, Inc. </a:t>
            </a:r>
          </a:p>
          <a:p>
            <a:pPr>
              <a:lnSpc>
                <a:spcPct val="80000"/>
              </a:lnSpc>
              <a:buFont typeface="Wingdings" panose="05000000000000000000" pitchFamily="2" charset="2"/>
              <a:buNone/>
            </a:pPr>
            <a:endParaRPr lang="en-US" altLang="en-US" sz="2400" dirty="0"/>
          </a:p>
          <a:p>
            <a:pPr lvl="1">
              <a:lnSpc>
                <a:spcPct val="80000"/>
              </a:lnSpc>
            </a:pPr>
            <a:r>
              <a:rPr lang="en-US" altLang="en-US" sz="2400" dirty="0"/>
              <a:t>National Institute for ENGINEERING ETHICS (NIEE)</a:t>
            </a:r>
          </a:p>
          <a:p>
            <a:pPr>
              <a:lnSpc>
                <a:spcPct val="80000"/>
              </a:lnSpc>
              <a:buFont typeface="Wingdings" panose="05000000000000000000" pitchFamily="2" charset="2"/>
              <a:buNone/>
            </a:pPr>
            <a:r>
              <a:rPr lang="en-US" altLang="en-US" sz="2400" b="1" dirty="0">
                <a:solidFill>
                  <a:srgbClr val="0000CC"/>
                </a:solidFill>
              </a:rPr>
              <a:t>     “Gilbane Gold: A Case Study in Engineering Ethics"</a:t>
            </a:r>
            <a:r>
              <a:rPr lang="en-US" altLang="en-US" sz="2400" dirty="0"/>
              <a:t>  - 1989 (23 min.)</a:t>
            </a:r>
          </a:p>
          <a:p>
            <a:pPr>
              <a:lnSpc>
                <a:spcPct val="80000"/>
              </a:lnSpc>
              <a:buFont typeface="Wingdings" panose="05000000000000000000" pitchFamily="2" charset="2"/>
              <a:buNone/>
            </a:pPr>
            <a:endParaRPr lang="en-US" altLang="en-US" sz="2400" dirty="0"/>
          </a:p>
          <a:p>
            <a:pPr lvl="1">
              <a:spcBef>
                <a:spcPts val="0"/>
              </a:spcBef>
            </a:pPr>
            <a:r>
              <a:rPr lang="en-US" altLang="en-US" sz="2400" dirty="0"/>
              <a:t>National Institute for Engineering Ethics</a:t>
            </a:r>
            <a:br>
              <a:rPr lang="en-US" altLang="en-US" sz="2400" dirty="0"/>
            </a:br>
            <a:r>
              <a:rPr lang="en-US" altLang="en-US" sz="2400" dirty="0"/>
              <a:t>Texas Tech University</a:t>
            </a:r>
          </a:p>
          <a:p>
            <a:pPr marL="341313">
              <a:spcBef>
                <a:spcPts val="0"/>
              </a:spcBef>
              <a:buFont typeface="Wingdings" panose="05000000000000000000" pitchFamily="2" charset="2"/>
              <a:buNone/>
            </a:pPr>
            <a:r>
              <a:rPr lang="en-US" altLang="en-US" sz="2400" dirty="0"/>
              <a:t> Box 41023</a:t>
            </a:r>
          </a:p>
          <a:p>
            <a:pPr marL="341313">
              <a:spcBef>
                <a:spcPts val="0"/>
              </a:spcBef>
              <a:buFont typeface="Wingdings" panose="05000000000000000000" pitchFamily="2" charset="2"/>
              <a:buNone/>
            </a:pPr>
            <a:r>
              <a:rPr lang="en-US" altLang="en-US" sz="2400" dirty="0"/>
              <a:t> Lubbock , TX 79409-1023</a:t>
            </a:r>
            <a:br>
              <a:rPr lang="en-US" altLang="en-US" sz="2400" dirty="0"/>
            </a:br>
            <a:r>
              <a:rPr lang="en-US" altLang="en-US" sz="2400" dirty="0"/>
              <a:t> Phone: 806-742-3525 (3521)  /  Fax: 806-742-0444</a:t>
            </a:r>
            <a:br>
              <a:rPr lang="en-US" altLang="en-US" sz="2400" dirty="0"/>
            </a:br>
            <a:endParaRPr lang="en-US" altLang="en-US" sz="2400" dirty="0"/>
          </a:p>
          <a:p>
            <a:pPr algn="just">
              <a:lnSpc>
                <a:spcPct val="80000"/>
              </a:lnSpc>
              <a:buFont typeface="Wingdings" panose="05000000000000000000" pitchFamily="2" charset="2"/>
              <a:buNone/>
            </a:pPr>
            <a:endParaRPr lang="en-US" altLang="en-US"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a:extLst>
              <a:ext uri="{FF2B5EF4-FFF2-40B4-BE49-F238E27FC236}">
                <a16:creationId xmlns:a16="http://schemas.microsoft.com/office/drawing/2014/main" id="{3ED243CE-B94A-48F7-B1C0-923CCAEE32F2}"/>
              </a:ext>
            </a:extLst>
          </p:cNvPr>
          <p:cNvSpPr>
            <a:spLocks noGrp="1" noChangeArrowheads="1"/>
          </p:cNvSpPr>
          <p:nvPr>
            <p:ph type="title"/>
          </p:nvPr>
        </p:nvSpPr>
        <p:spPr/>
        <p:txBody>
          <a:bodyPr/>
          <a:lstStyle/>
          <a:p>
            <a:pPr fontAlgn="auto">
              <a:spcAft>
                <a:spcPts val="0"/>
              </a:spcAft>
              <a:defRPr/>
            </a:pPr>
            <a:r>
              <a:rPr lang="en-US"/>
              <a:t>References</a:t>
            </a:r>
          </a:p>
        </p:txBody>
      </p:sp>
      <p:sp>
        <p:nvSpPr>
          <p:cNvPr id="50180" name="Rectangle 3">
            <a:extLst>
              <a:ext uri="{FF2B5EF4-FFF2-40B4-BE49-F238E27FC236}">
                <a16:creationId xmlns:a16="http://schemas.microsoft.com/office/drawing/2014/main" id="{3FCE1C02-5208-49F0-BC32-F2127BC1742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z="2400" dirty="0"/>
              <a:t>National Society of Professional Engineers</a:t>
            </a:r>
          </a:p>
          <a:p>
            <a:pPr>
              <a:buFont typeface="Wingdings" panose="05000000000000000000" pitchFamily="2" charset="2"/>
              <a:buNone/>
            </a:pPr>
            <a:r>
              <a:rPr lang="en-US" altLang="en-US" sz="2200"/>
              <a:t>	http</a:t>
            </a:r>
            <a:r>
              <a:rPr lang="en-US" altLang="en-US" sz="2200" dirty="0"/>
              <a:t>://www.nspe.org</a:t>
            </a:r>
          </a:p>
          <a:p>
            <a:pPr>
              <a:buFont typeface="Wingdings" panose="05000000000000000000" pitchFamily="2" charset="2"/>
              <a:buNone/>
            </a:pPr>
            <a:endParaRPr lang="en-US" altLang="en-US" sz="2400" dirty="0"/>
          </a:p>
          <a:p>
            <a:pPr lvl="1"/>
            <a:r>
              <a:rPr lang="en-US" altLang="en-US" sz="2400" dirty="0"/>
              <a:t>Online Ethics Center for Engineering and Research Teaching Tools</a:t>
            </a:r>
          </a:p>
          <a:p>
            <a:pPr>
              <a:buFont typeface="Wingdings" panose="05000000000000000000" pitchFamily="2" charset="2"/>
              <a:buNone/>
            </a:pPr>
            <a:r>
              <a:rPr lang="en-US" altLang="en-US" sz="2000" dirty="0"/>
              <a:t>	http://www.onlineethics.org/Resources/TeachingTools.aspx</a:t>
            </a:r>
            <a:br>
              <a:rPr lang="en-US" altLang="en-US" sz="2000" dirty="0"/>
            </a:br>
            <a:endParaRPr lang="en-US" altLang="en-US" sz="2000" dirty="0"/>
          </a:p>
          <a:p>
            <a:pPr algn="just">
              <a:buFont typeface="Wingdings" panose="05000000000000000000" pitchFamily="2" charset="2"/>
              <a:buNone/>
            </a:pP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8C0E0655-4039-47C3-BC72-7292B2A15EEB}"/>
              </a:ext>
            </a:extLst>
          </p:cNvPr>
          <p:cNvSpPr>
            <a:spLocks noGrp="1" noChangeArrowheads="1"/>
          </p:cNvSpPr>
          <p:nvPr>
            <p:ph type="title"/>
          </p:nvPr>
        </p:nvSpPr>
        <p:spPr/>
        <p:txBody>
          <a:bodyPr/>
          <a:lstStyle/>
          <a:p>
            <a:pPr fontAlgn="auto">
              <a:spcAft>
                <a:spcPts val="0"/>
              </a:spcAft>
              <a:defRPr/>
            </a:pPr>
            <a:r>
              <a:rPr lang="en-US" dirty="0"/>
              <a:t>Technical Communication</a:t>
            </a:r>
          </a:p>
        </p:txBody>
      </p:sp>
      <p:sp>
        <p:nvSpPr>
          <p:cNvPr id="17412" name="Rectangle 3">
            <a:extLst>
              <a:ext uri="{FF2B5EF4-FFF2-40B4-BE49-F238E27FC236}">
                <a16:creationId xmlns:a16="http://schemas.microsoft.com/office/drawing/2014/main" id="{C5398086-FDFF-470E-A325-373671A4CCC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highlight>
                  <a:srgbClr val="FFFF00"/>
                </a:highlight>
              </a:rPr>
              <a:t>130.362.4</a:t>
            </a:r>
            <a:r>
              <a:rPr lang="en-US" altLang="en-US" dirty="0"/>
              <a:t> The student describes the factors that affect the progression of technology and the potential intended and unintended consequences of technological advances.</a:t>
            </a:r>
          </a:p>
          <a:p>
            <a:pPr lvl="1"/>
            <a:r>
              <a:rPr lang="en-US" altLang="en-US" dirty="0"/>
              <a:t>(A) Describe how technology has affected individuals, societies, cultures, economies, and environments.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8C0E0655-4039-47C3-BC72-7292B2A15EEB}"/>
              </a:ext>
            </a:extLst>
          </p:cNvPr>
          <p:cNvSpPr>
            <a:spLocks noGrp="1" noChangeArrowheads="1"/>
          </p:cNvSpPr>
          <p:nvPr>
            <p:ph type="title"/>
          </p:nvPr>
        </p:nvSpPr>
        <p:spPr/>
        <p:txBody>
          <a:bodyPr/>
          <a:lstStyle/>
          <a:p>
            <a:pPr fontAlgn="auto">
              <a:spcAft>
                <a:spcPts val="0"/>
              </a:spcAft>
              <a:defRPr/>
            </a:pPr>
            <a:r>
              <a:rPr lang="en-US" dirty="0"/>
              <a:t>Technical Terms &amp; Definitions</a:t>
            </a:r>
          </a:p>
        </p:txBody>
      </p:sp>
      <p:sp>
        <p:nvSpPr>
          <p:cNvPr id="17412" name="Rectangle 3">
            <a:extLst>
              <a:ext uri="{FF2B5EF4-FFF2-40B4-BE49-F238E27FC236}">
                <a16:creationId xmlns:a16="http://schemas.microsoft.com/office/drawing/2014/main" id="{C5398086-FDFF-470E-A325-373671A4CCC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terms and definitions listed below are discussed in this lesson. Please review before proceeding with this lesson. </a:t>
            </a:r>
          </a:p>
          <a:p>
            <a:pPr lvl="1"/>
            <a:endParaRPr lang="en-US" altLang="en-US" dirty="0"/>
          </a:p>
          <a:p>
            <a:pPr lvl="1"/>
            <a:endParaRPr lang="en-US" altLang="en-US" dirty="0"/>
          </a:p>
          <a:p>
            <a:pPr lvl="1"/>
            <a:endParaRPr lang="en-US" altLang="en-US" dirty="0"/>
          </a:p>
        </p:txBody>
      </p:sp>
      <p:graphicFrame>
        <p:nvGraphicFramePr>
          <p:cNvPr id="4" name="Group 68">
            <a:extLst>
              <a:ext uri="{FF2B5EF4-FFF2-40B4-BE49-F238E27FC236}">
                <a16:creationId xmlns:a16="http://schemas.microsoft.com/office/drawing/2014/main" id="{3C03A26A-9271-464D-B3E8-707B439B4934}"/>
              </a:ext>
            </a:extLst>
          </p:cNvPr>
          <p:cNvGraphicFramePr>
            <a:graphicFrameLocks/>
          </p:cNvGraphicFramePr>
          <p:nvPr>
            <p:extLst>
              <p:ext uri="{D42A27DB-BD31-4B8C-83A1-F6EECF244321}">
                <p14:modId xmlns:p14="http://schemas.microsoft.com/office/powerpoint/2010/main" val="2844160461"/>
              </p:ext>
            </p:extLst>
          </p:nvPr>
        </p:nvGraphicFramePr>
        <p:xfrm>
          <a:off x="2286000" y="3189288"/>
          <a:ext cx="7848600" cy="1944687"/>
        </p:xfrm>
        <a:graphic>
          <a:graphicData uri="http://schemas.openxmlformats.org/drawingml/2006/table">
            <a:tbl>
              <a:tblPr/>
              <a:tblGrid>
                <a:gridCol w="25146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Terms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Definitions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8748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Ethics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Standards, rules or guidelines for morally or socially approved conduct such as being honest or trustworthy or acting in the best interest of a society.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8055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8C0E0655-4039-47C3-BC72-7292B2A15EEB}"/>
              </a:ext>
            </a:extLst>
          </p:cNvPr>
          <p:cNvSpPr>
            <a:spLocks noGrp="1" noChangeArrowheads="1"/>
          </p:cNvSpPr>
          <p:nvPr>
            <p:ph type="title"/>
          </p:nvPr>
        </p:nvSpPr>
        <p:spPr/>
        <p:txBody>
          <a:bodyPr/>
          <a:lstStyle/>
          <a:p>
            <a:pPr fontAlgn="auto">
              <a:spcAft>
                <a:spcPts val="0"/>
              </a:spcAft>
              <a:defRPr/>
            </a:pPr>
            <a:r>
              <a:rPr lang="en-US" dirty="0"/>
              <a:t>Technical Terms &amp; Definitions</a:t>
            </a:r>
          </a:p>
        </p:txBody>
      </p:sp>
      <p:sp>
        <p:nvSpPr>
          <p:cNvPr id="17412" name="Rectangle 3">
            <a:extLst>
              <a:ext uri="{FF2B5EF4-FFF2-40B4-BE49-F238E27FC236}">
                <a16:creationId xmlns:a16="http://schemas.microsoft.com/office/drawing/2014/main" id="{C5398086-FDFF-470E-A325-373671A4CCC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terms and definitions listed below are discussed in this lesson. Please review before proceeding with this lesson. </a:t>
            </a:r>
          </a:p>
          <a:p>
            <a:pPr lvl="1"/>
            <a:endParaRPr lang="en-US" altLang="en-US" dirty="0"/>
          </a:p>
          <a:p>
            <a:pPr lvl="1"/>
            <a:endParaRPr lang="en-US" altLang="en-US" dirty="0"/>
          </a:p>
          <a:p>
            <a:pPr lvl="1"/>
            <a:endParaRPr lang="en-US" altLang="en-US" dirty="0"/>
          </a:p>
        </p:txBody>
      </p:sp>
      <p:graphicFrame>
        <p:nvGraphicFramePr>
          <p:cNvPr id="5" name="Group 18">
            <a:extLst>
              <a:ext uri="{FF2B5EF4-FFF2-40B4-BE49-F238E27FC236}">
                <a16:creationId xmlns:a16="http://schemas.microsoft.com/office/drawing/2014/main" id="{51484F5A-3228-40C6-802F-20E170201AC4}"/>
              </a:ext>
            </a:extLst>
          </p:cNvPr>
          <p:cNvGraphicFramePr>
            <a:graphicFrameLocks/>
          </p:cNvGraphicFramePr>
          <p:nvPr>
            <p:extLst>
              <p:ext uri="{D42A27DB-BD31-4B8C-83A1-F6EECF244321}">
                <p14:modId xmlns:p14="http://schemas.microsoft.com/office/powerpoint/2010/main" val="1667446724"/>
              </p:ext>
            </p:extLst>
          </p:nvPr>
        </p:nvGraphicFramePr>
        <p:xfrm>
          <a:off x="2286000" y="3159125"/>
          <a:ext cx="7848600" cy="2560638"/>
        </p:xfrm>
        <a:graphic>
          <a:graphicData uri="http://schemas.openxmlformats.org/drawingml/2006/table">
            <a:tbl>
              <a:tblPr/>
              <a:tblGrid>
                <a:gridCol w="25146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457257">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Terms</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Definitions</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0338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Obligations</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Requirements arising from a person’s situation or circumstances (e.g., relationships, knowledge, position) that specify what must or must not be done for moral, legal, religious, or institutional reasons.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12252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8C0E0655-4039-47C3-BC72-7292B2A15EEB}"/>
              </a:ext>
            </a:extLst>
          </p:cNvPr>
          <p:cNvSpPr>
            <a:spLocks noGrp="1" noChangeArrowheads="1"/>
          </p:cNvSpPr>
          <p:nvPr>
            <p:ph type="title"/>
          </p:nvPr>
        </p:nvSpPr>
        <p:spPr/>
        <p:txBody>
          <a:bodyPr/>
          <a:lstStyle/>
          <a:p>
            <a:pPr fontAlgn="auto">
              <a:spcAft>
                <a:spcPts val="0"/>
              </a:spcAft>
              <a:defRPr/>
            </a:pPr>
            <a:r>
              <a:rPr lang="en-US" dirty="0"/>
              <a:t>Technical Terms &amp; Definitions</a:t>
            </a:r>
          </a:p>
        </p:txBody>
      </p:sp>
      <p:sp>
        <p:nvSpPr>
          <p:cNvPr id="17412" name="Rectangle 3">
            <a:extLst>
              <a:ext uri="{FF2B5EF4-FFF2-40B4-BE49-F238E27FC236}">
                <a16:creationId xmlns:a16="http://schemas.microsoft.com/office/drawing/2014/main" id="{C5398086-FDFF-470E-A325-373671A4CCC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terms and definitions listed below are discussed in this lesson. Please review before proceeding with this lesson. </a:t>
            </a:r>
          </a:p>
          <a:p>
            <a:pPr lvl="1"/>
            <a:endParaRPr lang="en-US" altLang="en-US" dirty="0"/>
          </a:p>
          <a:p>
            <a:pPr lvl="1"/>
            <a:endParaRPr lang="en-US" altLang="en-US" dirty="0"/>
          </a:p>
          <a:p>
            <a:pPr lvl="1"/>
            <a:endParaRPr lang="en-US" altLang="en-US" dirty="0"/>
          </a:p>
        </p:txBody>
      </p:sp>
      <p:graphicFrame>
        <p:nvGraphicFramePr>
          <p:cNvPr id="6" name="Group 29">
            <a:extLst>
              <a:ext uri="{FF2B5EF4-FFF2-40B4-BE49-F238E27FC236}">
                <a16:creationId xmlns:a16="http://schemas.microsoft.com/office/drawing/2014/main" id="{2C71AEF8-EE78-4862-B50D-BCFAD6A21BD2}"/>
              </a:ext>
            </a:extLst>
          </p:cNvPr>
          <p:cNvGraphicFramePr>
            <a:graphicFrameLocks/>
          </p:cNvGraphicFramePr>
          <p:nvPr>
            <p:extLst>
              <p:ext uri="{D42A27DB-BD31-4B8C-83A1-F6EECF244321}">
                <p14:modId xmlns:p14="http://schemas.microsoft.com/office/powerpoint/2010/main" val="1322244038"/>
              </p:ext>
            </p:extLst>
          </p:nvPr>
        </p:nvGraphicFramePr>
        <p:xfrm>
          <a:off x="2286000" y="2971800"/>
          <a:ext cx="7848600" cy="3436938"/>
        </p:xfrm>
        <a:graphic>
          <a:graphicData uri="http://schemas.openxmlformats.org/drawingml/2006/table">
            <a:tbl>
              <a:tblPr/>
              <a:tblGrid>
                <a:gridCol w="2514600">
                  <a:extLst>
                    <a:ext uri="{9D8B030D-6E8A-4147-A177-3AD203B41FA5}">
                      <a16:colId xmlns:a16="http://schemas.microsoft.com/office/drawing/2014/main" val="20000"/>
                    </a:ext>
                  </a:extLst>
                </a:gridCol>
                <a:gridCol w="5334000">
                  <a:extLst>
                    <a:ext uri="{9D8B030D-6E8A-4147-A177-3AD203B41FA5}">
                      <a16:colId xmlns:a16="http://schemas.microsoft.com/office/drawing/2014/main" val="20001"/>
                    </a:ext>
                  </a:extLst>
                </a:gridCol>
              </a:tblGrid>
              <a:tr h="541338">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Terms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400" b="1" i="0" u="none" strike="noStrike" cap="none" normalizeH="0" baseline="0" dirty="0">
                          <a:ln>
                            <a:noFill/>
                          </a:ln>
                          <a:solidFill>
                            <a:schemeClr val="tx1"/>
                          </a:solidFill>
                          <a:effectLst/>
                          <a:latin typeface="Open Sans"/>
                        </a:rPr>
                        <a:t>Definitions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653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Software Piracy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The illegal copying, distribution or use of software. Types of software piracy, for example, include: 1) purchasing a single user license and loading it onto multiple computers or a server.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461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chemeClr val="tx1"/>
                          </a:solidFill>
                          <a:effectLst/>
                          <a:latin typeface="Open Sans"/>
                        </a:rPr>
                        <a:t>Whistle Blowing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sz="2200" b="0" i="0" u="none" strike="noStrike" cap="none" normalizeH="0" baseline="0" dirty="0">
                          <a:ln>
                            <a:noFill/>
                          </a:ln>
                          <a:solidFill>
                            <a:srgbClr val="000000"/>
                          </a:solidFill>
                          <a:effectLst/>
                          <a:latin typeface="Open Sans"/>
                        </a:rPr>
                        <a:t>When a person raises a concern about wrongdoing occurring in an organization or body of people.</a:t>
                      </a:r>
                      <a:r>
                        <a:rPr kumimoji="0" lang="en-US" sz="2400" b="0" i="0" u="none" strike="noStrike" cap="none" normalizeH="0" baseline="0" dirty="0">
                          <a:ln>
                            <a:noFill/>
                          </a:ln>
                          <a:solidFill>
                            <a:srgbClr val="000000"/>
                          </a:solidFill>
                          <a:effectLst/>
                          <a:latin typeface="Open Sans"/>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28145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B0BAFF3C-FB73-48CA-99FA-15DB6B5A03AF}"/>
              </a:ext>
            </a:extLst>
          </p:cNvPr>
          <p:cNvSpPr>
            <a:spLocks noGrp="1" noChangeArrowheads="1"/>
          </p:cNvSpPr>
          <p:nvPr>
            <p:ph type="title"/>
          </p:nvPr>
        </p:nvSpPr>
        <p:spPr/>
        <p:txBody>
          <a:bodyPr/>
          <a:lstStyle/>
          <a:p>
            <a:pPr fontAlgn="auto">
              <a:spcAft>
                <a:spcPts val="0"/>
              </a:spcAft>
              <a:defRPr/>
            </a:pPr>
            <a:r>
              <a:rPr lang="en-US" dirty="0"/>
              <a:t>What is Ethics?</a:t>
            </a:r>
          </a:p>
        </p:txBody>
      </p:sp>
      <p:sp>
        <p:nvSpPr>
          <p:cNvPr id="21508" name="Rectangle 3">
            <a:extLst>
              <a:ext uri="{FF2B5EF4-FFF2-40B4-BE49-F238E27FC236}">
                <a16:creationId xmlns:a16="http://schemas.microsoft.com/office/drawing/2014/main" id="{E40FD332-6793-4E1C-83DF-7DF7083C6CE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Ethics. It’s not an easy word to define. Almost everyone wants to live an ethical life, but knowing what that means is not as simple as it sounds! </a:t>
            </a:r>
          </a:p>
          <a:p>
            <a:pPr lvl="1"/>
            <a:r>
              <a:rPr lang="en-US" altLang="en-US" dirty="0"/>
              <a:t>Ethics is concerned with standards, rules or guidelines for morally or socially approved conduct, such as being honest or trustworthy or acting in the best interest of a society.</a:t>
            </a:r>
          </a:p>
          <a:p>
            <a:endParaRPr lang="en-US" altLang="en-US" dirty="0"/>
          </a:p>
          <a:p>
            <a:endParaRPr lang="en-US" altLang="en-US" dirty="0"/>
          </a:p>
          <a:p>
            <a:endParaRPr lang="en-US" altLang="en-US" dirty="0"/>
          </a:p>
          <a:p>
            <a:pPr algn="just"/>
            <a:endParaRPr lang="en-US" altLang="en-US" dirty="0"/>
          </a:p>
          <a:p>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a:extLst>
              <a:ext uri="{FF2B5EF4-FFF2-40B4-BE49-F238E27FC236}">
                <a16:creationId xmlns:a16="http://schemas.microsoft.com/office/drawing/2014/main" id="{8A3033B8-5CB8-4314-933B-80E796962356}"/>
              </a:ext>
            </a:extLst>
          </p:cNvPr>
          <p:cNvSpPr>
            <a:spLocks noGrp="1" noChangeArrowheads="1"/>
          </p:cNvSpPr>
          <p:nvPr>
            <p:ph type="title"/>
          </p:nvPr>
        </p:nvSpPr>
        <p:spPr/>
        <p:txBody>
          <a:bodyPr/>
          <a:lstStyle/>
          <a:p>
            <a:pPr fontAlgn="auto">
              <a:spcAft>
                <a:spcPts val="0"/>
              </a:spcAft>
              <a:defRPr/>
            </a:pPr>
            <a:r>
              <a:rPr lang="en-US" dirty="0"/>
              <a:t>What’s Ethical?</a:t>
            </a:r>
          </a:p>
        </p:txBody>
      </p:sp>
      <p:sp>
        <p:nvSpPr>
          <p:cNvPr id="23556" name="Rectangle 3">
            <a:extLst>
              <a:ext uri="{FF2B5EF4-FFF2-40B4-BE49-F238E27FC236}">
                <a16:creationId xmlns:a16="http://schemas.microsoft.com/office/drawing/2014/main" id="{7B36C303-A2C0-43E7-AB96-866239FC289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Not all standards or values are ethical standards.</a:t>
            </a:r>
          </a:p>
          <a:p>
            <a:pPr lvl="1"/>
            <a:r>
              <a:rPr lang="en-US" altLang="en-US" dirty="0"/>
              <a:t>For example, personal preferences and values, such as individual choices of food or clothing, are not important enough to qualify as ethical values or choices.</a:t>
            </a:r>
          </a:p>
          <a:p>
            <a:pPr lvl="1"/>
            <a:r>
              <a:rPr lang="en-US" altLang="en-US" dirty="0"/>
              <a:t>Ethical standards apply only to conduct which has some significant effect on people’s lives.</a:t>
            </a:r>
          </a:p>
          <a:p>
            <a:pPr lvl="1"/>
            <a:r>
              <a:rPr lang="en-US" altLang="en-US" dirty="0"/>
              <a:t>For example, if an engineer used a substandard grade of steel in the construction of a bridge, he or she would definitely have violated ethical standards because of the potential safety hazards to society.</a:t>
            </a:r>
          </a:p>
          <a:p>
            <a:pPr lvl="1"/>
            <a:endParaRPr lang="en-US" altLang="en-US" dirty="0"/>
          </a:p>
          <a:p>
            <a:pPr lvl="1"/>
            <a:endParaRPr lang="en-US" altLang="en-US" dirty="0"/>
          </a:p>
          <a:p>
            <a:pPr lvl="1"/>
            <a:endParaRPr lang="en-US" altLang="en-US" dirty="0"/>
          </a:p>
          <a:p>
            <a:pPr algn="just"/>
            <a:endParaRPr lang="en-US" altLang="en-US" dirty="0"/>
          </a:p>
          <a:p>
            <a:endParaRPr lang="en-US" alt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schemas.microsoft.com/office/2006/documentManagement/types"/>
    <ds:schemaRef ds:uri="http://schemas.openxmlformats.org/package/2006/metadata/core-properties"/>
    <ds:schemaRef ds:uri="56ea17bb-c96d-4826-b465-01eec0dd23dd"/>
    <ds:schemaRef ds:uri="http://purl.org/dc/dcmitype/"/>
    <ds:schemaRef ds:uri="http://schemas.microsoft.com/office/2006/metadata/properties"/>
    <ds:schemaRef ds:uri="http://purl.org/dc/terms/"/>
    <ds:schemaRef ds:uri="05d88611-e516-4d1a-b12e-39107e78b3d0"/>
    <ds:schemaRef ds:uri="http://schemas.microsoft.com/office/infopath/2007/PartnerControls"/>
    <ds:schemaRef ds:uri="http://schemas.microsoft.com/sharepoint/v3"/>
    <ds:schemaRef ds:uri="http://www.w3.org/XML/1998/namespace"/>
    <ds:schemaRef ds:uri="http://purl.org/dc/elements/1.1/"/>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75</TotalTime>
  <Words>1570</Words>
  <Application>Microsoft Office PowerPoint</Application>
  <PresentationFormat>Widescreen</PresentationFormat>
  <Paragraphs>174</Paragraphs>
  <Slides>33</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33</vt:i4>
      </vt:variant>
    </vt:vector>
  </HeadingPairs>
  <TitlesOfParts>
    <vt:vector size="42" baseType="lpstr">
      <vt:lpstr>.AppleSystemUIFont</vt:lpstr>
      <vt:lpstr>Arial</vt:lpstr>
      <vt:lpstr>Calibri</vt:lpstr>
      <vt:lpstr>Open Sans</vt:lpstr>
      <vt:lpstr>Open Sans SemiBold</vt:lpstr>
      <vt:lpstr>Wingdings</vt:lpstr>
      <vt:lpstr>2_Office Theme</vt:lpstr>
      <vt:lpstr>3_Office Theme</vt:lpstr>
      <vt:lpstr>4_Office Theme</vt:lpstr>
      <vt:lpstr>PowerPoint Presentation</vt:lpstr>
      <vt:lpstr>PowerPoint Presentation</vt:lpstr>
      <vt:lpstr>Introduction</vt:lpstr>
      <vt:lpstr>Technical Communication</vt:lpstr>
      <vt:lpstr>Technical Terms &amp; Definitions</vt:lpstr>
      <vt:lpstr>Technical Terms &amp; Definitions</vt:lpstr>
      <vt:lpstr>Technical Terms &amp; Definitions</vt:lpstr>
      <vt:lpstr>What is Ethics?</vt:lpstr>
      <vt:lpstr>What’s Ethical?</vt:lpstr>
      <vt:lpstr>Everyday Personal Ethics Examples</vt:lpstr>
      <vt:lpstr>PowerPoint Presentation</vt:lpstr>
      <vt:lpstr>Ethics Discussion 1</vt:lpstr>
      <vt:lpstr>Answer: Ethics Discussion 1</vt:lpstr>
      <vt:lpstr>Engineers and Ethics</vt:lpstr>
      <vt:lpstr>What is Engineering Ethics?</vt:lpstr>
      <vt:lpstr>PowerPoint Presentation</vt:lpstr>
      <vt:lpstr>Engineering Ethics Discussion 1 </vt:lpstr>
      <vt:lpstr>Answer: Engineering Ethics Discussion 1 </vt:lpstr>
      <vt:lpstr>Engineering Ethics Discussion 2 </vt:lpstr>
      <vt:lpstr>Answer: Engineering Ethics Discussion 2 </vt:lpstr>
      <vt:lpstr>Engineering Ethics Discussion 3 </vt:lpstr>
      <vt:lpstr>Answer: Engineering Ethics Discussion 3 </vt:lpstr>
      <vt:lpstr>Engineering Ethics Discussion 4 </vt:lpstr>
      <vt:lpstr>Answer: Engineering Ethics Discussion 4 </vt:lpstr>
      <vt:lpstr>Ethical Issues are Seldom Black and White</vt:lpstr>
      <vt:lpstr>National Society of Professional Engineers (NSPE)</vt:lpstr>
      <vt:lpstr>National Society of Professional Engineers (NSPE)</vt:lpstr>
      <vt:lpstr>National Society of Professional Engineers (NSPE)</vt:lpstr>
      <vt:lpstr>National Institute for Engineering Ethics (NIEE)</vt:lpstr>
      <vt:lpstr>Summary</vt:lpstr>
      <vt:lpstr>Assignment: Engineering Ethics Case Study</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28</cp:revision>
  <cp:lastPrinted>2017-07-07T16:17:37Z</cp:lastPrinted>
  <dcterms:created xsi:type="dcterms:W3CDTF">2017-07-11T23:58:30Z</dcterms:created>
  <dcterms:modified xsi:type="dcterms:W3CDTF">2017-07-26T14:01:59Z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