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42"/>
  </p:notesMasterIdLst>
  <p:sldIdLst>
    <p:sldId id="321" r:id="rId6"/>
    <p:sldId id="319" r:id="rId7"/>
    <p:sldId id="325" r:id="rId8"/>
    <p:sldId id="323" r:id="rId9"/>
    <p:sldId id="331" r:id="rId10"/>
    <p:sldId id="324" r:id="rId11"/>
    <p:sldId id="328" r:id="rId12"/>
    <p:sldId id="330" r:id="rId13"/>
    <p:sldId id="329" r:id="rId14"/>
    <p:sldId id="326" r:id="rId15"/>
    <p:sldId id="333" r:id="rId16"/>
    <p:sldId id="334" r:id="rId17"/>
    <p:sldId id="335" r:id="rId18"/>
    <p:sldId id="337" r:id="rId19"/>
    <p:sldId id="336" r:id="rId20"/>
    <p:sldId id="332" r:id="rId21"/>
    <p:sldId id="338" r:id="rId22"/>
    <p:sldId id="327" r:id="rId23"/>
    <p:sldId id="339" r:id="rId24"/>
    <p:sldId id="340" r:id="rId25"/>
    <p:sldId id="345" r:id="rId26"/>
    <p:sldId id="346" r:id="rId27"/>
    <p:sldId id="347" r:id="rId28"/>
    <p:sldId id="348" r:id="rId29"/>
    <p:sldId id="350" r:id="rId30"/>
    <p:sldId id="351" r:id="rId31"/>
    <p:sldId id="352" r:id="rId32"/>
    <p:sldId id="341" r:id="rId33"/>
    <p:sldId id="342" r:id="rId34"/>
    <p:sldId id="357" r:id="rId35"/>
    <p:sldId id="359" r:id="rId36"/>
    <p:sldId id="360" r:id="rId37"/>
    <p:sldId id="361" r:id="rId38"/>
    <p:sldId id="343" r:id="rId39"/>
    <p:sldId id="344" r:id="rId40"/>
    <p:sldId id="353" r:id="rId4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commentAuthors" Target="commentAuthor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7/18/2017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r>
              <a:rPr lang="en-US" dirty="0"/>
              <a:t>Concepts of Engineering and Technology</a:t>
            </a:r>
            <a:br>
              <a:rPr lang="en-US" dirty="0"/>
            </a:br>
            <a:endParaRPr lang="en-US" dirty="0"/>
          </a:p>
          <a:p>
            <a:pPr lvl="1"/>
            <a:r>
              <a:rPr lang="en-US" dirty="0"/>
              <a:t>Passport to Your Future</a:t>
            </a:r>
          </a:p>
          <a:p>
            <a:pPr lvl="1"/>
            <a:r>
              <a:rPr lang="en-US" dirty="0"/>
              <a:t>Technical Communication: </a:t>
            </a:r>
          </a:p>
          <a:p>
            <a:pPr lvl="1"/>
            <a:r>
              <a:rPr lang="en-US" dirty="0"/>
              <a:t>The Resume</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Technical Terms &amp; Definitions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1152183"/>
          </a:xfrm>
        </p:spPr>
        <p:txBody>
          <a:bodyPr/>
          <a:lstStyle/>
          <a:p>
            <a:pPr lvl="1"/>
            <a:r>
              <a:rPr lang="en-US" dirty="0"/>
              <a:t>The terms and definitions listed below are discussed in this lesson. Please review before proceeding with this lesson. </a:t>
            </a:r>
          </a:p>
          <a:p>
            <a:pPr lvl="1"/>
            <a:endParaRPr lang="en-US" dirty="0"/>
          </a:p>
        </p:txBody>
      </p:sp>
      <p:graphicFrame>
        <p:nvGraphicFramePr>
          <p:cNvPr id="4" name="Group 32">
            <a:extLst>
              <a:ext uri="{FF2B5EF4-FFF2-40B4-BE49-F238E27FC236}">
                <a16:creationId xmlns:a16="http://schemas.microsoft.com/office/drawing/2014/main" id="{E3890F09-8A69-4817-A6BF-893449A18784}"/>
              </a:ext>
            </a:extLst>
          </p:cNvPr>
          <p:cNvGraphicFramePr>
            <a:graphicFrameLocks/>
          </p:cNvGraphicFramePr>
          <p:nvPr>
            <p:extLst>
              <p:ext uri="{D42A27DB-BD31-4B8C-83A1-F6EECF244321}">
                <p14:modId xmlns:p14="http://schemas.microsoft.com/office/powerpoint/2010/main" val="807328379"/>
              </p:ext>
            </p:extLst>
          </p:nvPr>
        </p:nvGraphicFramePr>
        <p:xfrm>
          <a:off x="2454322" y="2512325"/>
          <a:ext cx="7848600" cy="3985579"/>
        </p:xfrm>
        <a:graphic>
          <a:graphicData uri="http://schemas.openxmlformats.org/drawingml/2006/table">
            <a:tbl>
              <a:tblPr/>
              <a:tblGrid>
                <a:gridCol w="25146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56286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Terms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Definitions</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9229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Management</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The act or manner of managing; handling, direction, or control.</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4090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Qualifications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Qualities, accomplishments, etc., that recommend a person for some function, office, or the like.</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8951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Research</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rgbClr val="000000"/>
                          </a:solidFill>
                          <a:effectLst/>
                          <a:latin typeface="Open Sans"/>
                          <a:cs typeface="Times New Roman" pitchFamily="18" charset="0"/>
                        </a:rPr>
                        <a:t>Diligent and systematic inquiry or investigation into a subject in order to discover or revise facts, theories, applications, etc.</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82830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Technical Terms &amp; Definitions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1118064"/>
          </a:xfrm>
        </p:spPr>
        <p:txBody>
          <a:bodyPr/>
          <a:lstStyle/>
          <a:p>
            <a:pPr lvl="1"/>
            <a:r>
              <a:rPr lang="en-US" dirty="0"/>
              <a:t>The terms and definitions listed below are discussed in this lesson. Please review before proceeding with this lesson. </a:t>
            </a:r>
          </a:p>
          <a:p>
            <a:pPr lvl="1"/>
            <a:endParaRPr lang="en-US" dirty="0"/>
          </a:p>
        </p:txBody>
      </p:sp>
      <p:graphicFrame>
        <p:nvGraphicFramePr>
          <p:cNvPr id="5" name="Group 32">
            <a:extLst>
              <a:ext uri="{FF2B5EF4-FFF2-40B4-BE49-F238E27FC236}">
                <a16:creationId xmlns:a16="http://schemas.microsoft.com/office/drawing/2014/main" id="{95FB3273-4CE6-441E-9AE5-8B73248A5FDA}"/>
              </a:ext>
            </a:extLst>
          </p:cNvPr>
          <p:cNvGraphicFramePr>
            <a:graphicFrameLocks/>
          </p:cNvGraphicFramePr>
          <p:nvPr>
            <p:extLst>
              <p:ext uri="{D42A27DB-BD31-4B8C-83A1-F6EECF244321}">
                <p14:modId xmlns:p14="http://schemas.microsoft.com/office/powerpoint/2010/main" val="929404970"/>
              </p:ext>
            </p:extLst>
          </p:nvPr>
        </p:nvGraphicFramePr>
        <p:xfrm>
          <a:off x="2502090" y="2610134"/>
          <a:ext cx="7848600" cy="3833178"/>
        </p:xfrm>
        <a:graphic>
          <a:graphicData uri="http://schemas.openxmlformats.org/drawingml/2006/table">
            <a:tbl>
              <a:tblPr/>
              <a:tblGrid>
                <a:gridCol w="25146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54133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Terms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Definitions</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Resume</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Is a piece of paper (or an electronic document) that serves to introduce you to the people who will eventually hire you.</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Skills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The ability, coming from one's knowledge, practice, aptitude, etc., to do something well.</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Technical</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Of or relating to technique or proficiency in a practical skill. </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94649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a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resume is a piece of paper (or an electronic document) that serves to introduce you to the people who will eventually hire you.</a:t>
            </a:r>
          </a:p>
          <a:p>
            <a:pPr lvl="1"/>
            <a:endParaRPr lang="en-US" dirty="0"/>
          </a:p>
          <a:p>
            <a:pPr lvl="1"/>
            <a:r>
              <a:rPr lang="en-US" dirty="0"/>
              <a:t>A resume is one of the most important technical communication documents you will ever create as an engineer.</a:t>
            </a:r>
          </a:p>
          <a:p>
            <a:pPr lvl="1"/>
            <a:endParaRPr lang="en-US" dirty="0"/>
          </a:p>
          <a:p>
            <a:pPr lvl="1"/>
            <a:r>
              <a:rPr lang="en-US" dirty="0"/>
              <a:t>A resume is a document that contains a summary of relevant job experience and education. </a:t>
            </a:r>
          </a:p>
          <a:p>
            <a:pPr lvl="1"/>
            <a:endParaRPr lang="en-US" dirty="0"/>
          </a:p>
        </p:txBody>
      </p:sp>
    </p:spTree>
    <p:extLst>
      <p:ext uri="{BB962C8B-B14F-4D97-AF65-F5344CB8AC3E}">
        <p14:creationId xmlns:p14="http://schemas.microsoft.com/office/powerpoint/2010/main" val="3163696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Why Do I Need a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Your resume is the tool you will use to sell your qualifications to a potential engineering employer.</a:t>
            </a:r>
          </a:p>
          <a:p>
            <a:pPr lvl="1"/>
            <a:endParaRPr lang="en-US" dirty="0"/>
          </a:p>
          <a:p>
            <a:pPr lvl="1"/>
            <a:r>
              <a:rPr lang="en-US" dirty="0"/>
              <a:t>A resume tells the employer what you have done in the past and what you can do for their engineering company now. </a:t>
            </a:r>
          </a:p>
          <a:p>
            <a:pPr lvl="1"/>
            <a:endParaRPr lang="en-US" dirty="0"/>
          </a:p>
          <a:p>
            <a:pPr lvl="1"/>
            <a:r>
              <a:rPr lang="en-US" dirty="0"/>
              <a:t>A resume provides an advance contact with the employer to generate interest in you so that the employer will want to interview you. </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61785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Resumes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There are two types of resumes:</a:t>
            </a:r>
          </a:p>
          <a:p>
            <a:pPr lvl="1"/>
            <a:endParaRPr lang="en-US" dirty="0"/>
          </a:p>
          <a:p>
            <a:pPr lvl="1"/>
            <a:r>
              <a:rPr lang="en-US" dirty="0"/>
              <a:t>Skills Resume</a:t>
            </a:r>
          </a:p>
          <a:p>
            <a:pPr lvl="1"/>
            <a:endParaRPr lang="en-US" dirty="0"/>
          </a:p>
          <a:p>
            <a:pPr lvl="1"/>
            <a:r>
              <a:rPr lang="en-US" dirty="0"/>
              <a:t>Experience Resume</a:t>
            </a:r>
          </a:p>
          <a:p>
            <a:pPr lvl="1"/>
            <a:endParaRPr lang="en-US" dirty="0"/>
          </a:p>
        </p:txBody>
      </p:sp>
    </p:spTree>
    <p:extLst>
      <p:ext uri="{BB962C8B-B14F-4D97-AF65-F5344CB8AC3E}">
        <p14:creationId xmlns:p14="http://schemas.microsoft.com/office/powerpoint/2010/main" val="3676577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Skills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Skills Resume is for people who have not yet completed significant work experience.</a:t>
            </a:r>
          </a:p>
          <a:p>
            <a:pPr lvl="1"/>
            <a:endParaRPr lang="en-US" dirty="0"/>
          </a:p>
          <a:p>
            <a:pPr lvl="1"/>
            <a:r>
              <a:rPr lang="en-US" dirty="0"/>
              <a:t>It allows the job seeker to present school and extracurricular activities to good effect. </a:t>
            </a:r>
          </a:p>
          <a:p>
            <a:pPr lvl="1"/>
            <a:endParaRPr lang="en-US" dirty="0"/>
          </a:p>
          <a:p>
            <a:pPr lvl="1"/>
            <a:r>
              <a:rPr lang="en-US" dirty="0"/>
              <a:t>A </a:t>
            </a:r>
            <a:r>
              <a:rPr lang="en-US" b="1" dirty="0"/>
              <a:t>Skills Resume </a:t>
            </a:r>
            <a:r>
              <a:rPr lang="en-US" dirty="0"/>
              <a:t>combines the skills you have from a variety of experiences - paid work, volunteer work, student activities, classroom work, projects, you name it - and groups these skills by categories related to the kind of job you're seeking. </a:t>
            </a:r>
          </a:p>
          <a:p>
            <a:pPr lvl="1"/>
            <a:endParaRPr lang="en-US" dirty="0"/>
          </a:p>
        </p:txBody>
      </p:sp>
    </p:spTree>
    <p:extLst>
      <p:ext uri="{BB962C8B-B14F-4D97-AF65-F5344CB8AC3E}">
        <p14:creationId xmlns:p14="http://schemas.microsoft.com/office/powerpoint/2010/main" val="1543691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Experience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a:t>
            </a:r>
            <a:r>
              <a:rPr lang="en-US" b="1" dirty="0"/>
              <a:t>Experience Resume </a:t>
            </a:r>
            <a:r>
              <a:rPr lang="en-US" dirty="0"/>
              <a:t>highlights prior work experience related to the job for which a person is applying.</a:t>
            </a:r>
          </a:p>
          <a:p>
            <a:pPr lvl="1"/>
            <a:endParaRPr lang="en-US" dirty="0"/>
          </a:p>
          <a:p>
            <a:pPr lvl="1"/>
            <a:r>
              <a:rPr lang="en-US" dirty="0"/>
              <a:t>A skills resume will be used by most engineering students in the first two years of study and those who graduate without technical work experience.</a:t>
            </a:r>
          </a:p>
          <a:p>
            <a:pPr lvl="1"/>
            <a:endParaRPr lang="en-US" dirty="0"/>
          </a:p>
          <a:p>
            <a:pPr lvl="1"/>
            <a:r>
              <a:rPr lang="en-US" dirty="0"/>
              <a:t>However, engineering students with internship and co-op experience in an engineering context would use an </a:t>
            </a:r>
            <a:r>
              <a:rPr lang="en-US" b="1" dirty="0"/>
              <a:t>Experience Resume</a:t>
            </a:r>
            <a:r>
              <a:rPr lang="en-US" dirty="0"/>
              <a:t>.</a:t>
            </a:r>
          </a:p>
          <a:p>
            <a:pPr lvl="1"/>
            <a:endParaRPr lang="en-US" dirty="0"/>
          </a:p>
        </p:txBody>
      </p:sp>
    </p:spTree>
    <p:extLst>
      <p:ext uri="{BB962C8B-B14F-4D97-AF65-F5344CB8AC3E}">
        <p14:creationId xmlns:p14="http://schemas.microsoft.com/office/powerpoint/2010/main" val="2369624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Elements of a Skills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 high school students you will create a Skills Resume because you have not yet completed significant work experience. </a:t>
            </a:r>
          </a:p>
          <a:p>
            <a:pPr lvl="1"/>
            <a:endParaRPr lang="en-US" dirty="0"/>
          </a:p>
          <a:p>
            <a:pPr lvl="1"/>
            <a:r>
              <a:rPr lang="en-US" dirty="0"/>
              <a:t>You should keep your resume to one page.</a:t>
            </a:r>
          </a:p>
          <a:p>
            <a:pPr lvl="1"/>
            <a:endParaRPr lang="en-US" dirty="0"/>
          </a:p>
        </p:txBody>
      </p:sp>
    </p:spTree>
    <p:extLst>
      <p:ext uri="{BB962C8B-B14F-4D97-AF65-F5344CB8AC3E}">
        <p14:creationId xmlns:p14="http://schemas.microsoft.com/office/powerpoint/2010/main" val="3682671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Elements of a Skills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 high school students you will create a Skills Resume because you have not yet completed significant work experience. </a:t>
            </a:r>
          </a:p>
          <a:p>
            <a:pPr lvl="1"/>
            <a:endParaRPr lang="en-US" dirty="0"/>
          </a:p>
          <a:p>
            <a:pPr lvl="1"/>
            <a:r>
              <a:rPr lang="en-US" dirty="0"/>
              <a:t>You should keep your resume to one page.</a:t>
            </a:r>
          </a:p>
          <a:p>
            <a:pPr lvl="1"/>
            <a:endParaRPr lang="en-US" dirty="0"/>
          </a:p>
        </p:txBody>
      </p:sp>
    </p:spTree>
    <p:extLst>
      <p:ext uri="{BB962C8B-B14F-4D97-AF65-F5344CB8AC3E}">
        <p14:creationId xmlns:p14="http://schemas.microsoft.com/office/powerpoint/2010/main" val="546961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Elements of a Skills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 high school students you will create a </a:t>
            </a:r>
            <a:r>
              <a:rPr lang="en-US" b="1" dirty="0"/>
              <a:t>Skills Resume </a:t>
            </a:r>
            <a:r>
              <a:rPr lang="en-US" dirty="0"/>
              <a:t>because you have not yet completed significant work experience. </a:t>
            </a:r>
          </a:p>
          <a:p>
            <a:pPr lvl="1"/>
            <a:endParaRPr lang="en-US" dirty="0"/>
          </a:p>
          <a:p>
            <a:pPr lvl="1"/>
            <a:r>
              <a:rPr lang="en-US" dirty="0"/>
              <a:t>You should keep your resume to one page.</a:t>
            </a:r>
          </a:p>
          <a:p>
            <a:pPr lvl="1"/>
            <a:endParaRPr lang="en-US" dirty="0"/>
          </a:p>
        </p:txBody>
      </p:sp>
    </p:spTree>
    <p:extLst>
      <p:ext uri="{BB962C8B-B14F-4D97-AF65-F5344CB8AC3E}">
        <p14:creationId xmlns:p14="http://schemas.microsoft.com/office/powerpoint/2010/main" val="3914599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Elements of a Skills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Your </a:t>
            </a:r>
            <a:r>
              <a:rPr lang="en-US" b="1" dirty="0"/>
              <a:t>Skills Resume </a:t>
            </a:r>
            <a:r>
              <a:rPr lang="en-US" dirty="0"/>
              <a:t>should include the following elements:</a:t>
            </a:r>
          </a:p>
          <a:p>
            <a:pPr lvl="1"/>
            <a:endParaRPr lang="en-US" dirty="0"/>
          </a:p>
          <a:p>
            <a:pPr lvl="1"/>
            <a:r>
              <a:rPr lang="en-US" dirty="0"/>
              <a:t>Heading </a:t>
            </a:r>
          </a:p>
          <a:p>
            <a:pPr lvl="1"/>
            <a:r>
              <a:rPr lang="en-US" dirty="0"/>
              <a:t>Objective</a:t>
            </a:r>
          </a:p>
          <a:p>
            <a:pPr lvl="1"/>
            <a:r>
              <a:rPr lang="en-US" dirty="0"/>
              <a:t>Education</a:t>
            </a:r>
          </a:p>
          <a:p>
            <a:pPr lvl="1"/>
            <a:r>
              <a:rPr lang="en-US" dirty="0"/>
              <a:t>Work Experience (if any)</a:t>
            </a:r>
          </a:p>
          <a:p>
            <a:pPr lvl="1"/>
            <a:r>
              <a:rPr lang="en-US" dirty="0"/>
              <a:t>Computer Skills</a:t>
            </a:r>
          </a:p>
          <a:p>
            <a:pPr lvl="1"/>
            <a:r>
              <a:rPr lang="en-US" dirty="0"/>
              <a:t>Honors/Activities</a:t>
            </a:r>
          </a:p>
          <a:p>
            <a:pPr lvl="1"/>
            <a:r>
              <a:rPr lang="en-US" dirty="0"/>
              <a:t>References</a:t>
            </a:r>
          </a:p>
          <a:p>
            <a:pPr lvl="1"/>
            <a:endParaRPr lang="en-US" dirty="0"/>
          </a:p>
        </p:txBody>
      </p:sp>
    </p:spTree>
    <p:extLst>
      <p:ext uri="{BB962C8B-B14F-4D97-AF65-F5344CB8AC3E}">
        <p14:creationId xmlns:p14="http://schemas.microsoft.com/office/powerpoint/2010/main" val="2038210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Elements of a Skills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Your </a:t>
            </a:r>
            <a:r>
              <a:rPr lang="en-US" b="1" dirty="0"/>
              <a:t>Skills Resume </a:t>
            </a:r>
            <a:r>
              <a:rPr lang="en-US" dirty="0"/>
              <a:t>should include the following elements:</a:t>
            </a:r>
          </a:p>
          <a:p>
            <a:pPr lvl="1"/>
            <a:endParaRPr lang="en-US" dirty="0"/>
          </a:p>
          <a:p>
            <a:pPr lvl="1"/>
            <a:r>
              <a:rPr lang="en-US" b="1" dirty="0"/>
              <a:t>Heading </a:t>
            </a:r>
          </a:p>
          <a:p>
            <a:pPr lvl="2"/>
            <a:r>
              <a:rPr lang="en-US" dirty="0"/>
              <a:t>Your Name (Centered)</a:t>
            </a:r>
          </a:p>
          <a:p>
            <a:pPr lvl="2"/>
            <a:r>
              <a:rPr lang="en-US" dirty="0"/>
              <a:t>Address (Street, City, State, Zip code)</a:t>
            </a:r>
          </a:p>
          <a:p>
            <a:pPr lvl="2"/>
            <a:r>
              <a:rPr lang="en-US" dirty="0"/>
              <a:t>Permanent Phone Number</a:t>
            </a:r>
          </a:p>
          <a:p>
            <a:pPr lvl="2"/>
            <a:r>
              <a:rPr lang="en-US" dirty="0"/>
              <a:t>Email Address</a:t>
            </a:r>
          </a:p>
          <a:p>
            <a:pPr lvl="1"/>
            <a:endParaRPr lang="en-US" dirty="0"/>
          </a:p>
        </p:txBody>
      </p:sp>
    </p:spTree>
    <p:extLst>
      <p:ext uri="{BB962C8B-B14F-4D97-AF65-F5344CB8AC3E}">
        <p14:creationId xmlns:p14="http://schemas.microsoft.com/office/powerpoint/2010/main" val="2119234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Elements of a Skills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Your </a:t>
            </a:r>
            <a:r>
              <a:rPr lang="en-US" b="1" dirty="0"/>
              <a:t>Skills Resume </a:t>
            </a:r>
            <a:r>
              <a:rPr lang="en-US" dirty="0"/>
              <a:t>should include the following elements:</a:t>
            </a:r>
          </a:p>
          <a:p>
            <a:pPr lvl="1"/>
            <a:endParaRPr lang="en-US" dirty="0"/>
          </a:p>
          <a:p>
            <a:pPr lvl="1"/>
            <a:r>
              <a:rPr lang="en-US" b="1" dirty="0"/>
              <a:t>Objective</a:t>
            </a:r>
          </a:p>
          <a:p>
            <a:pPr lvl="2"/>
            <a:r>
              <a:rPr lang="en-US" dirty="0"/>
              <a:t>Write a clear statement. </a:t>
            </a:r>
          </a:p>
          <a:p>
            <a:pPr lvl="2"/>
            <a:r>
              <a:rPr lang="en-US" dirty="0"/>
              <a:t>For example, an entry level position in (state field or position sought).</a:t>
            </a:r>
          </a:p>
          <a:p>
            <a:pPr lvl="1"/>
            <a:endParaRPr lang="en-US" dirty="0"/>
          </a:p>
        </p:txBody>
      </p:sp>
    </p:spTree>
    <p:extLst>
      <p:ext uri="{BB962C8B-B14F-4D97-AF65-F5344CB8AC3E}">
        <p14:creationId xmlns:p14="http://schemas.microsoft.com/office/powerpoint/2010/main" val="4006189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Elements of a Skills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Your </a:t>
            </a:r>
            <a:r>
              <a:rPr lang="en-US" b="1" dirty="0"/>
              <a:t>Skills Resume </a:t>
            </a:r>
            <a:r>
              <a:rPr lang="en-US" dirty="0"/>
              <a:t>should include the following elements:</a:t>
            </a:r>
          </a:p>
          <a:p>
            <a:pPr lvl="1"/>
            <a:endParaRPr lang="en-US" dirty="0"/>
          </a:p>
          <a:p>
            <a:pPr lvl="1"/>
            <a:r>
              <a:rPr lang="en-US" b="1" dirty="0"/>
              <a:t>Education</a:t>
            </a:r>
          </a:p>
          <a:p>
            <a:pPr lvl="2"/>
            <a:r>
              <a:rPr lang="en-US" dirty="0"/>
              <a:t>Your degrees</a:t>
            </a:r>
          </a:p>
          <a:p>
            <a:pPr lvl="2"/>
            <a:r>
              <a:rPr lang="en-US" dirty="0"/>
              <a:t>Your school</a:t>
            </a:r>
          </a:p>
          <a:p>
            <a:pPr lvl="2"/>
            <a:r>
              <a:rPr lang="en-US" dirty="0"/>
              <a:t>Graduation date (or anticipated date)</a:t>
            </a:r>
          </a:p>
          <a:p>
            <a:pPr lvl="2"/>
            <a:r>
              <a:rPr lang="en-US" dirty="0"/>
              <a:t>Grade Point Average (e.g., 3.0/4.0)</a:t>
            </a:r>
          </a:p>
          <a:p>
            <a:pPr lvl="1"/>
            <a:endParaRPr lang="en-US" dirty="0"/>
          </a:p>
        </p:txBody>
      </p:sp>
    </p:spTree>
    <p:extLst>
      <p:ext uri="{BB962C8B-B14F-4D97-AF65-F5344CB8AC3E}">
        <p14:creationId xmlns:p14="http://schemas.microsoft.com/office/powerpoint/2010/main" val="40074896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Elements of a Skills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Your </a:t>
            </a:r>
            <a:r>
              <a:rPr lang="en-US" b="1" dirty="0"/>
              <a:t>Skills Resume </a:t>
            </a:r>
            <a:r>
              <a:rPr lang="en-US" dirty="0"/>
              <a:t>should include the following elements:</a:t>
            </a:r>
          </a:p>
          <a:p>
            <a:pPr lvl="1"/>
            <a:endParaRPr lang="en-US" dirty="0"/>
          </a:p>
          <a:p>
            <a:pPr lvl="1"/>
            <a:r>
              <a:rPr lang="en-US" b="1" dirty="0"/>
              <a:t>Work Experience </a:t>
            </a:r>
            <a:endParaRPr lang="en-US" dirty="0"/>
          </a:p>
          <a:p>
            <a:pPr lvl="2"/>
            <a:r>
              <a:rPr lang="en-US" dirty="0"/>
              <a:t>Your job titles (list most recent first)</a:t>
            </a:r>
          </a:p>
          <a:p>
            <a:pPr lvl="2"/>
            <a:r>
              <a:rPr lang="en-US" dirty="0"/>
              <a:t>The companies for which you worked</a:t>
            </a:r>
          </a:p>
          <a:p>
            <a:pPr lvl="2"/>
            <a:r>
              <a:rPr lang="en-US" dirty="0"/>
              <a:t>Dates during which you worked for those companies</a:t>
            </a:r>
          </a:p>
          <a:p>
            <a:pPr lvl="2"/>
            <a:r>
              <a:rPr lang="en-US" dirty="0"/>
              <a:t>Responsibilities in those positions</a:t>
            </a:r>
          </a:p>
          <a:p>
            <a:pPr lvl="1"/>
            <a:endParaRPr lang="en-US" dirty="0"/>
          </a:p>
        </p:txBody>
      </p:sp>
    </p:spTree>
    <p:extLst>
      <p:ext uri="{BB962C8B-B14F-4D97-AF65-F5344CB8AC3E}">
        <p14:creationId xmlns:p14="http://schemas.microsoft.com/office/powerpoint/2010/main" val="35959189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Elements of a Skills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Your </a:t>
            </a:r>
            <a:r>
              <a:rPr lang="en-US" b="1" dirty="0"/>
              <a:t>Skills Resume </a:t>
            </a:r>
            <a:r>
              <a:rPr lang="en-US" dirty="0"/>
              <a:t>should include the following elements:</a:t>
            </a:r>
          </a:p>
          <a:p>
            <a:pPr lvl="1"/>
            <a:endParaRPr lang="en-US" dirty="0"/>
          </a:p>
          <a:p>
            <a:pPr lvl="1"/>
            <a:r>
              <a:rPr lang="en-US" b="1" dirty="0"/>
              <a:t>Computer Skills</a:t>
            </a:r>
          </a:p>
          <a:p>
            <a:pPr lvl="2"/>
            <a:r>
              <a:rPr lang="en-US" dirty="0"/>
              <a:t>List Operating Systems              </a:t>
            </a:r>
          </a:p>
          <a:p>
            <a:pPr lvl="2"/>
            <a:r>
              <a:rPr lang="en-US" dirty="0"/>
              <a:t>List Software Applications</a:t>
            </a:r>
          </a:p>
          <a:p>
            <a:pPr lvl="2"/>
            <a:r>
              <a:rPr lang="en-US" dirty="0"/>
              <a:t>List Languages &amp; Scripts</a:t>
            </a:r>
          </a:p>
          <a:p>
            <a:pPr lvl="2"/>
            <a:r>
              <a:rPr lang="en-US" dirty="0"/>
              <a:t>List Hardware</a:t>
            </a:r>
          </a:p>
          <a:p>
            <a:pPr lvl="2"/>
            <a:r>
              <a:rPr lang="en-US" dirty="0"/>
              <a:t>List Certifications </a:t>
            </a:r>
          </a:p>
          <a:p>
            <a:pPr lvl="1"/>
            <a:endParaRPr lang="en-US" dirty="0"/>
          </a:p>
        </p:txBody>
      </p:sp>
    </p:spTree>
    <p:extLst>
      <p:ext uri="{BB962C8B-B14F-4D97-AF65-F5344CB8AC3E}">
        <p14:creationId xmlns:p14="http://schemas.microsoft.com/office/powerpoint/2010/main" val="39324104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Elements of a Skills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Your </a:t>
            </a:r>
            <a:r>
              <a:rPr lang="en-US" b="1" dirty="0"/>
              <a:t>Skills Resume </a:t>
            </a:r>
            <a:r>
              <a:rPr lang="en-US" dirty="0"/>
              <a:t>should include the following elements:</a:t>
            </a:r>
          </a:p>
          <a:p>
            <a:pPr lvl="1"/>
            <a:endParaRPr lang="en-US" dirty="0"/>
          </a:p>
          <a:p>
            <a:pPr lvl="1"/>
            <a:r>
              <a:rPr lang="en-US" b="1" dirty="0"/>
              <a:t>Honors/Activities</a:t>
            </a:r>
          </a:p>
          <a:p>
            <a:pPr lvl="2"/>
            <a:r>
              <a:rPr lang="en-US" dirty="0"/>
              <a:t>Meaningful honors you have received</a:t>
            </a:r>
          </a:p>
          <a:p>
            <a:pPr lvl="2"/>
            <a:r>
              <a:rPr lang="en-US" dirty="0"/>
              <a:t>Meaningful activities in which you have participated</a:t>
            </a:r>
          </a:p>
          <a:p>
            <a:pPr lvl="1"/>
            <a:endParaRPr lang="en-US" dirty="0"/>
          </a:p>
        </p:txBody>
      </p:sp>
    </p:spTree>
    <p:extLst>
      <p:ext uri="{BB962C8B-B14F-4D97-AF65-F5344CB8AC3E}">
        <p14:creationId xmlns:p14="http://schemas.microsoft.com/office/powerpoint/2010/main" val="290343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Elements of a Skills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Your </a:t>
            </a:r>
            <a:r>
              <a:rPr lang="en-US" b="1" dirty="0"/>
              <a:t>Skills Resume </a:t>
            </a:r>
            <a:r>
              <a:rPr lang="en-US" dirty="0"/>
              <a:t>should include the following elements:</a:t>
            </a:r>
          </a:p>
          <a:p>
            <a:pPr lvl="1"/>
            <a:endParaRPr lang="en-US" dirty="0"/>
          </a:p>
          <a:p>
            <a:pPr lvl="1"/>
            <a:r>
              <a:rPr lang="en-US" b="1" dirty="0"/>
              <a:t>References</a:t>
            </a:r>
          </a:p>
          <a:p>
            <a:pPr marL="341313" lvl="1" indent="0">
              <a:buNone/>
            </a:pPr>
            <a:r>
              <a:rPr lang="en-US" dirty="0"/>
              <a:t>List three (3) individuals who can verify your credentials and all or part of the information you have written in your resume </a:t>
            </a:r>
          </a:p>
          <a:p>
            <a:pPr lvl="2"/>
            <a:r>
              <a:rPr lang="en-US" dirty="0"/>
              <a:t>Current or former teachers</a:t>
            </a:r>
          </a:p>
          <a:p>
            <a:pPr lvl="2"/>
            <a:r>
              <a:rPr lang="en-US" dirty="0"/>
              <a:t>Current or former project managers or supervisors </a:t>
            </a:r>
          </a:p>
          <a:p>
            <a:pPr lvl="2"/>
            <a:r>
              <a:rPr lang="en-US" dirty="0"/>
              <a:t>Other contacts from industry associations </a:t>
            </a:r>
          </a:p>
          <a:p>
            <a:pPr lvl="1"/>
            <a:endParaRPr lang="en-US" dirty="0"/>
          </a:p>
          <a:p>
            <a:pPr lvl="1"/>
            <a:endParaRPr lang="en-US" dirty="0"/>
          </a:p>
        </p:txBody>
      </p:sp>
    </p:spTree>
    <p:extLst>
      <p:ext uri="{BB962C8B-B14F-4D97-AF65-F5344CB8AC3E}">
        <p14:creationId xmlns:p14="http://schemas.microsoft.com/office/powerpoint/2010/main" val="16781533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Strategies for Resume Writing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Keep your resume to one page.</a:t>
            </a:r>
          </a:p>
          <a:p>
            <a:pPr lvl="1"/>
            <a:endParaRPr lang="en-US" dirty="0"/>
          </a:p>
          <a:p>
            <a:pPr lvl="1"/>
            <a:r>
              <a:rPr lang="en-US" dirty="0"/>
              <a:t>List dates in reverse chronological order (your most recent information first).</a:t>
            </a:r>
          </a:p>
          <a:p>
            <a:pPr lvl="1"/>
            <a:endParaRPr lang="en-US" dirty="0"/>
          </a:p>
          <a:p>
            <a:pPr lvl="1"/>
            <a:r>
              <a:rPr lang="en-US" dirty="0"/>
              <a:t>Use a 12-point font size and typeface such as Times New Roman.</a:t>
            </a:r>
          </a:p>
          <a:p>
            <a:pPr lvl="1"/>
            <a:endParaRPr lang="en-US" dirty="0"/>
          </a:p>
        </p:txBody>
      </p:sp>
    </p:spTree>
    <p:extLst>
      <p:ext uri="{BB962C8B-B14F-4D97-AF65-F5344CB8AC3E}">
        <p14:creationId xmlns:p14="http://schemas.microsoft.com/office/powerpoint/2010/main" val="26729883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Strategies for Resume Writing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 one-inch margins around the page.</a:t>
            </a:r>
          </a:p>
          <a:p>
            <a:pPr lvl="1"/>
            <a:endParaRPr lang="en-US" dirty="0"/>
          </a:p>
          <a:p>
            <a:pPr lvl="1"/>
            <a:r>
              <a:rPr lang="en-US" dirty="0"/>
              <a:t>All headings (</a:t>
            </a:r>
            <a:r>
              <a:rPr lang="en-US" b="1" dirty="0"/>
              <a:t>Heading, Objective, Education, Work Experience, Computer Skills, Honors/Activities, References</a:t>
            </a:r>
            <a:r>
              <a:rPr lang="en-US" dirty="0"/>
              <a:t>) should be in bold, in capital letters, and should be the only information on that line of the page.</a:t>
            </a:r>
          </a:p>
          <a:p>
            <a:pPr lvl="1"/>
            <a:endParaRPr lang="en-US" dirty="0"/>
          </a:p>
          <a:p>
            <a:pPr lvl="1"/>
            <a:r>
              <a:rPr lang="en-US" dirty="0"/>
              <a:t> Your resume should be printed using high-quality laser printer on excellent bond paper (white, off-white or ivory colored paper).</a:t>
            </a:r>
          </a:p>
          <a:p>
            <a:pPr lvl="1"/>
            <a:endParaRPr lang="en-US" dirty="0"/>
          </a:p>
        </p:txBody>
      </p:sp>
    </p:spTree>
    <p:extLst>
      <p:ext uri="{BB962C8B-B14F-4D97-AF65-F5344CB8AC3E}">
        <p14:creationId xmlns:p14="http://schemas.microsoft.com/office/powerpoint/2010/main" val="3673090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Technical 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Chapter 130.402.(c) (8) (</a:t>
            </a:r>
            <a:r>
              <a:rPr lang="en-US" dirty="0">
                <a:highlight>
                  <a:srgbClr val="FFFF00"/>
                </a:highlight>
              </a:rPr>
              <a:t>TEKS</a:t>
            </a:r>
            <a:r>
              <a:rPr lang="en-US" dirty="0"/>
              <a:t>) - The student understands the opportunities and careers in fields related to electrical and mechanical systems.</a:t>
            </a:r>
          </a:p>
          <a:p>
            <a:pPr lvl="1"/>
            <a:endParaRPr lang="en-US" dirty="0"/>
          </a:p>
          <a:p>
            <a:pPr lvl="1"/>
            <a:r>
              <a:rPr lang="en-US" dirty="0"/>
              <a:t>Engineers must possess strong technical communication skills. To interview for an engineering career, the engineer must first create a resume highlighting his/her qualifications. </a:t>
            </a:r>
          </a:p>
          <a:p>
            <a:pPr lvl="1"/>
            <a:endParaRPr lang="en-US" dirty="0"/>
          </a:p>
          <a:p>
            <a:pPr lvl="1"/>
            <a:r>
              <a:rPr lang="en-US" dirty="0"/>
              <a:t>The resume is the passport to an engineer’s future.</a:t>
            </a:r>
          </a:p>
          <a:p>
            <a:pPr lvl="1"/>
            <a:endParaRPr lang="en-US" dirty="0"/>
          </a:p>
        </p:txBody>
      </p:sp>
    </p:spTree>
    <p:extLst>
      <p:ext uri="{BB962C8B-B14F-4D97-AF65-F5344CB8AC3E}">
        <p14:creationId xmlns:p14="http://schemas.microsoft.com/office/powerpoint/2010/main" val="33258967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Recommended Action Verbs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2011992"/>
          </a:xfrm>
        </p:spPr>
        <p:txBody>
          <a:bodyPr/>
          <a:lstStyle/>
          <a:p>
            <a:pPr marL="0" lvl="1" indent="0">
              <a:buNone/>
            </a:pPr>
            <a:r>
              <a:rPr lang="en-US" dirty="0"/>
              <a:t>Here are recommended action verbs you may want to use in your </a:t>
            </a:r>
            <a:r>
              <a:rPr lang="en-US" b="1" dirty="0"/>
              <a:t>Skills Resume</a:t>
            </a:r>
            <a:r>
              <a:rPr lang="en-US" dirty="0"/>
              <a:t>, categorized by topic:</a:t>
            </a:r>
          </a:p>
          <a:p>
            <a:pPr lvl="1"/>
            <a:endParaRPr lang="en-US" dirty="0"/>
          </a:p>
          <a:p>
            <a:pPr lvl="1"/>
            <a:r>
              <a:rPr lang="en-US" b="1" dirty="0"/>
              <a:t>Human Relations</a:t>
            </a:r>
          </a:p>
          <a:p>
            <a:pPr lvl="1"/>
            <a:endParaRPr lang="en-US" dirty="0"/>
          </a:p>
          <a:p>
            <a:pPr lvl="1"/>
            <a:endParaRPr lang="en-US" dirty="0"/>
          </a:p>
        </p:txBody>
      </p:sp>
      <p:graphicFrame>
        <p:nvGraphicFramePr>
          <p:cNvPr id="4" name="Group 26">
            <a:extLst>
              <a:ext uri="{FF2B5EF4-FFF2-40B4-BE49-F238E27FC236}">
                <a16:creationId xmlns:a16="http://schemas.microsoft.com/office/drawing/2014/main" id="{E98D119D-B651-44BA-AD70-5CD426A9DBCB}"/>
              </a:ext>
            </a:extLst>
          </p:cNvPr>
          <p:cNvGraphicFramePr>
            <a:graphicFrameLocks/>
          </p:cNvGraphicFramePr>
          <p:nvPr>
            <p:extLst>
              <p:ext uri="{D42A27DB-BD31-4B8C-83A1-F6EECF244321}">
                <p14:modId xmlns:p14="http://schemas.microsoft.com/office/powerpoint/2010/main" val="1888321871"/>
              </p:ext>
            </p:extLst>
          </p:nvPr>
        </p:nvGraphicFramePr>
        <p:xfrm>
          <a:off x="1105469" y="3569323"/>
          <a:ext cx="7772400" cy="1711326"/>
        </p:xfrm>
        <a:graphic>
          <a:graphicData uri="http://schemas.openxmlformats.org/drawingml/2006/table">
            <a:tbl>
              <a:tblPr/>
              <a:tblGrid>
                <a:gridCol w="194310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943100">
                  <a:extLst>
                    <a:ext uri="{9D8B030D-6E8A-4147-A177-3AD203B41FA5}">
                      <a16:colId xmlns:a16="http://schemas.microsoft.com/office/drawing/2014/main" val="20002"/>
                    </a:ext>
                  </a:extLst>
                </a:gridCol>
                <a:gridCol w="1943100">
                  <a:extLst>
                    <a:ext uri="{9D8B030D-6E8A-4147-A177-3AD203B41FA5}">
                      <a16:colId xmlns:a16="http://schemas.microsoft.com/office/drawing/2014/main" val="20003"/>
                    </a:ext>
                  </a:extLst>
                </a:gridCol>
              </a:tblGrid>
              <a:tr h="56991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worked with</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taught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helped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volunteered</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150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served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assisted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interacted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counseled</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991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trained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sponsored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directed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guided</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077107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Recommended Action Verbs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2011992"/>
          </a:xfrm>
        </p:spPr>
        <p:txBody>
          <a:bodyPr/>
          <a:lstStyle/>
          <a:p>
            <a:pPr marL="0" lvl="1" indent="0">
              <a:buNone/>
            </a:pPr>
            <a:r>
              <a:rPr lang="en-US" dirty="0"/>
              <a:t>Here are recommended action verbs you may want to use in your </a:t>
            </a:r>
            <a:r>
              <a:rPr lang="en-US" b="1" dirty="0"/>
              <a:t>Skills Resume</a:t>
            </a:r>
            <a:r>
              <a:rPr lang="en-US" dirty="0"/>
              <a:t>, categorized by topic:</a:t>
            </a:r>
          </a:p>
          <a:p>
            <a:pPr lvl="1"/>
            <a:endParaRPr lang="en-US" dirty="0"/>
          </a:p>
          <a:p>
            <a:pPr lvl="1"/>
            <a:r>
              <a:rPr lang="en-US" b="1" dirty="0"/>
              <a:t>Research and Design</a:t>
            </a:r>
          </a:p>
          <a:p>
            <a:pPr lvl="1"/>
            <a:endParaRPr lang="en-US" dirty="0"/>
          </a:p>
          <a:p>
            <a:pPr lvl="1"/>
            <a:endParaRPr lang="en-US" dirty="0"/>
          </a:p>
        </p:txBody>
      </p:sp>
      <p:graphicFrame>
        <p:nvGraphicFramePr>
          <p:cNvPr id="5" name="Group 34">
            <a:extLst>
              <a:ext uri="{FF2B5EF4-FFF2-40B4-BE49-F238E27FC236}">
                <a16:creationId xmlns:a16="http://schemas.microsoft.com/office/drawing/2014/main" id="{823A8A2F-5BDB-4671-BBEA-5D7F41E1A26F}"/>
              </a:ext>
            </a:extLst>
          </p:cNvPr>
          <p:cNvGraphicFramePr>
            <a:graphicFrameLocks/>
          </p:cNvGraphicFramePr>
          <p:nvPr>
            <p:extLst>
              <p:ext uri="{D42A27DB-BD31-4B8C-83A1-F6EECF244321}">
                <p14:modId xmlns:p14="http://schemas.microsoft.com/office/powerpoint/2010/main" val="1032612667"/>
              </p:ext>
            </p:extLst>
          </p:nvPr>
        </p:nvGraphicFramePr>
        <p:xfrm>
          <a:off x="1098645" y="3569323"/>
          <a:ext cx="7772400" cy="2281239"/>
        </p:xfrm>
        <a:graphic>
          <a:graphicData uri="http://schemas.openxmlformats.org/drawingml/2006/table">
            <a:tbl>
              <a:tblPr/>
              <a:tblGrid>
                <a:gridCol w="194310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943100">
                  <a:extLst>
                    <a:ext uri="{9D8B030D-6E8A-4147-A177-3AD203B41FA5}">
                      <a16:colId xmlns:a16="http://schemas.microsoft.com/office/drawing/2014/main" val="20002"/>
                    </a:ext>
                  </a:extLst>
                </a:gridCol>
                <a:gridCol w="1943100">
                  <a:extLst>
                    <a:ext uri="{9D8B030D-6E8A-4147-A177-3AD203B41FA5}">
                      <a16:colId xmlns:a16="http://schemas.microsoft.com/office/drawing/2014/main" val="20003"/>
                    </a:ext>
                  </a:extLst>
                </a:gridCol>
              </a:tblGrid>
              <a:tr h="56991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researched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experimented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observed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analyzed</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150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tested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assessed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solved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verified</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991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designed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discovered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devised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created</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991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investigated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evaluated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000" b="0" i="0" u="none" strike="noStrike" cap="none" normalizeH="0" baseline="0" dirty="0">
                        <a:ln>
                          <a:noFill/>
                        </a:ln>
                        <a:solidFill>
                          <a:schemeClr val="tx1"/>
                        </a:solidFill>
                        <a:effectLst/>
                        <a:latin typeface="Open San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000" b="0" i="0" u="none" strike="noStrike" cap="none" normalizeH="0" baseline="0" dirty="0">
                        <a:ln>
                          <a:noFill/>
                        </a:ln>
                        <a:solidFill>
                          <a:schemeClr val="tx1"/>
                        </a:solidFill>
                        <a:effectLst/>
                        <a:latin typeface="Open Sans"/>
                      </a:endParaRP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094500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Recommended Action Verbs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2011992"/>
          </a:xfrm>
        </p:spPr>
        <p:txBody>
          <a:bodyPr/>
          <a:lstStyle/>
          <a:p>
            <a:pPr marL="0" lvl="1" indent="0">
              <a:buNone/>
            </a:pPr>
            <a:r>
              <a:rPr lang="en-US" dirty="0"/>
              <a:t>Here are recommended action verbs you may want to use in your </a:t>
            </a:r>
            <a:r>
              <a:rPr lang="en-US" b="1" dirty="0"/>
              <a:t>Skills Resume</a:t>
            </a:r>
            <a:r>
              <a:rPr lang="en-US" dirty="0"/>
              <a:t>, categorized by topic:</a:t>
            </a:r>
          </a:p>
          <a:p>
            <a:pPr lvl="1"/>
            <a:endParaRPr lang="en-US" dirty="0"/>
          </a:p>
          <a:p>
            <a:pPr lvl="1"/>
            <a:r>
              <a:rPr lang="en-US" b="1" dirty="0"/>
              <a:t>Communications</a:t>
            </a:r>
          </a:p>
          <a:p>
            <a:pPr lvl="1"/>
            <a:endParaRPr lang="en-US" dirty="0"/>
          </a:p>
          <a:p>
            <a:pPr lvl="1"/>
            <a:endParaRPr lang="en-US" dirty="0"/>
          </a:p>
        </p:txBody>
      </p:sp>
      <p:graphicFrame>
        <p:nvGraphicFramePr>
          <p:cNvPr id="6" name="Group 4">
            <a:extLst>
              <a:ext uri="{FF2B5EF4-FFF2-40B4-BE49-F238E27FC236}">
                <a16:creationId xmlns:a16="http://schemas.microsoft.com/office/drawing/2014/main" id="{4BD4F237-F4AE-4ADD-BA5B-5384C6A871C6}"/>
              </a:ext>
            </a:extLst>
          </p:cNvPr>
          <p:cNvGraphicFramePr>
            <a:graphicFrameLocks/>
          </p:cNvGraphicFramePr>
          <p:nvPr>
            <p:extLst>
              <p:ext uri="{D42A27DB-BD31-4B8C-83A1-F6EECF244321}">
                <p14:modId xmlns:p14="http://schemas.microsoft.com/office/powerpoint/2010/main" val="3075785153"/>
              </p:ext>
            </p:extLst>
          </p:nvPr>
        </p:nvGraphicFramePr>
        <p:xfrm>
          <a:off x="1153236" y="3569323"/>
          <a:ext cx="7772400" cy="2281239"/>
        </p:xfrm>
        <a:graphic>
          <a:graphicData uri="http://schemas.openxmlformats.org/drawingml/2006/table">
            <a:tbl>
              <a:tblPr/>
              <a:tblGrid>
                <a:gridCol w="194310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943100">
                  <a:extLst>
                    <a:ext uri="{9D8B030D-6E8A-4147-A177-3AD203B41FA5}">
                      <a16:colId xmlns:a16="http://schemas.microsoft.com/office/drawing/2014/main" val="20002"/>
                    </a:ext>
                  </a:extLst>
                </a:gridCol>
                <a:gridCol w="1943100">
                  <a:extLst>
                    <a:ext uri="{9D8B030D-6E8A-4147-A177-3AD203B41FA5}">
                      <a16:colId xmlns:a16="http://schemas.microsoft.com/office/drawing/2014/main" val="20003"/>
                    </a:ext>
                  </a:extLst>
                </a:gridCol>
              </a:tblGrid>
              <a:tr h="56991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drafted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edited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addressed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designed</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150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revised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interpreted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composed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prepared</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991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lectured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published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taught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conducted</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991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presented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instructed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published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000" b="0" i="0" u="none" strike="noStrike" cap="none" normalizeH="0" baseline="0" dirty="0">
                        <a:ln>
                          <a:noFill/>
                        </a:ln>
                        <a:solidFill>
                          <a:schemeClr val="tx1"/>
                        </a:solidFill>
                        <a:effectLst/>
                        <a:latin typeface="Open Sans"/>
                      </a:endParaRP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02443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Recommended Action Verbs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2011992"/>
          </a:xfrm>
        </p:spPr>
        <p:txBody>
          <a:bodyPr/>
          <a:lstStyle/>
          <a:p>
            <a:pPr marL="0" lvl="1" indent="0">
              <a:buNone/>
            </a:pPr>
            <a:r>
              <a:rPr lang="en-US" dirty="0"/>
              <a:t>Here are recommended action verbs you may want to use in your </a:t>
            </a:r>
            <a:r>
              <a:rPr lang="en-US" b="1" dirty="0"/>
              <a:t>Skills Resume</a:t>
            </a:r>
            <a:r>
              <a:rPr lang="en-US" dirty="0"/>
              <a:t>, categorized by topic:</a:t>
            </a:r>
          </a:p>
          <a:p>
            <a:pPr lvl="1"/>
            <a:endParaRPr lang="en-US" dirty="0"/>
          </a:p>
          <a:p>
            <a:pPr lvl="1"/>
            <a:r>
              <a:rPr lang="en-US" b="1" dirty="0"/>
              <a:t>Management</a:t>
            </a:r>
          </a:p>
          <a:p>
            <a:pPr lvl="1"/>
            <a:endParaRPr lang="en-US" dirty="0"/>
          </a:p>
          <a:p>
            <a:pPr lvl="1"/>
            <a:endParaRPr lang="en-US" dirty="0"/>
          </a:p>
        </p:txBody>
      </p:sp>
      <p:graphicFrame>
        <p:nvGraphicFramePr>
          <p:cNvPr id="5" name="Group 39">
            <a:extLst>
              <a:ext uri="{FF2B5EF4-FFF2-40B4-BE49-F238E27FC236}">
                <a16:creationId xmlns:a16="http://schemas.microsoft.com/office/drawing/2014/main" id="{2D9782BE-B390-41A7-A4CC-0CA7D50F521C}"/>
              </a:ext>
            </a:extLst>
          </p:cNvPr>
          <p:cNvGraphicFramePr>
            <a:graphicFrameLocks/>
          </p:cNvGraphicFramePr>
          <p:nvPr>
            <p:extLst>
              <p:ext uri="{D42A27DB-BD31-4B8C-83A1-F6EECF244321}">
                <p14:modId xmlns:p14="http://schemas.microsoft.com/office/powerpoint/2010/main" val="1121130627"/>
              </p:ext>
            </p:extLst>
          </p:nvPr>
        </p:nvGraphicFramePr>
        <p:xfrm>
          <a:off x="1064526" y="3569323"/>
          <a:ext cx="7772400" cy="2819402"/>
        </p:xfrm>
        <a:graphic>
          <a:graphicData uri="http://schemas.openxmlformats.org/drawingml/2006/table">
            <a:tbl>
              <a:tblPr/>
              <a:tblGrid>
                <a:gridCol w="194310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943100">
                  <a:extLst>
                    <a:ext uri="{9D8B030D-6E8A-4147-A177-3AD203B41FA5}">
                      <a16:colId xmlns:a16="http://schemas.microsoft.com/office/drawing/2014/main" val="20002"/>
                    </a:ext>
                  </a:extLst>
                </a:gridCol>
                <a:gridCol w="1943100">
                  <a:extLst>
                    <a:ext uri="{9D8B030D-6E8A-4147-A177-3AD203B41FA5}">
                      <a16:colId xmlns:a16="http://schemas.microsoft.com/office/drawing/2014/main" val="20003"/>
                    </a:ext>
                  </a:extLst>
                </a:gridCol>
              </a:tblGrid>
              <a:tr h="50259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managed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contracted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saved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rated</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8041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maintained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scheduled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evaluated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established</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879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sold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devised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negotiated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verified</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879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planned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controlled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produced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organized</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7879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purchased</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improved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000" b="0" i="0" u="none" strike="noStrike" cap="none" normalizeH="0" baseline="0" dirty="0">
                          <a:ln>
                            <a:noFill/>
                          </a:ln>
                          <a:solidFill>
                            <a:schemeClr val="tx1"/>
                          </a:solidFill>
                          <a:effectLst/>
                          <a:latin typeface="Open Sans"/>
                        </a:rPr>
                        <a:t>coordinated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000" b="0" i="0" u="none" strike="noStrike" cap="none" normalizeH="0" baseline="0" dirty="0">
                        <a:ln>
                          <a:noFill/>
                        </a:ln>
                        <a:solidFill>
                          <a:schemeClr val="tx1"/>
                        </a:solidFill>
                        <a:effectLst/>
                        <a:latin typeface="Open Sans"/>
                      </a:endParaRP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016590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Sample Skills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Review the sample resume</a:t>
            </a:r>
          </a:p>
          <a:p>
            <a:pPr marL="0" lvl="1" indent="0">
              <a:buNone/>
            </a:pPr>
            <a:r>
              <a:rPr lang="en-US" dirty="0"/>
              <a:t>	http://www.mass.edu/gearup/documents/WritingaResume.pdf</a:t>
            </a:r>
          </a:p>
          <a:p>
            <a:pPr lvl="1"/>
            <a:endParaRPr lang="en-US" dirty="0"/>
          </a:p>
        </p:txBody>
      </p:sp>
    </p:spTree>
    <p:extLst>
      <p:ext uri="{BB962C8B-B14F-4D97-AF65-F5344CB8AC3E}">
        <p14:creationId xmlns:p14="http://schemas.microsoft.com/office/powerpoint/2010/main" val="6549458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Assignment: Write Your Resume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Write your Skills Resume using the Microsoft Word https://templates.office.com/en-us/Simple-resume-TM00002110document</a:t>
            </a:r>
          </a:p>
          <a:p>
            <a:pPr lvl="1"/>
            <a:endParaRPr lang="en-US" dirty="0"/>
          </a:p>
        </p:txBody>
      </p:sp>
    </p:spTree>
    <p:extLst>
      <p:ext uri="{BB962C8B-B14F-4D97-AF65-F5344CB8AC3E}">
        <p14:creationId xmlns:p14="http://schemas.microsoft.com/office/powerpoint/2010/main" val="2614871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Gomez, Oakes, Leone (2006). Engineering Your Future, Second Edition. Wildwood, MO: Great Lakes Press, Inc. </a:t>
            </a:r>
          </a:p>
          <a:p>
            <a:pPr lvl="1"/>
            <a:endParaRPr lang="en-US" dirty="0"/>
          </a:p>
        </p:txBody>
      </p:sp>
    </p:spTree>
    <p:extLst>
      <p:ext uri="{BB962C8B-B14F-4D97-AF65-F5344CB8AC3E}">
        <p14:creationId xmlns:p14="http://schemas.microsoft.com/office/powerpoint/2010/main" val="1522399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Technical Terms &amp; Definitions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1124887"/>
          </a:xfrm>
        </p:spPr>
        <p:txBody>
          <a:bodyPr/>
          <a:lstStyle/>
          <a:p>
            <a:pPr marL="0" lvl="1" indent="0">
              <a:buNone/>
            </a:pPr>
            <a:r>
              <a:rPr lang="en-US" dirty="0"/>
              <a:t>The terms and definitions listed below are discussed in this lesson. Please review before proceeding with this lesson. </a:t>
            </a:r>
          </a:p>
          <a:p>
            <a:pPr lvl="1"/>
            <a:endParaRPr lang="en-US" dirty="0"/>
          </a:p>
        </p:txBody>
      </p:sp>
      <p:graphicFrame>
        <p:nvGraphicFramePr>
          <p:cNvPr id="4" name="Group 36">
            <a:extLst>
              <a:ext uri="{FF2B5EF4-FFF2-40B4-BE49-F238E27FC236}">
                <a16:creationId xmlns:a16="http://schemas.microsoft.com/office/drawing/2014/main" id="{D6856B6A-1AD7-418D-9075-5385FAC72DD3}"/>
              </a:ext>
            </a:extLst>
          </p:cNvPr>
          <p:cNvGraphicFramePr>
            <a:graphicFrameLocks/>
          </p:cNvGraphicFramePr>
          <p:nvPr>
            <p:extLst>
              <p:ext uri="{D42A27DB-BD31-4B8C-83A1-F6EECF244321}">
                <p14:modId xmlns:p14="http://schemas.microsoft.com/office/powerpoint/2010/main" val="508328410"/>
              </p:ext>
            </p:extLst>
          </p:nvPr>
        </p:nvGraphicFramePr>
        <p:xfrm>
          <a:off x="2344239" y="2545307"/>
          <a:ext cx="7848600" cy="3497898"/>
        </p:xfrm>
        <a:graphic>
          <a:graphicData uri="http://schemas.openxmlformats.org/drawingml/2006/table">
            <a:tbl>
              <a:tblPr/>
              <a:tblGrid>
                <a:gridCol w="25146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54133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Arial" pitchFamily="34" charset="0"/>
                        </a:rPr>
                        <a:t>Terms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Arial" pitchFamily="34" charset="0"/>
                        </a:rPr>
                        <a:t>Definitions</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Arial" pitchFamily="34" charset="0"/>
                        </a:rPr>
                        <a:t>Communications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Arial" pitchFamily="34" charset="0"/>
                        </a:rPr>
                        <a:t>A technique for expressing ideas effectively (such as writing or speech). </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Arial" pitchFamily="34" charset="0"/>
                        </a:rPr>
                        <a:t>Design</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Arial" pitchFamily="34" charset="0"/>
                        </a:rPr>
                        <a:t>A plan or protocol for carrying out or accomplishing something. </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Arial" pitchFamily="34" charset="0"/>
                        </a:rPr>
                        <a:t>Electronic Publishing</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Arial" pitchFamily="34" charset="0"/>
                        </a:rPr>
                        <a:t>Publishing in which information is distributed by means of a computer network or is produced in a format for use with a computer. </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0812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Technical Terms &amp; Definitions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The terms and definitions listed below are discussed in this lesson. Please review before proceeding with this lesson. </a:t>
            </a:r>
          </a:p>
          <a:p>
            <a:pPr lvl="1"/>
            <a:endParaRPr lang="en-US" dirty="0"/>
          </a:p>
        </p:txBody>
      </p:sp>
      <p:graphicFrame>
        <p:nvGraphicFramePr>
          <p:cNvPr id="4" name="Group 27">
            <a:extLst>
              <a:ext uri="{FF2B5EF4-FFF2-40B4-BE49-F238E27FC236}">
                <a16:creationId xmlns:a16="http://schemas.microsoft.com/office/drawing/2014/main" id="{07AC1F20-CE52-41A4-B7AC-935C9E1475E3}"/>
              </a:ext>
            </a:extLst>
          </p:cNvPr>
          <p:cNvGraphicFramePr>
            <a:graphicFrameLocks/>
          </p:cNvGraphicFramePr>
          <p:nvPr>
            <p:extLst>
              <p:ext uri="{D42A27DB-BD31-4B8C-83A1-F6EECF244321}">
                <p14:modId xmlns:p14="http://schemas.microsoft.com/office/powerpoint/2010/main" val="2755395609"/>
              </p:ext>
            </p:extLst>
          </p:nvPr>
        </p:nvGraphicFramePr>
        <p:xfrm>
          <a:off x="2344239" y="2739788"/>
          <a:ext cx="7848600" cy="3337561"/>
        </p:xfrm>
        <a:graphic>
          <a:graphicData uri="http://schemas.openxmlformats.org/drawingml/2006/table">
            <a:tbl>
              <a:tblPr/>
              <a:tblGrid>
                <a:gridCol w="2362200">
                  <a:extLst>
                    <a:ext uri="{9D8B030D-6E8A-4147-A177-3AD203B41FA5}">
                      <a16:colId xmlns:a16="http://schemas.microsoft.com/office/drawing/2014/main" val="20000"/>
                    </a:ext>
                  </a:extLst>
                </a:gridCol>
                <a:gridCol w="5486400">
                  <a:extLst>
                    <a:ext uri="{9D8B030D-6E8A-4147-A177-3AD203B41FA5}">
                      <a16:colId xmlns:a16="http://schemas.microsoft.com/office/drawing/2014/main" val="20001"/>
                    </a:ext>
                  </a:extLst>
                </a:gridCol>
              </a:tblGrid>
              <a:tr h="54133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Terms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Definitions</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Heading </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rgbClr val="000000"/>
                          </a:solidFill>
                          <a:effectLst/>
                          <a:latin typeface="Open Sans"/>
                          <a:cs typeface="Times New Roman" pitchFamily="18" charset="0"/>
                        </a:rPr>
                        <a:t>Something that forms or serves as a head, </a:t>
                      </a:r>
                      <a:r>
                        <a:rPr kumimoji="0" lang="en-US" sz="2200" b="0" i="1" u="none" strike="noStrike" cap="none" normalizeH="0" baseline="0" dirty="0">
                          <a:ln>
                            <a:noFill/>
                          </a:ln>
                          <a:solidFill>
                            <a:srgbClr val="000000"/>
                          </a:solidFill>
                          <a:effectLst/>
                          <a:latin typeface="Open Sans"/>
                          <a:cs typeface="Times New Roman" pitchFamily="18" charset="0"/>
                        </a:rPr>
                        <a:t>especially</a:t>
                      </a:r>
                      <a:r>
                        <a:rPr kumimoji="0" lang="en-US" sz="2200" b="0" i="0" u="none" strike="noStrike" cap="none" normalizeH="0" baseline="0" dirty="0">
                          <a:ln>
                            <a:noFill/>
                          </a:ln>
                          <a:solidFill>
                            <a:srgbClr val="000000"/>
                          </a:solidFill>
                          <a:effectLst/>
                          <a:latin typeface="Open Sans"/>
                          <a:cs typeface="Times New Roman" pitchFamily="18" charset="0"/>
                        </a:rPr>
                        <a:t> an inscription, headline, or title standing at the top or beginning (of a resume, letter or chapter).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Objective</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rgbClr val="000000"/>
                          </a:solidFill>
                          <a:effectLst/>
                          <a:latin typeface="Open Sans"/>
                          <a:cs typeface="Times New Roman" pitchFamily="18" charset="0"/>
                        </a:rPr>
                        <a:t>Something toward which effort is directed</a:t>
                      </a:r>
                      <a:r>
                        <a:rPr kumimoji="0" lang="en-US" sz="2200" b="1" i="0" u="none" strike="noStrike" cap="none" normalizeH="0" baseline="0" dirty="0">
                          <a:ln>
                            <a:noFill/>
                          </a:ln>
                          <a:solidFill>
                            <a:srgbClr val="000000"/>
                          </a:solidFill>
                          <a:effectLst/>
                          <a:latin typeface="Open Sans"/>
                          <a:cs typeface="Times New Roman" pitchFamily="18" charset="0"/>
                        </a:rPr>
                        <a:t>:</a:t>
                      </a:r>
                      <a:r>
                        <a:rPr kumimoji="0" lang="en-US" sz="2200" b="0" i="0" u="none" strike="noStrike" cap="none" normalizeH="0" baseline="0" dirty="0">
                          <a:ln>
                            <a:noFill/>
                          </a:ln>
                          <a:solidFill>
                            <a:srgbClr val="000000"/>
                          </a:solidFill>
                          <a:effectLst/>
                          <a:latin typeface="Open Sans"/>
                          <a:cs typeface="Times New Roman" pitchFamily="18" charset="0"/>
                        </a:rPr>
                        <a:t> an aim, goal or end of action.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Education</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rgbClr val="000000"/>
                          </a:solidFill>
                          <a:effectLst/>
                          <a:latin typeface="Open Sans"/>
                          <a:cs typeface="Times New Roman" pitchFamily="18" charset="0"/>
                        </a:rPr>
                        <a:t>A degree, level or kind of schooling.</a:t>
                      </a:r>
                      <a:r>
                        <a:rPr kumimoji="0" lang="en-US" sz="2000" b="0" i="0" u="none" strike="noStrike" cap="none" normalizeH="0" baseline="0" dirty="0">
                          <a:ln>
                            <a:noFill/>
                          </a:ln>
                          <a:solidFill>
                            <a:srgbClr val="000000"/>
                          </a:solidFill>
                          <a:effectLst/>
                          <a:latin typeface="Open Sans"/>
                        </a:rPr>
                        <a:t> </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4699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Technical Terms &amp; Definitions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1350076"/>
          </a:xfrm>
        </p:spPr>
        <p:txBody>
          <a:bodyPr/>
          <a:lstStyle/>
          <a:p>
            <a:pPr marL="0" lvl="1" indent="0">
              <a:buNone/>
            </a:pPr>
            <a:r>
              <a:rPr lang="en-US" dirty="0"/>
              <a:t>The terms and definitions listed below are discussed in this lesson. Please review before proceeding with this lesson. </a:t>
            </a:r>
          </a:p>
          <a:p>
            <a:pPr lvl="1"/>
            <a:endParaRPr lang="en-US" dirty="0"/>
          </a:p>
        </p:txBody>
      </p:sp>
      <p:graphicFrame>
        <p:nvGraphicFramePr>
          <p:cNvPr id="4" name="Group 34">
            <a:extLst>
              <a:ext uri="{FF2B5EF4-FFF2-40B4-BE49-F238E27FC236}">
                <a16:creationId xmlns:a16="http://schemas.microsoft.com/office/drawing/2014/main" id="{474B0088-F370-4554-8FEA-8E0639EA147A}"/>
              </a:ext>
            </a:extLst>
          </p:cNvPr>
          <p:cNvGraphicFramePr>
            <a:graphicFrameLocks/>
          </p:cNvGraphicFramePr>
          <p:nvPr>
            <p:extLst>
              <p:ext uri="{D42A27DB-BD31-4B8C-83A1-F6EECF244321}">
                <p14:modId xmlns:p14="http://schemas.microsoft.com/office/powerpoint/2010/main" val="1323768615"/>
              </p:ext>
            </p:extLst>
          </p:nvPr>
        </p:nvGraphicFramePr>
        <p:xfrm>
          <a:off x="2543033" y="2831911"/>
          <a:ext cx="7848600" cy="3162618"/>
        </p:xfrm>
        <a:graphic>
          <a:graphicData uri="http://schemas.openxmlformats.org/drawingml/2006/table">
            <a:tbl>
              <a:tblPr/>
              <a:tblGrid>
                <a:gridCol w="25146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54133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Terms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Definitions</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Work Experience</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rgbClr val="000000"/>
                          </a:solidFill>
                          <a:effectLst/>
                          <a:latin typeface="Open Sans"/>
                          <a:cs typeface="Times New Roman" pitchFamily="18" charset="0"/>
                        </a:rPr>
                        <a:t>The experience that a person has working, or working in a specific field or occupation.</a:t>
                      </a:r>
                      <a:r>
                        <a:rPr kumimoji="0" lang="en-US" sz="2200" b="0" i="0" u="none" strike="noStrike" cap="none" normalizeH="0" baseline="0" dirty="0">
                          <a:ln>
                            <a:noFill/>
                          </a:ln>
                          <a:solidFill>
                            <a:srgbClr val="000000"/>
                          </a:solidFill>
                          <a:effectLst/>
                          <a:latin typeface="Open Sans"/>
                        </a:rPr>
                        <a:t> </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Computer Skills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rgbClr val="000000"/>
                          </a:solidFill>
                          <a:effectLst/>
                          <a:latin typeface="Open Sans"/>
                          <a:cs typeface="Times New Roman" pitchFamily="18" charset="0"/>
                        </a:rPr>
                        <a:t>One's ability to utilize the software (and sometimes hardware) of a computer.</a:t>
                      </a:r>
                      <a:r>
                        <a:rPr kumimoji="0" lang="en-US" sz="2200" b="0" i="0" u="none" strike="noStrike" cap="none" normalizeH="0" baseline="0" dirty="0">
                          <a:ln>
                            <a:noFill/>
                          </a:ln>
                          <a:solidFill>
                            <a:srgbClr val="000000"/>
                          </a:solidFill>
                          <a:effectLst/>
                          <a:latin typeface="Open Sans"/>
                        </a:rPr>
                        <a:t> </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Honors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rgbClr val="000000"/>
                          </a:solidFill>
                          <a:effectLst/>
                          <a:latin typeface="Open Sans"/>
                          <a:cs typeface="Times New Roman" pitchFamily="18" charset="0"/>
                        </a:rPr>
                        <a:t>An award: a tangible symbol signifying approval or distinction.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48715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Technical Terms &amp; Definitions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1500201"/>
          </a:xfrm>
        </p:spPr>
        <p:txBody>
          <a:bodyPr/>
          <a:lstStyle/>
          <a:p>
            <a:pPr lvl="1"/>
            <a:r>
              <a:rPr lang="en-US" dirty="0"/>
              <a:t>The terms and definitions listed below are discussed in this lesson. Please review before proceeding with this lesson. </a:t>
            </a:r>
          </a:p>
          <a:p>
            <a:pPr lvl="1"/>
            <a:endParaRPr lang="en-US" dirty="0"/>
          </a:p>
        </p:txBody>
      </p:sp>
      <p:graphicFrame>
        <p:nvGraphicFramePr>
          <p:cNvPr id="4" name="Table 3">
            <a:extLst>
              <a:ext uri="{FF2B5EF4-FFF2-40B4-BE49-F238E27FC236}">
                <a16:creationId xmlns:a16="http://schemas.microsoft.com/office/drawing/2014/main" id="{D772F682-F307-4FAA-B461-C57482E46143}"/>
              </a:ext>
            </a:extLst>
          </p:cNvPr>
          <p:cNvGraphicFramePr>
            <a:graphicFrameLocks noGrp="1"/>
          </p:cNvGraphicFramePr>
          <p:nvPr>
            <p:extLst>
              <p:ext uri="{D42A27DB-BD31-4B8C-83A1-F6EECF244321}">
                <p14:modId xmlns:p14="http://schemas.microsoft.com/office/powerpoint/2010/main" val="2325957404"/>
              </p:ext>
            </p:extLst>
          </p:nvPr>
        </p:nvGraphicFramePr>
        <p:xfrm>
          <a:off x="2530523" y="2671786"/>
          <a:ext cx="7848600" cy="3406458"/>
        </p:xfrm>
        <a:graphic>
          <a:graphicData uri="http://schemas.openxmlformats.org/drawingml/2006/table">
            <a:tbl>
              <a:tblPr/>
              <a:tblGrid>
                <a:gridCol w="2514600">
                  <a:extLst>
                    <a:ext uri="{9D8B030D-6E8A-4147-A177-3AD203B41FA5}">
                      <a16:colId xmlns:a16="http://schemas.microsoft.com/office/drawing/2014/main" val="3042158628"/>
                    </a:ext>
                  </a:extLst>
                </a:gridCol>
                <a:gridCol w="5334000">
                  <a:extLst>
                    <a:ext uri="{9D8B030D-6E8A-4147-A177-3AD203B41FA5}">
                      <a16:colId xmlns:a16="http://schemas.microsoft.com/office/drawing/2014/main" val="2150737252"/>
                    </a:ext>
                  </a:extLst>
                </a:gridCol>
              </a:tblGrid>
              <a:tr h="54133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Terms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Definitions</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85915098"/>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Activities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rgbClr val="000000"/>
                          </a:solidFill>
                          <a:effectLst/>
                          <a:latin typeface="Open Sans"/>
                          <a:cs typeface="Times New Roman" pitchFamily="18" charset="0"/>
                        </a:rPr>
                        <a:t>Organized student activities connected with school and usually carrying no academic credit, such as sports, clubs, volunteer activities.</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04362979"/>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References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rgbClr val="000000"/>
                          </a:solidFill>
                          <a:effectLst/>
                          <a:latin typeface="Open Sans"/>
                          <a:cs typeface="Times New Roman" pitchFamily="18" charset="0"/>
                        </a:rPr>
                        <a:t>Character: a formal recommendation by a teacher or former employer to a potential future employer describing the person's qualifications and dependability.</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6913737"/>
                  </a:ext>
                </a:extLst>
              </a:tr>
            </a:tbl>
          </a:graphicData>
        </a:graphic>
      </p:graphicFrame>
    </p:spTree>
    <p:extLst>
      <p:ext uri="{BB962C8B-B14F-4D97-AF65-F5344CB8AC3E}">
        <p14:creationId xmlns:p14="http://schemas.microsoft.com/office/powerpoint/2010/main" val="2566770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Technical Terms &amp; Definitions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terms and definitions listed below are discussed in this lesson. Please review before proceeding with this lesson. </a:t>
            </a:r>
          </a:p>
          <a:p>
            <a:pPr lvl="1"/>
            <a:endParaRPr lang="en-US" dirty="0"/>
          </a:p>
        </p:txBody>
      </p:sp>
      <p:graphicFrame>
        <p:nvGraphicFramePr>
          <p:cNvPr id="4" name="Group 25">
            <a:extLst>
              <a:ext uri="{FF2B5EF4-FFF2-40B4-BE49-F238E27FC236}">
                <a16:creationId xmlns:a16="http://schemas.microsoft.com/office/drawing/2014/main" id="{22138B31-A615-425A-A733-FF2A624E13B0}"/>
              </a:ext>
            </a:extLst>
          </p:cNvPr>
          <p:cNvGraphicFramePr>
            <a:graphicFrameLocks/>
          </p:cNvGraphicFramePr>
          <p:nvPr>
            <p:extLst>
              <p:ext uri="{D42A27DB-BD31-4B8C-83A1-F6EECF244321}">
                <p14:modId xmlns:p14="http://schemas.microsoft.com/office/powerpoint/2010/main" val="2923311106"/>
              </p:ext>
            </p:extLst>
          </p:nvPr>
        </p:nvGraphicFramePr>
        <p:xfrm>
          <a:off x="2515737" y="2630606"/>
          <a:ext cx="7848600" cy="3406458"/>
        </p:xfrm>
        <a:graphic>
          <a:graphicData uri="http://schemas.openxmlformats.org/drawingml/2006/table">
            <a:tbl>
              <a:tblPr/>
              <a:tblGrid>
                <a:gridCol w="25146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54133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Terms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Definitions</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Activities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rgbClr val="000000"/>
                          </a:solidFill>
                          <a:effectLst/>
                          <a:latin typeface="Open Sans"/>
                          <a:cs typeface="Times New Roman" pitchFamily="18" charset="0"/>
                        </a:rPr>
                        <a:t>Organized student activities connected with school and usually carrying no academic credit, such as sports, clubs, volunteer activities.</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References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rgbClr val="000000"/>
                          </a:solidFill>
                          <a:effectLst/>
                          <a:latin typeface="Open Sans"/>
                          <a:cs typeface="Times New Roman" pitchFamily="18" charset="0"/>
                        </a:rPr>
                        <a:t>Character: a formal recommendation by a teacher or former employer to a potential future employer describing the person's qualifications and dependability.</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64020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Technical Terms &amp; Definitions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terms and definitions listed below are discussed in this lesson. Please review before proceeding with this lesson. </a:t>
            </a:r>
          </a:p>
          <a:p>
            <a:pPr lvl="1"/>
            <a:endParaRPr lang="en-US" dirty="0"/>
          </a:p>
        </p:txBody>
      </p:sp>
      <p:graphicFrame>
        <p:nvGraphicFramePr>
          <p:cNvPr id="5" name="Group 29">
            <a:extLst>
              <a:ext uri="{FF2B5EF4-FFF2-40B4-BE49-F238E27FC236}">
                <a16:creationId xmlns:a16="http://schemas.microsoft.com/office/drawing/2014/main" id="{BC0281C6-E3B5-4ED5-97A4-1A32EDAC44A0}"/>
              </a:ext>
            </a:extLst>
          </p:cNvPr>
          <p:cNvGraphicFramePr>
            <a:graphicFrameLocks/>
          </p:cNvGraphicFramePr>
          <p:nvPr>
            <p:extLst>
              <p:ext uri="{D42A27DB-BD31-4B8C-83A1-F6EECF244321}">
                <p14:modId xmlns:p14="http://schemas.microsoft.com/office/powerpoint/2010/main" val="344160450"/>
              </p:ext>
            </p:extLst>
          </p:nvPr>
        </p:nvGraphicFramePr>
        <p:xfrm>
          <a:off x="2597625" y="2917209"/>
          <a:ext cx="7848600" cy="3002281"/>
        </p:xfrm>
        <a:graphic>
          <a:graphicData uri="http://schemas.openxmlformats.org/drawingml/2006/table">
            <a:tbl>
              <a:tblPr/>
              <a:tblGrid>
                <a:gridCol w="25146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54133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Terms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Definitions</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Employer</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rgbClr val="000000"/>
                          </a:solidFill>
                          <a:effectLst/>
                          <a:latin typeface="Open Sans"/>
                          <a:cs typeface="Times New Roman" pitchFamily="18" charset="0"/>
                        </a:rPr>
                        <a:t>A person or firm that employs workers.</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Experience</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rgbClr val="000000"/>
                          </a:solidFill>
                          <a:effectLst/>
                          <a:latin typeface="Open Sans"/>
                          <a:cs typeface="Times New Roman" pitchFamily="18" charset="0"/>
                        </a:rPr>
                        <a:t>The accumulation of knowledge or skill that results from direct participation in events or activities.</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166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Human Relations</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The social and interpersonal relations between human beings. </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493471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www.w3.org/XML/1998/namespace"/>
    <ds:schemaRef ds:uri="http://schemas.microsoft.com/office/infopath/2007/PartnerControls"/>
    <ds:schemaRef ds:uri="05d88611-e516-4d1a-b12e-39107e78b3d0"/>
    <ds:schemaRef ds:uri="http://purl.org/dc/dcmitype/"/>
    <ds:schemaRef ds:uri="http://schemas.openxmlformats.org/package/2006/metadata/core-properties"/>
    <ds:schemaRef ds:uri="http://purl.org/dc/terms/"/>
    <ds:schemaRef ds:uri="http://schemas.microsoft.com/office/2006/documentManagement/types"/>
    <ds:schemaRef ds:uri="56ea17bb-c96d-4826-b465-01eec0dd23dd"/>
    <ds:schemaRef ds:uri="http://schemas.microsoft.com/sharepoint/v3"/>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220</TotalTime>
  <Words>1712</Words>
  <Application>Microsoft Office PowerPoint</Application>
  <PresentationFormat>Widescreen</PresentationFormat>
  <Paragraphs>287</Paragraphs>
  <Slides>36</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36</vt:i4>
      </vt:variant>
    </vt:vector>
  </HeadingPairs>
  <TitlesOfParts>
    <vt:vector size="45" baseType="lpstr">
      <vt:lpstr>.AppleSystemUIFont</vt:lpstr>
      <vt:lpstr>Arial</vt:lpstr>
      <vt:lpstr>Calibri</vt:lpstr>
      <vt:lpstr>Open Sans</vt:lpstr>
      <vt:lpstr>Open Sans SemiBold</vt:lpstr>
      <vt:lpstr>Times New Roman</vt:lpstr>
      <vt:lpstr>Wingdings</vt:lpstr>
      <vt:lpstr>2_Office Theme</vt:lpstr>
      <vt:lpstr>3_Office Theme</vt:lpstr>
      <vt:lpstr>PowerPoint Presentation</vt:lpstr>
      <vt:lpstr>PowerPoint Presentation</vt:lpstr>
      <vt:lpstr>Technical Communication</vt:lpstr>
      <vt:lpstr>Technical Terms &amp; Definitions</vt:lpstr>
      <vt:lpstr>Technical Terms &amp; Definitions</vt:lpstr>
      <vt:lpstr>Technical Terms &amp; Definitions</vt:lpstr>
      <vt:lpstr>Technical Terms &amp; Definitions</vt:lpstr>
      <vt:lpstr>Technical Terms &amp; Definitions</vt:lpstr>
      <vt:lpstr>Technical Terms &amp; Definitions</vt:lpstr>
      <vt:lpstr>Technical Terms &amp; Definitions</vt:lpstr>
      <vt:lpstr>Technical Terms &amp; Definitions</vt:lpstr>
      <vt:lpstr>What is a Resume?</vt:lpstr>
      <vt:lpstr>Why Do I Need a Resume?</vt:lpstr>
      <vt:lpstr>Types of Resumes</vt:lpstr>
      <vt:lpstr>The Skills Resume</vt:lpstr>
      <vt:lpstr>The Experience Resume</vt:lpstr>
      <vt:lpstr>Elements of a Skills Resume</vt:lpstr>
      <vt:lpstr>Elements of a Skills Resume</vt:lpstr>
      <vt:lpstr>Elements of a Skills Resume</vt:lpstr>
      <vt:lpstr>Elements of a Skills Resume</vt:lpstr>
      <vt:lpstr>Elements of a Skills Resume</vt:lpstr>
      <vt:lpstr>Elements of a Skills Resume</vt:lpstr>
      <vt:lpstr>Elements of a Skills Resume</vt:lpstr>
      <vt:lpstr>Elements of a Skills Resume</vt:lpstr>
      <vt:lpstr>Elements of a Skills Resume</vt:lpstr>
      <vt:lpstr>Elements of a Skills Resume</vt:lpstr>
      <vt:lpstr>Elements of a Skills Resume</vt:lpstr>
      <vt:lpstr>Strategies for Resume Writing</vt:lpstr>
      <vt:lpstr>Strategies for Resume Writing</vt:lpstr>
      <vt:lpstr>Recommended Action Verbs</vt:lpstr>
      <vt:lpstr>Recommended Action Verbs</vt:lpstr>
      <vt:lpstr>Recommended Action Verbs</vt:lpstr>
      <vt:lpstr>Recommended Action Verbs</vt:lpstr>
      <vt:lpstr>Sample Skills Resume</vt:lpstr>
      <vt:lpstr>Assignment: Write Your Resume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16</cp:revision>
  <cp:lastPrinted>2017-07-07T16:17:37Z</cp:lastPrinted>
  <dcterms:created xsi:type="dcterms:W3CDTF">2017-07-11T23:58:30Z</dcterms:created>
  <dcterms:modified xsi:type="dcterms:W3CDTF">2017-07-18T17:10:15Z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