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1"/>
  </p:notesMasterIdLst>
  <p:sldIdLst>
    <p:sldId id="321" r:id="rId6"/>
    <p:sldId id="319" r:id="rId7"/>
    <p:sldId id="326" r:id="rId8"/>
    <p:sldId id="323" r:id="rId9"/>
    <p:sldId id="324" r:id="rId10"/>
    <p:sldId id="329" r:id="rId11"/>
    <p:sldId id="325" r:id="rId12"/>
    <p:sldId id="328" r:id="rId13"/>
    <p:sldId id="327" r:id="rId14"/>
    <p:sldId id="330" r:id="rId15"/>
    <p:sldId id="331" r:id="rId16"/>
    <p:sldId id="332" r:id="rId17"/>
    <p:sldId id="339" r:id="rId18"/>
    <p:sldId id="334" r:id="rId19"/>
    <p:sldId id="333" r:id="rId20"/>
    <p:sldId id="335" r:id="rId21"/>
    <p:sldId id="336" r:id="rId22"/>
    <p:sldId id="337" r:id="rId23"/>
    <p:sldId id="338" r:id="rId24"/>
    <p:sldId id="341" r:id="rId25"/>
    <p:sldId id="343" r:id="rId26"/>
    <p:sldId id="342" r:id="rId27"/>
    <p:sldId id="344" r:id="rId28"/>
    <p:sldId id="340" r:id="rId29"/>
    <p:sldId id="345"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55" d="100"/>
          <a:sy n="55" d="100"/>
        </p:scale>
        <p:origin x="686" y="4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Concepts of Engineering and Technology</a:t>
            </a:r>
          </a:p>
          <a:p>
            <a:pPr lvl="1"/>
            <a:r>
              <a:rPr lang="en-US" dirty="0"/>
              <a:t>Introduction To Basic Auto CAD</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Dynamic Input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1479798"/>
          </a:xfrm>
        </p:spPr>
        <p:txBody>
          <a:bodyPr/>
          <a:lstStyle/>
          <a:p>
            <a:pPr lvl="1"/>
            <a:r>
              <a:rPr lang="en-US" dirty="0"/>
              <a:t>When you are drawing something and you have this floating box that follows your mouse movements = Dynamic Input is on!</a:t>
            </a:r>
          </a:p>
          <a:p>
            <a:pPr lvl="1"/>
            <a:endParaRPr lang="en-US" dirty="0"/>
          </a:p>
        </p:txBody>
      </p:sp>
      <p:pic>
        <p:nvPicPr>
          <p:cNvPr id="4" name="Picture 2">
            <a:extLst>
              <a:ext uri="{FF2B5EF4-FFF2-40B4-BE49-F238E27FC236}">
                <a16:creationId xmlns:a16="http://schemas.microsoft.com/office/drawing/2014/main" id="{258BD8EB-51D5-4574-A854-A28C85777918}"/>
              </a:ext>
            </a:extLst>
          </p:cNvPr>
          <p:cNvPicPr>
            <a:picLocks noChangeAspect="1" noChangeArrowheads="1"/>
          </p:cNvPicPr>
          <p:nvPr/>
        </p:nvPicPr>
        <p:blipFill>
          <a:blip r:embed="rId2" cstate="print"/>
          <a:srcRect l="12500" t="25000" r="68750" b="59375"/>
          <a:stretch>
            <a:fillRect/>
          </a:stretch>
        </p:blipFill>
        <p:spPr bwMode="auto">
          <a:xfrm>
            <a:off x="2306781" y="3202709"/>
            <a:ext cx="8229600" cy="2743200"/>
          </a:xfrm>
          <a:prstGeom prst="rect">
            <a:avLst/>
          </a:prstGeom>
          <a:noFill/>
          <a:ln w="9525">
            <a:noFill/>
            <a:miter lim="800000"/>
            <a:headEnd/>
            <a:tailEnd/>
          </a:ln>
        </p:spPr>
      </p:pic>
      <p:sp>
        <p:nvSpPr>
          <p:cNvPr id="5" name="Oval 4">
            <a:extLst>
              <a:ext uri="{FF2B5EF4-FFF2-40B4-BE49-F238E27FC236}">
                <a16:creationId xmlns:a16="http://schemas.microsoft.com/office/drawing/2014/main" id="{70B976FC-BE41-486C-B58F-E17D3D89E936}"/>
              </a:ext>
            </a:extLst>
          </p:cNvPr>
          <p:cNvSpPr>
            <a:spLocks noChangeArrowheads="1"/>
          </p:cNvSpPr>
          <p:nvPr/>
        </p:nvSpPr>
        <p:spPr bwMode="auto">
          <a:xfrm>
            <a:off x="4668981" y="4117109"/>
            <a:ext cx="5410200" cy="1752600"/>
          </a:xfrm>
          <a:prstGeom prst="ellipse">
            <a:avLst/>
          </a:prstGeom>
          <a:noFill/>
          <a:ln w="57150" algn="ctr">
            <a:solidFill>
              <a:srgbClr val="FF0000"/>
            </a:solidFill>
            <a:miter lim="800000"/>
            <a:headEnd/>
            <a:tailEnd/>
          </a:ln>
        </p:spPr>
        <p:txBody>
          <a:bodyPr wrap="none"/>
          <a:lstStyle/>
          <a:p>
            <a:pPr defTabSz="914400" fontAlgn="base">
              <a:spcBef>
                <a:spcPct val="0"/>
              </a:spcBef>
              <a:spcAft>
                <a:spcPct val="0"/>
              </a:spcAft>
            </a:pPr>
            <a:endParaRPr lang="en-US" sz="2400">
              <a:solidFill>
                <a:srgbClr val="000000"/>
              </a:solidFill>
              <a:latin typeface="Verdana" pitchFamily="34" charset="0"/>
            </a:endParaRPr>
          </a:p>
        </p:txBody>
      </p:sp>
      <p:cxnSp>
        <p:nvCxnSpPr>
          <p:cNvPr id="6" name="Straight Arrow Connector 6">
            <a:extLst>
              <a:ext uri="{FF2B5EF4-FFF2-40B4-BE49-F238E27FC236}">
                <a16:creationId xmlns:a16="http://schemas.microsoft.com/office/drawing/2014/main" id="{752E8828-949E-46AA-8B94-D4E8350255A8}"/>
              </a:ext>
            </a:extLst>
          </p:cNvPr>
          <p:cNvCxnSpPr>
            <a:cxnSpLocks noChangeShapeType="1"/>
          </p:cNvCxnSpPr>
          <p:nvPr/>
        </p:nvCxnSpPr>
        <p:spPr bwMode="auto">
          <a:xfrm>
            <a:off x="7488381" y="2250209"/>
            <a:ext cx="0" cy="2705100"/>
          </a:xfrm>
          <a:prstGeom prst="straightConnector1">
            <a:avLst/>
          </a:prstGeom>
          <a:noFill/>
          <a:ln w="38100" algn="ctr">
            <a:solidFill>
              <a:srgbClr val="FF0000"/>
            </a:solidFill>
            <a:miter lim="800000"/>
            <a:headEnd/>
            <a:tailEnd type="arrow" w="med" len="med"/>
          </a:ln>
        </p:spPr>
      </p:cxnSp>
    </p:spTree>
    <p:extLst>
      <p:ext uri="{BB962C8B-B14F-4D97-AF65-F5344CB8AC3E}">
        <p14:creationId xmlns:p14="http://schemas.microsoft.com/office/powerpoint/2010/main" val="3161522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Turning Dynamic Input Off</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Simply hit the “F12” key on your keyboard and it will go away.</a:t>
            </a:r>
          </a:p>
          <a:p>
            <a:pPr lvl="1"/>
            <a:endParaRPr lang="en-US" dirty="0"/>
          </a:p>
          <a:p>
            <a:pPr lvl="1"/>
            <a:r>
              <a:rPr lang="en-US" dirty="0"/>
              <a:t>Hit F12 to bring back when needed.</a:t>
            </a:r>
          </a:p>
          <a:p>
            <a:pPr lvl="1"/>
            <a:endParaRPr lang="en-US" dirty="0"/>
          </a:p>
          <a:p>
            <a:pPr lvl="1"/>
            <a:r>
              <a:rPr lang="en-US" dirty="0"/>
              <a:t>For ALL Basic Lessons 1-4 you want Dynamic Input OFF!</a:t>
            </a:r>
          </a:p>
          <a:p>
            <a:pPr lvl="1"/>
            <a:endParaRPr lang="en-US" dirty="0"/>
          </a:p>
        </p:txBody>
      </p:sp>
    </p:spTree>
    <p:extLst>
      <p:ext uri="{BB962C8B-B14F-4D97-AF65-F5344CB8AC3E}">
        <p14:creationId xmlns:p14="http://schemas.microsoft.com/office/powerpoint/2010/main" val="152176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Drawing a Line in AutoCAD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37881" y="3932712"/>
            <a:ext cx="5354944" cy="2671288"/>
          </a:xfrm>
        </p:spPr>
        <p:txBody>
          <a:bodyPr/>
          <a:lstStyle/>
          <a:p>
            <a:pPr lvl="1"/>
            <a:r>
              <a:rPr lang="en-US" dirty="0"/>
              <a:t>Click on draw Line icon OR type in “L” and hit the “Enter” key. </a:t>
            </a:r>
          </a:p>
          <a:p>
            <a:pPr lvl="1"/>
            <a:endParaRPr lang="en-US" dirty="0"/>
          </a:p>
        </p:txBody>
      </p:sp>
      <p:pic>
        <p:nvPicPr>
          <p:cNvPr id="4" name="Picture 0">
            <a:extLst>
              <a:ext uri="{FF2B5EF4-FFF2-40B4-BE49-F238E27FC236}">
                <a16:creationId xmlns:a16="http://schemas.microsoft.com/office/drawing/2014/main" id="{EE74B62D-2611-4BAC-A54B-26893BD6FBA8}"/>
              </a:ext>
            </a:extLst>
          </p:cNvPr>
          <p:cNvPicPr>
            <a:picLocks noChangeAspect="1" noChangeArrowheads="1"/>
          </p:cNvPicPr>
          <p:nvPr/>
        </p:nvPicPr>
        <p:blipFill>
          <a:blip r:embed="rId2" cstate="print"/>
          <a:srcRect l="2499" t="40625" r="55000" b="34375"/>
          <a:stretch>
            <a:fillRect/>
          </a:stretch>
        </p:blipFill>
        <p:spPr bwMode="auto">
          <a:xfrm>
            <a:off x="2220414" y="2038927"/>
            <a:ext cx="8096250" cy="1905000"/>
          </a:xfrm>
          <a:prstGeom prst="rect">
            <a:avLst/>
          </a:prstGeom>
          <a:noFill/>
          <a:ln w="9525">
            <a:noFill/>
            <a:miter lim="800000"/>
            <a:headEnd/>
            <a:tailEnd/>
          </a:ln>
        </p:spPr>
      </p:pic>
      <p:sp>
        <p:nvSpPr>
          <p:cNvPr id="5" name="Content Placeholder 2">
            <a:extLst>
              <a:ext uri="{FF2B5EF4-FFF2-40B4-BE49-F238E27FC236}">
                <a16:creationId xmlns:a16="http://schemas.microsoft.com/office/drawing/2014/main" id="{FB9A7142-25F3-48B6-815D-41CE20FAA03F}"/>
              </a:ext>
            </a:extLst>
          </p:cNvPr>
          <p:cNvSpPr txBox="1">
            <a:spLocks/>
          </p:cNvSpPr>
          <p:nvPr/>
        </p:nvSpPr>
        <p:spPr>
          <a:xfrm>
            <a:off x="740664" y="1524000"/>
            <a:ext cx="11055750" cy="5249245"/>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You need to draw a Line that is exactly 2.15” to the right.</a:t>
            </a:r>
          </a:p>
          <a:p>
            <a:pPr lvl="1"/>
            <a:endParaRPr lang="en-US" dirty="0"/>
          </a:p>
        </p:txBody>
      </p:sp>
      <p:pic>
        <p:nvPicPr>
          <p:cNvPr id="6" name="Picture 11">
            <a:extLst>
              <a:ext uri="{FF2B5EF4-FFF2-40B4-BE49-F238E27FC236}">
                <a16:creationId xmlns:a16="http://schemas.microsoft.com/office/drawing/2014/main" id="{DE986ED1-AF18-414B-85B4-5D41EE73EC01}"/>
              </a:ext>
            </a:extLst>
          </p:cNvPr>
          <p:cNvPicPr>
            <a:picLocks noChangeAspect="1" noChangeArrowheads="1"/>
          </p:cNvPicPr>
          <p:nvPr/>
        </p:nvPicPr>
        <p:blipFill>
          <a:blip r:embed="rId3" cstate="print"/>
          <a:srcRect t="12500" r="93750" b="73958"/>
          <a:stretch>
            <a:fillRect/>
          </a:stretch>
        </p:blipFill>
        <p:spPr bwMode="auto">
          <a:xfrm>
            <a:off x="8648266" y="3484419"/>
            <a:ext cx="1724959" cy="2803236"/>
          </a:xfrm>
          <a:prstGeom prst="rect">
            <a:avLst/>
          </a:prstGeom>
          <a:noFill/>
          <a:ln w="9525">
            <a:noFill/>
            <a:miter lim="800000"/>
            <a:headEnd/>
            <a:tailEnd/>
          </a:ln>
        </p:spPr>
      </p:pic>
      <p:pic>
        <p:nvPicPr>
          <p:cNvPr id="7" name="Picture 12">
            <a:extLst>
              <a:ext uri="{FF2B5EF4-FFF2-40B4-BE49-F238E27FC236}">
                <a16:creationId xmlns:a16="http://schemas.microsoft.com/office/drawing/2014/main" id="{CD4B8B56-FC13-42B0-9CD2-2392582C573C}"/>
              </a:ext>
            </a:extLst>
          </p:cNvPr>
          <p:cNvPicPr>
            <a:picLocks noChangeAspect="1" noChangeArrowheads="1"/>
          </p:cNvPicPr>
          <p:nvPr/>
        </p:nvPicPr>
        <p:blipFill>
          <a:blip r:embed="rId4" cstate="print"/>
          <a:srcRect t="81250" r="75000"/>
          <a:stretch>
            <a:fillRect/>
          </a:stretch>
        </p:blipFill>
        <p:spPr bwMode="auto">
          <a:xfrm>
            <a:off x="4434730" y="4809837"/>
            <a:ext cx="3558236" cy="2001508"/>
          </a:xfrm>
          <a:prstGeom prst="rect">
            <a:avLst/>
          </a:prstGeom>
          <a:noFill/>
          <a:ln w="9525">
            <a:noFill/>
            <a:miter lim="800000"/>
            <a:headEnd/>
            <a:tailEnd/>
          </a:ln>
        </p:spPr>
      </p:pic>
      <p:sp>
        <p:nvSpPr>
          <p:cNvPr id="8" name="Oval 13">
            <a:extLst>
              <a:ext uri="{FF2B5EF4-FFF2-40B4-BE49-F238E27FC236}">
                <a16:creationId xmlns:a16="http://schemas.microsoft.com/office/drawing/2014/main" id="{3F818D39-C681-4378-88C0-8F1BDCDA6B8F}"/>
              </a:ext>
            </a:extLst>
          </p:cNvPr>
          <p:cNvSpPr>
            <a:spLocks noChangeArrowheads="1"/>
          </p:cNvSpPr>
          <p:nvPr/>
        </p:nvSpPr>
        <p:spPr bwMode="auto">
          <a:xfrm>
            <a:off x="8586343" y="4070929"/>
            <a:ext cx="1005586" cy="646545"/>
          </a:xfrm>
          <a:prstGeom prst="ellipse">
            <a:avLst/>
          </a:prstGeom>
          <a:noFill/>
          <a:ln w="38100">
            <a:solidFill>
              <a:srgbClr val="C00000"/>
            </a:solidFill>
            <a:miter lim="800000"/>
            <a:headEnd/>
            <a:tailEnd/>
          </a:ln>
        </p:spPr>
        <p:txBody>
          <a:bodyPr wrap="none" anchor="ctr"/>
          <a:lstStyle/>
          <a:p>
            <a:endParaRPr lang="en-US"/>
          </a:p>
        </p:txBody>
      </p:sp>
      <p:sp>
        <p:nvSpPr>
          <p:cNvPr id="9" name="Oval 14">
            <a:extLst>
              <a:ext uri="{FF2B5EF4-FFF2-40B4-BE49-F238E27FC236}">
                <a16:creationId xmlns:a16="http://schemas.microsoft.com/office/drawing/2014/main" id="{9187C738-7C26-4C98-B8CD-17797081872C}"/>
              </a:ext>
            </a:extLst>
          </p:cNvPr>
          <p:cNvSpPr>
            <a:spLocks noChangeArrowheads="1"/>
          </p:cNvSpPr>
          <p:nvPr/>
        </p:nvSpPr>
        <p:spPr bwMode="auto">
          <a:xfrm>
            <a:off x="4434730" y="5184239"/>
            <a:ext cx="2133600" cy="762000"/>
          </a:xfrm>
          <a:prstGeom prst="ellipse">
            <a:avLst/>
          </a:prstGeom>
          <a:noFill/>
          <a:ln w="38100">
            <a:solidFill>
              <a:srgbClr val="C00000"/>
            </a:solidFill>
            <a:miter lim="800000"/>
            <a:headEnd/>
            <a:tailEnd/>
          </a:ln>
        </p:spPr>
        <p:txBody>
          <a:bodyPr wrap="none" anchor="ctr"/>
          <a:lstStyle/>
          <a:p>
            <a:endParaRPr lang="en-US"/>
          </a:p>
        </p:txBody>
      </p:sp>
      <p:sp>
        <p:nvSpPr>
          <p:cNvPr id="10" name="Line 15">
            <a:extLst>
              <a:ext uri="{FF2B5EF4-FFF2-40B4-BE49-F238E27FC236}">
                <a16:creationId xmlns:a16="http://schemas.microsoft.com/office/drawing/2014/main" id="{FD594850-53AB-4C73-8D7C-B00D4FB43255}"/>
              </a:ext>
            </a:extLst>
          </p:cNvPr>
          <p:cNvSpPr>
            <a:spLocks noChangeShapeType="1"/>
          </p:cNvSpPr>
          <p:nvPr/>
        </p:nvSpPr>
        <p:spPr bwMode="auto">
          <a:xfrm>
            <a:off x="6114160" y="4184417"/>
            <a:ext cx="2534105" cy="1"/>
          </a:xfrm>
          <a:prstGeom prst="line">
            <a:avLst/>
          </a:prstGeom>
          <a:noFill/>
          <a:ln w="38100">
            <a:solidFill>
              <a:srgbClr val="C00000"/>
            </a:solidFill>
            <a:miter lim="800000"/>
            <a:headEnd/>
            <a:tailEnd type="triangle" w="med" len="med"/>
          </a:ln>
        </p:spPr>
        <p:txBody>
          <a:bodyPr wrap="none"/>
          <a:lstStyle/>
          <a:p>
            <a:endParaRPr lang="en-US"/>
          </a:p>
        </p:txBody>
      </p:sp>
      <p:sp>
        <p:nvSpPr>
          <p:cNvPr id="11" name="Line 16">
            <a:extLst>
              <a:ext uri="{FF2B5EF4-FFF2-40B4-BE49-F238E27FC236}">
                <a16:creationId xmlns:a16="http://schemas.microsoft.com/office/drawing/2014/main" id="{45C72249-3D5F-4447-A65A-220C9C323190}"/>
              </a:ext>
            </a:extLst>
          </p:cNvPr>
          <p:cNvSpPr>
            <a:spLocks noChangeShapeType="1"/>
          </p:cNvSpPr>
          <p:nvPr/>
        </p:nvSpPr>
        <p:spPr bwMode="auto">
          <a:xfrm flipV="1">
            <a:off x="2650836" y="5565238"/>
            <a:ext cx="1773226" cy="0"/>
          </a:xfrm>
          <a:prstGeom prst="line">
            <a:avLst/>
          </a:prstGeom>
          <a:noFill/>
          <a:ln w="38100">
            <a:solidFill>
              <a:srgbClr val="C00000"/>
            </a:solidFill>
            <a:miter lim="800000"/>
            <a:headEnd/>
            <a:tailEnd type="triangle" w="med" len="med"/>
          </a:ln>
        </p:spPr>
        <p:txBody>
          <a:bodyPr wrap="none"/>
          <a:lstStyle/>
          <a:p>
            <a:endParaRPr lang="en-US"/>
          </a:p>
        </p:txBody>
      </p:sp>
      <p:sp>
        <p:nvSpPr>
          <p:cNvPr id="12" name="Line 16">
            <a:extLst>
              <a:ext uri="{FF2B5EF4-FFF2-40B4-BE49-F238E27FC236}">
                <a16:creationId xmlns:a16="http://schemas.microsoft.com/office/drawing/2014/main" id="{F10ACB34-D4FD-4AE2-BF11-23FF279D49A0}"/>
              </a:ext>
            </a:extLst>
          </p:cNvPr>
          <p:cNvSpPr>
            <a:spLocks noChangeShapeType="1"/>
          </p:cNvSpPr>
          <p:nvPr/>
        </p:nvSpPr>
        <p:spPr bwMode="auto">
          <a:xfrm>
            <a:off x="1357745" y="4717473"/>
            <a:ext cx="1293091" cy="847765"/>
          </a:xfrm>
          <a:prstGeom prst="line">
            <a:avLst/>
          </a:prstGeom>
          <a:noFill/>
          <a:ln w="38100">
            <a:solidFill>
              <a:srgbClr val="C00000"/>
            </a:solidFill>
            <a:miter lim="800000"/>
            <a:headEnd type="none" w="med" len="med"/>
            <a:tailEnd type="none" w="med" len="med"/>
          </a:ln>
        </p:spPr>
        <p:txBody>
          <a:bodyPr wrap="none"/>
          <a:lstStyle/>
          <a:p>
            <a:endParaRPr lang="en-US"/>
          </a:p>
        </p:txBody>
      </p:sp>
    </p:spTree>
    <p:extLst>
      <p:ext uri="{BB962C8B-B14F-4D97-AF65-F5344CB8AC3E}">
        <p14:creationId xmlns:p14="http://schemas.microsoft.com/office/powerpoint/2010/main" val="137525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Drawing a Line in AutoCAD</a:t>
            </a:r>
          </a:p>
        </p:txBody>
      </p:sp>
      <p:sp>
        <p:nvSpPr>
          <p:cNvPr id="15" name="Content Placeholder 14">
            <a:extLst>
              <a:ext uri="{FF2B5EF4-FFF2-40B4-BE49-F238E27FC236}">
                <a16:creationId xmlns:a16="http://schemas.microsoft.com/office/drawing/2014/main" id="{47503E76-06C8-445D-89EE-B6485651EDCD}"/>
              </a:ext>
            </a:extLst>
          </p:cNvPr>
          <p:cNvSpPr>
            <a:spLocks noGrp="1"/>
          </p:cNvSpPr>
          <p:nvPr>
            <p:ph sz="half" idx="1"/>
          </p:nvPr>
        </p:nvSpPr>
        <p:spPr/>
        <p:txBody>
          <a:bodyPr/>
          <a:lstStyle/>
          <a:p>
            <a:pPr lvl="1"/>
            <a:r>
              <a:rPr lang="en-US" dirty="0"/>
              <a:t>Now pick the point provided.</a:t>
            </a:r>
          </a:p>
          <a:p>
            <a:pPr lvl="1"/>
            <a:endParaRPr lang="en-US" dirty="0"/>
          </a:p>
          <a:p>
            <a:pPr lvl="1"/>
            <a:endParaRPr lang="en-US" dirty="0"/>
          </a:p>
          <a:p>
            <a:pPr lvl="1"/>
            <a:r>
              <a:rPr lang="en-US" dirty="0"/>
              <a:t>Type in @2.15&lt;0 and hit the “Enter” key two (2) times.</a:t>
            </a:r>
          </a:p>
          <a:p>
            <a:pPr lvl="1"/>
            <a:endParaRPr lang="en-US" dirty="0"/>
          </a:p>
          <a:p>
            <a:pPr lvl="1"/>
            <a:endParaRPr lang="en-US" dirty="0"/>
          </a:p>
          <a:p>
            <a:pPr lvl="1"/>
            <a:r>
              <a:rPr lang="en-US" dirty="0"/>
              <a:t>NOTE: Second time finishes the command.</a:t>
            </a:r>
          </a:p>
          <a:p>
            <a:endParaRPr lang="en-US" dirty="0"/>
          </a:p>
        </p:txBody>
      </p:sp>
      <p:sp>
        <p:nvSpPr>
          <p:cNvPr id="5" name="Content Placeholder 2">
            <a:extLst>
              <a:ext uri="{FF2B5EF4-FFF2-40B4-BE49-F238E27FC236}">
                <a16:creationId xmlns:a16="http://schemas.microsoft.com/office/drawing/2014/main" id="{FB9A7142-25F3-48B6-815D-41CE20FAA03F}"/>
              </a:ext>
            </a:extLst>
          </p:cNvPr>
          <p:cNvSpPr txBox="1">
            <a:spLocks/>
          </p:cNvSpPr>
          <p:nvPr/>
        </p:nvSpPr>
        <p:spPr>
          <a:xfrm>
            <a:off x="740664" y="1524000"/>
            <a:ext cx="11055750" cy="5249245"/>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pic>
        <p:nvPicPr>
          <p:cNvPr id="16" name="Picture 22">
            <a:extLst>
              <a:ext uri="{FF2B5EF4-FFF2-40B4-BE49-F238E27FC236}">
                <a16:creationId xmlns:a16="http://schemas.microsoft.com/office/drawing/2014/main" id="{BAFACF70-E5B1-48D4-9DE3-C2066143C7AA}"/>
              </a:ext>
            </a:extLst>
          </p:cNvPr>
          <p:cNvPicPr>
            <a:picLocks noChangeAspect="1" noChangeArrowheads="1"/>
          </p:cNvPicPr>
          <p:nvPr/>
        </p:nvPicPr>
        <p:blipFill>
          <a:blip r:embed="rId2" cstate="print"/>
          <a:srcRect l="7500" t="12500" r="67500" b="68750"/>
          <a:stretch>
            <a:fillRect/>
          </a:stretch>
        </p:blipFill>
        <p:spPr bwMode="auto">
          <a:xfrm>
            <a:off x="6918036" y="1283509"/>
            <a:ext cx="4318000" cy="1295400"/>
          </a:xfrm>
          <a:prstGeom prst="rect">
            <a:avLst/>
          </a:prstGeom>
          <a:noFill/>
          <a:ln w="9525">
            <a:noFill/>
            <a:miter lim="800000"/>
            <a:headEnd/>
            <a:tailEnd/>
          </a:ln>
        </p:spPr>
      </p:pic>
      <p:sp>
        <p:nvSpPr>
          <p:cNvPr id="17" name="Oval 18">
            <a:extLst>
              <a:ext uri="{FF2B5EF4-FFF2-40B4-BE49-F238E27FC236}">
                <a16:creationId xmlns:a16="http://schemas.microsoft.com/office/drawing/2014/main" id="{D0687A22-8556-4867-9F0E-DB1D1DF3D8A0}"/>
              </a:ext>
            </a:extLst>
          </p:cNvPr>
          <p:cNvSpPr>
            <a:spLocks noChangeArrowheads="1"/>
          </p:cNvSpPr>
          <p:nvPr/>
        </p:nvSpPr>
        <p:spPr bwMode="auto">
          <a:xfrm>
            <a:off x="7832436" y="1893109"/>
            <a:ext cx="990600" cy="457200"/>
          </a:xfrm>
          <a:prstGeom prst="ellipse">
            <a:avLst/>
          </a:prstGeom>
          <a:noFill/>
          <a:ln w="38100">
            <a:solidFill>
              <a:schemeClr val="accent1"/>
            </a:solidFill>
            <a:miter lim="800000"/>
            <a:headEnd/>
            <a:tailEnd/>
          </a:ln>
        </p:spPr>
        <p:txBody>
          <a:bodyPr wrap="none" anchor="ctr"/>
          <a:lstStyle/>
          <a:p>
            <a:endParaRPr lang="en-US"/>
          </a:p>
        </p:txBody>
      </p:sp>
      <p:sp>
        <p:nvSpPr>
          <p:cNvPr id="18" name="Line 20">
            <a:extLst>
              <a:ext uri="{FF2B5EF4-FFF2-40B4-BE49-F238E27FC236}">
                <a16:creationId xmlns:a16="http://schemas.microsoft.com/office/drawing/2014/main" id="{300E6C5D-9807-4147-88FB-020A5CBF2839}"/>
              </a:ext>
            </a:extLst>
          </p:cNvPr>
          <p:cNvSpPr>
            <a:spLocks noChangeShapeType="1"/>
          </p:cNvSpPr>
          <p:nvPr/>
        </p:nvSpPr>
        <p:spPr bwMode="auto">
          <a:xfrm>
            <a:off x="5504873" y="1681017"/>
            <a:ext cx="2327563" cy="478791"/>
          </a:xfrm>
          <a:prstGeom prst="line">
            <a:avLst/>
          </a:prstGeom>
          <a:noFill/>
          <a:ln w="38100">
            <a:solidFill>
              <a:schemeClr val="accent1"/>
            </a:solidFill>
            <a:miter lim="800000"/>
            <a:headEnd/>
            <a:tailEnd type="triangle" w="med" len="med"/>
          </a:ln>
        </p:spPr>
        <p:txBody>
          <a:bodyPr wrap="none"/>
          <a:lstStyle/>
          <a:p>
            <a:endParaRPr lang="en-US"/>
          </a:p>
        </p:txBody>
      </p:sp>
      <p:pic>
        <p:nvPicPr>
          <p:cNvPr id="19" name="Picture 15">
            <a:extLst>
              <a:ext uri="{FF2B5EF4-FFF2-40B4-BE49-F238E27FC236}">
                <a16:creationId xmlns:a16="http://schemas.microsoft.com/office/drawing/2014/main" id="{93439429-C4E7-4B16-903D-1D5BD439DD30}"/>
              </a:ext>
            </a:extLst>
          </p:cNvPr>
          <p:cNvPicPr>
            <a:picLocks noChangeAspect="1" noChangeArrowheads="1"/>
          </p:cNvPicPr>
          <p:nvPr/>
        </p:nvPicPr>
        <p:blipFill>
          <a:blip r:embed="rId3" cstate="print"/>
          <a:srcRect t="84375" r="66406"/>
          <a:stretch>
            <a:fillRect/>
          </a:stretch>
        </p:blipFill>
        <p:spPr bwMode="auto">
          <a:xfrm>
            <a:off x="7045036" y="3031426"/>
            <a:ext cx="4114800" cy="1435100"/>
          </a:xfrm>
          <a:prstGeom prst="rect">
            <a:avLst/>
          </a:prstGeom>
          <a:noFill/>
          <a:ln w="9525">
            <a:noFill/>
            <a:miter lim="800000"/>
            <a:headEnd/>
            <a:tailEnd/>
          </a:ln>
        </p:spPr>
      </p:pic>
      <p:sp>
        <p:nvSpPr>
          <p:cNvPr id="20" name="Oval 19">
            <a:extLst>
              <a:ext uri="{FF2B5EF4-FFF2-40B4-BE49-F238E27FC236}">
                <a16:creationId xmlns:a16="http://schemas.microsoft.com/office/drawing/2014/main" id="{748FADC5-9AD0-4C94-A37F-B3E696E8C218}"/>
              </a:ext>
            </a:extLst>
          </p:cNvPr>
          <p:cNvSpPr>
            <a:spLocks noChangeArrowheads="1"/>
          </p:cNvSpPr>
          <p:nvPr/>
        </p:nvSpPr>
        <p:spPr bwMode="auto">
          <a:xfrm>
            <a:off x="9940636" y="3183826"/>
            <a:ext cx="1295400" cy="838200"/>
          </a:xfrm>
          <a:prstGeom prst="ellipse">
            <a:avLst/>
          </a:prstGeom>
          <a:noFill/>
          <a:ln w="38100">
            <a:solidFill>
              <a:schemeClr val="accent1"/>
            </a:solidFill>
            <a:miter lim="800000"/>
            <a:headEnd/>
            <a:tailEnd/>
          </a:ln>
        </p:spPr>
        <p:txBody>
          <a:bodyPr wrap="none" anchor="ctr"/>
          <a:lstStyle/>
          <a:p>
            <a:endParaRPr lang="en-US"/>
          </a:p>
        </p:txBody>
      </p:sp>
      <p:sp>
        <p:nvSpPr>
          <p:cNvPr id="21" name="Line 21">
            <a:extLst>
              <a:ext uri="{FF2B5EF4-FFF2-40B4-BE49-F238E27FC236}">
                <a16:creationId xmlns:a16="http://schemas.microsoft.com/office/drawing/2014/main" id="{5D967B02-E712-4984-8E5A-14EC21F0C368}"/>
              </a:ext>
            </a:extLst>
          </p:cNvPr>
          <p:cNvSpPr>
            <a:spLocks noChangeShapeType="1"/>
          </p:cNvSpPr>
          <p:nvPr/>
        </p:nvSpPr>
        <p:spPr bwMode="auto">
          <a:xfrm>
            <a:off x="5504873" y="3380508"/>
            <a:ext cx="4435763" cy="31917"/>
          </a:xfrm>
          <a:prstGeom prst="line">
            <a:avLst/>
          </a:prstGeom>
          <a:noFill/>
          <a:ln w="38100">
            <a:solidFill>
              <a:schemeClr val="accent1"/>
            </a:solidFill>
            <a:miter lim="800000"/>
            <a:headEnd/>
            <a:tailEnd type="triangle" w="med" len="med"/>
          </a:ln>
        </p:spPr>
        <p:txBody>
          <a:bodyPr wrap="none"/>
          <a:lstStyle/>
          <a:p>
            <a:endParaRPr lang="en-US"/>
          </a:p>
        </p:txBody>
      </p:sp>
      <p:pic>
        <p:nvPicPr>
          <p:cNvPr id="22" name="Picture 23">
            <a:extLst>
              <a:ext uri="{FF2B5EF4-FFF2-40B4-BE49-F238E27FC236}">
                <a16:creationId xmlns:a16="http://schemas.microsoft.com/office/drawing/2014/main" id="{9768A546-EF38-4831-888B-7A4BBD81EE08}"/>
              </a:ext>
            </a:extLst>
          </p:cNvPr>
          <p:cNvPicPr>
            <a:picLocks noChangeAspect="1" noChangeArrowheads="1"/>
          </p:cNvPicPr>
          <p:nvPr/>
        </p:nvPicPr>
        <p:blipFill>
          <a:blip r:embed="rId4" cstate="print"/>
          <a:srcRect l="7500" t="14063" r="67500" b="70313"/>
          <a:stretch>
            <a:fillRect/>
          </a:stretch>
        </p:blipFill>
        <p:spPr bwMode="auto">
          <a:xfrm>
            <a:off x="7045036" y="5087938"/>
            <a:ext cx="4267200" cy="1066800"/>
          </a:xfrm>
          <a:prstGeom prst="rect">
            <a:avLst/>
          </a:prstGeom>
          <a:noFill/>
          <a:ln w="9525">
            <a:noFill/>
            <a:miter lim="800000"/>
            <a:headEnd/>
            <a:tailEnd/>
          </a:ln>
        </p:spPr>
      </p:pic>
    </p:spTree>
    <p:extLst>
      <p:ext uri="{BB962C8B-B14F-4D97-AF65-F5344CB8AC3E}">
        <p14:creationId xmlns:p14="http://schemas.microsoft.com/office/powerpoint/2010/main" val="1120256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Drawing a Polyline in AutoCAD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Now click on Draw Polyline. </a:t>
            </a:r>
          </a:p>
          <a:p>
            <a:pPr marL="0" lvl="1" indent="0">
              <a:buNone/>
            </a:pPr>
            <a:r>
              <a:rPr lang="en-US" dirty="0"/>
              <a:t>       </a:t>
            </a:r>
          </a:p>
          <a:p>
            <a:pPr marL="0" lvl="1" indent="0">
              <a:buNone/>
            </a:pPr>
            <a:endParaRPr lang="en-US" dirty="0"/>
          </a:p>
          <a:p>
            <a:pPr marL="0" lvl="1" indent="0">
              <a:buNone/>
            </a:pPr>
            <a:r>
              <a:rPr lang="en-US" dirty="0"/>
              <a:t>     OR</a:t>
            </a:r>
          </a:p>
          <a:p>
            <a:pPr marL="0" lvl="1" indent="0">
              <a:buNone/>
            </a:pPr>
            <a:endParaRPr lang="en-US" dirty="0"/>
          </a:p>
          <a:p>
            <a:pPr marL="0" lvl="1" indent="0">
              <a:buNone/>
            </a:pPr>
            <a:endParaRPr lang="en-US" dirty="0"/>
          </a:p>
          <a:p>
            <a:pPr lvl="1"/>
            <a:r>
              <a:rPr lang="en-US" dirty="0"/>
              <a:t>Type in “PL” and hit the “Enter” key. </a:t>
            </a:r>
          </a:p>
          <a:p>
            <a:pPr lvl="1"/>
            <a:endParaRPr lang="en-US" dirty="0"/>
          </a:p>
        </p:txBody>
      </p:sp>
      <p:pic>
        <p:nvPicPr>
          <p:cNvPr id="4" name="Picture 12">
            <a:extLst>
              <a:ext uri="{FF2B5EF4-FFF2-40B4-BE49-F238E27FC236}">
                <a16:creationId xmlns:a16="http://schemas.microsoft.com/office/drawing/2014/main" id="{C663888D-6830-4B55-9CAE-20E320FD43BD}"/>
              </a:ext>
            </a:extLst>
          </p:cNvPr>
          <p:cNvPicPr>
            <a:picLocks noChangeAspect="1" noChangeArrowheads="1"/>
          </p:cNvPicPr>
          <p:nvPr/>
        </p:nvPicPr>
        <p:blipFill>
          <a:blip r:embed="rId2" cstate="print"/>
          <a:srcRect l="21094" r="60156" b="60417"/>
          <a:stretch>
            <a:fillRect/>
          </a:stretch>
        </p:blipFill>
        <p:spPr bwMode="auto">
          <a:xfrm>
            <a:off x="8215745" y="83127"/>
            <a:ext cx="2357438" cy="3733800"/>
          </a:xfrm>
          <a:prstGeom prst="rect">
            <a:avLst/>
          </a:prstGeom>
          <a:noFill/>
          <a:ln w="9525">
            <a:noFill/>
            <a:miter lim="800000"/>
            <a:headEnd/>
            <a:tailEnd/>
          </a:ln>
        </p:spPr>
      </p:pic>
      <p:pic>
        <p:nvPicPr>
          <p:cNvPr id="5" name="Picture 13">
            <a:extLst>
              <a:ext uri="{FF2B5EF4-FFF2-40B4-BE49-F238E27FC236}">
                <a16:creationId xmlns:a16="http://schemas.microsoft.com/office/drawing/2014/main" id="{9E9D2713-8184-40A8-A345-25549387B870}"/>
              </a:ext>
            </a:extLst>
          </p:cNvPr>
          <p:cNvPicPr>
            <a:picLocks noChangeAspect="1" noChangeArrowheads="1"/>
          </p:cNvPicPr>
          <p:nvPr/>
        </p:nvPicPr>
        <p:blipFill>
          <a:blip r:embed="rId3" cstate="print"/>
          <a:srcRect t="82292" r="79688"/>
          <a:stretch>
            <a:fillRect/>
          </a:stretch>
        </p:blipFill>
        <p:spPr bwMode="auto">
          <a:xfrm>
            <a:off x="7758545" y="4197927"/>
            <a:ext cx="3581400" cy="2341563"/>
          </a:xfrm>
          <a:prstGeom prst="rect">
            <a:avLst/>
          </a:prstGeom>
          <a:noFill/>
          <a:ln w="9525">
            <a:noFill/>
            <a:miter lim="800000"/>
            <a:headEnd/>
            <a:tailEnd/>
          </a:ln>
        </p:spPr>
      </p:pic>
      <p:sp>
        <p:nvSpPr>
          <p:cNvPr id="6" name="Oval 14">
            <a:extLst>
              <a:ext uri="{FF2B5EF4-FFF2-40B4-BE49-F238E27FC236}">
                <a16:creationId xmlns:a16="http://schemas.microsoft.com/office/drawing/2014/main" id="{5965AC99-FE22-4105-AFBB-02DCD63D4689}"/>
              </a:ext>
            </a:extLst>
          </p:cNvPr>
          <p:cNvSpPr>
            <a:spLocks noChangeArrowheads="1"/>
          </p:cNvSpPr>
          <p:nvPr/>
        </p:nvSpPr>
        <p:spPr bwMode="auto">
          <a:xfrm>
            <a:off x="8215745" y="1302327"/>
            <a:ext cx="1524000" cy="838200"/>
          </a:xfrm>
          <a:prstGeom prst="ellipse">
            <a:avLst/>
          </a:prstGeom>
          <a:noFill/>
          <a:ln w="38100">
            <a:solidFill>
              <a:schemeClr val="accent1"/>
            </a:solidFill>
            <a:miter lim="800000"/>
            <a:headEnd/>
            <a:tailEnd/>
          </a:ln>
        </p:spPr>
        <p:txBody>
          <a:bodyPr wrap="none" anchor="ctr"/>
          <a:lstStyle/>
          <a:p>
            <a:endParaRPr lang="en-US"/>
          </a:p>
        </p:txBody>
      </p:sp>
      <p:sp>
        <p:nvSpPr>
          <p:cNvPr id="7" name="Oval 15">
            <a:extLst>
              <a:ext uri="{FF2B5EF4-FFF2-40B4-BE49-F238E27FC236}">
                <a16:creationId xmlns:a16="http://schemas.microsoft.com/office/drawing/2014/main" id="{7513EC35-DB85-4562-B0B8-53978A866738}"/>
              </a:ext>
            </a:extLst>
          </p:cNvPr>
          <p:cNvSpPr>
            <a:spLocks noChangeArrowheads="1"/>
          </p:cNvSpPr>
          <p:nvPr/>
        </p:nvSpPr>
        <p:spPr bwMode="auto">
          <a:xfrm>
            <a:off x="7758545" y="4350327"/>
            <a:ext cx="2286000" cy="990600"/>
          </a:xfrm>
          <a:prstGeom prst="ellipse">
            <a:avLst/>
          </a:prstGeom>
          <a:noFill/>
          <a:ln w="38100">
            <a:solidFill>
              <a:schemeClr val="accent1"/>
            </a:solidFill>
            <a:miter lim="800000"/>
            <a:headEnd/>
            <a:tailEnd/>
          </a:ln>
        </p:spPr>
        <p:txBody>
          <a:bodyPr wrap="none" anchor="ctr"/>
          <a:lstStyle/>
          <a:p>
            <a:endParaRPr lang="en-US"/>
          </a:p>
        </p:txBody>
      </p:sp>
      <p:sp>
        <p:nvSpPr>
          <p:cNvPr id="8" name="Line 16">
            <a:extLst>
              <a:ext uri="{FF2B5EF4-FFF2-40B4-BE49-F238E27FC236}">
                <a16:creationId xmlns:a16="http://schemas.microsoft.com/office/drawing/2014/main" id="{11C74E7E-BA5E-4874-855A-A0B5411C9526}"/>
              </a:ext>
            </a:extLst>
          </p:cNvPr>
          <p:cNvSpPr>
            <a:spLocks noChangeShapeType="1"/>
          </p:cNvSpPr>
          <p:nvPr/>
        </p:nvSpPr>
        <p:spPr bwMode="auto">
          <a:xfrm flipV="1">
            <a:off x="5754255" y="1721427"/>
            <a:ext cx="2446480" cy="15009"/>
          </a:xfrm>
          <a:prstGeom prst="line">
            <a:avLst/>
          </a:prstGeom>
          <a:noFill/>
          <a:ln w="38100">
            <a:solidFill>
              <a:schemeClr val="accent1"/>
            </a:solidFill>
            <a:miter lim="800000"/>
            <a:headEnd/>
            <a:tailEnd type="triangle" w="med" len="med"/>
          </a:ln>
        </p:spPr>
        <p:txBody>
          <a:bodyPr wrap="none"/>
          <a:lstStyle/>
          <a:p>
            <a:endParaRPr lang="en-US"/>
          </a:p>
        </p:txBody>
      </p:sp>
      <p:sp>
        <p:nvSpPr>
          <p:cNvPr id="9" name="Line 17">
            <a:extLst>
              <a:ext uri="{FF2B5EF4-FFF2-40B4-BE49-F238E27FC236}">
                <a16:creationId xmlns:a16="http://schemas.microsoft.com/office/drawing/2014/main" id="{73CC7E29-1237-4914-9080-156D90CA3EFB}"/>
              </a:ext>
            </a:extLst>
          </p:cNvPr>
          <p:cNvSpPr>
            <a:spLocks noChangeShapeType="1"/>
          </p:cNvSpPr>
          <p:nvPr/>
        </p:nvSpPr>
        <p:spPr bwMode="auto">
          <a:xfrm>
            <a:off x="5754255" y="4839854"/>
            <a:ext cx="2004290" cy="1499"/>
          </a:xfrm>
          <a:prstGeom prst="line">
            <a:avLst/>
          </a:prstGeom>
          <a:noFill/>
          <a:ln w="38100">
            <a:solidFill>
              <a:schemeClr val="accent1"/>
            </a:solidFill>
            <a:miter lim="800000"/>
            <a:headEnd/>
            <a:tailEnd type="triangle" w="med" len="med"/>
          </a:ln>
        </p:spPr>
        <p:txBody>
          <a:bodyPr wrap="none"/>
          <a:lstStyle/>
          <a:p>
            <a:endParaRPr lang="en-US"/>
          </a:p>
        </p:txBody>
      </p:sp>
    </p:spTree>
    <p:extLst>
      <p:ext uri="{BB962C8B-B14F-4D97-AF65-F5344CB8AC3E}">
        <p14:creationId xmlns:p14="http://schemas.microsoft.com/office/powerpoint/2010/main" val="2912482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Drawing a Polyline in AutoCAD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Click on the intersecting lines.</a:t>
            </a:r>
          </a:p>
          <a:p>
            <a:pPr lvl="1"/>
            <a:r>
              <a:rPr lang="en-US" dirty="0"/>
              <a:t>Now type in coordinates given:</a:t>
            </a:r>
          </a:p>
          <a:p>
            <a:pPr lvl="1"/>
            <a:r>
              <a:rPr lang="en-US" dirty="0"/>
              <a:t>@1&lt;0 </a:t>
            </a:r>
            <a:r>
              <a:rPr lang="en-US" dirty="0">
                <a:sym typeface="Wingdings 3" panose="05040102010807070707" pitchFamily="18" charset="2"/>
              </a:rPr>
              <a:t></a:t>
            </a:r>
          </a:p>
          <a:p>
            <a:pPr lvl="1"/>
            <a:r>
              <a:rPr lang="en-US" dirty="0"/>
              <a:t>@0.25&lt;90 </a:t>
            </a:r>
            <a:r>
              <a:rPr lang="en-US" dirty="0">
                <a:sym typeface="Wingdings 3" panose="05040102010807070707" pitchFamily="18" charset="2"/>
              </a:rPr>
              <a:t></a:t>
            </a:r>
            <a:endParaRPr lang="en-US" dirty="0"/>
          </a:p>
          <a:p>
            <a:pPr lvl="1"/>
            <a:r>
              <a:rPr lang="en-US" dirty="0"/>
              <a:t>@0.5&lt;0 </a:t>
            </a:r>
            <a:r>
              <a:rPr lang="en-US" dirty="0">
                <a:sym typeface="Wingdings 3" panose="05040102010807070707" pitchFamily="18" charset="2"/>
              </a:rPr>
              <a:t></a:t>
            </a:r>
            <a:endParaRPr lang="en-US" dirty="0"/>
          </a:p>
          <a:p>
            <a:pPr lvl="1"/>
            <a:r>
              <a:rPr lang="en-US" dirty="0"/>
              <a:t>@1.3&lt;270 </a:t>
            </a:r>
            <a:r>
              <a:rPr lang="en-US" dirty="0">
                <a:sym typeface="Wingdings 3" panose="05040102010807070707" pitchFamily="18" charset="2"/>
              </a:rPr>
              <a:t></a:t>
            </a:r>
            <a:endParaRPr lang="en-US" dirty="0"/>
          </a:p>
          <a:p>
            <a:pPr lvl="1"/>
            <a:r>
              <a:rPr lang="en-US" dirty="0"/>
              <a:t>@0.5&lt;0 </a:t>
            </a:r>
            <a:r>
              <a:rPr lang="en-US" dirty="0">
                <a:sym typeface="Wingdings 3" panose="05040102010807070707" pitchFamily="18" charset="2"/>
              </a:rPr>
              <a:t></a:t>
            </a:r>
            <a:endParaRPr lang="en-US" dirty="0"/>
          </a:p>
          <a:p>
            <a:pPr lvl="1"/>
            <a:r>
              <a:rPr lang="en-US" dirty="0"/>
              <a:t>@1&lt;90 </a:t>
            </a:r>
            <a:r>
              <a:rPr lang="en-US" dirty="0">
                <a:sym typeface="Wingdings 3" panose="05040102010807070707" pitchFamily="18" charset="2"/>
              </a:rPr>
              <a:t></a:t>
            </a:r>
            <a:r>
              <a:rPr lang="en-US" dirty="0"/>
              <a:t> </a:t>
            </a:r>
          </a:p>
          <a:p>
            <a:pPr lvl="1"/>
            <a:r>
              <a:rPr lang="en-US" dirty="0"/>
              <a:t>@0.75&lt;45 </a:t>
            </a:r>
            <a:r>
              <a:rPr lang="en-US" dirty="0">
                <a:sym typeface="Wingdings 3" panose="05040102010807070707" pitchFamily="18" charset="2"/>
              </a:rPr>
              <a:t></a:t>
            </a:r>
            <a:r>
              <a:rPr lang="en-US" dirty="0"/>
              <a:t> </a:t>
            </a:r>
            <a:r>
              <a:rPr lang="en-US" dirty="0">
                <a:sym typeface="Wingdings 3" panose="05040102010807070707" pitchFamily="18" charset="2"/>
              </a:rPr>
              <a:t></a:t>
            </a:r>
            <a:endParaRPr lang="en-US" dirty="0"/>
          </a:p>
          <a:p>
            <a:pPr lvl="1"/>
            <a:endParaRPr lang="en-US" dirty="0"/>
          </a:p>
        </p:txBody>
      </p:sp>
      <p:pic>
        <p:nvPicPr>
          <p:cNvPr id="4" name="Picture 1024">
            <a:extLst>
              <a:ext uri="{FF2B5EF4-FFF2-40B4-BE49-F238E27FC236}">
                <a16:creationId xmlns:a16="http://schemas.microsoft.com/office/drawing/2014/main" id="{9F2F6E69-1C1B-4A30-AE40-68A258BB5994}"/>
              </a:ext>
            </a:extLst>
          </p:cNvPr>
          <p:cNvPicPr>
            <a:picLocks noChangeAspect="1" noChangeArrowheads="1"/>
          </p:cNvPicPr>
          <p:nvPr/>
        </p:nvPicPr>
        <p:blipFill>
          <a:blip r:embed="rId2" cstate="print"/>
          <a:srcRect l="7500" t="28125" r="70000" b="34375"/>
          <a:stretch>
            <a:fillRect/>
          </a:stretch>
        </p:blipFill>
        <p:spPr bwMode="auto">
          <a:xfrm>
            <a:off x="8041409" y="1250836"/>
            <a:ext cx="3276600" cy="2184400"/>
          </a:xfrm>
          <a:prstGeom prst="rect">
            <a:avLst/>
          </a:prstGeom>
          <a:noFill/>
          <a:ln w="9525">
            <a:noFill/>
            <a:miter lim="800000"/>
            <a:headEnd/>
            <a:tailEnd/>
          </a:ln>
        </p:spPr>
      </p:pic>
      <p:pic>
        <p:nvPicPr>
          <p:cNvPr id="5" name="Picture 16">
            <a:extLst>
              <a:ext uri="{FF2B5EF4-FFF2-40B4-BE49-F238E27FC236}">
                <a16:creationId xmlns:a16="http://schemas.microsoft.com/office/drawing/2014/main" id="{80ED37B9-4DD3-48FF-AC76-14541F9D4979}"/>
              </a:ext>
            </a:extLst>
          </p:cNvPr>
          <p:cNvPicPr>
            <a:picLocks noChangeAspect="1" noChangeArrowheads="1"/>
          </p:cNvPicPr>
          <p:nvPr/>
        </p:nvPicPr>
        <p:blipFill>
          <a:blip r:embed="rId3" cstate="print"/>
          <a:srcRect t="70833" r="39844"/>
          <a:stretch>
            <a:fillRect/>
          </a:stretch>
        </p:blipFill>
        <p:spPr bwMode="auto">
          <a:xfrm>
            <a:off x="5641109" y="4021138"/>
            <a:ext cx="5867400" cy="2133600"/>
          </a:xfrm>
          <a:prstGeom prst="rect">
            <a:avLst/>
          </a:prstGeom>
          <a:noFill/>
          <a:ln w="9525">
            <a:noFill/>
            <a:miter lim="800000"/>
            <a:headEnd/>
            <a:tailEnd/>
          </a:ln>
        </p:spPr>
      </p:pic>
      <p:sp>
        <p:nvSpPr>
          <p:cNvPr id="6" name="Oval 17">
            <a:extLst>
              <a:ext uri="{FF2B5EF4-FFF2-40B4-BE49-F238E27FC236}">
                <a16:creationId xmlns:a16="http://schemas.microsoft.com/office/drawing/2014/main" id="{7E0F14EF-51C6-47A0-B0AE-5AD488A1DA02}"/>
              </a:ext>
            </a:extLst>
          </p:cNvPr>
          <p:cNvSpPr>
            <a:spLocks noChangeArrowheads="1"/>
          </p:cNvSpPr>
          <p:nvPr/>
        </p:nvSpPr>
        <p:spPr bwMode="auto">
          <a:xfrm>
            <a:off x="10380880" y="1749254"/>
            <a:ext cx="838200" cy="762000"/>
          </a:xfrm>
          <a:prstGeom prst="ellipse">
            <a:avLst/>
          </a:prstGeom>
          <a:noFill/>
          <a:ln w="38100">
            <a:solidFill>
              <a:schemeClr val="accent1"/>
            </a:solidFill>
            <a:miter lim="800000"/>
            <a:headEnd/>
            <a:tailEnd/>
          </a:ln>
        </p:spPr>
        <p:txBody>
          <a:bodyPr wrap="none" anchor="ctr"/>
          <a:lstStyle/>
          <a:p>
            <a:endParaRPr lang="en-US"/>
          </a:p>
        </p:txBody>
      </p:sp>
      <p:sp>
        <p:nvSpPr>
          <p:cNvPr id="7" name="Oval 18">
            <a:extLst>
              <a:ext uri="{FF2B5EF4-FFF2-40B4-BE49-F238E27FC236}">
                <a16:creationId xmlns:a16="http://schemas.microsoft.com/office/drawing/2014/main" id="{487CB0DE-0F7B-4432-90AA-6D69578025E2}"/>
              </a:ext>
            </a:extLst>
          </p:cNvPr>
          <p:cNvSpPr>
            <a:spLocks noChangeArrowheads="1"/>
          </p:cNvSpPr>
          <p:nvPr/>
        </p:nvSpPr>
        <p:spPr bwMode="auto">
          <a:xfrm>
            <a:off x="9679709" y="4021138"/>
            <a:ext cx="1828800" cy="1600200"/>
          </a:xfrm>
          <a:prstGeom prst="ellipse">
            <a:avLst/>
          </a:prstGeom>
          <a:noFill/>
          <a:ln w="38100">
            <a:solidFill>
              <a:schemeClr val="accent1"/>
            </a:solidFill>
            <a:miter lim="800000"/>
            <a:headEnd/>
            <a:tailEnd/>
          </a:ln>
        </p:spPr>
        <p:txBody>
          <a:bodyPr wrap="none" anchor="ctr"/>
          <a:lstStyle/>
          <a:p>
            <a:endParaRPr lang="en-US"/>
          </a:p>
        </p:txBody>
      </p:sp>
      <p:sp>
        <p:nvSpPr>
          <p:cNvPr id="8" name="Line 19">
            <a:extLst>
              <a:ext uri="{FF2B5EF4-FFF2-40B4-BE49-F238E27FC236}">
                <a16:creationId xmlns:a16="http://schemas.microsoft.com/office/drawing/2014/main" id="{3F7C2EE6-C078-4674-9E3A-A911FE058857}"/>
              </a:ext>
            </a:extLst>
          </p:cNvPr>
          <p:cNvSpPr>
            <a:spLocks noChangeShapeType="1"/>
          </p:cNvSpPr>
          <p:nvPr/>
        </p:nvSpPr>
        <p:spPr bwMode="auto">
          <a:xfrm>
            <a:off x="6092825" y="2127136"/>
            <a:ext cx="4288055" cy="851"/>
          </a:xfrm>
          <a:prstGeom prst="line">
            <a:avLst/>
          </a:prstGeom>
          <a:noFill/>
          <a:ln w="38100">
            <a:solidFill>
              <a:schemeClr val="accent1"/>
            </a:solidFill>
            <a:miter lim="800000"/>
            <a:headEnd/>
            <a:tailEnd type="triangle" w="med" len="med"/>
          </a:ln>
        </p:spPr>
        <p:txBody>
          <a:bodyPr wrap="none"/>
          <a:lstStyle/>
          <a:p>
            <a:endParaRPr lang="en-US"/>
          </a:p>
        </p:txBody>
      </p:sp>
      <p:sp>
        <p:nvSpPr>
          <p:cNvPr id="9" name="Line 20">
            <a:extLst>
              <a:ext uri="{FF2B5EF4-FFF2-40B4-BE49-F238E27FC236}">
                <a16:creationId xmlns:a16="http://schemas.microsoft.com/office/drawing/2014/main" id="{9469ECC9-78D3-40F9-83A8-0981197EF308}"/>
              </a:ext>
            </a:extLst>
          </p:cNvPr>
          <p:cNvSpPr>
            <a:spLocks noChangeShapeType="1"/>
          </p:cNvSpPr>
          <p:nvPr/>
        </p:nvSpPr>
        <p:spPr bwMode="auto">
          <a:xfrm>
            <a:off x="6092825" y="2127136"/>
            <a:ext cx="3586884" cy="2656002"/>
          </a:xfrm>
          <a:prstGeom prst="line">
            <a:avLst/>
          </a:prstGeom>
          <a:noFill/>
          <a:ln w="38100">
            <a:solidFill>
              <a:schemeClr val="accent1"/>
            </a:solidFill>
            <a:miter lim="800000"/>
            <a:headEnd/>
            <a:tailEnd type="triangle" w="med" len="med"/>
          </a:ln>
        </p:spPr>
        <p:txBody>
          <a:bodyPr wrap="none"/>
          <a:lstStyle/>
          <a:p>
            <a:endParaRPr lang="en-US"/>
          </a:p>
        </p:txBody>
      </p:sp>
    </p:spTree>
    <p:extLst>
      <p:ext uri="{BB962C8B-B14F-4D97-AF65-F5344CB8AC3E}">
        <p14:creationId xmlns:p14="http://schemas.microsoft.com/office/powerpoint/2010/main" val="32138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Drawing a Polyline in AutoCAD</a:t>
            </a:r>
          </a:p>
        </p:txBody>
      </p:sp>
      <p:pic>
        <p:nvPicPr>
          <p:cNvPr id="4" name="Picture 0">
            <a:extLst>
              <a:ext uri="{FF2B5EF4-FFF2-40B4-BE49-F238E27FC236}">
                <a16:creationId xmlns:a16="http://schemas.microsoft.com/office/drawing/2014/main" id="{6A65C5EF-2097-45BB-9235-47C98B1931B3}"/>
              </a:ext>
            </a:extLst>
          </p:cNvPr>
          <p:cNvPicPr>
            <a:picLocks noChangeAspect="1" noChangeArrowheads="1"/>
          </p:cNvPicPr>
          <p:nvPr/>
        </p:nvPicPr>
        <p:blipFill>
          <a:blip r:embed="rId2" cstate="print"/>
          <a:srcRect l="8125" t="28125" r="61874" b="37500"/>
          <a:stretch>
            <a:fillRect/>
          </a:stretch>
        </p:blipFill>
        <p:spPr bwMode="auto">
          <a:xfrm>
            <a:off x="1861128" y="1475509"/>
            <a:ext cx="8812213" cy="4038600"/>
          </a:xfrm>
          <a:prstGeom prst="rect">
            <a:avLst/>
          </a:prstGeom>
          <a:noFill/>
          <a:ln w="9525">
            <a:noFill/>
            <a:miter lim="800000"/>
            <a:headEnd/>
            <a:tailEnd/>
          </a:ln>
        </p:spPr>
      </p:pic>
    </p:spTree>
    <p:extLst>
      <p:ext uri="{BB962C8B-B14F-4D97-AF65-F5344CB8AC3E}">
        <p14:creationId xmlns:p14="http://schemas.microsoft.com/office/powerpoint/2010/main" val="18235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Drawing a Rectangle in AutoCAD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Now draw a Rectangle that is exactly 3.5” Long and 1.25 Wide.</a:t>
            </a:r>
          </a:p>
          <a:p>
            <a:pPr lvl="1"/>
            <a:r>
              <a:rPr lang="en-US" dirty="0"/>
              <a:t>Pick the draw Rectangle icon, OR</a:t>
            </a:r>
          </a:p>
          <a:p>
            <a:pPr lvl="1"/>
            <a:r>
              <a:rPr lang="en-US" dirty="0"/>
              <a:t>type in “REC” and hit the “Enter” key. </a:t>
            </a:r>
          </a:p>
          <a:p>
            <a:pPr lvl="1"/>
            <a:endParaRPr lang="en-US" dirty="0"/>
          </a:p>
        </p:txBody>
      </p:sp>
      <p:pic>
        <p:nvPicPr>
          <p:cNvPr id="4" name="Picture 11">
            <a:extLst>
              <a:ext uri="{FF2B5EF4-FFF2-40B4-BE49-F238E27FC236}">
                <a16:creationId xmlns:a16="http://schemas.microsoft.com/office/drawing/2014/main" id="{809ABC7E-B9FA-4C2A-AC6A-498B1B6CE893}"/>
              </a:ext>
            </a:extLst>
          </p:cNvPr>
          <p:cNvPicPr>
            <a:picLocks noChangeAspect="1" noChangeArrowheads="1"/>
          </p:cNvPicPr>
          <p:nvPr/>
        </p:nvPicPr>
        <p:blipFill>
          <a:blip r:embed="rId2" cstate="print"/>
          <a:srcRect t="82292" r="36719"/>
          <a:stretch>
            <a:fillRect/>
          </a:stretch>
        </p:blipFill>
        <p:spPr bwMode="auto">
          <a:xfrm>
            <a:off x="1779444" y="3998742"/>
            <a:ext cx="9144000" cy="1919288"/>
          </a:xfrm>
          <a:prstGeom prst="rect">
            <a:avLst/>
          </a:prstGeom>
          <a:noFill/>
          <a:ln w="9525">
            <a:noFill/>
            <a:miter lim="800000"/>
            <a:headEnd/>
            <a:tailEnd/>
          </a:ln>
        </p:spPr>
      </p:pic>
      <p:pic>
        <p:nvPicPr>
          <p:cNvPr id="5" name="Picture 10">
            <a:extLst>
              <a:ext uri="{FF2B5EF4-FFF2-40B4-BE49-F238E27FC236}">
                <a16:creationId xmlns:a16="http://schemas.microsoft.com/office/drawing/2014/main" id="{82EF8573-C17A-4DE5-8B2E-2631208210E6}"/>
              </a:ext>
            </a:extLst>
          </p:cNvPr>
          <p:cNvPicPr>
            <a:picLocks noChangeAspect="1" noChangeArrowheads="1"/>
          </p:cNvPicPr>
          <p:nvPr/>
        </p:nvPicPr>
        <p:blipFill>
          <a:blip r:embed="rId3" cstate="print"/>
          <a:srcRect t="25000" r="89844" b="62500"/>
          <a:stretch>
            <a:fillRect/>
          </a:stretch>
        </p:blipFill>
        <p:spPr bwMode="auto">
          <a:xfrm>
            <a:off x="8485044" y="1420420"/>
            <a:ext cx="2438400" cy="2249488"/>
          </a:xfrm>
          <a:prstGeom prst="rect">
            <a:avLst/>
          </a:prstGeom>
          <a:noFill/>
          <a:ln w="9525">
            <a:noFill/>
            <a:miter lim="800000"/>
            <a:headEnd/>
            <a:tailEnd/>
          </a:ln>
        </p:spPr>
      </p:pic>
      <p:sp>
        <p:nvSpPr>
          <p:cNvPr id="6" name="Oval 17">
            <a:extLst>
              <a:ext uri="{FF2B5EF4-FFF2-40B4-BE49-F238E27FC236}">
                <a16:creationId xmlns:a16="http://schemas.microsoft.com/office/drawing/2014/main" id="{0D7D7E0D-DE27-4F5C-8C75-B327A5310BCE}"/>
              </a:ext>
            </a:extLst>
          </p:cNvPr>
          <p:cNvSpPr>
            <a:spLocks noChangeArrowheads="1"/>
          </p:cNvSpPr>
          <p:nvPr/>
        </p:nvSpPr>
        <p:spPr bwMode="auto">
          <a:xfrm>
            <a:off x="8487931" y="1612343"/>
            <a:ext cx="838200" cy="762000"/>
          </a:xfrm>
          <a:prstGeom prst="ellipse">
            <a:avLst/>
          </a:prstGeom>
          <a:noFill/>
          <a:ln w="38100">
            <a:solidFill>
              <a:schemeClr val="accent1"/>
            </a:solidFill>
            <a:miter lim="800000"/>
            <a:headEnd/>
            <a:tailEnd/>
          </a:ln>
        </p:spPr>
        <p:txBody>
          <a:bodyPr wrap="none" anchor="ctr"/>
          <a:lstStyle/>
          <a:p>
            <a:endParaRPr lang="en-US"/>
          </a:p>
        </p:txBody>
      </p:sp>
      <p:sp>
        <p:nvSpPr>
          <p:cNvPr id="7" name="Line 19">
            <a:extLst>
              <a:ext uri="{FF2B5EF4-FFF2-40B4-BE49-F238E27FC236}">
                <a16:creationId xmlns:a16="http://schemas.microsoft.com/office/drawing/2014/main" id="{479018BB-F105-4B21-B100-F1CB48036E55}"/>
              </a:ext>
            </a:extLst>
          </p:cNvPr>
          <p:cNvSpPr>
            <a:spLocks noChangeShapeType="1"/>
          </p:cNvSpPr>
          <p:nvPr/>
        </p:nvSpPr>
        <p:spPr bwMode="auto">
          <a:xfrm>
            <a:off x="6351444" y="1993343"/>
            <a:ext cx="2164484" cy="0"/>
          </a:xfrm>
          <a:prstGeom prst="line">
            <a:avLst/>
          </a:prstGeom>
          <a:noFill/>
          <a:ln w="38100">
            <a:solidFill>
              <a:schemeClr val="accent1"/>
            </a:solidFill>
            <a:miter lim="800000"/>
            <a:headEnd/>
            <a:tailEnd type="triangle" w="med" len="med"/>
          </a:ln>
        </p:spPr>
        <p:txBody>
          <a:bodyPr wrap="none"/>
          <a:lstStyle/>
          <a:p>
            <a:endParaRPr lang="en-US"/>
          </a:p>
        </p:txBody>
      </p:sp>
    </p:spTree>
    <p:extLst>
      <p:ext uri="{BB962C8B-B14F-4D97-AF65-F5344CB8AC3E}">
        <p14:creationId xmlns:p14="http://schemas.microsoft.com/office/powerpoint/2010/main" val="346194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Drawing a Rectangle in AutoCAD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Pick the intersection provided.</a:t>
            </a:r>
          </a:p>
          <a:p>
            <a:pPr lvl="1"/>
            <a:r>
              <a:rPr lang="en-US" dirty="0"/>
              <a:t>Now type “D”, hit the “Enter” key. </a:t>
            </a:r>
          </a:p>
          <a:p>
            <a:pPr lvl="1"/>
            <a:r>
              <a:rPr lang="en-US" dirty="0"/>
              <a:t>NOTE: (D stands for dimension).</a:t>
            </a:r>
          </a:p>
          <a:p>
            <a:pPr lvl="1"/>
            <a:r>
              <a:rPr lang="en-US" dirty="0"/>
              <a:t>Type in 3.5 and hit the “Enter” key. </a:t>
            </a:r>
          </a:p>
          <a:p>
            <a:pPr lvl="1"/>
            <a:r>
              <a:rPr lang="en-US" dirty="0"/>
              <a:t>Type in 1.25 and hit the “Enter” key. </a:t>
            </a:r>
          </a:p>
          <a:p>
            <a:pPr lvl="1"/>
            <a:endParaRPr lang="en-US" dirty="0"/>
          </a:p>
        </p:txBody>
      </p:sp>
      <p:pic>
        <p:nvPicPr>
          <p:cNvPr id="4" name="Picture 20">
            <a:extLst>
              <a:ext uri="{FF2B5EF4-FFF2-40B4-BE49-F238E27FC236}">
                <a16:creationId xmlns:a16="http://schemas.microsoft.com/office/drawing/2014/main" id="{8A5310D8-879A-4639-9800-81E375FE88A2}"/>
              </a:ext>
            </a:extLst>
          </p:cNvPr>
          <p:cNvPicPr>
            <a:picLocks noChangeAspect="1" noChangeArrowheads="1"/>
          </p:cNvPicPr>
          <p:nvPr/>
        </p:nvPicPr>
        <p:blipFill>
          <a:blip r:embed="rId2" cstate="print"/>
          <a:srcRect l="5000" t="62500" r="78751" b="21875"/>
          <a:stretch>
            <a:fillRect/>
          </a:stretch>
        </p:blipFill>
        <p:spPr bwMode="auto">
          <a:xfrm>
            <a:off x="7185891" y="1283509"/>
            <a:ext cx="3368675" cy="1295400"/>
          </a:xfrm>
          <a:prstGeom prst="rect">
            <a:avLst/>
          </a:prstGeom>
          <a:noFill/>
          <a:ln w="9525">
            <a:noFill/>
            <a:miter lim="800000"/>
            <a:headEnd/>
            <a:tailEnd/>
          </a:ln>
        </p:spPr>
      </p:pic>
      <p:sp>
        <p:nvSpPr>
          <p:cNvPr id="5" name="Oval 17">
            <a:extLst>
              <a:ext uri="{FF2B5EF4-FFF2-40B4-BE49-F238E27FC236}">
                <a16:creationId xmlns:a16="http://schemas.microsoft.com/office/drawing/2014/main" id="{674EFBD9-EAEF-4516-90B3-6067FAEBED84}"/>
              </a:ext>
            </a:extLst>
          </p:cNvPr>
          <p:cNvSpPr>
            <a:spLocks noChangeArrowheads="1"/>
          </p:cNvSpPr>
          <p:nvPr/>
        </p:nvSpPr>
        <p:spPr bwMode="auto">
          <a:xfrm>
            <a:off x="9776691" y="1664509"/>
            <a:ext cx="838200" cy="914400"/>
          </a:xfrm>
          <a:prstGeom prst="ellipse">
            <a:avLst/>
          </a:prstGeom>
          <a:noFill/>
          <a:ln w="38100">
            <a:solidFill>
              <a:srgbClr val="9A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6" name="Line 19">
            <a:extLst>
              <a:ext uri="{FF2B5EF4-FFF2-40B4-BE49-F238E27FC236}">
                <a16:creationId xmlns:a16="http://schemas.microsoft.com/office/drawing/2014/main" id="{54C17D96-DA80-44EF-9BB2-94111846C4C4}"/>
              </a:ext>
            </a:extLst>
          </p:cNvPr>
          <p:cNvSpPr>
            <a:spLocks noChangeShapeType="1"/>
          </p:cNvSpPr>
          <p:nvPr/>
        </p:nvSpPr>
        <p:spPr bwMode="auto">
          <a:xfrm flipV="1">
            <a:off x="6631709" y="2274109"/>
            <a:ext cx="3221182" cy="25746"/>
          </a:xfrm>
          <a:prstGeom prst="line">
            <a:avLst/>
          </a:prstGeom>
          <a:noFill/>
          <a:ln w="38100">
            <a:solidFill>
              <a:srgbClr val="9A0000"/>
            </a:solidFill>
            <a:miter lim="800000"/>
            <a:headEnd/>
            <a:tailEnd type="triangle" w="med" len="med"/>
          </a:ln>
        </p:spPr>
        <p:txBody>
          <a:bodyPr wrap="none"/>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pic>
        <p:nvPicPr>
          <p:cNvPr id="7" name="Picture 15">
            <a:extLst>
              <a:ext uri="{FF2B5EF4-FFF2-40B4-BE49-F238E27FC236}">
                <a16:creationId xmlns:a16="http://schemas.microsoft.com/office/drawing/2014/main" id="{89382C07-7F2A-4523-93AC-238B47AF259D}"/>
              </a:ext>
            </a:extLst>
          </p:cNvPr>
          <p:cNvPicPr>
            <a:picLocks noChangeAspect="1" noChangeArrowheads="1"/>
          </p:cNvPicPr>
          <p:nvPr/>
        </p:nvPicPr>
        <p:blipFill>
          <a:blip r:embed="rId3" cstate="print"/>
          <a:srcRect t="79167" r="39844"/>
          <a:stretch>
            <a:fillRect/>
          </a:stretch>
        </p:blipFill>
        <p:spPr bwMode="auto">
          <a:xfrm>
            <a:off x="2477366" y="4192974"/>
            <a:ext cx="8077200" cy="2098675"/>
          </a:xfrm>
          <a:prstGeom prst="rect">
            <a:avLst/>
          </a:prstGeom>
          <a:noFill/>
          <a:ln w="9525">
            <a:noFill/>
            <a:miter lim="800000"/>
            <a:headEnd/>
            <a:tailEnd/>
          </a:ln>
        </p:spPr>
      </p:pic>
      <p:sp>
        <p:nvSpPr>
          <p:cNvPr id="8" name="Oval 18">
            <a:extLst>
              <a:ext uri="{FF2B5EF4-FFF2-40B4-BE49-F238E27FC236}">
                <a16:creationId xmlns:a16="http://schemas.microsoft.com/office/drawing/2014/main" id="{BD653357-CD21-4A77-A843-D2CDA171BBB2}"/>
              </a:ext>
            </a:extLst>
          </p:cNvPr>
          <p:cNvSpPr>
            <a:spLocks noChangeArrowheads="1"/>
          </p:cNvSpPr>
          <p:nvPr/>
        </p:nvSpPr>
        <p:spPr bwMode="auto">
          <a:xfrm>
            <a:off x="5753966" y="4345374"/>
            <a:ext cx="2362200" cy="1295400"/>
          </a:xfrm>
          <a:prstGeom prst="ellipse">
            <a:avLst/>
          </a:prstGeom>
          <a:noFill/>
          <a:ln w="38100">
            <a:solidFill>
              <a:srgbClr val="9A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Tree>
    <p:extLst>
      <p:ext uri="{BB962C8B-B14F-4D97-AF65-F5344CB8AC3E}">
        <p14:creationId xmlns:p14="http://schemas.microsoft.com/office/powerpoint/2010/main" val="18074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Drawing a Rectangle in AutoCAD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1101107"/>
          </a:xfrm>
        </p:spPr>
        <p:txBody>
          <a:bodyPr/>
          <a:lstStyle/>
          <a:p>
            <a:pPr lvl="1"/>
            <a:r>
              <a:rPr lang="en-US" dirty="0"/>
              <a:t>Now simply move your mouse and left click to place it.</a:t>
            </a:r>
          </a:p>
          <a:p>
            <a:pPr lvl="1"/>
            <a:endParaRPr lang="en-US" dirty="0"/>
          </a:p>
          <a:p>
            <a:pPr lvl="1"/>
            <a:endParaRPr lang="en-US" dirty="0"/>
          </a:p>
        </p:txBody>
      </p:sp>
      <p:pic>
        <p:nvPicPr>
          <p:cNvPr id="4" name="Picture 12">
            <a:extLst>
              <a:ext uri="{FF2B5EF4-FFF2-40B4-BE49-F238E27FC236}">
                <a16:creationId xmlns:a16="http://schemas.microsoft.com/office/drawing/2014/main" id="{91ABD0B9-8401-4AF2-A0C9-ABFDD674CD7F}"/>
              </a:ext>
            </a:extLst>
          </p:cNvPr>
          <p:cNvPicPr>
            <a:picLocks noChangeAspect="1" noChangeArrowheads="1"/>
          </p:cNvPicPr>
          <p:nvPr/>
        </p:nvPicPr>
        <p:blipFill>
          <a:blip r:embed="rId2" cstate="print"/>
          <a:srcRect l="5000" t="56250" r="64999" b="21875"/>
          <a:stretch>
            <a:fillRect/>
          </a:stretch>
        </p:blipFill>
        <p:spPr bwMode="auto">
          <a:xfrm>
            <a:off x="2105891" y="2597727"/>
            <a:ext cx="8621713" cy="2514600"/>
          </a:xfrm>
          <a:prstGeom prst="rect">
            <a:avLst/>
          </a:prstGeom>
          <a:noFill/>
          <a:ln w="9525">
            <a:noFill/>
            <a:miter lim="800000"/>
            <a:headEnd/>
            <a:tailEnd/>
          </a:ln>
        </p:spPr>
      </p:pic>
      <p:sp>
        <p:nvSpPr>
          <p:cNvPr id="5" name="Oval 10">
            <a:extLst>
              <a:ext uri="{FF2B5EF4-FFF2-40B4-BE49-F238E27FC236}">
                <a16:creationId xmlns:a16="http://schemas.microsoft.com/office/drawing/2014/main" id="{7F0F633E-0925-4E4E-8B77-354511F55371}"/>
              </a:ext>
            </a:extLst>
          </p:cNvPr>
          <p:cNvSpPr>
            <a:spLocks noChangeArrowheads="1"/>
          </p:cNvSpPr>
          <p:nvPr/>
        </p:nvSpPr>
        <p:spPr bwMode="auto">
          <a:xfrm>
            <a:off x="8917709" y="2362200"/>
            <a:ext cx="2286000" cy="1295400"/>
          </a:xfrm>
          <a:prstGeom prst="ellipse">
            <a:avLst/>
          </a:prstGeom>
          <a:noFill/>
          <a:ln w="38100">
            <a:solidFill>
              <a:srgbClr val="9A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6" name="Line 11">
            <a:extLst>
              <a:ext uri="{FF2B5EF4-FFF2-40B4-BE49-F238E27FC236}">
                <a16:creationId xmlns:a16="http://schemas.microsoft.com/office/drawing/2014/main" id="{EBBFED43-4349-4B52-A36E-55F663E17F73}"/>
              </a:ext>
            </a:extLst>
          </p:cNvPr>
          <p:cNvSpPr>
            <a:spLocks noChangeShapeType="1"/>
          </p:cNvSpPr>
          <p:nvPr/>
        </p:nvSpPr>
        <p:spPr bwMode="auto">
          <a:xfrm>
            <a:off x="9070109" y="1810327"/>
            <a:ext cx="381000" cy="628073"/>
          </a:xfrm>
          <a:prstGeom prst="line">
            <a:avLst/>
          </a:prstGeom>
          <a:noFill/>
          <a:ln w="38100">
            <a:solidFill>
              <a:srgbClr val="9A0000"/>
            </a:solidFill>
            <a:miter lim="800000"/>
            <a:headEnd/>
            <a:tailEnd type="triangle" w="med" len="med"/>
          </a:ln>
        </p:spPr>
        <p:txBody>
          <a:bodyPr wrap="none"/>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Tree>
    <p:extLst>
      <p:ext uri="{BB962C8B-B14F-4D97-AF65-F5344CB8AC3E}">
        <p14:creationId xmlns:p14="http://schemas.microsoft.com/office/powerpoint/2010/main" val="3720119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Change Text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Now you need to change the title block.</a:t>
            </a:r>
          </a:p>
          <a:p>
            <a:pPr lvl="1"/>
            <a:r>
              <a:rPr lang="en-US" dirty="0"/>
              <a:t>Name, Class/Period #, Date, </a:t>
            </a:r>
            <a:r>
              <a:rPr lang="en-US" dirty="0" err="1"/>
              <a:t>etc</a:t>
            </a:r>
            <a:r>
              <a:rPr lang="en-US" dirty="0"/>
              <a:t>…</a:t>
            </a:r>
          </a:p>
          <a:p>
            <a:pPr lvl="1"/>
            <a:endParaRPr lang="en-US" dirty="0"/>
          </a:p>
        </p:txBody>
      </p:sp>
      <p:pic>
        <p:nvPicPr>
          <p:cNvPr id="4" name="Picture 11">
            <a:extLst>
              <a:ext uri="{FF2B5EF4-FFF2-40B4-BE49-F238E27FC236}">
                <a16:creationId xmlns:a16="http://schemas.microsoft.com/office/drawing/2014/main" id="{7192E2BC-F1E4-4F3E-A3E4-1D3EAAEF926B}"/>
              </a:ext>
            </a:extLst>
          </p:cNvPr>
          <p:cNvPicPr>
            <a:picLocks noChangeAspect="1" noChangeArrowheads="1"/>
          </p:cNvPicPr>
          <p:nvPr/>
        </p:nvPicPr>
        <p:blipFill>
          <a:blip r:embed="rId2" cstate="print"/>
          <a:srcRect l="6081" t="41232" r="59584" b="43736"/>
          <a:stretch>
            <a:fillRect/>
          </a:stretch>
        </p:blipFill>
        <p:spPr bwMode="auto">
          <a:xfrm>
            <a:off x="1960780" y="3246582"/>
            <a:ext cx="8839200" cy="2057400"/>
          </a:xfrm>
          <a:prstGeom prst="rect">
            <a:avLst/>
          </a:prstGeom>
          <a:noFill/>
          <a:ln w="9525">
            <a:noFill/>
            <a:miter lim="800000"/>
            <a:headEnd/>
            <a:tailEnd/>
          </a:ln>
        </p:spPr>
      </p:pic>
      <p:sp>
        <p:nvSpPr>
          <p:cNvPr id="5" name="Oval 7">
            <a:extLst>
              <a:ext uri="{FF2B5EF4-FFF2-40B4-BE49-F238E27FC236}">
                <a16:creationId xmlns:a16="http://schemas.microsoft.com/office/drawing/2014/main" id="{D178FFDA-0FF0-444A-A340-54F6ECBE43A5}"/>
              </a:ext>
            </a:extLst>
          </p:cNvPr>
          <p:cNvSpPr>
            <a:spLocks noChangeArrowheads="1"/>
          </p:cNvSpPr>
          <p:nvPr/>
        </p:nvSpPr>
        <p:spPr bwMode="auto">
          <a:xfrm>
            <a:off x="2265580" y="4237182"/>
            <a:ext cx="1676400" cy="838200"/>
          </a:xfrm>
          <a:prstGeom prst="ellipse">
            <a:avLst/>
          </a:prstGeom>
          <a:noFill/>
          <a:ln w="38100">
            <a:solidFill>
              <a:srgbClr val="9A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6" name="Oval 15">
            <a:extLst>
              <a:ext uri="{FF2B5EF4-FFF2-40B4-BE49-F238E27FC236}">
                <a16:creationId xmlns:a16="http://schemas.microsoft.com/office/drawing/2014/main" id="{520A4C96-339D-4DEB-95EF-C416B9D3FCA7}"/>
              </a:ext>
            </a:extLst>
          </p:cNvPr>
          <p:cNvSpPr>
            <a:spLocks noChangeArrowheads="1"/>
          </p:cNvSpPr>
          <p:nvPr/>
        </p:nvSpPr>
        <p:spPr bwMode="auto">
          <a:xfrm>
            <a:off x="6380380" y="4465782"/>
            <a:ext cx="2743200" cy="838200"/>
          </a:xfrm>
          <a:prstGeom prst="ellipse">
            <a:avLst/>
          </a:prstGeom>
          <a:noFill/>
          <a:ln w="38100">
            <a:solidFill>
              <a:srgbClr val="9A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7" name="Oval 16">
            <a:extLst>
              <a:ext uri="{FF2B5EF4-FFF2-40B4-BE49-F238E27FC236}">
                <a16:creationId xmlns:a16="http://schemas.microsoft.com/office/drawing/2014/main" id="{E7005638-D47D-4B3D-93A8-14155DB83E8B}"/>
              </a:ext>
            </a:extLst>
          </p:cNvPr>
          <p:cNvSpPr>
            <a:spLocks noChangeArrowheads="1"/>
          </p:cNvSpPr>
          <p:nvPr/>
        </p:nvSpPr>
        <p:spPr bwMode="auto">
          <a:xfrm>
            <a:off x="9123580" y="3932382"/>
            <a:ext cx="1676400" cy="838200"/>
          </a:xfrm>
          <a:prstGeom prst="ellipse">
            <a:avLst/>
          </a:prstGeom>
          <a:noFill/>
          <a:ln w="38100">
            <a:solidFill>
              <a:srgbClr val="9A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Tree>
    <p:extLst>
      <p:ext uri="{BB962C8B-B14F-4D97-AF65-F5344CB8AC3E}">
        <p14:creationId xmlns:p14="http://schemas.microsoft.com/office/powerpoint/2010/main" val="2217189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089A-5965-4462-9C18-5F1C9D698ED4}"/>
              </a:ext>
            </a:extLst>
          </p:cNvPr>
          <p:cNvSpPr>
            <a:spLocks noGrp="1"/>
          </p:cNvSpPr>
          <p:nvPr>
            <p:ph type="title"/>
          </p:nvPr>
        </p:nvSpPr>
        <p:spPr/>
        <p:txBody>
          <a:bodyPr/>
          <a:lstStyle/>
          <a:p>
            <a:r>
              <a:rPr lang="en-US" dirty="0"/>
              <a:t>To Change Text</a:t>
            </a:r>
          </a:p>
        </p:txBody>
      </p:sp>
      <p:sp>
        <p:nvSpPr>
          <p:cNvPr id="3" name="Content Placeholder 2">
            <a:extLst>
              <a:ext uri="{FF2B5EF4-FFF2-40B4-BE49-F238E27FC236}">
                <a16:creationId xmlns:a16="http://schemas.microsoft.com/office/drawing/2014/main" id="{B5BBDD74-00D7-40DE-91CF-AF4EEE48AB47}"/>
              </a:ext>
            </a:extLst>
          </p:cNvPr>
          <p:cNvSpPr>
            <a:spLocks noGrp="1"/>
          </p:cNvSpPr>
          <p:nvPr>
            <p:ph sz="half" idx="1"/>
          </p:nvPr>
        </p:nvSpPr>
        <p:spPr/>
        <p:txBody>
          <a:bodyPr/>
          <a:lstStyle/>
          <a:p>
            <a:pPr lvl="1"/>
            <a:r>
              <a:rPr lang="en-US" dirty="0"/>
              <a:t>Simply move your mouse onto the text and double click (fast).</a:t>
            </a:r>
          </a:p>
          <a:p>
            <a:pPr lvl="1"/>
            <a:r>
              <a:rPr lang="en-US" dirty="0"/>
              <a:t>This screen will pop up.</a:t>
            </a:r>
          </a:p>
          <a:p>
            <a:pPr lvl="1"/>
            <a:r>
              <a:rPr lang="en-US" dirty="0"/>
              <a:t>Change the text and click on OK.</a:t>
            </a:r>
          </a:p>
          <a:p>
            <a:pPr lvl="1"/>
            <a:r>
              <a:rPr lang="en-US" dirty="0"/>
              <a:t>DO NOT hit the enter key!</a:t>
            </a:r>
          </a:p>
          <a:p>
            <a:endParaRPr lang="en-US" dirty="0"/>
          </a:p>
        </p:txBody>
      </p:sp>
      <p:pic>
        <p:nvPicPr>
          <p:cNvPr id="4" name="Picture 9">
            <a:extLst>
              <a:ext uri="{FF2B5EF4-FFF2-40B4-BE49-F238E27FC236}">
                <a16:creationId xmlns:a16="http://schemas.microsoft.com/office/drawing/2014/main" id="{91287917-539F-4AB3-8702-7B4D18F13233}"/>
              </a:ext>
            </a:extLst>
          </p:cNvPr>
          <p:cNvPicPr>
            <a:picLocks noChangeAspect="1" noChangeArrowheads="1"/>
          </p:cNvPicPr>
          <p:nvPr/>
        </p:nvPicPr>
        <p:blipFill>
          <a:blip r:embed="rId2" cstate="print"/>
          <a:srcRect l="10355" t="31212" r="54883" b="43736"/>
          <a:stretch>
            <a:fillRect/>
          </a:stretch>
        </p:blipFill>
        <p:spPr bwMode="auto">
          <a:xfrm>
            <a:off x="2295236" y="3899911"/>
            <a:ext cx="8001000" cy="2163762"/>
          </a:xfrm>
          <a:prstGeom prst="rect">
            <a:avLst/>
          </a:prstGeom>
          <a:noFill/>
          <a:ln w="9525">
            <a:noFill/>
            <a:miter lim="800000"/>
            <a:headEnd/>
            <a:tailEnd/>
          </a:ln>
        </p:spPr>
      </p:pic>
      <p:sp>
        <p:nvSpPr>
          <p:cNvPr id="5" name="Oval 7">
            <a:extLst>
              <a:ext uri="{FF2B5EF4-FFF2-40B4-BE49-F238E27FC236}">
                <a16:creationId xmlns:a16="http://schemas.microsoft.com/office/drawing/2014/main" id="{AA712767-80CA-4908-99B6-8251CAC33937}"/>
              </a:ext>
            </a:extLst>
          </p:cNvPr>
          <p:cNvSpPr>
            <a:spLocks noChangeArrowheads="1"/>
          </p:cNvSpPr>
          <p:nvPr/>
        </p:nvSpPr>
        <p:spPr bwMode="auto">
          <a:xfrm>
            <a:off x="8543636" y="4006273"/>
            <a:ext cx="685800" cy="762000"/>
          </a:xfrm>
          <a:prstGeom prst="ellipse">
            <a:avLst/>
          </a:prstGeom>
          <a:noFill/>
          <a:ln w="38100">
            <a:solidFill>
              <a:srgbClr val="9A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Tree>
    <p:extLst>
      <p:ext uri="{BB962C8B-B14F-4D97-AF65-F5344CB8AC3E}">
        <p14:creationId xmlns:p14="http://schemas.microsoft.com/office/powerpoint/2010/main" val="21103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to Save As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Now click on File, Save As!</a:t>
            </a:r>
          </a:p>
          <a:p>
            <a:pPr lvl="1"/>
            <a:r>
              <a:rPr lang="en-US" dirty="0"/>
              <a:t>Change it from the AutoCAD folder to your DRIVE and FOLDER! Not on the Baxter Drive!</a:t>
            </a:r>
          </a:p>
          <a:p>
            <a:pPr lvl="1"/>
            <a:endParaRPr lang="en-US" dirty="0"/>
          </a:p>
        </p:txBody>
      </p:sp>
      <p:pic>
        <p:nvPicPr>
          <p:cNvPr id="4" name="Picture 3">
            <a:extLst>
              <a:ext uri="{FF2B5EF4-FFF2-40B4-BE49-F238E27FC236}">
                <a16:creationId xmlns:a16="http://schemas.microsoft.com/office/drawing/2014/main" id="{921A2ECE-3267-4E4F-A38E-E95BDE101C41}"/>
              </a:ext>
            </a:extLst>
          </p:cNvPr>
          <p:cNvPicPr>
            <a:picLocks noChangeAspect="1"/>
          </p:cNvPicPr>
          <p:nvPr/>
        </p:nvPicPr>
        <p:blipFill>
          <a:blip r:embed="rId2"/>
          <a:stretch>
            <a:fillRect/>
          </a:stretch>
        </p:blipFill>
        <p:spPr>
          <a:xfrm>
            <a:off x="8482445" y="4252621"/>
            <a:ext cx="2072820" cy="1902117"/>
          </a:xfrm>
          <a:prstGeom prst="rect">
            <a:avLst/>
          </a:prstGeom>
        </p:spPr>
      </p:pic>
      <p:pic>
        <p:nvPicPr>
          <p:cNvPr id="5" name="Picture 4">
            <a:extLst>
              <a:ext uri="{FF2B5EF4-FFF2-40B4-BE49-F238E27FC236}">
                <a16:creationId xmlns:a16="http://schemas.microsoft.com/office/drawing/2014/main" id="{85F5D365-A7FC-4F71-9B96-7E531E414289}"/>
              </a:ext>
            </a:extLst>
          </p:cNvPr>
          <p:cNvPicPr>
            <a:picLocks noChangeAspect="1" noChangeArrowheads="1"/>
          </p:cNvPicPr>
          <p:nvPr/>
        </p:nvPicPr>
        <p:blipFill>
          <a:blip r:embed="rId3" cstate="print"/>
          <a:srcRect r="70313" b="62500"/>
          <a:stretch>
            <a:fillRect/>
          </a:stretch>
        </p:blipFill>
        <p:spPr bwMode="auto">
          <a:xfrm>
            <a:off x="8063345" y="1089891"/>
            <a:ext cx="2895600" cy="2743200"/>
          </a:xfrm>
          <a:prstGeom prst="rect">
            <a:avLst/>
          </a:prstGeom>
          <a:noFill/>
          <a:ln w="9525">
            <a:noFill/>
            <a:miter lim="800000"/>
            <a:headEnd/>
            <a:tailEnd/>
          </a:ln>
        </p:spPr>
      </p:pic>
      <p:sp>
        <p:nvSpPr>
          <p:cNvPr id="6" name="Oval 7">
            <a:extLst>
              <a:ext uri="{FF2B5EF4-FFF2-40B4-BE49-F238E27FC236}">
                <a16:creationId xmlns:a16="http://schemas.microsoft.com/office/drawing/2014/main" id="{2E45B1E4-A7E3-401F-BF5D-819E66575E65}"/>
              </a:ext>
            </a:extLst>
          </p:cNvPr>
          <p:cNvSpPr>
            <a:spLocks noChangeArrowheads="1"/>
          </p:cNvSpPr>
          <p:nvPr/>
        </p:nvSpPr>
        <p:spPr bwMode="auto">
          <a:xfrm>
            <a:off x="8139545" y="1166091"/>
            <a:ext cx="685800" cy="609600"/>
          </a:xfrm>
          <a:prstGeom prst="ellipse">
            <a:avLst/>
          </a:prstGeom>
          <a:noFill/>
          <a:ln w="38100">
            <a:solidFill>
              <a:srgbClr val="9A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7" name="Oval 8">
            <a:extLst>
              <a:ext uri="{FF2B5EF4-FFF2-40B4-BE49-F238E27FC236}">
                <a16:creationId xmlns:a16="http://schemas.microsoft.com/office/drawing/2014/main" id="{DB547507-8B99-4720-B405-B1E49C360A75}"/>
              </a:ext>
            </a:extLst>
          </p:cNvPr>
          <p:cNvSpPr>
            <a:spLocks noChangeArrowheads="1"/>
          </p:cNvSpPr>
          <p:nvPr/>
        </p:nvSpPr>
        <p:spPr bwMode="auto">
          <a:xfrm>
            <a:off x="8215745" y="2842491"/>
            <a:ext cx="1143000" cy="533400"/>
          </a:xfrm>
          <a:prstGeom prst="ellipse">
            <a:avLst/>
          </a:prstGeom>
          <a:noFill/>
          <a:ln w="38100">
            <a:solidFill>
              <a:srgbClr val="9A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8" name="Line 9">
            <a:extLst>
              <a:ext uri="{FF2B5EF4-FFF2-40B4-BE49-F238E27FC236}">
                <a16:creationId xmlns:a16="http://schemas.microsoft.com/office/drawing/2014/main" id="{65D6F833-D69D-4E33-9CF1-520C471C0E17}"/>
              </a:ext>
            </a:extLst>
          </p:cNvPr>
          <p:cNvSpPr>
            <a:spLocks noChangeShapeType="1"/>
          </p:cNvSpPr>
          <p:nvPr/>
        </p:nvSpPr>
        <p:spPr bwMode="auto">
          <a:xfrm>
            <a:off x="6092825" y="1912602"/>
            <a:ext cx="2122920" cy="1082289"/>
          </a:xfrm>
          <a:prstGeom prst="line">
            <a:avLst/>
          </a:prstGeom>
          <a:noFill/>
          <a:ln w="38100">
            <a:solidFill>
              <a:srgbClr val="9A0000"/>
            </a:solidFill>
            <a:miter lim="800000"/>
            <a:headEnd/>
            <a:tailEnd type="triangle" w="med" len="med"/>
          </a:ln>
        </p:spPr>
        <p:txBody>
          <a:bodyPr wrap="none"/>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9" name="Line 10">
            <a:extLst>
              <a:ext uri="{FF2B5EF4-FFF2-40B4-BE49-F238E27FC236}">
                <a16:creationId xmlns:a16="http://schemas.microsoft.com/office/drawing/2014/main" id="{957850D6-8D58-48C5-B445-CB3AE1F575F4}"/>
              </a:ext>
            </a:extLst>
          </p:cNvPr>
          <p:cNvSpPr>
            <a:spLocks noChangeShapeType="1"/>
          </p:cNvSpPr>
          <p:nvPr/>
        </p:nvSpPr>
        <p:spPr bwMode="auto">
          <a:xfrm>
            <a:off x="6092826" y="1690255"/>
            <a:ext cx="2122920" cy="9236"/>
          </a:xfrm>
          <a:prstGeom prst="line">
            <a:avLst/>
          </a:prstGeom>
          <a:noFill/>
          <a:ln w="38100">
            <a:solidFill>
              <a:srgbClr val="9A0000"/>
            </a:solidFill>
            <a:miter lim="800000"/>
            <a:headEnd/>
            <a:tailEnd type="triangle" w="med" len="med"/>
          </a:ln>
        </p:spPr>
        <p:txBody>
          <a:bodyPr wrap="none"/>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Tree>
    <p:extLst>
      <p:ext uri="{BB962C8B-B14F-4D97-AF65-F5344CB8AC3E}">
        <p14:creationId xmlns:p14="http://schemas.microsoft.com/office/powerpoint/2010/main" val="1701022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740528" y="407209"/>
            <a:ext cx="10059452" cy="876300"/>
          </a:xfrm>
        </p:spPr>
        <p:txBody>
          <a:bodyPr/>
          <a:lstStyle/>
          <a:p>
            <a:r>
              <a:rPr lang="en-US" dirty="0"/>
              <a:t>How to Plot/Print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Click on File</a:t>
            </a:r>
          </a:p>
          <a:p>
            <a:pPr lvl="1"/>
            <a:endParaRPr lang="en-US" dirty="0"/>
          </a:p>
          <a:p>
            <a:pPr lvl="1"/>
            <a:r>
              <a:rPr lang="en-US" dirty="0"/>
              <a:t>Plot</a:t>
            </a:r>
          </a:p>
          <a:p>
            <a:pPr lvl="1"/>
            <a:endParaRPr lang="en-US" dirty="0"/>
          </a:p>
        </p:txBody>
      </p:sp>
      <p:pic>
        <p:nvPicPr>
          <p:cNvPr id="4" name="Picture 7">
            <a:extLst>
              <a:ext uri="{FF2B5EF4-FFF2-40B4-BE49-F238E27FC236}">
                <a16:creationId xmlns:a16="http://schemas.microsoft.com/office/drawing/2014/main" id="{4BAC9B74-0FD1-414F-8B39-1AED9D2FEE72}"/>
              </a:ext>
            </a:extLst>
          </p:cNvPr>
          <p:cNvPicPr>
            <a:picLocks noChangeAspect="1" noChangeArrowheads="1"/>
          </p:cNvPicPr>
          <p:nvPr/>
        </p:nvPicPr>
        <p:blipFill>
          <a:blip r:embed="rId2" cstate="print"/>
          <a:srcRect r="71094" b="50000"/>
          <a:stretch>
            <a:fillRect/>
          </a:stretch>
        </p:blipFill>
        <p:spPr bwMode="auto">
          <a:xfrm>
            <a:off x="7331364" y="1095520"/>
            <a:ext cx="3700463" cy="4800600"/>
          </a:xfrm>
          <a:prstGeom prst="rect">
            <a:avLst/>
          </a:prstGeom>
          <a:noFill/>
          <a:ln w="9525">
            <a:noFill/>
            <a:miter lim="800000"/>
            <a:headEnd/>
            <a:tailEnd/>
          </a:ln>
        </p:spPr>
      </p:pic>
      <p:sp>
        <p:nvSpPr>
          <p:cNvPr id="5" name="Oval 9">
            <a:extLst>
              <a:ext uri="{FF2B5EF4-FFF2-40B4-BE49-F238E27FC236}">
                <a16:creationId xmlns:a16="http://schemas.microsoft.com/office/drawing/2014/main" id="{D9A0DF1C-9CC1-4953-9726-BCE2EAF53D52}"/>
              </a:ext>
            </a:extLst>
          </p:cNvPr>
          <p:cNvSpPr>
            <a:spLocks noChangeArrowheads="1"/>
          </p:cNvSpPr>
          <p:nvPr/>
        </p:nvSpPr>
        <p:spPr bwMode="auto">
          <a:xfrm>
            <a:off x="7331364" y="1247920"/>
            <a:ext cx="914400" cy="685800"/>
          </a:xfrm>
          <a:prstGeom prst="ellipse">
            <a:avLst/>
          </a:prstGeom>
          <a:noFill/>
          <a:ln w="38100">
            <a:solidFill>
              <a:srgbClr val="9A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6" name="Oval 10">
            <a:extLst>
              <a:ext uri="{FF2B5EF4-FFF2-40B4-BE49-F238E27FC236}">
                <a16:creationId xmlns:a16="http://schemas.microsoft.com/office/drawing/2014/main" id="{434B4CB1-DF16-4048-9061-995382BF83D9}"/>
              </a:ext>
            </a:extLst>
          </p:cNvPr>
          <p:cNvSpPr>
            <a:spLocks noChangeArrowheads="1"/>
          </p:cNvSpPr>
          <p:nvPr/>
        </p:nvSpPr>
        <p:spPr bwMode="auto">
          <a:xfrm>
            <a:off x="7407564" y="4981720"/>
            <a:ext cx="1066800" cy="838200"/>
          </a:xfrm>
          <a:prstGeom prst="ellipse">
            <a:avLst/>
          </a:prstGeom>
          <a:noFill/>
          <a:ln w="38100">
            <a:solidFill>
              <a:srgbClr val="9A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7" name="Line 11">
            <a:extLst>
              <a:ext uri="{FF2B5EF4-FFF2-40B4-BE49-F238E27FC236}">
                <a16:creationId xmlns:a16="http://schemas.microsoft.com/office/drawing/2014/main" id="{515464A7-CABE-4BA3-BCB2-899C367A727F}"/>
              </a:ext>
            </a:extLst>
          </p:cNvPr>
          <p:cNvSpPr>
            <a:spLocks noChangeShapeType="1"/>
          </p:cNvSpPr>
          <p:nvPr/>
        </p:nvSpPr>
        <p:spPr bwMode="auto">
          <a:xfrm flipV="1">
            <a:off x="4130964" y="1628919"/>
            <a:ext cx="3200400" cy="15153"/>
          </a:xfrm>
          <a:prstGeom prst="line">
            <a:avLst/>
          </a:prstGeom>
          <a:noFill/>
          <a:ln w="38100">
            <a:solidFill>
              <a:srgbClr val="9A0000"/>
            </a:solidFill>
            <a:miter lim="800000"/>
            <a:headEnd/>
            <a:tailEnd type="triangle" w="med" len="med"/>
          </a:ln>
        </p:spPr>
        <p:txBody>
          <a:bodyPr wrap="none"/>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8" name="Line 12">
            <a:extLst>
              <a:ext uri="{FF2B5EF4-FFF2-40B4-BE49-F238E27FC236}">
                <a16:creationId xmlns:a16="http://schemas.microsoft.com/office/drawing/2014/main" id="{591CEC38-B3D4-4B96-A891-D7F7E90E98AE}"/>
              </a:ext>
            </a:extLst>
          </p:cNvPr>
          <p:cNvSpPr>
            <a:spLocks noChangeShapeType="1"/>
          </p:cNvSpPr>
          <p:nvPr/>
        </p:nvSpPr>
        <p:spPr bwMode="auto">
          <a:xfrm>
            <a:off x="4130964" y="2771920"/>
            <a:ext cx="3352800" cy="2362200"/>
          </a:xfrm>
          <a:prstGeom prst="line">
            <a:avLst/>
          </a:prstGeom>
          <a:noFill/>
          <a:ln w="38100">
            <a:solidFill>
              <a:srgbClr val="9A0000"/>
            </a:solidFill>
            <a:miter lim="800000"/>
            <a:headEnd/>
            <a:tailEnd type="triangle" w="med" len="med"/>
          </a:ln>
        </p:spPr>
        <p:txBody>
          <a:bodyPr wrap="none"/>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Tree>
    <p:extLst>
      <p:ext uri="{BB962C8B-B14F-4D97-AF65-F5344CB8AC3E}">
        <p14:creationId xmlns:p14="http://schemas.microsoft.com/office/powerpoint/2010/main" val="3672479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81AAB-2631-496A-8091-F650F1AE0768}"/>
              </a:ext>
            </a:extLst>
          </p:cNvPr>
          <p:cNvSpPr>
            <a:spLocks noGrp="1"/>
          </p:cNvSpPr>
          <p:nvPr>
            <p:ph type="title"/>
          </p:nvPr>
        </p:nvSpPr>
        <p:spPr/>
        <p:txBody>
          <a:bodyPr/>
          <a:lstStyle/>
          <a:p>
            <a:r>
              <a:rPr lang="en-US" dirty="0"/>
              <a:t>Plot/Print It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Print as an Adobe PDF.</a:t>
            </a:r>
          </a:p>
          <a:p>
            <a:pPr lvl="1"/>
            <a:r>
              <a:rPr lang="en-US" dirty="0"/>
              <a:t>Click on OK.</a:t>
            </a:r>
          </a:p>
          <a:p>
            <a:pPr lvl="1"/>
            <a:r>
              <a:rPr lang="en-US" dirty="0"/>
              <a:t>Save the PDF file to your DRIVE and FOLDER.</a:t>
            </a:r>
          </a:p>
          <a:p>
            <a:pPr lvl="1"/>
            <a:endParaRPr lang="en-US" dirty="0"/>
          </a:p>
          <a:p>
            <a:pPr lvl="1"/>
            <a:r>
              <a:rPr lang="en-US" dirty="0"/>
              <a:t>Log into Moodle and upload the PDF file for grading.</a:t>
            </a:r>
          </a:p>
          <a:p>
            <a:pPr lvl="1"/>
            <a:endParaRPr lang="en-US" dirty="0"/>
          </a:p>
        </p:txBody>
      </p:sp>
      <p:pic>
        <p:nvPicPr>
          <p:cNvPr id="5" name="Picture 13">
            <a:extLst>
              <a:ext uri="{FF2B5EF4-FFF2-40B4-BE49-F238E27FC236}">
                <a16:creationId xmlns:a16="http://schemas.microsoft.com/office/drawing/2014/main" id="{D78E49ED-DB6B-49E8-A317-52639FA8A022}"/>
              </a:ext>
            </a:extLst>
          </p:cNvPr>
          <p:cNvPicPr>
            <a:picLocks noChangeAspect="1" noChangeArrowheads="1"/>
          </p:cNvPicPr>
          <p:nvPr/>
        </p:nvPicPr>
        <p:blipFill>
          <a:blip r:embed="rId2" cstate="print"/>
          <a:srcRect l="13750" t="18750" r="63750" b="21875"/>
          <a:stretch>
            <a:fillRect/>
          </a:stretch>
        </p:blipFill>
        <p:spPr bwMode="auto">
          <a:xfrm>
            <a:off x="6463146" y="1201738"/>
            <a:ext cx="4692650" cy="4953000"/>
          </a:xfrm>
          <a:prstGeom prst="rect">
            <a:avLst/>
          </a:prstGeom>
          <a:noFill/>
          <a:ln w="9525">
            <a:noFill/>
            <a:miter lim="800000"/>
            <a:headEnd/>
            <a:tailEnd/>
          </a:ln>
        </p:spPr>
      </p:pic>
      <p:sp>
        <p:nvSpPr>
          <p:cNvPr id="6" name="Oval 9">
            <a:extLst>
              <a:ext uri="{FF2B5EF4-FFF2-40B4-BE49-F238E27FC236}">
                <a16:creationId xmlns:a16="http://schemas.microsoft.com/office/drawing/2014/main" id="{BC7FC04C-29EB-47D1-8A6E-38FAEB5E49BD}"/>
              </a:ext>
            </a:extLst>
          </p:cNvPr>
          <p:cNvSpPr>
            <a:spLocks noChangeArrowheads="1"/>
          </p:cNvSpPr>
          <p:nvPr/>
        </p:nvSpPr>
        <p:spPr bwMode="auto">
          <a:xfrm>
            <a:off x="7301346" y="2420938"/>
            <a:ext cx="2895600" cy="457200"/>
          </a:xfrm>
          <a:prstGeom prst="ellipse">
            <a:avLst/>
          </a:prstGeom>
          <a:noFill/>
          <a:ln w="38100">
            <a:solidFill>
              <a:srgbClr val="9A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7" name="Oval 10">
            <a:extLst>
              <a:ext uri="{FF2B5EF4-FFF2-40B4-BE49-F238E27FC236}">
                <a16:creationId xmlns:a16="http://schemas.microsoft.com/office/drawing/2014/main" id="{329B302E-5755-44F0-8A00-0127832B2381}"/>
              </a:ext>
            </a:extLst>
          </p:cNvPr>
          <p:cNvSpPr>
            <a:spLocks noChangeArrowheads="1"/>
          </p:cNvSpPr>
          <p:nvPr/>
        </p:nvSpPr>
        <p:spPr bwMode="auto">
          <a:xfrm>
            <a:off x="8444346" y="5468938"/>
            <a:ext cx="1066800" cy="685800"/>
          </a:xfrm>
          <a:prstGeom prst="ellipse">
            <a:avLst/>
          </a:prstGeom>
          <a:noFill/>
          <a:ln w="38100">
            <a:solidFill>
              <a:srgbClr val="9A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Tree>
    <p:extLst>
      <p:ext uri="{BB962C8B-B14F-4D97-AF65-F5344CB8AC3E}">
        <p14:creationId xmlns:p14="http://schemas.microsoft.com/office/powerpoint/2010/main" val="3601965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Next Assignment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Next Assignment</a:t>
            </a:r>
          </a:p>
        </p:txBody>
      </p:sp>
    </p:spTree>
    <p:extLst>
      <p:ext uri="{BB962C8B-B14F-4D97-AF65-F5344CB8AC3E}">
        <p14:creationId xmlns:p14="http://schemas.microsoft.com/office/powerpoint/2010/main" val="342857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Learn how to draw your own:</a:t>
            </a:r>
          </a:p>
          <a:p>
            <a:pPr lvl="2"/>
            <a:r>
              <a:rPr lang="en-US" dirty="0"/>
              <a:t>Single line</a:t>
            </a:r>
          </a:p>
          <a:p>
            <a:pPr lvl="2"/>
            <a:r>
              <a:rPr lang="en-US" dirty="0"/>
              <a:t>Polyline</a:t>
            </a:r>
          </a:p>
          <a:p>
            <a:pPr lvl="2"/>
            <a:r>
              <a:rPr lang="en-US" dirty="0"/>
              <a:t>Rectangle</a:t>
            </a:r>
          </a:p>
          <a:p>
            <a:pPr lvl="2"/>
            <a:r>
              <a:rPr lang="en-US" dirty="0"/>
              <a:t>Change text</a:t>
            </a:r>
          </a:p>
          <a:p>
            <a:pPr lvl="2"/>
            <a:r>
              <a:rPr lang="en-US" dirty="0"/>
              <a:t>Save correctly</a:t>
            </a:r>
          </a:p>
          <a:p>
            <a:pPr lvl="2"/>
            <a:r>
              <a:rPr lang="en-US" dirty="0"/>
              <a:t>Plot or print work</a:t>
            </a:r>
          </a:p>
          <a:p>
            <a:pPr lvl="2"/>
            <a:r>
              <a:rPr lang="en-US" dirty="0"/>
              <a:t>Turn in for grading</a:t>
            </a:r>
          </a:p>
          <a:p>
            <a:pPr lvl="1"/>
            <a:endParaRPr lang="en-US" dirty="0"/>
          </a:p>
        </p:txBody>
      </p:sp>
    </p:spTree>
    <p:extLst>
      <p:ext uri="{BB962C8B-B14F-4D97-AF65-F5344CB8AC3E}">
        <p14:creationId xmlns:p14="http://schemas.microsoft.com/office/powerpoint/2010/main" val="275760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Open ACAD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666998"/>
          </a:xfrm>
        </p:spPr>
        <p:txBody>
          <a:bodyPr/>
          <a:lstStyle/>
          <a:p>
            <a:pPr lvl="1"/>
            <a:r>
              <a:rPr lang="en-US" dirty="0"/>
              <a:t>Find the ACAD link, click on it, and open it.</a:t>
            </a:r>
          </a:p>
          <a:p>
            <a:pPr lvl="1"/>
            <a:endParaRPr lang="en-US" dirty="0"/>
          </a:p>
        </p:txBody>
      </p:sp>
      <p:pic>
        <p:nvPicPr>
          <p:cNvPr id="4" name="Picture 3">
            <a:extLst>
              <a:ext uri="{FF2B5EF4-FFF2-40B4-BE49-F238E27FC236}">
                <a16:creationId xmlns:a16="http://schemas.microsoft.com/office/drawing/2014/main" id="{1F7FE5FE-1CCD-487B-BBD5-7CD969954D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0" y="2552700"/>
            <a:ext cx="7239000" cy="1752600"/>
          </a:xfrm>
          <a:prstGeom prst="rect">
            <a:avLst/>
          </a:prstGeom>
          <a:noFill/>
          <a:ln w="9525">
            <a:noFill/>
            <a:miter lim="800000"/>
            <a:headEnd/>
            <a:tailEnd/>
          </a:ln>
        </p:spPr>
      </p:pic>
      <p:sp>
        <p:nvSpPr>
          <p:cNvPr id="5" name="Oval 4">
            <a:extLst>
              <a:ext uri="{FF2B5EF4-FFF2-40B4-BE49-F238E27FC236}">
                <a16:creationId xmlns:a16="http://schemas.microsoft.com/office/drawing/2014/main" id="{519DF6C2-7089-4FB3-B72C-DDE24B6EC95B}"/>
              </a:ext>
            </a:extLst>
          </p:cNvPr>
          <p:cNvSpPr>
            <a:spLocks noChangeArrowheads="1"/>
          </p:cNvSpPr>
          <p:nvPr/>
        </p:nvSpPr>
        <p:spPr bwMode="auto">
          <a:xfrm>
            <a:off x="2705100" y="2324100"/>
            <a:ext cx="2362200" cy="2209800"/>
          </a:xfrm>
          <a:prstGeom prst="ellipse">
            <a:avLst/>
          </a:prstGeom>
          <a:noFill/>
          <a:ln w="38100">
            <a:solidFill>
              <a:srgbClr val="9A0000"/>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7081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Download the file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Go to my website or the “Baxter” local share drive &amp; download the file as instructed.</a:t>
            </a:r>
          </a:p>
          <a:p>
            <a:pPr lvl="1"/>
            <a:endParaRPr lang="en-US" dirty="0"/>
          </a:p>
        </p:txBody>
      </p:sp>
      <p:pic>
        <p:nvPicPr>
          <p:cNvPr id="4" name="Picture 3">
            <a:extLst>
              <a:ext uri="{FF2B5EF4-FFF2-40B4-BE49-F238E27FC236}">
                <a16:creationId xmlns:a16="http://schemas.microsoft.com/office/drawing/2014/main" id="{BBB6B1FF-1FB5-401E-A85B-CC0EC50A5EDB}"/>
              </a:ext>
            </a:extLst>
          </p:cNvPr>
          <p:cNvPicPr>
            <a:picLocks noChangeAspect="1"/>
          </p:cNvPicPr>
          <p:nvPr/>
        </p:nvPicPr>
        <p:blipFill>
          <a:blip r:embed="rId2"/>
          <a:stretch>
            <a:fillRect/>
          </a:stretch>
        </p:blipFill>
        <p:spPr>
          <a:xfrm>
            <a:off x="2044857" y="2514520"/>
            <a:ext cx="8102286" cy="1828959"/>
          </a:xfrm>
          <a:prstGeom prst="rect">
            <a:avLst/>
          </a:prstGeom>
        </p:spPr>
      </p:pic>
    </p:spTree>
    <p:extLst>
      <p:ext uri="{BB962C8B-B14F-4D97-AF65-F5344CB8AC3E}">
        <p14:creationId xmlns:p14="http://schemas.microsoft.com/office/powerpoint/2010/main" val="205419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Click Yes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This message will pop up.</a:t>
            </a:r>
          </a:p>
          <a:p>
            <a:pPr lvl="1"/>
            <a:r>
              <a:rPr lang="en-US" dirty="0"/>
              <a:t>Click on “YES”.</a:t>
            </a:r>
          </a:p>
          <a:p>
            <a:pPr lvl="1"/>
            <a:endParaRPr lang="en-US" dirty="0"/>
          </a:p>
          <a:p>
            <a:pPr lvl="1"/>
            <a:r>
              <a:rPr lang="en-US" dirty="0"/>
              <a:t>This is because I have the file set up so that you can’t change the original.</a:t>
            </a:r>
          </a:p>
          <a:p>
            <a:pPr lvl="1"/>
            <a:endParaRPr lang="en-US" dirty="0"/>
          </a:p>
        </p:txBody>
      </p:sp>
      <p:pic>
        <p:nvPicPr>
          <p:cNvPr id="5" name="Picture 4">
            <a:extLst>
              <a:ext uri="{FF2B5EF4-FFF2-40B4-BE49-F238E27FC236}">
                <a16:creationId xmlns:a16="http://schemas.microsoft.com/office/drawing/2014/main" id="{A4235EE9-57C7-45AE-805E-E692B2B9C14E}"/>
              </a:ext>
            </a:extLst>
          </p:cNvPr>
          <p:cNvPicPr>
            <a:picLocks noChangeAspect="1" noChangeArrowheads="1"/>
          </p:cNvPicPr>
          <p:nvPr/>
        </p:nvPicPr>
        <p:blipFill>
          <a:blip r:embed="rId2" cstate="print"/>
          <a:srcRect l="13126" t="41406" r="61874" b="43750"/>
          <a:stretch>
            <a:fillRect/>
          </a:stretch>
        </p:blipFill>
        <p:spPr bwMode="auto">
          <a:xfrm>
            <a:off x="6521450" y="1876137"/>
            <a:ext cx="5133975" cy="1219200"/>
          </a:xfrm>
          <a:prstGeom prst="rect">
            <a:avLst/>
          </a:prstGeom>
          <a:noFill/>
          <a:ln w="9525">
            <a:noFill/>
            <a:miter lim="800000"/>
            <a:headEnd/>
            <a:tailEnd/>
          </a:ln>
        </p:spPr>
      </p:pic>
      <p:sp>
        <p:nvSpPr>
          <p:cNvPr id="6" name="Line 6">
            <a:extLst>
              <a:ext uri="{FF2B5EF4-FFF2-40B4-BE49-F238E27FC236}">
                <a16:creationId xmlns:a16="http://schemas.microsoft.com/office/drawing/2014/main" id="{D0C3BAC9-429C-4398-8200-7689B2AA7B79}"/>
              </a:ext>
            </a:extLst>
          </p:cNvPr>
          <p:cNvSpPr>
            <a:spLocks noChangeShapeType="1"/>
          </p:cNvSpPr>
          <p:nvPr/>
        </p:nvSpPr>
        <p:spPr bwMode="auto">
          <a:xfrm>
            <a:off x="3214255" y="2216727"/>
            <a:ext cx="5012170" cy="650010"/>
          </a:xfrm>
          <a:prstGeom prst="line">
            <a:avLst/>
          </a:prstGeom>
          <a:noFill/>
          <a:ln w="38100">
            <a:solidFill>
              <a:srgbClr val="9A0000"/>
            </a:solidFill>
            <a:miter lim="800000"/>
            <a:headEnd/>
            <a:tailEnd type="triangle" w="med" len="med"/>
          </a:ln>
        </p:spPr>
        <p:txBody>
          <a:bodyPr wrap="none"/>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 name="Oval 6">
            <a:extLst>
              <a:ext uri="{FF2B5EF4-FFF2-40B4-BE49-F238E27FC236}">
                <a16:creationId xmlns:a16="http://schemas.microsoft.com/office/drawing/2014/main" id="{887CA945-84E5-4818-B25E-3E8B11E70BD3}"/>
              </a:ext>
            </a:extLst>
          </p:cNvPr>
          <p:cNvSpPr>
            <a:spLocks noChangeArrowheads="1"/>
          </p:cNvSpPr>
          <p:nvPr/>
        </p:nvSpPr>
        <p:spPr bwMode="auto">
          <a:xfrm>
            <a:off x="8226425" y="2485737"/>
            <a:ext cx="838200" cy="685800"/>
          </a:xfrm>
          <a:prstGeom prst="ellipse">
            <a:avLst/>
          </a:prstGeom>
          <a:noFill/>
          <a:ln w="38100">
            <a:solidFill>
              <a:srgbClr val="9A0000"/>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76327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Should look something like this</a:t>
            </a:r>
          </a:p>
        </p:txBody>
      </p:sp>
      <p:pic>
        <p:nvPicPr>
          <p:cNvPr id="4" name="Picture 3">
            <a:extLst>
              <a:ext uri="{FF2B5EF4-FFF2-40B4-BE49-F238E27FC236}">
                <a16:creationId xmlns:a16="http://schemas.microsoft.com/office/drawing/2014/main" id="{98F6B83A-6BA9-4A43-8C56-18C470ECE19D}"/>
              </a:ext>
            </a:extLst>
          </p:cNvPr>
          <p:cNvPicPr>
            <a:picLocks noChangeAspect="1" noChangeArrowheads="1"/>
          </p:cNvPicPr>
          <p:nvPr/>
        </p:nvPicPr>
        <p:blipFill>
          <a:blip r:embed="rId2" cstate="print"/>
          <a:srcRect r="50000" b="3125"/>
          <a:stretch>
            <a:fillRect/>
          </a:stretch>
        </p:blipFill>
        <p:spPr bwMode="auto">
          <a:xfrm>
            <a:off x="3205017" y="1369239"/>
            <a:ext cx="6620019" cy="5130780"/>
          </a:xfrm>
          <a:prstGeom prst="rect">
            <a:avLst/>
          </a:prstGeom>
          <a:noFill/>
          <a:ln w="9525">
            <a:noFill/>
            <a:miter lim="800000"/>
            <a:headEnd/>
            <a:tailEnd/>
          </a:ln>
        </p:spPr>
      </p:pic>
    </p:spTree>
    <p:extLst>
      <p:ext uri="{BB962C8B-B14F-4D97-AF65-F5344CB8AC3E}">
        <p14:creationId xmlns:p14="http://schemas.microsoft.com/office/powerpoint/2010/main" val="407983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Note on OSNAP</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If it is not “snapping” to the center on intersection of the lines, you need to turn OSNAP ON. You do this by simply RIGHT  clicking on the “</a:t>
            </a:r>
            <a:r>
              <a:rPr lang="en-US" dirty="0" err="1"/>
              <a:t>Osnap</a:t>
            </a:r>
            <a:r>
              <a:rPr lang="en-US" dirty="0"/>
              <a:t> Tab.” You can turn it OFF the same way. You can also Right click to select different snaps as needed.</a:t>
            </a:r>
          </a:p>
          <a:p>
            <a:pPr lvl="1"/>
            <a:endParaRPr lang="en-US" dirty="0"/>
          </a:p>
        </p:txBody>
      </p:sp>
      <p:pic>
        <p:nvPicPr>
          <p:cNvPr id="4" name="Picture 3">
            <a:extLst>
              <a:ext uri="{FF2B5EF4-FFF2-40B4-BE49-F238E27FC236}">
                <a16:creationId xmlns:a16="http://schemas.microsoft.com/office/drawing/2014/main" id="{F794E88D-633A-42B0-B99D-CE51BF219CF4}"/>
              </a:ext>
            </a:extLst>
          </p:cNvPr>
          <p:cNvPicPr>
            <a:picLocks noChangeAspect="1" noChangeArrowheads="1"/>
          </p:cNvPicPr>
          <p:nvPr/>
        </p:nvPicPr>
        <p:blipFill>
          <a:blip r:embed="rId2" cstate="print"/>
          <a:srcRect t="87601" r="82500" b="3125"/>
          <a:stretch>
            <a:fillRect/>
          </a:stretch>
        </p:blipFill>
        <p:spPr bwMode="auto">
          <a:xfrm>
            <a:off x="2636405" y="3620798"/>
            <a:ext cx="8267700" cy="1752600"/>
          </a:xfrm>
          <a:prstGeom prst="rect">
            <a:avLst/>
          </a:prstGeom>
          <a:noFill/>
          <a:ln w="9525">
            <a:noFill/>
            <a:miter lim="800000"/>
            <a:headEnd/>
            <a:tailEnd/>
          </a:ln>
        </p:spPr>
      </p:pic>
      <p:sp>
        <p:nvSpPr>
          <p:cNvPr id="5" name="Oval 4">
            <a:extLst>
              <a:ext uri="{FF2B5EF4-FFF2-40B4-BE49-F238E27FC236}">
                <a16:creationId xmlns:a16="http://schemas.microsoft.com/office/drawing/2014/main" id="{D45F214E-A77C-4280-B932-3164CB212495}"/>
              </a:ext>
            </a:extLst>
          </p:cNvPr>
          <p:cNvSpPr>
            <a:spLocks noChangeArrowheads="1"/>
          </p:cNvSpPr>
          <p:nvPr/>
        </p:nvSpPr>
        <p:spPr bwMode="auto">
          <a:xfrm>
            <a:off x="6873587" y="4539480"/>
            <a:ext cx="1540740" cy="685800"/>
          </a:xfrm>
          <a:prstGeom prst="ellipse">
            <a:avLst/>
          </a:prstGeom>
          <a:noFill/>
          <a:ln w="38100">
            <a:solidFill>
              <a:srgbClr val="9A0000"/>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 name="Line 8">
            <a:extLst>
              <a:ext uri="{FF2B5EF4-FFF2-40B4-BE49-F238E27FC236}">
                <a16:creationId xmlns:a16="http://schemas.microsoft.com/office/drawing/2014/main" id="{25FC3D0E-A3E1-4932-8786-33C6310AECBE}"/>
              </a:ext>
            </a:extLst>
          </p:cNvPr>
          <p:cNvSpPr>
            <a:spLocks noChangeShapeType="1"/>
          </p:cNvSpPr>
          <p:nvPr/>
        </p:nvSpPr>
        <p:spPr bwMode="auto">
          <a:xfrm>
            <a:off x="4928332" y="2872509"/>
            <a:ext cx="1945255" cy="1930399"/>
          </a:xfrm>
          <a:prstGeom prst="line">
            <a:avLst/>
          </a:prstGeom>
          <a:noFill/>
          <a:ln w="38100">
            <a:solidFill>
              <a:srgbClr val="9A0000"/>
            </a:solidFill>
            <a:miter lim="800000"/>
            <a:headEnd/>
            <a:tailEnd type="triangle" w="med" len="med"/>
          </a:ln>
        </p:spPr>
        <p:txBody>
          <a:bodyPr wrap="none"/>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72283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Changing OSNAP Settings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If you are trying to draw to the center of the lines, and it is snapping only to the ends, type in “</a:t>
            </a:r>
            <a:r>
              <a:rPr lang="en-US" dirty="0" err="1"/>
              <a:t>osnap</a:t>
            </a:r>
            <a:r>
              <a:rPr lang="en-US" dirty="0"/>
              <a:t>” and the “Enter” key. </a:t>
            </a:r>
          </a:p>
          <a:p>
            <a:pPr lvl="1"/>
            <a:endParaRPr lang="en-US" dirty="0"/>
          </a:p>
          <a:p>
            <a:pPr lvl="1"/>
            <a:endParaRPr lang="en-US" dirty="0"/>
          </a:p>
          <a:p>
            <a:pPr lvl="1"/>
            <a:r>
              <a:rPr lang="en-US" dirty="0"/>
              <a:t>You will now see this screen. Click on the midpoints option, </a:t>
            </a:r>
            <a:r>
              <a:rPr lang="en-US" dirty="0" err="1"/>
              <a:t>etc</a:t>
            </a:r>
            <a:r>
              <a:rPr lang="en-US" dirty="0"/>
              <a:t>…</a:t>
            </a:r>
          </a:p>
          <a:p>
            <a:pPr lvl="1"/>
            <a:endParaRPr lang="en-US" dirty="0"/>
          </a:p>
          <a:p>
            <a:pPr lvl="1"/>
            <a:r>
              <a:rPr lang="en-US" b="1" dirty="0"/>
              <a:t>NOTE</a:t>
            </a:r>
            <a:r>
              <a:rPr lang="en-US" dirty="0"/>
              <a:t>: This is how you change the snap method for any drawing.</a:t>
            </a:r>
          </a:p>
          <a:p>
            <a:pPr lvl="1"/>
            <a:endParaRPr lang="en-US" dirty="0"/>
          </a:p>
          <a:p>
            <a:pPr lvl="1"/>
            <a:endParaRPr lang="en-US" dirty="0"/>
          </a:p>
          <a:p>
            <a:pPr lvl="1"/>
            <a:endParaRPr lang="en-US" dirty="0"/>
          </a:p>
          <a:p>
            <a:pPr lvl="1"/>
            <a:endParaRPr lang="en-US" dirty="0"/>
          </a:p>
        </p:txBody>
      </p:sp>
      <p:pic>
        <p:nvPicPr>
          <p:cNvPr id="4" name="Picture 4">
            <a:extLst>
              <a:ext uri="{FF2B5EF4-FFF2-40B4-BE49-F238E27FC236}">
                <a16:creationId xmlns:a16="http://schemas.microsoft.com/office/drawing/2014/main" id="{2F2B4775-2F76-4D10-A7A3-18C58B10C803}"/>
              </a:ext>
            </a:extLst>
          </p:cNvPr>
          <p:cNvPicPr>
            <a:picLocks noChangeAspect="1" noChangeArrowheads="1"/>
          </p:cNvPicPr>
          <p:nvPr/>
        </p:nvPicPr>
        <p:blipFill>
          <a:blip r:embed="rId2" cstate="print"/>
          <a:srcRect t="83333" r="82031"/>
          <a:stretch>
            <a:fillRect/>
          </a:stretch>
        </p:blipFill>
        <p:spPr bwMode="auto">
          <a:xfrm>
            <a:off x="7218580" y="1126836"/>
            <a:ext cx="2008547" cy="1396902"/>
          </a:xfrm>
          <a:prstGeom prst="rect">
            <a:avLst/>
          </a:prstGeom>
          <a:noFill/>
          <a:ln w="9525">
            <a:noFill/>
            <a:miter lim="800000"/>
            <a:headEnd/>
            <a:tailEnd/>
          </a:ln>
        </p:spPr>
      </p:pic>
      <p:sp>
        <p:nvSpPr>
          <p:cNvPr id="5" name="Oval 5">
            <a:extLst>
              <a:ext uri="{FF2B5EF4-FFF2-40B4-BE49-F238E27FC236}">
                <a16:creationId xmlns:a16="http://schemas.microsoft.com/office/drawing/2014/main" id="{3756C745-25FE-4C27-94CD-C76BE9DC3D61}"/>
              </a:ext>
            </a:extLst>
          </p:cNvPr>
          <p:cNvSpPr>
            <a:spLocks noChangeArrowheads="1"/>
          </p:cNvSpPr>
          <p:nvPr/>
        </p:nvSpPr>
        <p:spPr bwMode="auto">
          <a:xfrm>
            <a:off x="7599580" y="1279236"/>
            <a:ext cx="1627547" cy="568037"/>
          </a:xfrm>
          <a:prstGeom prst="ellipse">
            <a:avLst/>
          </a:prstGeom>
          <a:noFill/>
          <a:ln w="38100">
            <a:solidFill>
              <a:srgbClr val="9A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6" name="Line 6">
            <a:extLst>
              <a:ext uri="{FF2B5EF4-FFF2-40B4-BE49-F238E27FC236}">
                <a16:creationId xmlns:a16="http://schemas.microsoft.com/office/drawing/2014/main" id="{08026113-D4A1-4243-963F-9E4F2CD680E1}"/>
              </a:ext>
            </a:extLst>
          </p:cNvPr>
          <p:cNvSpPr>
            <a:spLocks noChangeShapeType="1"/>
          </p:cNvSpPr>
          <p:nvPr/>
        </p:nvSpPr>
        <p:spPr bwMode="auto">
          <a:xfrm flipV="1">
            <a:off x="6092824" y="1570181"/>
            <a:ext cx="1506755" cy="6927"/>
          </a:xfrm>
          <a:prstGeom prst="line">
            <a:avLst/>
          </a:prstGeom>
          <a:noFill/>
          <a:ln w="38100">
            <a:solidFill>
              <a:srgbClr val="9A0000"/>
            </a:solidFill>
            <a:miter lim="800000"/>
            <a:headEnd/>
            <a:tailEnd type="triangle" w="med" len="med"/>
          </a:ln>
        </p:spPr>
        <p:txBody>
          <a:bodyPr wrap="none"/>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pic>
        <p:nvPicPr>
          <p:cNvPr id="7" name="Picture 8">
            <a:extLst>
              <a:ext uri="{FF2B5EF4-FFF2-40B4-BE49-F238E27FC236}">
                <a16:creationId xmlns:a16="http://schemas.microsoft.com/office/drawing/2014/main" id="{457C8C38-9E91-4D37-9920-DB020131CDAB}"/>
              </a:ext>
            </a:extLst>
          </p:cNvPr>
          <p:cNvPicPr>
            <a:picLocks noChangeAspect="1" noChangeArrowheads="1"/>
          </p:cNvPicPr>
          <p:nvPr/>
        </p:nvPicPr>
        <p:blipFill>
          <a:blip r:embed="rId3" cstate="print"/>
          <a:srcRect l="14999" t="25000" r="64999" b="28125"/>
          <a:stretch>
            <a:fillRect/>
          </a:stretch>
        </p:blipFill>
        <p:spPr bwMode="auto">
          <a:xfrm>
            <a:off x="7218580" y="2516909"/>
            <a:ext cx="4225925" cy="3962400"/>
          </a:xfrm>
          <a:prstGeom prst="rect">
            <a:avLst/>
          </a:prstGeom>
          <a:noFill/>
          <a:ln w="9525">
            <a:noFill/>
            <a:miter lim="800000"/>
            <a:headEnd/>
            <a:tailEnd/>
          </a:ln>
        </p:spPr>
      </p:pic>
      <p:sp>
        <p:nvSpPr>
          <p:cNvPr id="8" name="Oval 6">
            <a:extLst>
              <a:ext uri="{FF2B5EF4-FFF2-40B4-BE49-F238E27FC236}">
                <a16:creationId xmlns:a16="http://schemas.microsoft.com/office/drawing/2014/main" id="{3B6A2AB9-E44D-4E32-824A-50C2DC56C381}"/>
              </a:ext>
            </a:extLst>
          </p:cNvPr>
          <p:cNvSpPr>
            <a:spLocks noChangeArrowheads="1"/>
          </p:cNvSpPr>
          <p:nvPr/>
        </p:nvSpPr>
        <p:spPr bwMode="auto">
          <a:xfrm>
            <a:off x="7447180" y="3659909"/>
            <a:ext cx="1066800" cy="457200"/>
          </a:xfrm>
          <a:prstGeom prst="ellipse">
            <a:avLst/>
          </a:prstGeom>
          <a:noFill/>
          <a:ln w="38100">
            <a:solidFill>
              <a:srgbClr val="C00000"/>
            </a:solidFill>
            <a:miter lim="800000"/>
            <a:headEnd/>
            <a:tailEnd/>
          </a:ln>
        </p:spPr>
        <p:txBody>
          <a:bodyPr wrap="none" anchor="ctr"/>
          <a:lstStyle/>
          <a:p>
            <a:endParaRPr lang="en-US"/>
          </a:p>
        </p:txBody>
      </p:sp>
      <p:sp>
        <p:nvSpPr>
          <p:cNvPr id="9" name="Line 7">
            <a:extLst>
              <a:ext uri="{FF2B5EF4-FFF2-40B4-BE49-F238E27FC236}">
                <a16:creationId xmlns:a16="http://schemas.microsoft.com/office/drawing/2014/main" id="{8AA69A4A-79BF-47E2-9FC9-ECF2EA780AF1}"/>
              </a:ext>
            </a:extLst>
          </p:cNvPr>
          <p:cNvSpPr>
            <a:spLocks noChangeShapeType="1"/>
          </p:cNvSpPr>
          <p:nvPr/>
        </p:nvSpPr>
        <p:spPr bwMode="auto">
          <a:xfrm flipV="1">
            <a:off x="6092825" y="3888508"/>
            <a:ext cx="1354355" cy="508000"/>
          </a:xfrm>
          <a:prstGeom prst="line">
            <a:avLst/>
          </a:prstGeom>
          <a:noFill/>
          <a:ln w="38100">
            <a:solidFill>
              <a:srgbClr val="C00000"/>
            </a:solidFill>
            <a:miter lim="800000"/>
            <a:headEnd/>
            <a:tailEnd type="triangle" w="med" len="med"/>
          </a:ln>
        </p:spPr>
        <p:txBody>
          <a:bodyPr wrap="none"/>
          <a:lstStyle/>
          <a:p>
            <a:endParaRPr lang="en-US"/>
          </a:p>
        </p:txBody>
      </p:sp>
    </p:spTree>
    <p:extLst>
      <p:ext uri="{BB962C8B-B14F-4D97-AF65-F5344CB8AC3E}">
        <p14:creationId xmlns:p14="http://schemas.microsoft.com/office/powerpoint/2010/main" val="304751940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sharepoint/v3"/>
    <ds:schemaRef ds:uri="http://schemas.microsoft.com/office/2006/metadata/properties"/>
    <ds:schemaRef ds:uri="56ea17bb-c96d-4826-b465-01eec0dd23dd"/>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05d88611-e516-4d1a-b12e-39107e78b3d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170</TotalTime>
  <Words>685</Words>
  <Application>Microsoft Office PowerPoint</Application>
  <PresentationFormat>Widescreen</PresentationFormat>
  <Paragraphs>105</Paragraphs>
  <Slides>25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.AppleSystemUIFont</vt:lpstr>
      <vt:lpstr>Arial</vt:lpstr>
      <vt:lpstr>Calibri</vt:lpstr>
      <vt:lpstr>Open Sans</vt:lpstr>
      <vt:lpstr>Open Sans SemiBold</vt:lpstr>
      <vt:lpstr>Verdana</vt:lpstr>
      <vt:lpstr>Wingdings 3</vt:lpstr>
      <vt:lpstr>2_Office Theme</vt:lpstr>
      <vt:lpstr>3_Office Theme</vt:lpstr>
      <vt:lpstr>PowerPoint Presentation</vt:lpstr>
      <vt:lpstr>PowerPoint Presentation</vt:lpstr>
      <vt:lpstr>Objective</vt:lpstr>
      <vt:lpstr>Open ACAD</vt:lpstr>
      <vt:lpstr>Download the file</vt:lpstr>
      <vt:lpstr>Click Yes</vt:lpstr>
      <vt:lpstr>Should look something like this</vt:lpstr>
      <vt:lpstr>Note on OSNAP</vt:lpstr>
      <vt:lpstr>Changing OSNAP Settings</vt:lpstr>
      <vt:lpstr>Dynamic Input</vt:lpstr>
      <vt:lpstr>Turning Dynamic Input Off</vt:lpstr>
      <vt:lpstr>Drawing a Line in AutoCAD</vt:lpstr>
      <vt:lpstr>Drawing a Line in AutoCAD</vt:lpstr>
      <vt:lpstr>Drawing a Polyline in AutoCAD</vt:lpstr>
      <vt:lpstr>Drawing a Polyline in AutoCAD</vt:lpstr>
      <vt:lpstr>Drawing a Polyline in AutoCAD</vt:lpstr>
      <vt:lpstr>Drawing a Rectangle in AutoCAD</vt:lpstr>
      <vt:lpstr>Drawing a Rectangle in AutoCAD</vt:lpstr>
      <vt:lpstr>Drawing a Rectangle in AutoCAD</vt:lpstr>
      <vt:lpstr>Change Text</vt:lpstr>
      <vt:lpstr>To Change Text</vt:lpstr>
      <vt:lpstr>How to Save As</vt:lpstr>
      <vt:lpstr>How to Plot/Print</vt:lpstr>
      <vt:lpstr>Plot/Print It </vt:lpstr>
      <vt:lpstr>Next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23</cp:revision>
  <cp:lastPrinted>2017-07-07T16:17:37Z</cp:lastPrinted>
  <dcterms:created xsi:type="dcterms:W3CDTF">2017-07-11T23:58:30Z</dcterms:created>
  <dcterms:modified xsi:type="dcterms:W3CDTF">2017-07-21T20:23:06Z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