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60" d="100"/>
          <a:sy n="60" d="100"/>
        </p:scale>
        <p:origin x="67" y="46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Confidentiality</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4A28F9-2A62-4E2A-8AD1-D1906F88F68E}"/>
              </a:ext>
            </a:extLst>
          </p:cNvPr>
          <p:cNvSpPr>
            <a:spLocks noGrp="1"/>
          </p:cNvSpPr>
          <p:nvPr>
            <p:ph type="title"/>
          </p:nvPr>
        </p:nvSpPr>
        <p:spPr/>
        <p:txBody>
          <a:bodyPr/>
          <a:lstStyle/>
          <a:p>
            <a:r>
              <a:rPr lang="en-US" altLang="en-US" dirty="0"/>
              <a:t>Confidentiality</a:t>
            </a:r>
            <a:endParaRPr lang="en-US" dirty="0"/>
          </a:p>
        </p:txBody>
      </p:sp>
      <p:sp>
        <p:nvSpPr>
          <p:cNvPr id="6" name="Content Placeholder 5">
            <a:extLst>
              <a:ext uri="{FF2B5EF4-FFF2-40B4-BE49-F238E27FC236}">
                <a16:creationId xmlns:a16="http://schemas.microsoft.com/office/drawing/2014/main" id="{939326CB-C6EC-4CCB-89C3-CA0FB1F970DC}"/>
              </a:ext>
            </a:extLst>
          </p:cNvPr>
          <p:cNvSpPr>
            <a:spLocks noGrp="1"/>
          </p:cNvSpPr>
          <p:nvPr>
            <p:ph sz="half" idx="1"/>
          </p:nvPr>
        </p:nvSpPr>
        <p:spPr/>
        <p:txBody>
          <a:bodyPr/>
          <a:lstStyle/>
          <a:p>
            <a:pPr lvl="1"/>
            <a:r>
              <a:rPr lang="en-US" dirty="0"/>
              <a:t>Privileged information is confidential data and includes all medical and personal data, that is disclosed within the health care facility</a:t>
            </a:r>
          </a:p>
          <a:p>
            <a:pPr lvl="1"/>
            <a:r>
              <a:rPr lang="en-US" dirty="0"/>
              <a:t>Confidentiality is the most longstanding, consistent component in all Codes of Ethics</a:t>
            </a:r>
          </a:p>
        </p:txBody>
      </p:sp>
    </p:spTree>
    <p:extLst>
      <p:ext uri="{BB962C8B-B14F-4D97-AF65-F5344CB8AC3E}">
        <p14:creationId xmlns:p14="http://schemas.microsoft.com/office/powerpoint/2010/main" val="773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4A28F9-2A62-4E2A-8AD1-D1906F88F68E}"/>
              </a:ext>
            </a:extLst>
          </p:cNvPr>
          <p:cNvSpPr>
            <a:spLocks noGrp="1"/>
          </p:cNvSpPr>
          <p:nvPr>
            <p:ph type="title"/>
          </p:nvPr>
        </p:nvSpPr>
        <p:spPr/>
        <p:txBody>
          <a:bodyPr/>
          <a:lstStyle/>
          <a:p>
            <a:r>
              <a:rPr lang="en-US" altLang="en-US" dirty="0"/>
              <a:t>Confidentiality</a:t>
            </a:r>
            <a:endParaRPr lang="en-US" dirty="0"/>
          </a:p>
        </p:txBody>
      </p:sp>
      <p:sp>
        <p:nvSpPr>
          <p:cNvPr id="6" name="Content Placeholder 5">
            <a:extLst>
              <a:ext uri="{FF2B5EF4-FFF2-40B4-BE49-F238E27FC236}">
                <a16:creationId xmlns:a16="http://schemas.microsoft.com/office/drawing/2014/main" id="{939326CB-C6EC-4CCB-89C3-CA0FB1F970DC}"/>
              </a:ext>
            </a:extLst>
          </p:cNvPr>
          <p:cNvSpPr>
            <a:spLocks noGrp="1"/>
          </p:cNvSpPr>
          <p:nvPr>
            <p:ph sz="half" idx="1"/>
          </p:nvPr>
        </p:nvSpPr>
        <p:spPr/>
        <p:txBody>
          <a:bodyPr/>
          <a:lstStyle/>
          <a:p>
            <a:pPr lvl="1"/>
            <a:r>
              <a:rPr lang="en-US" dirty="0"/>
              <a:t>Client information can only be discussed with other health care providers who are involved in the care</a:t>
            </a:r>
          </a:p>
          <a:p>
            <a:pPr lvl="1"/>
            <a:r>
              <a:rPr lang="en-US" dirty="0"/>
              <a:t>Confidentiality must be maintained in order to preserve human dignity</a:t>
            </a:r>
          </a:p>
          <a:p>
            <a:pPr lvl="1"/>
            <a:r>
              <a:rPr lang="en-US" dirty="0"/>
              <a:t>Trust is built between the client and health professional by maintaining confidentiality</a:t>
            </a:r>
          </a:p>
        </p:txBody>
      </p:sp>
    </p:spTree>
    <p:extLst>
      <p:ext uri="{BB962C8B-B14F-4D97-AF65-F5344CB8AC3E}">
        <p14:creationId xmlns:p14="http://schemas.microsoft.com/office/powerpoint/2010/main" val="3400024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4A28F9-2A62-4E2A-8AD1-D1906F88F68E}"/>
              </a:ext>
            </a:extLst>
          </p:cNvPr>
          <p:cNvSpPr>
            <a:spLocks noGrp="1"/>
          </p:cNvSpPr>
          <p:nvPr>
            <p:ph type="title"/>
          </p:nvPr>
        </p:nvSpPr>
        <p:spPr/>
        <p:txBody>
          <a:bodyPr/>
          <a:lstStyle/>
          <a:p>
            <a:r>
              <a:rPr lang="en-US" altLang="en-US" dirty="0"/>
              <a:t>Confidentiality</a:t>
            </a:r>
            <a:endParaRPr lang="en-US" dirty="0"/>
          </a:p>
        </p:txBody>
      </p:sp>
      <p:sp>
        <p:nvSpPr>
          <p:cNvPr id="6" name="Content Placeholder 5">
            <a:extLst>
              <a:ext uri="{FF2B5EF4-FFF2-40B4-BE49-F238E27FC236}">
                <a16:creationId xmlns:a16="http://schemas.microsoft.com/office/drawing/2014/main" id="{939326CB-C6EC-4CCB-89C3-CA0FB1F970DC}"/>
              </a:ext>
            </a:extLst>
          </p:cNvPr>
          <p:cNvSpPr>
            <a:spLocks noGrp="1"/>
          </p:cNvSpPr>
          <p:nvPr>
            <p:ph sz="half" idx="1"/>
          </p:nvPr>
        </p:nvSpPr>
        <p:spPr/>
        <p:txBody>
          <a:bodyPr/>
          <a:lstStyle/>
          <a:p>
            <a:pPr lvl="1"/>
            <a:r>
              <a:rPr lang="en-US" dirty="0"/>
              <a:t>Confidentiality is an ethical and legal responsibility</a:t>
            </a:r>
          </a:p>
          <a:p>
            <a:pPr lvl="1"/>
            <a:endParaRPr lang="en-US" dirty="0"/>
          </a:p>
        </p:txBody>
      </p:sp>
      <p:pic>
        <p:nvPicPr>
          <p:cNvPr id="4" name="Picture 3" descr="C:\WINDOWS\Application Data\Microsoft\Media Catalog\Downloaded Clips\cl0\BS01051_.wmf">
            <a:extLst>
              <a:ext uri="{FF2B5EF4-FFF2-40B4-BE49-F238E27FC236}">
                <a16:creationId xmlns:a16="http://schemas.microsoft.com/office/drawing/2014/main" id="{F7DDE5D6-1034-4380-B0C8-30F3523124DB}"/>
              </a:ext>
            </a:extLst>
          </p:cNvPr>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2825" y="1882579"/>
            <a:ext cx="53086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50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4A28F9-2A62-4E2A-8AD1-D1906F88F68E}"/>
              </a:ext>
            </a:extLst>
          </p:cNvPr>
          <p:cNvSpPr>
            <a:spLocks noGrp="1"/>
          </p:cNvSpPr>
          <p:nvPr>
            <p:ph type="title"/>
          </p:nvPr>
        </p:nvSpPr>
        <p:spPr/>
        <p:txBody>
          <a:bodyPr/>
          <a:lstStyle/>
          <a:p>
            <a:r>
              <a:rPr lang="en-US" altLang="en-US" dirty="0"/>
              <a:t>Legal Exceptions</a:t>
            </a:r>
            <a:endParaRPr lang="en-US" dirty="0"/>
          </a:p>
        </p:txBody>
      </p:sp>
      <p:sp>
        <p:nvSpPr>
          <p:cNvPr id="6" name="Content Placeholder 5">
            <a:extLst>
              <a:ext uri="{FF2B5EF4-FFF2-40B4-BE49-F238E27FC236}">
                <a16:creationId xmlns:a16="http://schemas.microsoft.com/office/drawing/2014/main" id="{939326CB-C6EC-4CCB-89C3-CA0FB1F970DC}"/>
              </a:ext>
            </a:extLst>
          </p:cNvPr>
          <p:cNvSpPr>
            <a:spLocks noGrp="1"/>
          </p:cNvSpPr>
          <p:nvPr>
            <p:ph sz="half" idx="1"/>
          </p:nvPr>
        </p:nvSpPr>
        <p:spPr/>
        <p:txBody>
          <a:bodyPr/>
          <a:lstStyle/>
          <a:p>
            <a:pPr lvl="1"/>
            <a:r>
              <a:rPr lang="en-US" dirty="0"/>
              <a:t>An emergency</a:t>
            </a:r>
          </a:p>
          <a:p>
            <a:pPr lvl="1"/>
            <a:r>
              <a:rPr lang="en-US" dirty="0"/>
              <a:t>Client is incompetent or incapacitated</a:t>
            </a:r>
          </a:p>
          <a:p>
            <a:pPr lvl="1"/>
            <a:r>
              <a:rPr lang="en-US" dirty="0"/>
              <a:t>Protecting third party</a:t>
            </a:r>
          </a:p>
          <a:p>
            <a:pPr lvl="1"/>
            <a:r>
              <a:rPr lang="en-US" dirty="0"/>
              <a:t>Required by law (ex. STD’s and child abuse)</a:t>
            </a:r>
          </a:p>
          <a:p>
            <a:pPr lvl="1"/>
            <a:r>
              <a:rPr lang="en-US" dirty="0"/>
              <a:t>Asking to commit or hospitalize a psychiatric client</a:t>
            </a:r>
          </a:p>
        </p:txBody>
      </p:sp>
    </p:spTree>
    <p:extLst>
      <p:ext uri="{BB962C8B-B14F-4D97-AF65-F5344CB8AC3E}">
        <p14:creationId xmlns:p14="http://schemas.microsoft.com/office/powerpoint/2010/main" val="231636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4A28F9-2A62-4E2A-8AD1-D1906F88F68E}"/>
              </a:ext>
            </a:extLst>
          </p:cNvPr>
          <p:cNvSpPr>
            <a:spLocks noGrp="1"/>
          </p:cNvSpPr>
          <p:nvPr>
            <p:ph type="title"/>
          </p:nvPr>
        </p:nvSpPr>
        <p:spPr/>
        <p:txBody>
          <a:bodyPr/>
          <a:lstStyle/>
          <a:p>
            <a:r>
              <a:rPr lang="en-US" altLang="en-US" dirty="0"/>
              <a:t>Medical Record</a:t>
            </a:r>
            <a:endParaRPr lang="en-US" dirty="0"/>
          </a:p>
        </p:txBody>
      </p:sp>
      <p:sp>
        <p:nvSpPr>
          <p:cNvPr id="6" name="Content Placeholder 5">
            <a:extLst>
              <a:ext uri="{FF2B5EF4-FFF2-40B4-BE49-F238E27FC236}">
                <a16:creationId xmlns:a16="http://schemas.microsoft.com/office/drawing/2014/main" id="{939326CB-C6EC-4CCB-89C3-CA0FB1F970DC}"/>
              </a:ext>
            </a:extLst>
          </p:cNvPr>
          <p:cNvSpPr>
            <a:spLocks noGrp="1"/>
          </p:cNvSpPr>
          <p:nvPr>
            <p:ph sz="half" idx="1"/>
          </p:nvPr>
        </p:nvSpPr>
        <p:spPr/>
        <p:txBody>
          <a:bodyPr/>
          <a:lstStyle/>
          <a:p>
            <a:pPr lvl="1"/>
            <a:r>
              <a:rPr lang="en-US" dirty="0"/>
              <a:t>All information recorded must be factual</a:t>
            </a:r>
          </a:p>
          <a:p>
            <a:pPr lvl="1"/>
            <a:r>
              <a:rPr lang="en-US" dirty="0"/>
              <a:t>Questionable information should be labeled as opinion or assumption</a:t>
            </a:r>
          </a:p>
          <a:p>
            <a:pPr lvl="1"/>
            <a:r>
              <a:rPr lang="en-US" dirty="0"/>
              <a:t>Any information that is not relevant to the care of the client should not be recorded </a:t>
            </a:r>
          </a:p>
        </p:txBody>
      </p:sp>
    </p:spTree>
    <p:extLst>
      <p:ext uri="{BB962C8B-B14F-4D97-AF65-F5344CB8AC3E}">
        <p14:creationId xmlns:p14="http://schemas.microsoft.com/office/powerpoint/2010/main" val="342935679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purl.org/dc/dcmitype/"/>
    <ds:schemaRef ds:uri="05d88611-e516-4d1a-b12e-39107e78b3d0"/>
    <ds:schemaRef ds:uri="http://purl.org/dc/elements/1.1/"/>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148</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Confidentiality</vt:lpstr>
      <vt:lpstr>Confidentiality</vt:lpstr>
      <vt:lpstr>Confidentiality</vt:lpstr>
      <vt:lpstr>Legal Exceptions</vt:lpstr>
      <vt:lpstr>Medical Record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4</cp:revision>
  <cp:lastPrinted>2017-07-07T16:17:37Z</cp:lastPrinted>
  <dcterms:created xsi:type="dcterms:W3CDTF">2017-07-11T23:58:30Z</dcterms:created>
  <dcterms:modified xsi:type="dcterms:W3CDTF">2017-07-13T19:47:30Z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