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4"/>
  </p:notesMasterIdLst>
  <p:sldIdLst>
    <p:sldId id="321" r:id="rId6"/>
    <p:sldId id="319" r:id="rId7"/>
    <p:sldId id="323" r:id="rId8"/>
    <p:sldId id="324" r:id="rId9"/>
    <p:sldId id="331" r:id="rId10"/>
    <p:sldId id="333" r:id="rId11"/>
    <p:sldId id="325" r:id="rId12"/>
    <p:sldId id="332" r:id="rId1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7/25/2017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Congenital and Genetic Disorders</a:t>
            </a:r>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Congenital Diseases and Disorders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Present at the time of birth</a:t>
            </a:r>
          </a:p>
          <a:p>
            <a:pPr lvl="1"/>
            <a:r>
              <a:rPr lang="en-US" dirty="0"/>
              <a:t>May or may not be inherited</a:t>
            </a:r>
          </a:p>
          <a:p>
            <a:pPr lvl="2"/>
            <a:r>
              <a:rPr lang="en-US" dirty="0"/>
              <a:t>Causes:</a:t>
            </a:r>
          </a:p>
          <a:p>
            <a:pPr lvl="3"/>
            <a:r>
              <a:rPr lang="en-US" dirty="0"/>
              <a:t> Infections</a:t>
            </a:r>
          </a:p>
          <a:p>
            <a:pPr lvl="3"/>
            <a:r>
              <a:rPr lang="en-US" dirty="0"/>
              <a:t> Toxins</a:t>
            </a:r>
          </a:p>
          <a:p>
            <a:pPr lvl="3"/>
            <a:r>
              <a:rPr lang="en-US" dirty="0"/>
              <a:t>Environmental agents – various chemicals (Mercury or phenols)</a:t>
            </a:r>
          </a:p>
          <a:p>
            <a:pPr lvl="3"/>
            <a:r>
              <a:rPr lang="en-US" dirty="0"/>
              <a:t>Drugs – Thalidomide</a:t>
            </a:r>
          </a:p>
          <a:p>
            <a:pPr lvl="3"/>
            <a:r>
              <a:rPr lang="en-US" dirty="0"/>
              <a:t>Alcohol</a:t>
            </a:r>
          </a:p>
          <a:p>
            <a:pPr lvl="3"/>
            <a:r>
              <a:rPr lang="en-US" dirty="0"/>
              <a:t>Smoking</a:t>
            </a:r>
          </a:p>
          <a:p>
            <a:pPr lvl="3"/>
            <a:r>
              <a:rPr lang="en-US" dirty="0"/>
              <a:t>Nutritional</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Congenital Diseases and Disorders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Disorders considered congenital:</a:t>
            </a:r>
          </a:p>
          <a:p>
            <a:pPr lvl="2"/>
            <a:r>
              <a:rPr lang="en-US" dirty="0"/>
              <a:t> </a:t>
            </a:r>
            <a:r>
              <a:rPr lang="en-US" sz="2400" dirty="0"/>
              <a:t>Club foot</a:t>
            </a:r>
          </a:p>
          <a:p>
            <a:pPr lvl="2"/>
            <a:r>
              <a:rPr lang="en-US" sz="2400" dirty="0"/>
              <a:t> Cleft palate</a:t>
            </a:r>
          </a:p>
          <a:p>
            <a:pPr lvl="2"/>
            <a:r>
              <a:rPr lang="en-US" sz="2400" dirty="0"/>
              <a:t> Heart abnormalities</a:t>
            </a:r>
          </a:p>
          <a:p>
            <a:pPr lvl="2"/>
            <a:r>
              <a:rPr lang="en-US" sz="2400" dirty="0"/>
              <a:t> Fetal alcohol syndrome</a:t>
            </a:r>
          </a:p>
          <a:p>
            <a:pPr lvl="2"/>
            <a:r>
              <a:rPr lang="en-US" sz="2400" dirty="0"/>
              <a:t> Hip dislocation</a:t>
            </a:r>
          </a:p>
          <a:p>
            <a:pPr lvl="2"/>
            <a:r>
              <a:rPr lang="en-US" sz="2400" dirty="0"/>
              <a:t> Neural tube defects</a:t>
            </a:r>
          </a:p>
          <a:p>
            <a:pPr lvl="2"/>
            <a:r>
              <a:rPr lang="en-US" sz="2400" dirty="0"/>
              <a:t> Cerebral palsy</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Congenital Diseases and Disorders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Prevention and minimizing risks</a:t>
            </a:r>
          </a:p>
          <a:p>
            <a:pPr lvl="1"/>
            <a:r>
              <a:rPr lang="en-US" dirty="0"/>
              <a:t>Non-hereditary congenital disorders may be prevented or minimized by an awareness of risk factors</a:t>
            </a:r>
          </a:p>
        </p:txBody>
      </p:sp>
    </p:spTree>
    <p:extLst>
      <p:ext uri="{BB962C8B-B14F-4D97-AF65-F5344CB8AC3E}">
        <p14:creationId xmlns:p14="http://schemas.microsoft.com/office/powerpoint/2010/main" val="2109824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Hereditary Diseases and Disorders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Hereditary Diseases and Disorders are evident at birth or soon after, although some do not manifest until later in life</a:t>
            </a:r>
          </a:p>
          <a:p>
            <a:pPr lvl="2"/>
            <a:r>
              <a:rPr lang="en-US" sz="2400" dirty="0"/>
              <a:t>Caused by altered genes passed from parent to child</a:t>
            </a:r>
          </a:p>
          <a:p>
            <a:pPr lvl="2"/>
            <a:r>
              <a:rPr lang="en-US" sz="2400" dirty="0"/>
              <a:t>Dominate gene expression</a:t>
            </a:r>
          </a:p>
          <a:p>
            <a:pPr lvl="2"/>
            <a:r>
              <a:rPr lang="en-US" sz="2400" dirty="0"/>
              <a:t>Recessive gene expression</a:t>
            </a:r>
          </a:p>
          <a:p>
            <a:pPr lvl="2"/>
            <a:r>
              <a:rPr lang="en-US" sz="2400" dirty="0"/>
              <a:t>Mutation</a:t>
            </a:r>
          </a:p>
          <a:p>
            <a:pPr lvl="1"/>
            <a:endParaRPr lang="en-US" dirty="0"/>
          </a:p>
        </p:txBody>
      </p:sp>
    </p:spTree>
    <p:extLst>
      <p:ext uri="{BB962C8B-B14F-4D97-AF65-F5344CB8AC3E}">
        <p14:creationId xmlns:p14="http://schemas.microsoft.com/office/powerpoint/2010/main" val="3677494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Hereditary Diseases and Disorders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Diseases/Disorders:</a:t>
            </a:r>
          </a:p>
          <a:p>
            <a:pPr lvl="2"/>
            <a:r>
              <a:rPr lang="en-US" sz="2400" dirty="0"/>
              <a:t>Diabetes mellitus</a:t>
            </a:r>
          </a:p>
          <a:p>
            <a:pPr lvl="2"/>
            <a:r>
              <a:rPr lang="en-US" sz="2400" dirty="0"/>
              <a:t>Cystic fibrosis</a:t>
            </a:r>
          </a:p>
          <a:p>
            <a:pPr lvl="2"/>
            <a:r>
              <a:rPr lang="en-US" sz="2400" dirty="0"/>
              <a:t>Sickle cell anemia</a:t>
            </a:r>
          </a:p>
          <a:p>
            <a:pPr lvl="2"/>
            <a:r>
              <a:rPr lang="en-US" sz="2400" dirty="0"/>
              <a:t>Huntington’s disease</a:t>
            </a:r>
          </a:p>
          <a:p>
            <a:pPr lvl="2"/>
            <a:r>
              <a:rPr lang="en-US" sz="2400" dirty="0"/>
              <a:t>Albinism</a:t>
            </a:r>
          </a:p>
          <a:p>
            <a:pPr lvl="2"/>
            <a:r>
              <a:rPr lang="en-US" sz="2400" dirty="0"/>
              <a:t>Down’s syndrome</a:t>
            </a:r>
          </a:p>
          <a:p>
            <a:pPr lvl="2"/>
            <a:r>
              <a:rPr lang="en-US" sz="2400" dirty="0"/>
              <a:t>ADL</a:t>
            </a:r>
          </a:p>
          <a:p>
            <a:pPr lvl="2"/>
            <a:r>
              <a:rPr lang="en-US" sz="2400" dirty="0"/>
              <a:t>Tay-Sachs</a:t>
            </a:r>
          </a:p>
          <a:p>
            <a:pPr lvl="2"/>
            <a:r>
              <a:rPr lang="en-US" sz="2400" dirty="0"/>
              <a:t>PKU</a:t>
            </a:r>
          </a:p>
          <a:p>
            <a:pPr lvl="2"/>
            <a:r>
              <a:rPr lang="en-US" sz="2400" dirty="0"/>
              <a:t>Hemophilia</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Hereditary Diseases and Disorders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Genetic counseling may be helpful in making wise choices </a:t>
            </a:r>
          </a:p>
        </p:txBody>
      </p:sp>
    </p:spTree>
    <p:extLst>
      <p:ext uri="{BB962C8B-B14F-4D97-AF65-F5344CB8AC3E}">
        <p14:creationId xmlns:p14="http://schemas.microsoft.com/office/powerpoint/2010/main" val="265781694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purl.org/dc/dcmitype/"/>
    <ds:schemaRef ds:uri="http://schemas.microsoft.com/office/2006/metadata/properties"/>
    <ds:schemaRef ds:uri="56ea17bb-c96d-4826-b465-01eec0dd23dd"/>
    <ds:schemaRef ds:uri="http://schemas.microsoft.com/office/infopath/2007/PartnerControls"/>
    <ds:schemaRef ds:uri="http://purl.org/dc/elements/1.1/"/>
    <ds:schemaRef ds:uri="http://schemas.microsoft.com/office/2006/documentManagement/types"/>
    <ds:schemaRef ds:uri="http://schemas.microsoft.com/sharepoint/v3"/>
    <ds:schemaRef ds:uri="05d88611-e516-4d1a-b12e-39107e78b3d0"/>
    <ds:schemaRef ds:uri="http://www.w3.org/XML/1998/namespace"/>
    <ds:schemaRef ds:uri="http://purl.org/dc/terms/"/>
    <ds:schemaRef ds:uri="http://schemas.openxmlformats.org/package/2006/metadata/core-properties"/>
  </ds:schemaRefs>
</ds:datastoreItem>
</file>

<file path=customXml/itemProps2.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172</TotalTime>
  <Words>173</Words>
  <Application>Microsoft Office PowerPoint</Application>
  <PresentationFormat>Widescreen</PresentationFormat>
  <Paragraphs>44</Paragraphs>
  <Slides>8</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Congenital Diseases and Disorders</vt:lpstr>
      <vt:lpstr>Congenital Diseases and Disorders </vt:lpstr>
      <vt:lpstr>Congenital Diseases and Disorders </vt:lpstr>
      <vt:lpstr>Hereditary Diseases and Disorders </vt:lpstr>
      <vt:lpstr>Hereditary Diseases and Disorders </vt:lpstr>
      <vt:lpstr>Hereditary Diseases and Disorders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Rajit Podder</cp:lastModifiedBy>
  <cp:revision>7</cp:revision>
  <cp:lastPrinted>2017-07-07T16:17:37Z</cp:lastPrinted>
  <dcterms:created xsi:type="dcterms:W3CDTF">2017-07-11T23:58:30Z</dcterms:created>
  <dcterms:modified xsi:type="dcterms:W3CDTF">2017-07-25T20:00:23Z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