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5"/>
  </p:notesMasterIdLst>
  <p:sldIdLst>
    <p:sldId id="321" r:id="rId6"/>
    <p:sldId id="319" r:id="rId7"/>
    <p:sldId id="323" r:id="rId8"/>
    <p:sldId id="324" r:id="rId9"/>
    <p:sldId id="325" r:id="rId10"/>
    <p:sldId id="326" r:id="rId11"/>
    <p:sldId id="331" r:id="rId12"/>
    <p:sldId id="327" r:id="rId13"/>
    <p:sldId id="328" r:id="rId1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88169" autoAdjust="0"/>
  </p:normalViewPr>
  <p:slideViewPr>
    <p:cSldViewPr snapToGrid="0">
      <p:cViewPr varScale="1">
        <p:scale>
          <a:sx n="76" d="100"/>
          <a:sy n="76" d="100"/>
        </p:scale>
        <p:origin x="946" y="6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7/19/2017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This is a Presentation for the Teacher to assist with pacing and sequencing of the Lesson “Construction Schedule Management,” which coordinates with  the 2010 TEKS 130.42.c.11.F</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a:p>
        </p:txBody>
      </p:sp>
    </p:spTree>
    <p:extLst>
      <p:ext uri="{BB962C8B-B14F-4D97-AF65-F5344CB8AC3E}">
        <p14:creationId xmlns:p14="http://schemas.microsoft.com/office/powerpoint/2010/main" val="5299859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Teacher: This is the “Introduction” portion to be completed as students enter the classroom. Refer to </a:t>
            </a:r>
            <a:r>
              <a:rPr lang="en-US" altLang="en-US" dirty="0" err="1"/>
              <a:t>pg</a:t>
            </a:r>
            <a:r>
              <a:rPr lang="en-US" altLang="en-US" dirty="0"/>
              <a:t> 5 of the Lesson Plan. It should kick off the class for a few minutes to get the students “on task” and ready for the Student Team activity. It should only take a few minutes of time.</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681136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As mentioned in the Word Document Lesson file (file name: Construction Schedule Management LESSON) on page 5 in the Introduction, here is a copy of the Excel spreadsheet Student Primary Handout (file name: </a:t>
            </a:r>
            <a:r>
              <a:rPr lang="en-US" altLang="en-US" dirty="0" err="1"/>
              <a:t>const</a:t>
            </a:r>
            <a:r>
              <a:rPr lang="en-US" altLang="en-US" dirty="0"/>
              <a:t> </a:t>
            </a:r>
            <a:r>
              <a:rPr lang="en-US" altLang="en-US" dirty="0" err="1"/>
              <a:t>sched</a:t>
            </a:r>
            <a:r>
              <a:rPr lang="en-US" altLang="en-US" dirty="0"/>
              <a:t> </a:t>
            </a:r>
            <a:r>
              <a:rPr lang="en-US" altLang="en-US" dirty="0" err="1"/>
              <a:t>mgmt</a:t>
            </a:r>
            <a:r>
              <a:rPr lang="en-US" altLang="en-US" dirty="0"/>
              <a:t> STUDENT timeline and materials list) that the STs will be using today. Each student will also need a copy of this spreadsheet printed for them to complete the Independent assignment described on page 9 of the Word document Lesson file.</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5453605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Teacher: Lead a Class Discussion briefly refreshing everyone’s recollection of what these words mean. These words should be prominently placed in the room for today’s lesson. Refer to Page 4 of the Lesson to get the definitions. Also refer to the Math Dictionary Book, listed in the “References” portion of the Lesson on page 3. This should only take a few minutes of class time.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6655962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Teacher: Keep time or delegate 1 student to be the time keeper. VERY ACTIVE and engaged classroom monitoring is needed. Lots of movement from ST to ST. Prompt the students step-by-step and talk with them as they work. You should determine in advance when the “Delays” for Prompt #4 (Which correlates with Lesson Outline #4 and Lesson Objective #4) will happen. This is the main portion of the lesson, and should take about 30 minutes.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9937626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Teacher: Keep time or delegate 1 student to be the time keeper. VERY ACTIVE and engaged classroom monitoring is needed. Lots of movement from ST to ST. Prompt the students step-by-step and talk with them as they work. You should determine in advance when the “Delays” for Prompt #4 (Which correlates with Lesson Outline #4 and Lesson Objective #4) will happen. This is the main portion of the lesson, and should take about 30 minutes.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32513802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Teacher, prompt students in this closing “Wrap-Up” class discussion. It should take 5 minutes at the end of class.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187819723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vmlDrawing" Target="../drawings/vmlDrawing1.vml"/><Relationship Id="rId5" Type="http://schemas.openxmlformats.org/officeDocument/2006/relationships/image" Target="../media/image5.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Construction Schedule Management	</a:t>
            </a:r>
          </a:p>
          <a:p>
            <a:pPr lvl="1"/>
            <a:r>
              <a:rPr lang="en-US" dirty="0"/>
              <a:t>Principles of Architecture and Construction</a:t>
            </a:r>
          </a:p>
          <a:p>
            <a:pPr lvl="1"/>
            <a:endParaRPr lang="en-US" dirty="0"/>
          </a:p>
        </p:txBody>
      </p:sp>
    </p:spTree>
    <p:extLst>
      <p:ext uri="{BB962C8B-B14F-4D97-AF65-F5344CB8AC3E}">
        <p14:creationId xmlns:p14="http://schemas.microsoft.com/office/powerpoint/2010/main" val="1994561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Starter/Bell Ringer Activity	</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Students, Please take your seats with your assigned team work stations. </a:t>
            </a:r>
          </a:p>
          <a:p>
            <a:pPr lvl="1"/>
            <a:r>
              <a:rPr lang="en-US" dirty="0"/>
              <a:t>Delegate one team member to be today’s team representative.</a:t>
            </a:r>
          </a:p>
          <a:p>
            <a:pPr lvl="1"/>
            <a:r>
              <a:rPr lang="en-US" dirty="0"/>
              <a:t>Start of Class “Warm Up” discussion.</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Today’s Student </a:t>
            </a:r>
            <a:br>
              <a:rPr lang="en-US" dirty="0"/>
            </a:br>
            <a:r>
              <a:rPr lang="en-US" dirty="0"/>
              <a:t>Team Handout</a:t>
            </a:r>
          </a:p>
        </p:txBody>
      </p:sp>
      <p:graphicFrame>
        <p:nvGraphicFramePr>
          <p:cNvPr id="4" name="Object 3">
            <a:extLst>
              <a:ext uri="{FF2B5EF4-FFF2-40B4-BE49-F238E27FC236}">
                <a16:creationId xmlns:a16="http://schemas.microsoft.com/office/drawing/2014/main" id="{66C3503A-EAF5-4CCE-B92F-0D3A0B772421}"/>
              </a:ext>
            </a:extLst>
          </p:cNvPr>
          <p:cNvGraphicFramePr>
            <a:graphicFrameLocks noChangeAspect="1"/>
          </p:cNvGraphicFramePr>
          <p:nvPr>
            <p:extLst>
              <p:ext uri="{D42A27DB-BD31-4B8C-83A1-F6EECF244321}">
                <p14:modId xmlns:p14="http://schemas.microsoft.com/office/powerpoint/2010/main" val="1339391183"/>
              </p:ext>
            </p:extLst>
          </p:nvPr>
        </p:nvGraphicFramePr>
        <p:xfrm>
          <a:off x="4863402" y="259942"/>
          <a:ext cx="4109776" cy="6340411"/>
        </p:xfrm>
        <a:graphic>
          <a:graphicData uri="http://schemas.openxmlformats.org/presentationml/2006/ole">
            <mc:AlternateContent xmlns:mc="http://schemas.openxmlformats.org/markup-compatibility/2006">
              <mc:Choice xmlns:v="urn:schemas-microsoft-com:vml" Requires="v">
                <p:oleObj spid="_x0000_s1035" name="Worksheet" r:id="rId4" imgW="12982575" imgH="20031075" progId="Excel.Sheet.12">
                  <p:embed/>
                </p:oleObj>
              </mc:Choice>
              <mc:Fallback>
                <p:oleObj name="Worksheet" r:id="rId4" imgW="12982575" imgH="20031075" progId="Excel.Sheet.12">
                  <p:embed/>
                  <p:pic>
                    <p:nvPicPr>
                      <p:cNvPr id="1026" name="Object 3">
                        <a:extLst>
                          <a:ext uri="{FF2B5EF4-FFF2-40B4-BE49-F238E27FC236}">
                            <a16:creationId xmlns:a16="http://schemas.microsoft.com/office/drawing/2014/main" id="{F11A9501-6EFC-46B9-8A3B-AFFCDC92C87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63402" y="259942"/>
                        <a:ext cx="4109776" cy="6340411"/>
                      </a:xfrm>
                      <a:prstGeom prst="rect">
                        <a:avLst/>
                      </a:prstGeom>
                      <a:noFill/>
                    </p:spPr>
                  </p:pic>
                </p:oleObj>
              </mc:Fallback>
            </mc:AlternateContent>
          </a:graphicData>
        </a:graphic>
      </p:graphicFrame>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Refresh Your Vocabulary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As a class, let’s refresh our memory on a few key words:</a:t>
            </a:r>
          </a:p>
          <a:p>
            <a:pPr lvl="2"/>
            <a:r>
              <a:rPr lang="en-US" dirty="0"/>
              <a:t>Building Materials	</a:t>
            </a:r>
          </a:p>
          <a:p>
            <a:pPr lvl="2"/>
            <a:r>
              <a:rPr lang="en-US" dirty="0"/>
              <a:t>Estimate</a:t>
            </a:r>
          </a:p>
          <a:p>
            <a:pPr lvl="2"/>
            <a:r>
              <a:rPr lang="en-US" dirty="0"/>
              <a:t>Cost</a:t>
            </a:r>
          </a:p>
          <a:p>
            <a:pPr lvl="2"/>
            <a:r>
              <a:rPr lang="en-US" dirty="0"/>
              <a:t>Unit</a:t>
            </a:r>
          </a:p>
          <a:p>
            <a:pPr lvl="2"/>
            <a:r>
              <a:rPr lang="en-US" dirty="0"/>
              <a:t>Contract</a:t>
            </a:r>
          </a:p>
          <a:p>
            <a:pPr lvl="2"/>
            <a:r>
              <a:rPr lang="en-US" dirty="0"/>
              <a:t>Timeline</a:t>
            </a:r>
          </a:p>
          <a:p>
            <a:pPr lvl="2"/>
            <a:r>
              <a:rPr lang="en-US" dirty="0"/>
              <a:t>Approximate</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Let’s Start with our Student Teams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With your team, you will follow the teachers prompts. Complete each prompt on the handout in pencil.</a:t>
            </a:r>
          </a:p>
          <a:p>
            <a:pPr lvl="1"/>
            <a:r>
              <a:rPr lang="en-US" b="1" dirty="0"/>
              <a:t>Prompt 1</a:t>
            </a:r>
            <a:r>
              <a:rPr lang="en-US" dirty="0"/>
              <a:t>: Mark the Pre-construction and Design categories in sequence.</a:t>
            </a:r>
          </a:p>
          <a:p>
            <a:pPr lvl="1"/>
            <a:r>
              <a:rPr lang="en-US" b="1" dirty="0"/>
              <a:t>Prompt 2</a:t>
            </a:r>
            <a:r>
              <a:rPr lang="en-US" dirty="0"/>
              <a:t>: Mark when the supplies need to be delivered to the job site, and in what order. </a:t>
            </a:r>
          </a:p>
          <a:p>
            <a:pPr lvl="1"/>
            <a:r>
              <a:rPr lang="en-US" b="1" dirty="0"/>
              <a:t>Prompt 3</a:t>
            </a:r>
            <a:r>
              <a:rPr lang="en-US" dirty="0"/>
              <a:t>: Mark when parts of the building need to be built and in what order.</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Let’s Start With Our Student Teams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With your team, you will follow the teachers prompts. Complete each prompt on the handout in pencil.</a:t>
            </a:r>
          </a:p>
          <a:p>
            <a:pPr lvl="1"/>
            <a:r>
              <a:rPr lang="en-US" b="1" dirty="0"/>
              <a:t>Prompt 4</a:t>
            </a:r>
            <a:r>
              <a:rPr lang="en-US" dirty="0"/>
              <a:t>: Uh-oh! Delays! Mark where these are going to happen.</a:t>
            </a:r>
          </a:p>
          <a:p>
            <a:pPr lvl="1"/>
            <a:r>
              <a:rPr lang="en-US" b="1" dirty="0"/>
              <a:t>Prompt 5</a:t>
            </a:r>
            <a:r>
              <a:rPr lang="en-US" dirty="0"/>
              <a:t>: Adjust your timeline sequence- what will be affected by these delays? Mark the changes. </a:t>
            </a:r>
          </a:p>
          <a:p>
            <a:pPr lvl="1"/>
            <a:r>
              <a:rPr lang="en-US" b="1" dirty="0"/>
              <a:t>Prompt 6</a:t>
            </a:r>
            <a:r>
              <a:rPr lang="en-US" dirty="0"/>
              <a:t>: Shift the Delivery Dates for any materials arriving to the site that will be affected by these delays. Mark the changes on your Handout. </a:t>
            </a:r>
          </a:p>
          <a:p>
            <a:pPr lvl="1"/>
            <a:endParaRPr lang="en-US" dirty="0"/>
          </a:p>
        </p:txBody>
      </p:sp>
    </p:spTree>
    <p:extLst>
      <p:ext uri="{BB962C8B-B14F-4D97-AF65-F5344CB8AC3E}">
        <p14:creationId xmlns:p14="http://schemas.microsoft.com/office/powerpoint/2010/main" val="19215204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Let’s Follow Up on Our Own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As individuals, each of you will take a fresh copy of The timeline handout and fill it in with COLORED pencils/markers. </a:t>
            </a:r>
          </a:p>
          <a:p>
            <a:pPr lvl="1"/>
            <a:r>
              <a:rPr lang="en-US" dirty="0"/>
              <a:t>If you feel you disagree with the timing your ST came up with, you make a change to your own copy- but be prepared to defend your reasoning!</a:t>
            </a:r>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End of Class Wrap Up and Summary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Does our Timeline fit?</a:t>
            </a:r>
          </a:p>
          <a:p>
            <a:pPr lvl="1"/>
            <a:r>
              <a:rPr lang="en-US" dirty="0"/>
              <a:t>What was the hardest part of the “puzzle” to fit in? </a:t>
            </a:r>
          </a:p>
          <a:p>
            <a:pPr lvl="1"/>
            <a:r>
              <a:rPr lang="en-US" dirty="0"/>
              <a:t>Is there more than 1 “right” way to resolve this?</a:t>
            </a:r>
          </a:p>
          <a:p>
            <a:pPr lvl="1"/>
            <a:r>
              <a:rPr lang="en-US" dirty="0"/>
              <a:t>Did the Delay’s make a big impact on the scheduling?</a:t>
            </a:r>
          </a:p>
          <a:p>
            <a:pPr lvl="1"/>
            <a:endParaRPr lang="en-US" dirty="0"/>
          </a:p>
        </p:txBody>
      </p:sp>
    </p:spTree>
    <p:extLst>
      <p:ext uri="{BB962C8B-B14F-4D97-AF65-F5344CB8AC3E}">
        <p14:creationId xmlns:p14="http://schemas.microsoft.com/office/powerpoint/2010/main" val="34644923"/>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www.w3.org/XML/1998/namespace"/>
    <ds:schemaRef ds:uri="56ea17bb-c96d-4826-b465-01eec0dd23dd"/>
    <ds:schemaRef ds:uri="05d88611-e516-4d1a-b12e-39107e78b3d0"/>
    <ds:schemaRef ds:uri="http://schemas.microsoft.com/office/2006/documentManagement/types"/>
    <ds:schemaRef ds:uri="http://purl.org/dc/terms/"/>
    <ds:schemaRef ds:uri="http://purl.org/dc/dcmityp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schemas.microsoft.com/sharepoint/v3"/>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33</TotalTime>
  <Words>805</Words>
  <Application>Microsoft Office PowerPoint</Application>
  <PresentationFormat>Widescreen</PresentationFormat>
  <Paragraphs>48</Paragraphs>
  <Slides>9</Slides>
  <Notes>7</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9</vt:i4>
      </vt:variant>
    </vt:vector>
  </HeadingPairs>
  <TitlesOfParts>
    <vt:vector size="17" baseType="lpstr">
      <vt:lpstr>.AppleSystemUIFont</vt:lpstr>
      <vt:lpstr>Arial</vt:lpstr>
      <vt:lpstr>Calibri</vt:lpstr>
      <vt:lpstr>Open Sans</vt:lpstr>
      <vt:lpstr>Open Sans SemiBold</vt:lpstr>
      <vt:lpstr>2_Office Theme</vt:lpstr>
      <vt:lpstr>3_Office Theme</vt:lpstr>
      <vt:lpstr>Worksheet</vt:lpstr>
      <vt:lpstr>PowerPoint Presentation</vt:lpstr>
      <vt:lpstr>PowerPoint Presentation</vt:lpstr>
      <vt:lpstr>Starter/Bell Ringer Activity </vt:lpstr>
      <vt:lpstr>Today’s Student  Team Handout</vt:lpstr>
      <vt:lpstr>Refresh Your Vocabulary</vt:lpstr>
      <vt:lpstr>Let’s Start with our Student Teams</vt:lpstr>
      <vt:lpstr>Let’s Start With Our Student Teams</vt:lpstr>
      <vt:lpstr>Let’s Follow Up on Our Own</vt:lpstr>
      <vt:lpstr>End of Class Wrap Up and 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Sarah Hamshari</cp:lastModifiedBy>
  <cp:revision>12</cp:revision>
  <cp:lastPrinted>2017-07-07T16:17:37Z</cp:lastPrinted>
  <dcterms:created xsi:type="dcterms:W3CDTF">2017-07-11T23:58:30Z</dcterms:created>
  <dcterms:modified xsi:type="dcterms:W3CDTF">2017-07-19T15:15:06Z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