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19"/>
  </p:notesMasterIdLst>
  <p:sldIdLst>
    <p:sldId id="321" r:id="rId7"/>
    <p:sldId id="341" r:id="rId8"/>
    <p:sldId id="343" r:id="rId9"/>
    <p:sldId id="325" r:id="rId10"/>
    <p:sldId id="342" r:id="rId11"/>
    <p:sldId id="331" r:id="rId12"/>
    <p:sldId id="344" r:id="rId13"/>
    <p:sldId id="345" r:id="rId14"/>
    <p:sldId id="334" r:id="rId15"/>
    <p:sldId id="336" r:id="rId16"/>
    <p:sldId id="338" r:id="rId17"/>
    <p:sldId id="346"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F74C54-8AC4-4D07-8F5E-33F5D37B80E5}"/>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C6EC5E5-6F59-409F-96D4-B54BE4B656C4}"/>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34373FB7-D2FE-4A05-A0D8-CF2A19D9F6BD}" type="datetimeFigureOut">
              <a:rPr lang="en-US"/>
              <a:pPr>
                <a:defRPr/>
              </a:pPr>
              <a:t>7/26/2017</a:t>
            </a:fld>
            <a:endParaRPr lang="en-US"/>
          </a:p>
        </p:txBody>
      </p:sp>
      <p:sp>
        <p:nvSpPr>
          <p:cNvPr id="4" name="Slide Image Placeholder 3">
            <a:extLst>
              <a:ext uri="{FF2B5EF4-FFF2-40B4-BE49-F238E27FC236}">
                <a16:creationId xmlns:a16="http://schemas.microsoft.com/office/drawing/2014/main" id="{F4F7B664-CC5F-4B74-A750-21FF47ECB5E2}"/>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4529248-CC7E-4525-9A4C-0F84F5A7EEB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0E14146-D413-4CF5-9716-E165EF230394}"/>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DA22074-0E6C-4ADF-94EB-A06FB977053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547739F-C0FC-44A7-A180-13BE44F49D4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706BA8-B1E0-4745-B596-6FC1D9F79469}"/>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5F0986CB-2621-40AF-8AFF-F66836AC1ED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10D0482-FFF8-4E3B-B4D9-D27D3FD471B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0A5946E-9697-43D4-80B5-2025EA9D7408}"/>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78960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922CEB5-8CE5-460A-A998-B64E3514DFE1}"/>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3727241-4337-4A0A-B72F-B704E503F19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ECBCA22-E488-49C2-9E6C-98D0D67CCF5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99781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a:extLst>
              <a:ext uri="{FF2B5EF4-FFF2-40B4-BE49-F238E27FC236}">
                <a16:creationId xmlns:a16="http://schemas.microsoft.com/office/drawing/2014/main" id="{714DADCE-3561-4581-A926-B330BAF80781}"/>
              </a:ext>
            </a:extLst>
          </p:cNvPr>
          <p:cNvSpPr>
            <a:spLocks noGrp="1" noChangeArrowheads="1"/>
          </p:cNvSpPr>
          <p:nvPr>
            <p:ph type="ftr"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endParaRPr lang="en-US">
              <a:cs typeface="Arial" pitchFamily="34" charset="0"/>
            </a:endParaRPr>
          </a:p>
        </p:txBody>
      </p:sp>
      <p:sp>
        <p:nvSpPr>
          <p:cNvPr id="5" name="Rectangle 6">
            <a:extLst>
              <a:ext uri="{FF2B5EF4-FFF2-40B4-BE49-F238E27FC236}">
                <a16:creationId xmlns:a16="http://schemas.microsoft.com/office/drawing/2014/main" id="{AD4AFB88-1490-40E0-9D29-576152B6A16E}"/>
              </a:ext>
            </a:extLst>
          </p:cNvPr>
          <p:cNvSpPr>
            <a:spLocks noGrp="1" noChangeArrowheads="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165C10A0-7B61-46EB-BF7D-E317840B70C0}" type="slidenum">
              <a:rPr lang="en-US"/>
              <a:pPr>
                <a:defRPr/>
              </a:pPr>
              <a:t>‹#›</a:t>
            </a:fld>
            <a:endParaRPr lang="en-US"/>
          </a:p>
        </p:txBody>
      </p:sp>
    </p:spTree>
    <p:extLst>
      <p:ext uri="{BB962C8B-B14F-4D97-AF65-F5344CB8AC3E}">
        <p14:creationId xmlns:p14="http://schemas.microsoft.com/office/powerpoint/2010/main" val="2103159470"/>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535188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37932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79543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7156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762817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1527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538353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7235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0DE02F-A835-4E72-9FD6-1C209E4628D0}"/>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4A1FE611-0DEF-444D-9C6E-9C908C17C10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87BDE06-21B3-4C1C-B85C-96258EBE04A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55203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91103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373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9389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248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2668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184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443F888-9A8C-4A97-9C9E-3F1ED5E6F94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735308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9AAF78A-CD39-42E2-8E87-117CD8791A1D}"/>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96EE032-C6E0-4683-8CC4-77E6E3C18E0C}"/>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AE81C4C-BEE1-4D12-B57C-7348215CC21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6856697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BACD49C-D178-45DD-97AC-983259E61A6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B8102F8-B485-409B-B5A7-973EA7AB9B82}"/>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AC4B5-2577-44C2-8667-03AE3DE26E1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40BB69B8-29F1-46EE-ACB8-7501175DB42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D448BD17-9E25-43B6-8661-2A3AA2D9D2BD}"/>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334F813-52B7-48B6-8C5D-A1DBCD2D6B5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E6010ED6-C5C7-4B1B-9219-96C8859A48C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9652CC1-B775-408A-93C0-8CA32D0CC427}"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8"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95281064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FA55B0-E010-424E-A6DD-0D7C2219BFF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Copyright Laws &amp; Regulations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F71A-2B1D-4E7D-BB85-BB6D6A2CD2DA}"/>
              </a:ext>
            </a:extLst>
          </p:cNvPr>
          <p:cNvSpPr>
            <a:spLocks noGrp="1"/>
          </p:cNvSpPr>
          <p:nvPr>
            <p:ph type="title"/>
          </p:nvPr>
        </p:nvSpPr>
        <p:spPr/>
        <p:txBody>
          <a:bodyPr/>
          <a:lstStyle/>
          <a:p>
            <a:r>
              <a:rPr lang="en-US" dirty="0"/>
              <a:t>III. Use of Copyrighted Works</a:t>
            </a:r>
          </a:p>
        </p:txBody>
      </p:sp>
      <p:sp>
        <p:nvSpPr>
          <p:cNvPr id="3" name="Content Placeholder 2">
            <a:extLst>
              <a:ext uri="{FF2B5EF4-FFF2-40B4-BE49-F238E27FC236}">
                <a16:creationId xmlns:a16="http://schemas.microsoft.com/office/drawing/2014/main" id="{F8B480FA-446F-44F7-9E8E-FBC8DCEC6139}"/>
              </a:ext>
            </a:extLst>
          </p:cNvPr>
          <p:cNvSpPr>
            <a:spLocks noGrp="1"/>
          </p:cNvSpPr>
          <p:nvPr>
            <p:ph sz="half" idx="1"/>
          </p:nvPr>
        </p:nvSpPr>
        <p:spPr/>
        <p:txBody>
          <a:bodyPr/>
          <a:lstStyle/>
          <a:p>
            <a:r>
              <a:rPr lang="en-US" dirty="0"/>
              <a:t>Fair Use Doctrine</a:t>
            </a:r>
          </a:p>
          <a:p>
            <a:pPr lvl="1"/>
            <a:r>
              <a:rPr lang="en-US" dirty="0"/>
              <a:t>A guideline that determines how much a copyrighted item can be used legally without permission</a:t>
            </a:r>
          </a:p>
          <a:p>
            <a:pPr lvl="1"/>
            <a:r>
              <a:rPr lang="en-US" dirty="0"/>
              <a:t>Section 107 of Title 17 U.S. code contains exceptions for reproduction of a particular work</a:t>
            </a:r>
          </a:p>
          <a:p>
            <a:pPr lvl="1"/>
            <a:endParaRPr lang="en-US" dirty="0"/>
          </a:p>
          <a:p>
            <a:pPr marL="0" lvl="1" indent="0">
              <a:buNone/>
            </a:pPr>
            <a:r>
              <a:rPr lang="en-US" dirty="0"/>
              <a:t>Exceptions are</a:t>
            </a:r>
          </a:p>
          <a:p>
            <a:pPr lvl="1"/>
            <a:r>
              <a:rPr lang="en-US" dirty="0"/>
              <a:t>Criticism, comment, news reporting, teaching, scholarship, and research</a:t>
            </a:r>
          </a:p>
          <a:p>
            <a:pPr lvl="1"/>
            <a:r>
              <a:rPr lang="en-US" dirty="0"/>
              <a:t>Public domain items/works</a:t>
            </a:r>
          </a:p>
          <a:p>
            <a:pPr marL="0" lvl="1" indent="0">
              <a:buNone/>
            </a:pPr>
            <a:r>
              <a:rPr lang="en-US" dirty="0"/>
              <a:t>	</a:t>
            </a:r>
          </a:p>
          <a:p>
            <a:r>
              <a:rPr lang="en-US" dirty="0"/>
              <a:t>	</a:t>
            </a:r>
          </a:p>
          <a:p>
            <a:endParaRPr lang="en-US" dirty="0"/>
          </a:p>
        </p:txBody>
      </p:sp>
      <p:sp>
        <p:nvSpPr>
          <p:cNvPr id="7" name="Rectangle 6">
            <a:extLst>
              <a:ext uri="{FF2B5EF4-FFF2-40B4-BE49-F238E27FC236}">
                <a16:creationId xmlns:a16="http://schemas.microsoft.com/office/drawing/2014/main" id="{6E9C9C7D-79A9-4C01-9948-EB7DF68E5B4D}"/>
              </a:ext>
            </a:extLst>
          </p:cNvPr>
          <p:cNvSpPr>
            <a:spLocks noChangeArrowheads="1"/>
          </p:cNvSpPr>
          <p:nvPr/>
        </p:nvSpPr>
        <p:spPr bwMode="auto">
          <a:xfrm>
            <a:off x="740664" y="6122580"/>
            <a:ext cx="108326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1600" dirty="0">
                <a:latin typeface="Open Sans" panose="020B0606030504020204"/>
              </a:rPr>
              <a:t>Permission: consent to use a work by reproducing it in some other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1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3329-02F8-45D7-9CDF-1A5F1C8ABFE5}"/>
              </a:ext>
            </a:extLst>
          </p:cNvPr>
          <p:cNvSpPr>
            <a:spLocks noGrp="1"/>
          </p:cNvSpPr>
          <p:nvPr>
            <p:ph type="title"/>
          </p:nvPr>
        </p:nvSpPr>
        <p:spPr/>
        <p:txBody>
          <a:bodyPr/>
          <a:lstStyle/>
          <a:p>
            <a:r>
              <a:rPr lang="en-US" dirty="0"/>
              <a:t>III. Use of Copyrighted works</a:t>
            </a:r>
          </a:p>
        </p:txBody>
      </p:sp>
      <p:sp>
        <p:nvSpPr>
          <p:cNvPr id="3" name="Content Placeholder 2">
            <a:extLst>
              <a:ext uri="{FF2B5EF4-FFF2-40B4-BE49-F238E27FC236}">
                <a16:creationId xmlns:a16="http://schemas.microsoft.com/office/drawing/2014/main" id="{AEBA7C6B-3362-4974-B809-0F6D9EFA8675}"/>
              </a:ext>
            </a:extLst>
          </p:cNvPr>
          <p:cNvSpPr>
            <a:spLocks noGrp="1"/>
          </p:cNvSpPr>
          <p:nvPr>
            <p:ph sz="half" idx="1"/>
          </p:nvPr>
        </p:nvSpPr>
        <p:spPr/>
        <p:txBody>
          <a:bodyPr/>
          <a:lstStyle/>
          <a:p>
            <a:r>
              <a:rPr lang="en-US" dirty="0"/>
              <a:t>Rules of thumb</a:t>
            </a:r>
          </a:p>
          <a:p>
            <a:pPr lvl="1"/>
            <a:r>
              <a:rPr lang="en-US" dirty="0"/>
              <a:t>Limit the use of copies to single chapters</a:t>
            </a:r>
          </a:p>
          <a:p>
            <a:pPr lvl="1"/>
            <a:r>
              <a:rPr lang="en-US" dirty="0"/>
              <a:t>Single articles from a journal issue</a:t>
            </a:r>
          </a:p>
          <a:p>
            <a:pPr lvl="1"/>
            <a:r>
              <a:rPr lang="en-US" dirty="0"/>
              <a:t>Several charts, graphs, and illustrations</a:t>
            </a:r>
          </a:p>
          <a:p>
            <a:pPr lvl="1"/>
            <a:r>
              <a:rPr lang="en-US" dirty="0"/>
              <a:t>Others small parts of a work</a:t>
            </a:r>
            <a:br>
              <a:rPr lang="en-US" dirty="0"/>
            </a:br>
            <a:r>
              <a:rPr lang="en-US" dirty="0"/>
              <a:t>	</a:t>
            </a:r>
          </a:p>
          <a:p>
            <a:r>
              <a:rPr lang="en-US" dirty="0"/>
              <a:t>	</a:t>
            </a:r>
          </a:p>
          <a:p>
            <a:endParaRPr lang="en-US" dirty="0"/>
          </a:p>
        </p:txBody>
      </p:sp>
      <p:sp>
        <p:nvSpPr>
          <p:cNvPr id="7" name="Rectangle 6">
            <a:extLst>
              <a:ext uri="{FF2B5EF4-FFF2-40B4-BE49-F238E27FC236}">
                <a16:creationId xmlns:a16="http://schemas.microsoft.com/office/drawing/2014/main" id="{E8FA645D-6DE9-41A4-A6AE-F9AF3DCAD3DF}"/>
              </a:ext>
            </a:extLst>
          </p:cNvPr>
          <p:cNvSpPr>
            <a:spLocks noChangeArrowheads="1"/>
          </p:cNvSpPr>
          <p:nvPr/>
        </p:nvSpPr>
        <p:spPr bwMode="auto">
          <a:xfrm>
            <a:off x="740664" y="6015038"/>
            <a:ext cx="9554274"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r>
              <a:rPr lang="en-US" altLang="en-US" sz="1600">
                <a:latin typeface="Open Sans" panose="020B0606030504020204"/>
              </a:rPr>
              <a:t>See also http://www.utsystem.edu/ogc/intellectualproperty/copypol2.htm#test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1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3329-02F8-45D7-9CDF-1A5F1C8ABFE5}"/>
              </a:ext>
            </a:extLst>
          </p:cNvPr>
          <p:cNvSpPr>
            <a:spLocks noGrp="1"/>
          </p:cNvSpPr>
          <p:nvPr>
            <p:ph type="title"/>
          </p:nvPr>
        </p:nvSpPr>
        <p:spPr/>
        <p:txBody>
          <a:bodyPr/>
          <a:lstStyle/>
          <a:p>
            <a:r>
              <a:rPr lang="en-US" dirty="0"/>
              <a:t>III. Use of Copyrighted works</a:t>
            </a:r>
          </a:p>
        </p:txBody>
      </p:sp>
      <p:sp>
        <p:nvSpPr>
          <p:cNvPr id="3" name="Content Placeholder 2">
            <a:extLst>
              <a:ext uri="{FF2B5EF4-FFF2-40B4-BE49-F238E27FC236}">
                <a16:creationId xmlns:a16="http://schemas.microsoft.com/office/drawing/2014/main" id="{AEBA7C6B-3362-4974-B809-0F6D9EFA8675}"/>
              </a:ext>
            </a:extLst>
          </p:cNvPr>
          <p:cNvSpPr>
            <a:spLocks noGrp="1"/>
          </p:cNvSpPr>
          <p:nvPr>
            <p:ph sz="half" idx="1"/>
          </p:nvPr>
        </p:nvSpPr>
        <p:spPr/>
        <p:txBody>
          <a:bodyPr/>
          <a:lstStyle/>
          <a:p>
            <a:r>
              <a:rPr lang="en-US" dirty="0"/>
              <a:t>Caveats</a:t>
            </a:r>
          </a:p>
          <a:p>
            <a:pPr lvl="1"/>
            <a:r>
              <a:rPr lang="en-US" dirty="0"/>
              <a:t>There is no specific number of words, lines, or notes that may be safely be taken without permission</a:t>
            </a:r>
          </a:p>
          <a:p>
            <a:pPr lvl="1"/>
            <a:r>
              <a:rPr lang="en-US" dirty="0"/>
              <a:t>Acknowledging the source of the copyrighted material does not substitute for obtaining permission</a:t>
            </a:r>
          </a:p>
          <a:p>
            <a:pPr lvl="1"/>
            <a:endParaRPr lang="en-US" dirty="0"/>
          </a:p>
          <a:p>
            <a:pPr marL="0" lvl="1" indent="0">
              <a:buNone/>
            </a:pPr>
            <a:r>
              <a:rPr lang="en-US" dirty="0"/>
              <a:t>Bottom Line</a:t>
            </a:r>
          </a:p>
          <a:p>
            <a:pPr lvl="1"/>
            <a:r>
              <a:rPr lang="en-US" dirty="0"/>
              <a:t>Document your research at all times (bibliography &amp; footnotes)</a:t>
            </a:r>
          </a:p>
          <a:p>
            <a:pPr lvl="1"/>
            <a:r>
              <a:rPr lang="en-US" dirty="0"/>
              <a:t>If you publish copyrighted work on your own website or in another publication, get written permission.</a:t>
            </a:r>
            <a:br>
              <a:rPr lang="en-US" dirty="0"/>
            </a:br>
            <a:r>
              <a:rPr lang="en-US" dirty="0"/>
              <a:t>	</a:t>
            </a:r>
          </a:p>
          <a:p>
            <a:r>
              <a:rPr lang="en-US" dirty="0"/>
              <a:t>	</a:t>
            </a:r>
          </a:p>
          <a:p>
            <a:endParaRPr lang="en-US" dirty="0"/>
          </a:p>
        </p:txBody>
      </p:sp>
    </p:spTree>
    <p:extLst>
      <p:ext uri="{BB962C8B-B14F-4D97-AF65-F5344CB8AC3E}">
        <p14:creationId xmlns:p14="http://schemas.microsoft.com/office/powerpoint/2010/main" val="159593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8E7-C884-448D-BF51-5F1C3B294A18}"/>
              </a:ext>
            </a:extLst>
          </p:cNvPr>
          <p:cNvSpPr>
            <a:spLocks noGrp="1"/>
          </p:cNvSpPr>
          <p:nvPr>
            <p:ph type="title"/>
          </p:nvPr>
        </p:nvSpPr>
        <p:spPr/>
        <p:txBody>
          <a:bodyPr/>
          <a:lstStyle/>
          <a:p>
            <a:r>
              <a:rPr lang="en-US" dirty="0"/>
              <a:t>I.  What is Copyright?</a:t>
            </a:r>
          </a:p>
        </p:txBody>
      </p:sp>
      <p:sp>
        <p:nvSpPr>
          <p:cNvPr id="3" name="Content Placeholder 2">
            <a:extLst>
              <a:ext uri="{FF2B5EF4-FFF2-40B4-BE49-F238E27FC236}">
                <a16:creationId xmlns:a16="http://schemas.microsoft.com/office/drawing/2014/main" id="{E442A216-CB01-43AF-9B8A-A7E018BCC3F0}"/>
              </a:ext>
            </a:extLst>
          </p:cNvPr>
          <p:cNvSpPr>
            <a:spLocks noGrp="1"/>
          </p:cNvSpPr>
          <p:nvPr>
            <p:ph sz="half" idx="1"/>
          </p:nvPr>
        </p:nvSpPr>
        <p:spPr/>
        <p:txBody>
          <a:bodyPr/>
          <a:lstStyle/>
          <a:p>
            <a:r>
              <a:rPr lang="en-US" dirty="0"/>
              <a:t>Title 17  of U. S. Code</a:t>
            </a:r>
          </a:p>
          <a:p>
            <a:pPr marL="514350" indent="-514350">
              <a:buClr>
                <a:srgbClr val="C00000"/>
              </a:buClr>
              <a:buFont typeface="+mj-lt"/>
              <a:buAutoNum type="arabicPeriod"/>
            </a:pPr>
            <a:r>
              <a:rPr lang="en-US" dirty="0"/>
              <a:t>Protection provided by law </a:t>
            </a:r>
          </a:p>
          <a:p>
            <a:pPr marL="514350" indent="-514350">
              <a:buClr>
                <a:srgbClr val="C00000"/>
              </a:buClr>
              <a:buFont typeface="+mj-lt"/>
              <a:buAutoNum type="arabicPeriod"/>
            </a:pPr>
            <a:r>
              <a:rPr lang="en-US" dirty="0"/>
              <a:t>Protects the authors of “original works” </a:t>
            </a:r>
          </a:p>
          <a:p>
            <a:pPr marL="514350" indent="-514350">
              <a:buClr>
                <a:srgbClr val="C00000"/>
              </a:buClr>
              <a:buFont typeface="+mj-lt"/>
              <a:buAutoNum type="arabicPeriod"/>
            </a:pPr>
            <a:endParaRPr lang="en-US" dirty="0"/>
          </a:p>
          <a:p>
            <a:pPr>
              <a:buClr>
                <a:srgbClr val="C00000"/>
              </a:buClr>
            </a:pPr>
            <a:r>
              <a:rPr lang="en-US" dirty="0"/>
              <a:t>Copyright (©) – a form of protection grounded in the U.S. Constitution and granted by law for original works of authorship fixed in a tangible medium of expression.</a:t>
            </a:r>
          </a:p>
          <a:p>
            <a:pPr marL="514350" indent="-514350">
              <a:buClr>
                <a:srgbClr val="C00000"/>
              </a:buClr>
              <a:buFont typeface="+mj-lt"/>
              <a:buAutoNum type="arabicPeriod"/>
            </a:pPr>
            <a:endParaRPr lang="en-US" dirty="0"/>
          </a:p>
        </p:txBody>
      </p:sp>
    </p:spTree>
    <p:extLst>
      <p:ext uri="{BB962C8B-B14F-4D97-AF65-F5344CB8AC3E}">
        <p14:creationId xmlns:p14="http://schemas.microsoft.com/office/powerpoint/2010/main" val="29627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8E7-C884-448D-BF51-5F1C3B294A18}"/>
              </a:ext>
            </a:extLst>
          </p:cNvPr>
          <p:cNvSpPr>
            <a:spLocks noGrp="1"/>
          </p:cNvSpPr>
          <p:nvPr>
            <p:ph type="title"/>
          </p:nvPr>
        </p:nvSpPr>
        <p:spPr/>
        <p:txBody>
          <a:bodyPr/>
          <a:lstStyle/>
          <a:p>
            <a:r>
              <a:rPr lang="en-US" dirty="0"/>
              <a:t>I.  What is Copyright?</a:t>
            </a:r>
          </a:p>
        </p:txBody>
      </p:sp>
      <p:sp>
        <p:nvSpPr>
          <p:cNvPr id="7" name="Content Placeholder 6">
            <a:extLst>
              <a:ext uri="{FF2B5EF4-FFF2-40B4-BE49-F238E27FC236}">
                <a16:creationId xmlns:a16="http://schemas.microsoft.com/office/drawing/2014/main" id="{74EBEED8-BEF7-4D3C-B478-C1AF350526E8}"/>
              </a:ext>
            </a:extLst>
          </p:cNvPr>
          <p:cNvSpPr>
            <a:spLocks noGrp="1"/>
          </p:cNvSpPr>
          <p:nvPr>
            <p:ph sz="half" idx="1"/>
          </p:nvPr>
        </p:nvSpPr>
        <p:spPr/>
        <p:txBody>
          <a:bodyPr/>
          <a:lstStyle/>
          <a:p>
            <a:pPr lvl="1"/>
            <a:r>
              <a:rPr lang="en-US" dirty="0"/>
              <a:t>What copyright is not:</a:t>
            </a:r>
          </a:p>
          <a:p>
            <a:pPr marL="514350" indent="-514350">
              <a:buClr>
                <a:srgbClr val="C00000"/>
              </a:buClr>
              <a:buFont typeface="+mj-lt"/>
              <a:buAutoNum type="arabicPeriod"/>
            </a:pPr>
            <a:r>
              <a:rPr lang="en-US" dirty="0"/>
              <a:t>Patent: a short-term monopoly </a:t>
            </a:r>
          </a:p>
          <a:p>
            <a:pPr marL="514350" indent="-514350">
              <a:buClr>
                <a:srgbClr val="C00000"/>
              </a:buClr>
              <a:buFont typeface="+mj-lt"/>
              <a:buAutoNum type="arabicPeriod"/>
            </a:pPr>
            <a:r>
              <a:rPr lang="en-US" dirty="0"/>
              <a:t>Trademark: identifying a product or service in the marketplace </a:t>
            </a:r>
          </a:p>
          <a:p>
            <a:pPr marL="514350" indent="-514350">
              <a:buClr>
                <a:srgbClr val="C00000"/>
              </a:buClr>
              <a:buFont typeface="+mj-lt"/>
              <a:buAutoNum type="arabicPeriod"/>
            </a:pPr>
            <a:endParaRPr lang="en-US" dirty="0"/>
          </a:p>
          <a:p>
            <a:pPr lvl="1">
              <a:buClr>
                <a:srgbClr val="C00000"/>
              </a:buClr>
            </a:pPr>
            <a:r>
              <a:rPr lang="en-US" dirty="0"/>
              <a:t>Available to</a:t>
            </a:r>
          </a:p>
          <a:p>
            <a:pPr marL="514350" indent="-514350">
              <a:buClr>
                <a:srgbClr val="C00000"/>
              </a:buClr>
              <a:buFont typeface="+mj-lt"/>
              <a:buAutoNum type="arabicPeriod"/>
            </a:pPr>
            <a:r>
              <a:rPr lang="en-US" dirty="0"/>
              <a:t>Published and unpublished works </a:t>
            </a:r>
          </a:p>
          <a:p>
            <a:pPr marL="514350" indent="-514350">
              <a:buClr>
                <a:srgbClr val="C00000"/>
              </a:buClr>
              <a:buFont typeface="+mj-lt"/>
              <a:buAutoNum type="arabicPeriod"/>
            </a:pPr>
            <a:r>
              <a:rPr lang="en-US" dirty="0"/>
              <a:t>Section 106 of 1976 Copyright Act </a:t>
            </a:r>
          </a:p>
          <a:p>
            <a:pPr marL="514350" indent="-514350">
              <a:buClr>
                <a:srgbClr val="C00000"/>
              </a:buClr>
              <a:buFont typeface="+mj-lt"/>
              <a:buAutoNum type="arabicPeriod"/>
            </a:pP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8E7-C884-448D-BF51-5F1C3B294A18}"/>
              </a:ext>
            </a:extLst>
          </p:cNvPr>
          <p:cNvSpPr>
            <a:spLocks noGrp="1"/>
          </p:cNvSpPr>
          <p:nvPr>
            <p:ph type="title"/>
          </p:nvPr>
        </p:nvSpPr>
        <p:spPr/>
        <p:txBody>
          <a:bodyPr/>
          <a:lstStyle/>
          <a:p>
            <a:r>
              <a:rPr lang="en-US" dirty="0"/>
              <a:t>I.  What is Copyright?</a:t>
            </a:r>
          </a:p>
        </p:txBody>
      </p:sp>
      <p:sp>
        <p:nvSpPr>
          <p:cNvPr id="3" name="Content Placeholder 2">
            <a:extLst>
              <a:ext uri="{FF2B5EF4-FFF2-40B4-BE49-F238E27FC236}">
                <a16:creationId xmlns:a16="http://schemas.microsoft.com/office/drawing/2014/main" id="{E442A216-CB01-43AF-9B8A-A7E018BCC3F0}"/>
              </a:ext>
            </a:extLst>
          </p:cNvPr>
          <p:cNvSpPr>
            <a:spLocks noGrp="1"/>
          </p:cNvSpPr>
          <p:nvPr>
            <p:ph sz="half" idx="1"/>
          </p:nvPr>
        </p:nvSpPr>
        <p:spPr>
          <a:xfrm>
            <a:off x="740664" y="1420420"/>
            <a:ext cx="11055750" cy="4100099"/>
          </a:xfrm>
        </p:spPr>
        <p:txBody>
          <a:bodyPr/>
          <a:lstStyle/>
          <a:p>
            <a:r>
              <a:rPr lang="en-US" dirty="0"/>
              <a:t>Copyright gives exclusive rights and ability to authorize </a:t>
            </a:r>
          </a:p>
          <a:p>
            <a:pPr lvl="1"/>
            <a:r>
              <a:rPr lang="en-US" dirty="0"/>
              <a:t>Reproduction of work in copies or phonorecords </a:t>
            </a:r>
          </a:p>
          <a:p>
            <a:pPr lvl="1"/>
            <a:r>
              <a:rPr lang="en-US" dirty="0"/>
              <a:t>Derivative works based upon the work</a:t>
            </a:r>
          </a:p>
          <a:p>
            <a:pPr lvl="1"/>
            <a:r>
              <a:rPr lang="en-US" dirty="0"/>
              <a:t>Distribution of copies publicly by sale, transfer of ownership, rental, lease, or lending</a:t>
            </a:r>
          </a:p>
          <a:p>
            <a:pPr lvl="1"/>
            <a:r>
              <a:rPr lang="en-US" dirty="0"/>
              <a:t>Performance of the work publicly</a:t>
            </a:r>
          </a:p>
          <a:p>
            <a:pPr lvl="1"/>
            <a:r>
              <a:rPr lang="en-US" dirty="0"/>
              <a:t>Display of the work publicly</a:t>
            </a:r>
          </a:p>
          <a:p>
            <a:pPr lvl="1"/>
            <a:r>
              <a:rPr lang="en-US" dirty="0"/>
              <a:t>Performance of sound recordings* in public by digital audio transmission </a:t>
            </a:r>
          </a:p>
          <a:p>
            <a:endParaRPr lang="en-US" dirty="0"/>
          </a:p>
        </p:txBody>
      </p:sp>
      <p:sp>
        <p:nvSpPr>
          <p:cNvPr id="4" name="Rectangle 3">
            <a:extLst>
              <a:ext uri="{FF2B5EF4-FFF2-40B4-BE49-F238E27FC236}">
                <a16:creationId xmlns:a16="http://schemas.microsoft.com/office/drawing/2014/main" id="{1A814262-E6E1-4D16-83AF-12E0331A7AB7}"/>
              </a:ext>
            </a:extLst>
          </p:cNvPr>
          <p:cNvSpPr/>
          <p:nvPr/>
        </p:nvSpPr>
        <p:spPr>
          <a:xfrm>
            <a:off x="740664" y="5657430"/>
            <a:ext cx="11242070" cy="338554"/>
          </a:xfrm>
          <a:prstGeom prst="rect">
            <a:avLst/>
          </a:prstGeom>
        </p:spPr>
        <p:txBody>
          <a:bodyPr wrap="square">
            <a:spAutoFit/>
          </a:bodyPr>
          <a:lstStyle/>
          <a:p>
            <a:r>
              <a:rPr lang="en-US" sz="1600" dirty="0">
                <a:latin typeface="Open Sans" panose="020B0606030504020204"/>
              </a:rPr>
              <a:t>* Sound recordings – “phonorecord”, cassette tapes, CDs, LPs, 45 i.e., disks, as well as other formats (e.g., Mp3)</a:t>
            </a:r>
          </a:p>
        </p:txBody>
      </p:sp>
    </p:spTree>
    <p:extLst>
      <p:ext uri="{BB962C8B-B14F-4D97-AF65-F5344CB8AC3E}">
        <p14:creationId xmlns:p14="http://schemas.microsoft.com/office/powerpoint/2010/main" val="3207313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48A40-D9BB-4D3D-855B-85519E3FC1BC}"/>
              </a:ext>
            </a:extLst>
          </p:cNvPr>
          <p:cNvSpPr>
            <a:spLocks noGrp="1"/>
          </p:cNvSpPr>
          <p:nvPr>
            <p:ph type="title"/>
          </p:nvPr>
        </p:nvSpPr>
        <p:spPr/>
        <p:txBody>
          <a:bodyPr/>
          <a:lstStyle/>
          <a:p>
            <a:r>
              <a:rPr lang="en-US" dirty="0"/>
              <a:t>I.  What is Copyright?</a:t>
            </a:r>
          </a:p>
        </p:txBody>
      </p:sp>
      <p:sp>
        <p:nvSpPr>
          <p:cNvPr id="3" name="Content Placeholder 2">
            <a:extLst>
              <a:ext uri="{FF2B5EF4-FFF2-40B4-BE49-F238E27FC236}">
                <a16:creationId xmlns:a16="http://schemas.microsoft.com/office/drawing/2014/main" id="{4974FEBE-D806-4C9B-8AA2-2E8C6CF79396}"/>
              </a:ext>
            </a:extLst>
          </p:cNvPr>
          <p:cNvSpPr>
            <a:spLocks noGrp="1"/>
          </p:cNvSpPr>
          <p:nvPr>
            <p:ph sz="half" idx="1"/>
          </p:nvPr>
        </p:nvSpPr>
        <p:spPr/>
        <p:txBody>
          <a:bodyPr/>
          <a:lstStyle/>
          <a:p>
            <a:r>
              <a:rPr lang="en-US" dirty="0"/>
              <a:t>Copyright protects</a:t>
            </a:r>
          </a:p>
          <a:p>
            <a:pPr lvl="1"/>
            <a:r>
              <a:rPr lang="en-US" dirty="0"/>
              <a:t>Literary works</a:t>
            </a:r>
          </a:p>
          <a:p>
            <a:pPr lvl="1"/>
            <a:r>
              <a:rPr lang="en-US" dirty="0"/>
              <a:t>Dramatic works</a:t>
            </a:r>
          </a:p>
          <a:p>
            <a:pPr lvl="1"/>
            <a:r>
              <a:rPr lang="en-US" dirty="0"/>
              <a:t>Musical works</a:t>
            </a:r>
          </a:p>
          <a:p>
            <a:pPr lvl="1"/>
            <a:r>
              <a:rPr lang="en-US" dirty="0"/>
              <a:t>Artistic works*</a:t>
            </a:r>
          </a:p>
          <a:p>
            <a:endParaRPr lang="en-US" dirty="0"/>
          </a:p>
        </p:txBody>
      </p:sp>
      <p:sp>
        <p:nvSpPr>
          <p:cNvPr id="12" name="Rectangle 4">
            <a:extLst>
              <a:ext uri="{FF2B5EF4-FFF2-40B4-BE49-F238E27FC236}">
                <a16:creationId xmlns:a16="http://schemas.microsoft.com/office/drawing/2014/main" id="{18B66DE8-448B-4921-8269-EB8ED26B00E6}"/>
              </a:ext>
            </a:extLst>
          </p:cNvPr>
          <p:cNvSpPr>
            <a:spLocks noChangeArrowheads="1"/>
          </p:cNvSpPr>
          <p:nvPr/>
        </p:nvSpPr>
        <p:spPr bwMode="auto">
          <a:xfrm>
            <a:off x="3035300" y="2057400"/>
            <a:ext cx="6654800" cy="482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42950" indent="-7429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800" dirty="0">
              <a:latin typeface="Century Schoolbook" panose="02040604050505020304" pitchFamily="18" charset="0"/>
              <a:cs typeface="Times New Roman" panose="02020603050405020304" pitchFamily="18" charset="0"/>
            </a:endParaRPr>
          </a:p>
        </p:txBody>
      </p:sp>
      <p:sp>
        <p:nvSpPr>
          <p:cNvPr id="14" name="Rectangle 6">
            <a:extLst>
              <a:ext uri="{FF2B5EF4-FFF2-40B4-BE49-F238E27FC236}">
                <a16:creationId xmlns:a16="http://schemas.microsoft.com/office/drawing/2014/main" id="{2BE68FE5-2DC8-47C9-BF3E-86E6D8748FA2}"/>
              </a:ext>
            </a:extLst>
          </p:cNvPr>
          <p:cNvSpPr>
            <a:spLocks noChangeArrowheads="1"/>
          </p:cNvSpPr>
          <p:nvPr/>
        </p:nvSpPr>
        <p:spPr bwMode="auto">
          <a:xfrm>
            <a:off x="740664" y="6240183"/>
            <a:ext cx="90837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742950" indent="-7429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dirty="0">
                <a:latin typeface="Open Sans" panose="020B0606030504020204"/>
              </a:rPr>
              <a:t>* Artistic works – </a:t>
            </a:r>
            <a:r>
              <a:rPr lang="en-US" altLang="en-US" sz="1600" dirty="0">
                <a:latin typeface="Open Sans" panose="020B0606030504020204"/>
                <a:cs typeface="Times New Roman" panose="02020603050405020304" pitchFamily="18" charset="0"/>
              </a:rPr>
              <a:t>poetry, novels, movies, songs, computer software, and architecture.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nodePh="1">
                                  <p:stCondLst>
                                    <p:cond delay="0"/>
                                  </p:stCondLst>
                                  <p:endCondLst>
                                    <p:cond evt="begin" delay="0">
                                      <p:tn val="5"/>
                                    </p:cond>
                                  </p:end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3000"/>
                                        <p:tgtEl>
                                          <p:spTgt spid="12">
                                            <p:txEl>
                                              <p:pRg st="0" end="0"/>
                                            </p:txEl>
                                          </p:spTgt>
                                        </p:tgtEl>
                                      </p:cBhvr>
                                    </p:animEffect>
                                  </p:childTnLst>
                                </p:cTn>
                              </p:par>
                            </p:childTnLst>
                          </p:cTn>
                        </p:par>
                        <p:par>
                          <p:cTn id="8" fill="hold" nodeType="afterGroup">
                            <p:stCondLst>
                              <p:cond delay="3000"/>
                            </p:stCondLst>
                            <p:childTnLst>
                              <p:par>
                                <p:cTn id="9" presetID="22" presetClass="entr" presetSubtype="8" fill="hold" nodeType="afterEffect">
                                  <p:stCondLst>
                                    <p:cond delay="150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wipe(left)">
                                      <p:cBhvr>
                                        <p:cTn id="11" dur="5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48A40-D9BB-4D3D-855B-85519E3FC1BC}"/>
              </a:ext>
            </a:extLst>
          </p:cNvPr>
          <p:cNvSpPr>
            <a:spLocks noGrp="1"/>
          </p:cNvSpPr>
          <p:nvPr>
            <p:ph type="title"/>
          </p:nvPr>
        </p:nvSpPr>
        <p:spPr/>
        <p:txBody>
          <a:bodyPr/>
          <a:lstStyle/>
          <a:p>
            <a:r>
              <a:rPr lang="en-US" dirty="0"/>
              <a:t>I.  What is Copyright?</a:t>
            </a:r>
          </a:p>
        </p:txBody>
      </p:sp>
      <p:sp>
        <p:nvSpPr>
          <p:cNvPr id="3" name="Content Placeholder 2">
            <a:extLst>
              <a:ext uri="{FF2B5EF4-FFF2-40B4-BE49-F238E27FC236}">
                <a16:creationId xmlns:a16="http://schemas.microsoft.com/office/drawing/2014/main" id="{4974FEBE-D806-4C9B-8AA2-2E8C6CF79396}"/>
              </a:ext>
            </a:extLst>
          </p:cNvPr>
          <p:cNvSpPr>
            <a:spLocks noGrp="1"/>
          </p:cNvSpPr>
          <p:nvPr>
            <p:ph sz="half" idx="1"/>
          </p:nvPr>
        </p:nvSpPr>
        <p:spPr/>
        <p:txBody>
          <a:bodyPr/>
          <a:lstStyle/>
          <a:p>
            <a:r>
              <a:rPr lang="en-US" dirty="0"/>
              <a:t>Copyright does not protect</a:t>
            </a:r>
          </a:p>
          <a:p>
            <a:pPr lvl="1"/>
            <a:r>
              <a:rPr lang="en-US" dirty="0"/>
              <a:t>Ideas</a:t>
            </a:r>
          </a:p>
          <a:p>
            <a:pPr lvl="1"/>
            <a:r>
              <a:rPr lang="en-US" dirty="0"/>
              <a:t>Facts</a:t>
            </a:r>
          </a:p>
          <a:p>
            <a:pPr lvl="1"/>
            <a:r>
              <a:rPr lang="en-US" dirty="0"/>
              <a:t>Systems</a:t>
            </a:r>
          </a:p>
          <a:p>
            <a:pPr lvl="1"/>
            <a:r>
              <a:rPr lang="en-US" dirty="0"/>
              <a:t>Methods of operation</a:t>
            </a:r>
          </a:p>
          <a:p>
            <a:r>
              <a:rPr lang="en-US" dirty="0"/>
              <a:t>However, it may protect the way these things are expressed</a:t>
            </a:r>
          </a:p>
          <a:p>
            <a:pPr lvl="1"/>
            <a:endParaRPr lang="en-US" dirty="0"/>
          </a:p>
          <a:p>
            <a:endParaRPr lang="en-US" dirty="0"/>
          </a:p>
        </p:txBody>
      </p:sp>
      <p:sp>
        <p:nvSpPr>
          <p:cNvPr id="12" name="Rectangle 4">
            <a:extLst>
              <a:ext uri="{FF2B5EF4-FFF2-40B4-BE49-F238E27FC236}">
                <a16:creationId xmlns:a16="http://schemas.microsoft.com/office/drawing/2014/main" id="{18B66DE8-448B-4921-8269-EB8ED26B00E6}"/>
              </a:ext>
            </a:extLst>
          </p:cNvPr>
          <p:cNvSpPr>
            <a:spLocks noChangeArrowheads="1"/>
          </p:cNvSpPr>
          <p:nvPr/>
        </p:nvSpPr>
        <p:spPr bwMode="auto">
          <a:xfrm>
            <a:off x="3035300" y="2057400"/>
            <a:ext cx="6654800" cy="482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42950" indent="-7429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800" dirty="0">
              <a:latin typeface="Century Schoolbook" panose="02040604050505020304" pitchFamily="18" charset="0"/>
              <a:cs typeface="Times New Roman" panose="02020603050405020304" pitchFamily="18" charset="0"/>
            </a:endParaRPr>
          </a:p>
        </p:txBody>
      </p:sp>
    </p:spTree>
    <p:extLst>
      <p:ext uri="{BB962C8B-B14F-4D97-AF65-F5344CB8AC3E}">
        <p14:creationId xmlns:p14="http://schemas.microsoft.com/office/powerpoint/2010/main" val="41228327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nodePh="1">
                                  <p:stCondLst>
                                    <p:cond delay="0"/>
                                  </p:stCondLst>
                                  <p:endCondLst>
                                    <p:cond evt="begin" delay="0">
                                      <p:tn val="5"/>
                                    </p:cond>
                                  </p:end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3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48A40-D9BB-4D3D-855B-85519E3FC1BC}"/>
              </a:ext>
            </a:extLst>
          </p:cNvPr>
          <p:cNvSpPr>
            <a:spLocks noGrp="1"/>
          </p:cNvSpPr>
          <p:nvPr>
            <p:ph type="title"/>
          </p:nvPr>
        </p:nvSpPr>
        <p:spPr/>
        <p:txBody>
          <a:bodyPr/>
          <a:lstStyle/>
          <a:p>
            <a:r>
              <a:rPr lang="en-US" dirty="0"/>
              <a:t>I.  What is Copyright?</a:t>
            </a:r>
          </a:p>
        </p:txBody>
      </p:sp>
      <p:sp>
        <p:nvSpPr>
          <p:cNvPr id="3" name="Content Placeholder 2">
            <a:extLst>
              <a:ext uri="{FF2B5EF4-FFF2-40B4-BE49-F238E27FC236}">
                <a16:creationId xmlns:a16="http://schemas.microsoft.com/office/drawing/2014/main" id="{4974FEBE-D806-4C9B-8AA2-2E8C6CF79396}"/>
              </a:ext>
            </a:extLst>
          </p:cNvPr>
          <p:cNvSpPr>
            <a:spLocks noGrp="1"/>
          </p:cNvSpPr>
          <p:nvPr>
            <p:ph sz="half" idx="1"/>
          </p:nvPr>
        </p:nvSpPr>
        <p:spPr/>
        <p:txBody>
          <a:bodyPr/>
          <a:lstStyle/>
          <a:p>
            <a:pPr marL="0" lvl="1" indent="0">
              <a:buNone/>
            </a:pPr>
            <a:r>
              <a:rPr lang="en-US" dirty="0"/>
              <a:t>When is the work protected?</a:t>
            </a:r>
          </a:p>
          <a:p>
            <a:pPr lvl="1"/>
            <a:r>
              <a:rPr lang="en-US" dirty="0"/>
              <a:t>The moment it is created and fixed in a tangible form</a:t>
            </a:r>
          </a:p>
          <a:p>
            <a:pPr lvl="1"/>
            <a:r>
              <a:rPr lang="en-US" dirty="0"/>
              <a:t>It is visible either directly or with the aid of a machine or device</a:t>
            </a:r>
          </a:p>
        </p:txBody>
      </p:sp>
      <p:sp>
        <p:nvSpPr>
          <p:cNvPr id="12" name="Rectangle 4">
            <a:extLst>
              <a:ext uri="{FF2B5EF4-FFF2-40B4-BE49-F238E27FC236}">
                <a16:creationId xmlns:a16="http://schemas.microsoft.com/office/drawing/2014/main" id="{18B66DE8-448B-4921-8269-EB8ED26B00E6}"/>
              </a:ext>
            </a:extLst>
          </p:cNvPr>
          <p:cNvSpPr>
            <a:spLocks noChangeArrowheads="1"/>
          </p:cNvSpPr>
          <p:nvPr/>
        </p:nvSpPr>
        <p:spPr bwMode="auto">
          <a:xfrm>
            <a:off x="3035300" y="2057400"/>
            <a:ext cx="6654800" cy="482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42950" indent="-7429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800" dirty="0">
              <a:latin typeface="Century Schoolbook" panose="02040604050505020304" pitchFamily="18" charset="0"/>
              <a:cs typeface="Times New Roman" panose="02020603050405020304" pitchFamily="18" charset="0"/>
            </a:endParaRPr>
          </a:p>
        </p:txBody>
      </p:sp>
    </p:spTree>
    <p:extLst>
      <p:ext uri="{BB962C8B-B14F-4D97-AF65-F5344CB8AC3E}">
        <p14:creationId xmlns:p14="http://schemas.microsoft.com/office/powerpoint/2010/main" val="3670759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nodePh="1">
                                  <p:stCondLst>
                                    <p:cond delay="0"/>
                                  </p:stCondLst>
                                  <p:endCondLst>
                                    <p:cond evt="begin" delay="0">
                                      <p:tn val="5"/>
                                    </p:cond>
                                  </p:end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3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2191-A985-4CE8-AE9B-389F0396E8D0}"/>
              </a:ext>
            </a:extLst>
          </p:cNvPr>
          <p:cNvSpPr>
            <a:spLocks noGrp="1"/>
          </p:cNvSpPr>
          <p:nvPr>
            <p:ph type="title"/>
          </p:nvPr>
        </p:nvSpPr>
        <p:spPr/>
        <p:txBody>
          <a:bodyPr/>
          <a:lstStyle/>
          <a:p>
            <a:r>
              <a:rPr lang="en-US" dirty="0"/>
              <a:t>II.  Registration of Copyright</a:t>
            </a:r>
          </a:p>
        </p:txBody>
      </p:sp>
      <p:sp>
        <p:nvSpPr>
          <p:cNvPr id="3" name="Content Placeholder 2">
            <a:extLst>
              <a:ext uri="{FF2B5EF4-FFF2-40B4-BE49-F238E27FC236}">
                <a16:creationId xmlns:a16="http://schemas.microsoft.com/office/drawing/2014/main" id="{FA4C0F15-A5B3-49B4-ABF8-C2F5BFD89F41}"/>
              </a:ext>
            </a:extLst>
          </p:cNvPr>
          <p:cNvSpPr>
            <a:spLocks noGrp="1"/>
          </p:cNvSpPr>
          <p:nvPr>
            <p:ph sz="half" idx="1"/>
          </p:nvPr>
        </p:nvSpPr>
        <p:spPr/>
        <p:txBody>
          <a:bodyPr/>
          <a:lstStyle/>
          <a:p>
            <a:pPr lvl="1"/>
            <a:r>
              <a:rPr lang="en-US" dirty="0"/>
              <a:t>Rights of registration</a:t>
            </a:r>
          </a:p>
          <a:p>
            <a:pPr lvl="2"/>
            <a:r>
              <a:rPr lang="en-US" dirty="0"/>
              <a:t>Registration is voluntary</a:t>
            </a:r>
          </a:p>
          <a:p>
            <a:pPr lvl="2"/>
            <a:r>
              <a:rPr lang="en-US" dirty="0"/>
              <a:t>Copyright exists from the moment the work is created</a:t>
            </a:r>
          </a:p>
          <a:p>
            <a:pPr lvl="2"/>
            <a:r>
              <a:rPr lang="en-US" dirty="0"/>
              <a:t>To file a lawsuit for infringement, you will have to register</a:t>
            </a:r>
          </a:p>
          <a:p>
            <a:pPr lvl="2"/>
            <a:endParaRPr lang="en-US" dirty="0"/>
          </a:p>
          <a:p>
            <a:pPr lvl="1"/>
            <a:r>
              <a:rPr lang="en-US" dirty="0"/>
              <a:t>Copyright term depends on many factors:</a:t>
            </a:r>
          </a:p>
          <a:p>
            <a:pPr lvl="2"/>
            <a:r>
              <a:rPr lang="en-US" dirty="0"/>
              <a:t>Individuals: the life of the author(s) plus an additional 70 years</a:t>
            </a:r>
          </a:p>
          <a:p>
            <a:pPr lvl="2"/>
            <a:r>
              <a:rPr lang="en-US" dirty="0"/>
              <a:t>Corporations: for contract-out work and certain other works, copyright protection lasts 95 years from first publication</a:t>
            </a:r>
          </a:p>
          <a:p>
            <a:pPr lvl="1"/>
            <a:endParaRPr lang="en-US" dirty="0"/>
          </a:p>
          <a:p>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56ea17bb-c96d-4826-b465-01eec0dd23dd"/>
    <ds:schemaRef ds:uri="http://schemas.microsoft.com/sharepoint/v3"/>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elements/1.1/"/>
    <ds:schemaRef ds:uri="http://www.w3.org/XML/1998/namespace"/>
    <ds:schemaRef ds:uri="05d88611-e516-4d1a-b12e-39107e78b3d0"/>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92</TotalTime>
  <Words>573</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.AppleSystemUIFont</vt:lpstr>
      <vt:lpstr>Arial</vt:lpstr>
      <vt:lpstr>Calibri</vt:lpstr>
      <vt:lpstr>Century Schoolbook</vt:lpstr>
      <vt:lpstr>Open Sans</vt:lpstr>
      <vt:lpstr>Open Sans SemiBold</vt:lpstr>
      <vt:lpstr>Times New Roman</vt:lpstr>
      <vt:lpstr>2_Office Theme</vt:lpstr>
      <vt:lpstr>3_Office Theme</vt:lpstr>
      <vt:lpstr>4_Office Theme</vt:lpstr>
      <vt:lpstr>PowerPoint Presentation</vt:lpstr>
      <vt:lpstr>PowerPoint Presentation</vt:lpstr>
      <vt:lpstr>I.  What is Copyright?</vt:lpstr>
      <vt:lpstr>I.  What is Copyright?</vt:lpstr>
      <vt:lpstr>I.  What is Copyright?</vt:lpstr>
      <vt:lpstr>I.  What is Copyright?</vt:lpstr>
      <vt:lpstr>I.  What is Copyright?</vt:lpstr>
      <vt:lpstr>I.  What is Copyright?</vt:lpstr>
      <vt:lpstr>II.  Registration of Copyright</vt:lpstr>
      <vt:lpstr>III. Use of Copyrighted Works</vt:lpstr>
      <vt:lpstr>III. Use of Copyrighted works</vt:lpstr>
      <vt:lpstr>III. Use of Copyrighted 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22</cp:revision>
  <cp:lastPrinted>2017-07-07T16:17:37Z</cp:lastPrinted>
  <dcterms:created xsi:type="dcterms:W3CDTF">2017-07-11T23:58:30Z</dcterms:created>
  <dcterms:modified xsi:type="dcterms:W3CDTF">2017-07-26T13:49:15Z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