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31" r:id="rId10"/>
    <p:sldId id="332" r:id="rId11"/>
    <p:sldId id="333" r:id="rId12"/>
    <p:sldId id="334" r:id="rId13"/>
    <p:sldId id="335" r:id="rId14"/>
    <p:sldId id="336" r:id="rId15"/>
    <p:sldId id="325" r:id="rId16"/>
    <p:sldId id="337" r:id="rId17"/>
    <p:sldId id="327" r:id="rId18"/>
    <p:sldId id="338" r:id="rId19"/>
    <p:sldId id="341" r:id="rId20"/>
    <p:sldId id="339" r:id="rId21"/>
    <p:sldId id="343" r:id="rId22"/>
    <p:sldId id="328" r:id="rId23"/>
    <p:sldId id="344" r:id="rId24"/>
    <p:sldId id="329" r:id="rId25"/>
    <p:sldId id="345" r:id="rId26"/>
    <p:sldId id="346" r:id="rId27"/>
    <p:sldId id="33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734" autoAdjust="0"/>
  </p:normalViewPr>
  <p:slideViewPr>
    <p:cSldViewPr snapToGrid="0">
      <p:cViewPr varScale="1">
        <p:scale>
          <a:sx n="78" d="100"/>
          <a:sy n="78" d="100"/>
        </p:scale>
        <p:origin x="878"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notes: Explain that</a:t>
            </a:r>
            <a:r>
              <a:rPr lang="en-US" baseline="0" dirty="0"/>
              <a:t> as a professional designer, you are able to purchase fabrics, notions and supplies at wholesale prices instead of marked up retail prices, like what would be found at a local fabric store.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6366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note:</a:t>
            </a:r>
            <a:r>
              <a:rPr lang="en-US" baseline="0" dirty="0"/>
              <a:t> Ask students what benefit a picture can provide to a manufacturer overseas? Many manufacturers may not speak or read English well. A picture helps their understanding to make the garment to your specifications.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47206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Discuss with students the difference in wages that are paid to an American employee versus an</a:t>
            </a:r>
            <a:r>
              <a:rPr lang="en-US" baseline="0" dirty="0"/>
              <a:t> apparel employee in another country. Discuss the US Fair Labor Standards Act that protects American rights to earn a fair wage for labor. Citizens in other countries do not have such rights and are often exploited for the cheap labor that they can produce. Allow students to have an open discussion on what they ethical practices they believe should be followed in the fashion industry. Tell students we will see the difference in wages earned between countries when we look at overseas labor costs in bulk garment production.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27199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teacher: Inform students that even</a:t>
            </a:r>
            <a:r>
              <a:rPr lang="en-US" baseline="0" dirty="0"/>
              <a:t> if it is herself/himself that does the cutting or sewing, she/he should still pay herself/himself for the labor.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222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6494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8714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95816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a:t>
            </a:r>
            <a:r>
              <a:rPr lang="en-US" baseline="0" dirty="0"/>
              <a:t> note: The description of your garment will be put in more detail in a product specification sheet. The designer should have consistent communication to the manufacturer during the production progress to ensure the garments are made properly.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77461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63926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9108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Costing Garments</a:t>
            </a:r>
          </a:p>
          <a:p>
            <a:pPr lvl="1"/>
            <a:r>
              <a:rPr lang="en-US" dirty="0"/>
              <a:t>Practicum in Fashion Design</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Eighth</a:t>
            </a:r>
            <a:r>
              <a:rPr lang="en-US" dirty="0"/>
              <a:t>: Calculate your profit</a:t>
            </a:r>
          </a:p>
          <a:p>
            <a:pPr lvl="2"/>
            <a:r>
              <a:rPr lang="en-US" dirty="0"/>
              <a:t>Now you get to get paid! Multiply total cost by 2.2. This is the industry-standard calculation, which determines how much the designer should be paid.</a:t>
            </a:r>
          </a:p>
          <a:p>
            <a:pPr lvl="2"/>
            <a:r>
              <a:rPr lang="en-US" dirty="0"/>
              <a:t>Example: 120.74 x 2.2 = </a:t>
            </a:r>
            <a:r>
              <a:rPr lang="en-US" b="1" dirty="0"/>
              <a:t>$265.63</a:t>
            </a:r>
            <a:r>
              <a:rPr lang="en-US" dirty="0"/>
              <a:t> – </a:t>
            </a:r>
            <a:r>
              <a:rPr lang="en-US" i="1" dirty="0"/>
              <a:t>final sell price of garment </a:t>
            </a:r>
          </a:p>
          <a:p>
            <a:pPr lvl="2"/>
            <a:r>
              <a:rPr lang="en-US" b="1" dirty="0"/>
              <a:t>The garment cost $120.74; you make $144.89 on your garment</a:t>
            </a:r>
          </a:p>
          <a:p>
            <a:pPr lvl="1"/>
            <a:endParaRPr lang="en-US" dirty="0"/>
          </a:p>
          <a:p>
            <a:pPr lvl="1"/>
            <a:endParaRPr lang="en-US" dirty="0"/>
          </a:p>
        </p:txBody>
      </p:sp>
    </p:spTree>
    <p:extLst>
      <p:ext uri="{BB962C8B-B14F-4D97-AF65-F5344CB8AC3E}">
        <p14:creationId xmlns:p14="http://schemas.microsoft.com/office/powerpoint/2010/main" val="198487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Costing Garments in Bulk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Designers use apparel production cost sheets to analyze their expenses in making garments and to analyze profit margins. </a:t>
            </a:r>
          </a:p>
          <a:p>
            <a:pPr lvl="1"/>
            <a:r>
              <a:rPr lang="en-US" dirty="0"/>
              <a:t>In a professional cost sheet, you will need to know how many garments you will order, the season they are to be sold in retail, seam allowance to be used in construction, a diagram of the garment, sizes and colors you would like it made in, quantity, and price of fabrics and trimmings needed. </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C844-D485-43CF-9D3D-8AAE5F02FF36}"/>
              </a:ext>
            </a:extLst>
          </p:cNvPr>
          <p:cNvSpPr>
            <a:spLocks noGrp="1"/>
          </p:cNvSpPr>
          <p:nvPr>
            <p:ph type="title"/>
          </p:nvPr>
        </p:nvSpPr>
        <p:spPr/>
        <p:txBody>
          <a:bodyPr/>
          <a:lstStyle/>
          <a:p>
            <a:r>
              <a:rPr lang="en-US" dirty="0"/>
              <a:t>Sample Apparel Cost Sheet</a:t>
            </a:r>
          </a:p>
        </p:txBody>
      </p:sp>
      <p:sp>
        <p:nvSpPr>
          <p:cNvPr id="3" name="Content Placeholder 2">
            <a:extLst>
              <a:ext uri="{FF2B5EF4-FFF2-40B4-BE49-F238E27FC236}">
                <a16:creationId xmlns:a16="http://schemas.microsoft.com/office/drawing/2014/main" id="{8F8CA6BB-FA0E-4712-AE2E-CCDF43DA2737}"/>
              </a:ext>
            </a:extLst>
          </p:cNvPr>
          <p:cNvSpPr>
            <a:spLocks noGrp="1"/>
          </p:cNvSpPr>
          <p:nvPr>
            <p:ph sz="half" idx="1"/>
          </p:nvPr>
        </p:nvSpPr>
        <p:spPr>
          <a:xfrm>
            <a:off x="6395896" y="1561598"/>
            <a:ext cx="5354944" cy="4734318"/>
          </a:xfrm>
        </p:spPr>
        <p:txBody>
          <a:bodyPr/>
          <a:lstStyle/>
          <a:p>
            <a:r>
              <a:rPr lang="en-US" dirty="0"/>
              <a:t>This is a sample of an apparel production cost sheet used by professionals in the fashion industry to order bulk amounts of garments. </a:t>
            </a:r>
            <a:br>
              <a:rPr lang="en-US" dirty="0"/>
            </a:br>
            <a:br>
              <a:rPr lang="en-US" dirty="0"/>
            </a:br>
            <a:r>
              <a:rPr lang="en-US" dirty="0"/>
              <a:t>We will examine the cost sheet section by section. </a:t>
            </a:r>
          </a:p>
        </p:txBody>
      </p:sp>
      <p:pic>
        <p:nvPicPr>
          <p:cNvPr id="4" name="Picture 3">
            <a:extLst>
              <a:ext uri="{FF2B5EF4-FFF2-40B4-BE49-F238E27FC236}">
                <a16:creationId xmlns:a16="http://schemas.microsoft.com/office/drawing/2014/main" id="{45AE8506-70EA-41A9-84EE-A7180318FF89}"/>
              </a:ext>
            </a:extLst>
          </p:cNvPr>
          <p:cNvPicPr>
            <a:picLocks noChangeAspect="1" noChangeArrowheads="1"/>
          </p:cNvPicPr>
          <p:nvPr/>
        </p:nvPicPr>
        <p:blipFill>
          <a:blip r:embed="rId2" cstate="print"/>
          <a:srcRect l="955" t="23473" r="83856" b="26830"/>
          <a:stretch>
            <a:fillRect/>
          </a:stretch>
        </p:blipFill>
        <p:spPr bwMode="auto">
          <a:xfrm>
            <a:off x="1029285" y="1427747"/>
            <a:ext cx="5025775" cy="52838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354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Apparel Production Sample Cost Sheet</a:t>
            </a:r>
          </a:p>
        </p:txBody>
      </p:sp>
      <p:pic>
        <p:nvPicPr>
          <p:cNvPr id="35" name="Picture 2">
            <a:extLst>
              <a:ext uri="{FF2B5EF4-FFF2-40B4-BE49-F238E27FC236}">
                <a16:creationId xmlns:a16="http://schemas.microsoft.com/office/drawing/2014/main" id="{74E096EC-5D62-45F7-B2E2-F242D83B8232}"/>
              </a:ext>
            </a:extLst>
          </p:cNvPr>
          <p:cNvPicPr>
            <a:picLocks noChangeAspect="1" noChangeArrowheads="1"/>
          </p:cNvPicPr>
          <p:nvPr/>
        </p:nvPicPr>
        <p:blipFill>
          <a:blip r:embed="rId3" cstate="print"/>
          <a:srcRect l="932" t="24321" r="73246" b="62500"/>
          <a:stretch>
            <a:fillRect/>
          </a:stretch>
        </p:blipFill>
        <p:spPr bwMode="auto">
          <a:xfrm>
            <a:off x="1208887" y="3130227"/>
            <a:ext cx="9650184" cy="1582629"/>
          </a:xfrm>
          <a:prstGeom prst="rect">
            <a:avLst/>
          </a:prstGeom>
          <a:noFill/>
          <a:ln w="9525">
            <a:solidFill>
              <a:schemeClr val="tx1"/>
            </a:solidFill>
            <a:miter lim="800000"/>
            <a:headEnd/>
            <a:tailEnd/>
          </a:ln>
        </p:spPr>
      </p:pic>
      <p:grpSp>
        <p:nvGrpSpPr>
          <p:cNvPr id="36" name="Group 35">
            <a:extLst>
              <a:ext uri="{FF2B5EF4-FFF2-40B4-BE49-F238E27FC236}">
                <a16:creationId xmlns:a16="http://schemas.microsoft.com/office/drawing/2014/main" id="{826564DD-783C-4308-BBF2-85FFF0CCB6A0}"/>
              </a:ext>
            </a:extLst>
          </p:cNvPr>
          <p:cNvGrpSpPr/>
          <p:nvPr/>
        </p:nvGrpSpPr>
        <p:grpSpPr>
          <a:xfrm>
            <a:off x="2436796" y="2010690"/>
            <a:ext cx="1417320" cy="1521068"/>
            <a:chOff x="2468880" y="1755532"/>
            <a:chExt cx="1417320" cy="1521068"/>
          </a:xfrm>
        </p:grpSpPr>
        <p:sp>
          <p:nvSpPr>
            <p:cNvPr id="37" name="TextBox 36">
              <a:extLst>
                <a:ext uri="{FF2B5EF4-FFF2-40B4-BE49-F238E27FC236}">
                  <a16:creationId xmlns:a16="http://schemas.microsoft.com/office/drawing/2014/main" id="{F5E29EBB-EFB1-474D-8207-F2C000B40DF7}"/>
                </a:ext>
              </a:extLst>
            </p:cNvPr>
            <p:cNvSpPr txBox="1"/>
            <p:nvPr/>
          </p:nvSpPr>
          <p:spPr>
            <a:xfrm>
              <a:off x="2468880" y="1755532"/>
              <a:ext cx="1417320" cy="646331"/>
            </a:xfrm>
            <a:prstGeom prst="rect">
              <a:avLst/>
            </a:prstGeom>
            <a:noFill/>
            <a:ln w="28575">
              <a:solidFill>
                <a:schemeClr val="tx1"/>
              </a:solidFill>
            </a:ln>
          </p:spPr>
          <p:txBody>
            <a:bodyPr wrap="square" rtlCol="0" anchor="ctr" anchorCtr="1">
              <a:spAutoFit/>
            </a:bodyPr>
            <a:lstStyle/>
            <a:p>
              <a:r>
                <a:rPr lang="en-US" sz="1200" dirty="0"/>
                <a:t>Enter the date you place your order</a:t>
              </a:r>
            </a:p>
          </p:txBody>
        </p:sp>
        <p:cxnSp>
          <p:nvCxnSpPr>
            <p:cNvPr id="38" name="Straight Arrow Connector 37">
              <a:extLst>
                <a:ext uri="{FF2B5EF4-FFF2-40B4-BE49-F238E27FC236}">
                  <a16:creationId xmlns:a16="http://schemas.microsoft.com/office/drawing/2014/main" id="{B7E7F5BA-8586-4E65-AC15-015F1F04B588}"/>
                </a:ext>
              </a:extLst>
            </p:cNvPr>
            <p:cNvCxnSpPr/>
            <p:nvPr/>
          </p:nvCxnSpPr>
          <p:spPr>
            <a:xfrm flipH="1">
              <a:off x="2819400" y="2407920"/>
              <a:ext cx="106680" cy="86868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39" name="Group 38">
            <a:extLst>
              <a:ext uri="{FF2B5EF4-FFF2-40B4-BE49-F238E27FC236}">
                <a16:creationId xmlns:a16="http://schemas.microsoft.com/office/drawing/2014/main" id="{909955F5-C510-45C3-9015-317DB35B8B22}"/>
              </a:ext>
            </a:extLst>
          </p:cNvPr>
          <p:cNvGrpSpPr/>
          <p:nvPr/>
        </p:nvGrpSpPr>
        <p:grpSpPr>
          <a:xfrm>
            <a:off x="4844716" y="1468546"/>
            <a:ext cx="3200400" cy="2078452"/>
            <a:chOff x="4876800" y="1213388"/>
            <a:chExt cx="3200400" cy="2078452"/>
          </a:xfrm>
        </p:grpSpPr>
        <p:sp>
          <p:nvSpPr>
            <p:cNvPr id="40" name="TextBox 39">
              <a:extLst>
                <a:ext uri="{FF2B5EF4-FFF2-40B4-BE49-F238E27FC236}">
                  <a16:creationId xmlns:a16="http://schemas.microsoft.com/office/drawing/2014/main" id="{E5E0BB12-1FB4-45E3-8299-844995377CB2}"/>
                </a:ext>
              </a:extLst>
            </p:cNvPr>
            <p:cNvSpPr txBox="1"/>
            <p:nvPr/>
          </p:nvSpPr>
          <p:spPr>
            <a:xfrm>
              <a:off x="4876800" y="1213388"/>
              <a:ext cx="3200400" cy="830997"/>
            </a:xfrm>
            <a:prstGeom prst="rect">
              <a:avLst/>
            </a:prstGeom>
            <a:noFill/>
            <a:ln w="28575">
              <a:solidFill>
                <a:schemeClr val="tx1"/>
              </a:solidFill>
            </a:ln>
          </p:spPr>
          <p:txBody>
            <a:bodyPr wrap="square" rtlCol="0" anchor="ctr" anchorCtr="1">
              <a:spAutoFit/>
            </a:bodyPr>
            <a:lstStyle/>
            <a:p>
              <a:r>
                <a:rPr lang="en-US" sz="1200" dirty="0"/>
                <a:t>Enter a style number that you assign to your garment. This will help keep your orders organized when ordering more than one garment</a:t>
              </a:r>
            </a:p>
          </p:txBody>
        </p:sp>
        <p:cxnSp>
          <p:nvCxnSpPr>
            <p:cNvPr id="41" name="Straight Arrow Connector 40">
              <a:extLst>
                <a:ext uri="{FF2B5EF4-FFF2-40B4-BE49-F238E27FC236}">
                  <a16:creationId xmlns:a16="http://schemas.microsoft.com/office/drawing/2014/main" id="{4170898B-668F-4CC0-827F-C3C9D1059C07}"/>
                </a:ext>
              </a:extLst>
            </p:cNvPr>
            <p:cNvCxnSpPr/>
            <p:nvPr/>
          </p:nvCxnSpPr>
          <p:spPr>
            <a:xfrm flipH="1">
              <a:off x="5836920" y="2057400"/>
              <a:ext cx="30480" cy="123444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42" name="Group 41">
            <a:extLst>
              <a:ext uri="{FF2B5EF4-FFF2-40B4-BE49-F238E27FC236}">
                <a16:creationId xmlns:a16="http://schemas.microsoft.com/office/drawing/2014/main" id="{A24DA1F4-60F8-4053-9F8E-6E9395DF5E76}"/>
              </a:ext>
            </a:extLst>
          </p:cNvPr>
          <p:cNvGrpSpPr/>
          <p:nvPr/>
        </p:nvGrpSpPr>
        <p:grpSpPr>
          <a:xfrm>
            <a:off x="9172876" y="1670498"/>
            <a:ext cx="1676400" cy="1815540"/>
            <a:chOff x="9204960" y="1415340"/>
            <a:chExt cx="1676400" cy="1815540"/>
          </a:xfrm>
        </p:grpSpPr>
        <p:sp>
          <p:nvSpPr>
            <p:cNvPr id="43" name="TextBox 42">
              <a:extLst>
                <a:ext uri="{FF2B5EF4-FFF2-40B4-BE49-F238E27FC236}">
                  <a16:creationId xmlns:a16="http://schemas.microsoft.com/office/drawing/2014/main" id="{1B1060F9-DF69-4E03-83DF-61319D0347D9}"/>
                </a:ext>
              </a:extLst>
            </p:cNvPr>
            <p:cNvSpPr txBox="1"/>
            <p:nvPr/>
          </p:nvSpPr>
          <p:spPr>
            <a:xfrm>
              <a:off x="9204960" y="1415340"/>
              <a:ext cx="1676400" cy="1015663"/>
            </a:xfrm>
            <a:prstGeom prst="rect">
              <a:avLst/>
            </a:prstGeom>
            <a:noFill/>
            <a:ln w="28575">
              <a:solidFill>
                <a:schemeClr val="tx1"/>
              </a:solidFill>
            </a:ln>
          </p:spPr>
          <p:txBody>
            <a:bodyPr wrap="square" rtlCol="0" anchor="ctr" anchorCtr="1">
              <a:spAutoFit/>
            </a:bodyPr>
            <a:lstStyle/>
            <a:p>
              <a:r>
                <a:rPr lang="en-US" sz="1200" dirty="0"/>
                <a:t>Enter the seam allowance you want used when your garment is being constructed</a:t>
              </a:r>
            </a:p>
          </p:txBody>
        </p:sp>
        <p:cxnSp>
          <p:nvCxnSpPr>
            <p:cNvPr id="44" name="Straight Arrow Connector 43">
              <a:extLst>
                <a:ext uri="{FF2B5EF4-FFF2-40B4-BE49-F238E27FC236}">
                  <a16:creationId xmlns:a16="http://schemas.microsoft.com/office/drawing/2014/main" id="{F4B354E5-63B6-498D-A68B-7B2459929F69}"/>
                </a:ext>
              </a:extLst>
            </p:cNvPr>
            <p:cNvCxnSpPr/>
            <p:nvPr/>
          </p:nvCxnSpPr>
          <p:spPr>
            <a:xfrm flipH="1">
              <a:off x="9570720" y="2438400"/>
              <a:ext cx="228600" cy="79248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45" name="Group 44">
            <a:extLst>
              <a:ext uri="{FF2B5EF4-FFF2-40B4-BE49-F238E27FC236}">
                <a16:creationId xmlns:a16="http://schemas.microsoft.com/office/drawing/2014/main" id="{82E41069-B0FB-448C-B41F-EC8EBA577A45}"/>
              </a:ext>
            </a:extLst>
          </p:cNvPr>
          <p:cNvGrpSpPr/>
          <p:nvPr/>
        </p:nvGrpSpPr>
        <p:grpSpPr>
          <a:xfrm>
            <a:off x="943276" y="3897518"/>
            <a:ext cx="2103120" cy="1872280"/>
            <a:chOff x="975360" y="3642360"/>
            <a:chExt cx="2103120" cy="1872280"/>
          </a:xfrm>
        </p:grpSpPr>
        <p:sp>
          <p:nvSpPr>
            <p:cNvPr id="46" name="TextBox 45">
              <a:extLst>
                <a:ext uri="{FF2B5EF4-FFF2-40B4-BE49-F238E27FC236}">
                  <a16:creationId xmlns:a16="http://schemas.microsoft.com/office/drawing/2014/main" id="{75BE451A-A112-4E98-85A2-B20AF317B920}"/>
                </a:ext>
              </a:extLst>
            </p:cNvPr>
            <p:cNvSpPr txBox="1"/>
            <p:nvPr/>
          </p:nvSpPr>
          <p:spPr>
            <a:xfrm>
              <a:off x="975360" y="4868309"/>
              <a:ext cx="2103120" cy="646331"/>
            </a:xfrm>
            <a:prstGeom prst="rect">
              <a:avLst/>
            </a:prstGeom>
            <a:noFill/>
            <a:ln w="28575">
              <a:solidFill>
                <a:schemeClr val="tx1"/>
              </a:solidFill>
            </a:ln>
          </p:spPr>
          <p:txBody>
            <a:bodyPr wrap="square" rtlCol="0" anchor="ctr" anchorCtr="1">
              <a:spAutoFit/>
            </a:bodyPr>
            <a:lstStyle/>
            <a:p>
              <a:r>
                <a:rPr lang="en-US" sz="1200" dirty="0"/>
                <a:t>Enter a short description of your garment for the manufacturer’s reference</a:t>
              </a:r>
            </a:p>
          </p:txBody>
        </p:sp>
        <p:cxnSp>
          <p:nvCxnSpPr>
            <p:cNvPr id="47" name="Straight Arrow Connector 46">
              <a:extLst>
                <a:ext uri="{FF2B5EF4-FFF2-40B4-BE49-F238E27FC236}">
                  <a16:creationId xmlns:a16="http://schemas.microsoft.com/office/drawing/2014/main" id="{EFE6D63F-64D7-4CC9-99F3-EB7E68D7D89F}"/>
                </a:ext>
              </a:extLst>
            </p:cNvPr>
            <p:cNvCxnSpPr/>
            <p:nvPr/>
          </p:nvCxnSpPr>
          <p:spPr>
            <a:xfrm flipV="1">
              <a:off x="1173480" y="3642360"/>
              <a:ext cx="121920" cy="118872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48" name="Group 47">
            <a:extLst>
              <a:ext uri="{FF2B5EF4-FFF2-40B4-BE49-F238E27FC236}">
                <a16:creationId xmlns:a16="http://schemas.microsoft.com/office/drawing/2014/main" id="{A19C4D7B-FB58-4AA8-9F65-1B5040E34CD0}"/>
              </a:ext>
            </a:extLst>
          </p:cNvPr>
          <p:cNvGrpSpPr/>
          <p:nvPr/>
        </p:nvGrpSpPr>
        <p:grpSpPr>
          <a:xfrm>
            <a:off x="2833036" y="4202318"/>
            <a:ext cx="1645920" cy="2289125"/>
            <a:chOff x="2865120" y="3947160"/>
            <a:chExt cx="1645920" cy="2289125"/>
          </a:xfrm>
        </p:grpSpPr>
        <p:sp>
          <p:nvSpPr>
            <p:cNvPr id="49" name="TextBox 48">
              <a:extLst>
                <a:ext uri="{FF2B5EF4-FFF2-40B4-BE49-F238E27FC236}">
                  <a16:creationId xmlns:a16="http://schemas.microsoft.com/office/drawing/2014/main" id="{56FA2C61-9636-42B6-92C8-958F4DE7FE01}"/>
                </a:ext>
              </a:extLst>
            </p:cNvPr>
            <p:cNvSpPr txBox="1"/>
            <p:nvPr/>
          </p:nvSpPr>
          <p:spPr>
            <a:xfrm>
              <a:off x="2865120" y="5589954"/>
              <a:ext cx="1645920" cy="646331"/>
            </a:xfrm>
            <a:prstGeom prst="rect">
              <a:avLst/>
            </a:prstGeom>
            <a:noFill/>
            <a:ln w="28575">
              <a:solidFill>
                <a:schemeClr val="tx1"/>
              </a:solidFill>
            </a:ln>
          </p:spPr>
          <p:txBody>
            <a:bodyPr wrap="square" rtlCol="0" anchor="ctr" anchorCtr="1">
              <a:spAutoFit/>
            </a:bodyPr>
            <a:lstStyle/>
            <a:p>
              <a:r>
                <a:rPr lang="en-US" sz="1200" dirty="0"/>
                <a:t>Enter what sizes you want the garment to be made in</a:t>
              </a:r>
            </a:p>
          </p:txBody>
        </p:sp>
        <p:cxnSp>
          <p:nvCxnSpPr>
            <p:cNvPr id="50" name="Straight Arrow Connector 49">
              <a:extLst>
                <a:ext uri="{FF2B5EF4-FFF2-40B4-BE49-F238E27FC236}">
                  <a16:creationId xmlns:a16="http://schemas.microsoft.com/office/drawing/2014/main" id="{20567366-2A9F-4B0A-AEE0-0033A593D0DB}"/>
                </a:ext>
              </a:extLst>
            </p:cNvPr>
            <p:cNvCxnSpPr/>
            <p:nvPr/>
          </p:nvCxnSpPr>
          <p:spPr>
            <a:xfrm flipV="1">
              <a:off x="3810000" y="3947160"/>
              <a:ext cx="30480" cy="164592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51" name="Group 50">
            <a:extLst>
              <a:ext uri="{FF2B5EF4-FFF2-40B4-BE49-F238E27FC236}">
                <a16:creationId xmlns:a16="http://schemas.microsoft.com/office/drawing/2014/main" id="{9874F575-BC42-4FA0-882C-664D594E6AA7}"/>
              </a:ext>
            </a:extLst>
          </p:cNvPr>
          <p:cNvGrpSpPr/>
          <p:nvPr/>
        </p:nvGrpSpPr>
        <p:grpSpPr>
          <a:xfrm>
            <a:off x="4677076" y="3821318"/>
            <a:ext cx="1920240" cy="1710005"/>
            <a:chOff x="4709160" y="3566160"/>
            <a:chExt cx="1920240" cy="1710005"/>
          </a:xfrm>
        </p:grpSpPr>
        <p:sp>
          <p:nvSpPr>
            <p:cNvPr id="52" name="TextBox 51">
              <a:extLst>
                <a:ext uri="{FF2B5EF4-FFF2-40B4-BE49-F238E27FC236}">
                  <a16:creationId xmlns:a16="http://schemas.microsoft.com/office/drawing/2014/main" id="{B084A28C-BBC2-42A1-97CE-EF35E51C1F8C}"/>
                </a:ext>
              </a:extLst>
            </p:cNvPr>
            <p:cNvSpPr txBox="1"/>
            <p:nvPr/>
          </p:nvSpPr>
          <p:spPr>
            <a:xfrm>
              <a:off x="4709160" y="4629834"/>
              <a:ext cx="1920240" cy="646331"/>
            </a:xfrm>
            <a:prstGeom prst="rect">
              <a:avLst/>
            </a:prstGeom>
            <a:noFill/>
            <a:ln w="28575">
              <a:solidFill>
                <a:schemeClr val="tx1"/>
              </a:solidFill>
            </a:ln>
          </p:spPr>
          <p:txBody>
            <a:bodyPr wrap="square" rtlCol="0" anchor="ctr" anchorCtr="1">
              <a:spAutoFit/>
            </a:bodyPr>
            <a:lstStyle/>
            <a:p>
              <a:r>
                <a:rPr lang="en-US" sz="1200" dirty="0"/>
                <a:t>Enter what season this garment will be marketed and sold in</a:t>
              </a:r>
            </a:p>
          </p:txBody>
        </p:sp>
        <p:cxnSp>
          <p:nvCxnSpPr>
            <p:cNvPr id="53" name="Straight Arrow Connector 52">
              <a:extLst>
                <a:ext uri="{FF2B5EF4-FFF2-40B4-BE49-F238E27FC236}">
                  <a16:creationId xmlns:a16="http://schemas.microsoft.com/office/drawing/2014/main" id="{215CA70F-2EB2-45B1-85AF-72A1664889A2}"/>
                </a:ext>
              </a:extLst>
            </p:cNvPr>
            <p:cNvCxnSpPr/>
            <p:nvPr/>
          </p:nvCxnSpPr>
          <p:spPr>
            <a:xfrm flipH="1" flipV="1">
              <a:off x="6324600" y="3566160"/>
              <a:ext cx="45720" cy="108204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54" name="Group 53">
            <a:extLst>
              <a:ext uri="{FF2B5EF4-FFF2-40B4-BE49-F238E27FC236}">
                <a16:creationId xmlns:a16="http://schemas.microsoft.com/office/drawing/2014/main" id="{3B7E054C-3FE9-46A2-9AB0-59A256DBAA27}"/>
              </a:ext>
            </a:extLst>
          </p:cNvPr>
          <p:cNvGrpSpPr/>
          <p:nvPr/>
        </p:nvGrpSpPr>
        <p:grpSpPr>
          <a:xfrm>
            <a:off x="5835316" y="4156598"/>
            <a:ext cx="1981200" cy="2136725"/>
            <a:chOff x="5867400" y="3901440"/>
            <a:chExt cx="1981200" cy="2136725"/>
          </a:xfrm>
        </p:grpSpPr>
        <p:sp>
          <p:nvSpPr>
            <p:cNvPr id="55" name="TextBox 54">
              <a:extLst>
                <a:ext uri="{FF2B5EF4-FFF2-40B4-BE49-F238E27FC236}">
                  <a16:creationId xmlns:a16="http://schemas.microsoft.com/office/drawing/2014/main" id="{F0B47A76-7F4B-4111-940B-1DC315756320}"/>
                </a:ext>
              </a:extLst>
            </p:cNvPr>
            <p:cNvSpPr txBox="1"/>
            <p:nvPr/>
          </p:nvSpPr>
          <p:spPr>
            <a:xfrm>
              <a:off x="5867400" y="5391834"/>
              <a:ext cx="1981200" cy="646331"/>
            </a:xfrm>
            <a:prstGeom prst="rect">
              <a:avLst/>
            </a:prstGeom>
            <a:noFill/>
            <a:ln w="28575">
              <a:solidFill>
                <a:schemeClr val="tx1"/>
              </a:solidFill>
            </a:ln>
          </p:spPr>
          <p:txBody>
            <a:bodyPr wrap="square" rtlCol="0" anchor="ctr" anchorCtr="1">
              <a:spAutoFit/>
            </a:bodyPr>
            <a:lstStyle/>
            <a:p>
              <a:r>
                <a:rPr lang="en-US" sz="1200" dirty="0"/>
                <a:t>Enter what the garment will be sold for at wholesale</a:t>
              </a:r>
            </a:p>
          </p:txBody>
        </p:sp>
        <p:cxnSp>
          <p:nvCxnSpPr>
            <p:cNvPr id="56" name="Straight Arrow Connector 55">
              <a:extLst>
                <a:ext uri="{FF2B5EF4-FFF2-40B4-BE49-F238E27FC236}">
                  <a16:creationId xmlns:a16="http://schemas.microsoft.com/office/drawing/2014/main" id="{E8070633-9075-49FF-B8C7-46B380B79C0F}"/>
                </a:ext>
              </a:extLst>
            </p:cNvPr>
            <p:cNvCxnSpPr/>
            <p:nvPr/>
          </p:nvCxnSpPr>
          <p:spPr>
            <a:xfrm flipV="1">
              <a:off x="7162800" y="3901440"/>
              <a:ext cx="45720" cy="147828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57" name="Group 56">
            <a:extLst>
              <a:ext uri="{FF2B5EF4-FFF2-40B4-BE49-F238E27FC236}">
                <a16:creationId xmlns:a16="http://schemas.microsoft.com/office/drawing/2014/main" id="{56BEF945-B543-4D37-B411-3D93C3C210F9}"/>
              </a:ext>
            </a:extLst>
          </p:cNvPr>
          <p:cNvGrpSpPr/>
          <p:nvPr/>
        </p:nvGrpSpPr>
        <p:grpSpPr>
          <a:xfrm>
            <a:off x="9462436" y="3927998"/>
            <a:ext cx="1950720" cy="1572845"/>
            <a:chOff x="9494520" y="3672840"/>
            <a:chExt cx="1950720" cy="1572845"/>
          </a:xfrm>
        </p:grpSpPr>
        <p:sp>
          <p:nvSpPr>
            <p:cNvPr id="58" name="TextBox 57">
              <a:extLst>
                <a:ext uri="{FF2B5EF4-FFF2-40B4-BE49-F238E27FC236}">
                  <a16:creationId xmlns:a16="http://schemas.microsoft.com/office/drawing/2014/main" id="{CB745472-A394-4603-8D60-33DA52B824C7}"/>
                </a:ext>
              </a:extLst>
            </p:cNvPr>
            <p:cNvSpPr txBox="1"/>
            <p:nvPr/>
          </p:nvSpPr>
          <p:spPr>
            <a:xfrm>
              <a:off x="9494520" y="4599354"/>
              <a:ext cx="1950720" cy="646331"/>
            </a:xfrm>
            <a:prstGeom prst="rect">
              <a:avLst/>
            </a:prstGeom>
            <a:noFill/>
            <a:ln w="28575">
              <a:solidFill>
                <a:schemeClr val="tx1"/>
              </a:solidFill>
            </a:ln>
          </p:spPr>
          <p:txBody>
            <a:bodyPr wrap="square" rtlCol="0" anchor="ctr" anchorCtr="1">
              <a:spAutoFit/>
            </a:bodyPr>
            <a:lstStyle/>
            <a:p>
              <a:r>
                <a:rPr lang="en-US" sz="1200" dirty="0"/>
                <a:t>Enter what colors you want the garment to be made in </a:t>
              </a:r>
            </a:p>
          </p:txBody>
        </p:sp>
        <p:cxnSp>
          <p:nvCxnSpPr>
            <p:cNvPr id="59" name="Straight Arrow Connector 58">
              <a:extLst>
                <a:ext uri="{FF2B5EF4-FFF2-40B4-BE49-F238E27FC236}">
                  <a16:creationId xmlns:a16="http://schemas.microsoft.com/office/drawing/2014/main" id="{BB1F40C5-D839-40B4-9EE5-AFA980E5041F}"/>
                </a:ext>
              </a:extLst>
            </p:cNvPr>
            <p:cNvCxnSpPr/>
            <p:nvPr/>
          </p:nvCxnSpPr>
          <p:spPr>
            <a:xfrm flipH="1" flipV="1">
              <a:off x="10546080" y="3672840"/>
              <a:ext cx="121920" cy="92964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60" name="Group 59">
            <a:extLst>
              <a:ext uri="{FF2B5EF4-FFF2-40B4-BE49-F238E27FC236}">
                <a16:creationId xmlns:a16="http://schemas.microsoft.com/office/drawing/2014/main" id="{C5AD92A8-A07A-4E33-9388-53C2A922C535}"/>
              </a:ext>
            </a:extLst>
          </p:cNvPr>
          <p:cNvGrpSpPr/>
          <p:nvPr/>
        </p:nvGrpSpPr>
        <p:grpSpPr>
          <a:xfrm>
            <a:off x="8182276" y="4354718"/>
            <a:ext cx="1386840" cy="1862405"/>
            <a:chOff x="9570720" y="4328160"/>
            <a:chExt cx="1386840" cy="1862405"/>
          </a:xfrm>
        </p:grpSpPr>
        <p:sp>
          <p:nvSpPr>
            <p:cNvPr id="61" name="TextBox 60">
              <a:extLst>
                <a:ext uri="{FF2B5EF4-FFF2-40B4-BE49-F238E27FC236}">
                  <a16:creationId xmlns:a16="http://schemas.microsoft.com/office/drawing/2014/main" id="{7548BC3B-A10A-4E90-A909-50CB58CFB145}"/>
                </a:ext>
              </a:extLst>
            </p:cNvPr>
            <p:cNvSpPr txBox="1"/>
            <p:nvPr/>
          </p:nvSpPr>
          <p:spPr>
            <a:xfrm>
              <a:off x="9570720" y="5544234"/>
              <a:ext cx="1386840" cy="646331"/>
            </a:xfrm>
            <a:prstGeom prst="rect">
              <a:avLst/>
            </a:prstGeom>
            <a:noFill/>
            <a:ln w="28575">
              <a:solidFill>
                <a:schemeClr val="tx1"/>
              </a:solidFill>
            </a:ln>
          </p:spPr>
          <p:txBody>
            <a:bodyPr wrap="square" rtlCol="0" anchor="ctr" anchorCtr="1">
              <a:spAutoFit/>
            </a:bodyPr>
            <a:lstStyle/>
            <a:p>
              <a:r>
                <a:rPr lang="en-US" sz="1200" dirty="0"/>
                <a:t>Enter what the garment will be sold for at retail</a:t>
              </a:r>
            </a:p>
          </p:txBody>
        </p:sp>
        <p:cxnSp>
          <p:nvCxnSpPr>
            <p:cNvPr id="62" name="Straight Arrow Connector 61">
              <a:extLst>
                <a:ext uri="{FF2B5EF4-FFF2-40B4-BE49-F238E27FC236}">
                  <a16:creationId xmlns:a16="http://schemas.microsoft.com/office/drawing/2014/main" id="{B88D314C-75CC-4AFF-95AA-2E036EEADA60}"/>
                </a:ext>
              </a:extLst>
            </p:cNvPr>
            <p:cNvCxnSpPr/>
            <p:nvPr/>
          </p:nvCxnSpPr>
          <p:spPr>
            <a:xfrm flipH="1" flipV="1">
              <a:off x="9951720" y="4328160"/>
              <a:ext cx="45720" cy="118872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sp>
        <p:nvSpPr>
          <p:cNvPr id="63" name="Rectangle 62">
            <a:extLst>
              <a:ext uri="{FF2B5EF4-FFF2-40B4-BE49-F238E27FC236}">
                <a16:creationId xmlns:a16="http://schemas.microsoft.com/office/drawing/2014/main" id="{C24D2924-4A48-4A18-ADD9-191E528D9495}"/>
              </a:ext>
            </a:extLst>
          </p:cNvPr>
          <p:cNvSpPr/>
          <p:nvPr/>
        </p:nvSpPr>
        <p:spPr>
          <a:xfrm>
            <a:off x="3968416" y="6846550"/>
            <a:ext cx="4170694" cy="276999"/>
          </a:xfrm>
          <a:prstGeom prst="rect">
            <a:avLst/>
          </a:prstGeom>
        </p:spPr>
        <p:txBody>
          <a:bodyPr wrap="none">
            <a:spAutoFit/>
          </a:bodyPr>
          <a:lstStyle/>
          <a:p>
            <a:r>
              <a:rPr lang="en-US" sz="1200" b="1" dirty="0">
                <a:solidFill>
                  <a:schemeClr val="bg1"/>
                </a:solidFill>
                <a:latin typeface="Calibri" panose="020F0502020204030204" pitchFamily="34" charset="0"/>
              </a:rPr>
              <a:t>Copyright © Texas Education Agency, 2015. All rights reserved.</a:t>
            </a:r>
            <a:endParaRPr lang="en-US"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08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ox(i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ox(i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ox(in)">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ox(in)">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ox(in)">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ox(in)">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ox(in)">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Apparel Production Sample Cost Sheet</a:t>
            </a:r>
          </a:p>
        </p:txBody>
      </p:sp>
      <p:pic>
        <p:nvPicPr>
          <p:cNvPr id="32" name="Picture 3">
            <a:extLst>
              <a:ext uri="{FF2B5EF4-FFF2-40B4-BE49-F238E27FC236}">
                <a16:creationId xmlns:a16="http://schemas.microsoft.com/office/drawing/2014/main" id="{40FC4329-75F9-4C25-AD41-3BA07FE35AFB}"/>
              </a:ext>
            </a:extLst>
          </p:cNvPr>
          <p:cNvPicPr>
            <a:picLocks noGrp="1" noChangeAspect="1" noChangeArrowheads="1"/>
          </p:cNvPicPr>
          <p:nvPr>
            <p:ph idx="1"/>
          </p:nvPr>
        </p:nvPicPr>
        <p:blipFill>
          <a:blip r:embed="rId3" cstate="print"/>
          <a:srcRect l="1077" t="34991" r="82611" b="47057"/>
          <a:stretch>
            <a:fillRect/>
          </a:stretch>
        </p:blipFill>
        <p:spPr bwMode="auto">
          <a:xfrm>
            <a:off x="2819400" y="2834640"/>
            <a:ext cx="6507480" cy="2301240"/>
          </a:xfrm>
          <a:prstGeom prst="rect">
            <a:avLst/>
          </a:prstGeom>
          <a:noFill/>
          <a:ln w="9525">
            <a:solidFill>
              <a:schemeClr val="tx1"/>
            </a:solidFill>
            <a:miter lim="800000"/>
            <a:headEnd/>
            <a:tailEnd/>
          </a:ln>
        </p:spPr>
      </p:pic>
      <p:grpSp>
        <p:nvGrpSpPr>
          <p:cNvPr id="33" name="Group 32">
            <a:extLst>
              <a:ext uri="{FF2B5EF4-FFF2-40B4-BE49-F238E27FC236}">
                <a16:creationId xmlns:a16="http://schemas.microsoft.com/office/drawing/2014/main" id="{435AE1D8-3A16-49A1-A42B-CA103C665000}"/>
              </a:ext>
            </a:extLst>
          </p:cNvPr>
          <p:cNvGrpSpPr/>
          <p:nvPr/>
        </p:nvGrpSpPr>
        <p:grpSpPr>
          <a:xfrm>
            <a:off x="1143000" y="1863774"/>
            <a:ext cx="1600200" cy="1732866"/>
            <a:chOff x="1143000" y="1863774"/>
            <a:chExt cx="1600200" cy="1732866"/>
          </a:xfrm>
        </p:grpSpPr>
        <p:sp>
          <p:nvSpPr>
            <p:cNvPr id="34" name="TextBox 33">
              <a:extLst>
                <a:ext uri="{FF2B5EF4-FFF2-40B4-BE49-F238E27FC236}">
                  <a16:creationId xmlns:a16="http://schemas.microsoft.com/office/drawing/2014/main" id="{786F1087-3118-4BE2-92B1-A8D8DC39CB0E}"/>
                </a:ext>
              </a:extLst>
            </p:cNvPr>
            <p:cNvSpPr txBox="1"/>
            <p:nvPr/>
          </p:nvSpPr>
          <p:spPr>
            <a:xfrm>
              <a:off x="1143000" y="1863774"/>
              <a:ext cx="1386840" cy="646331"/>
            </a:xfrm>
            <a:prstGeom prst="rect">
              <a:avLst/>
            </a:prstGeom>
            <a:noFill/>
            <a:ln w="28575">
              <a:solidFill>
                <a:schemeClr val="tx1"/>
              </a:solidFill>
            </a:ln>
          </p:spPr>
          <p:txBody>
            <a:bodyPr wrap="square" rtlCol="0" anchor="ctr" anchorCtr="1">
              <a:spAutoFit/>
            </a:bodyPr>
            <a:lstStyle/>
            <a:p>
              <a:r>
                <a:rPr lang="en-US" sz="1200" dirty="0"/>
                <a:t>Self is the outside shell of the garment</a:t>
              </a:r>
            </a:p>
          </p:txBody>
        </p:sp>
        <p:cxnSp>
          <p:nvCxnSpPr>
            <p:cNvPr id="64" name="Straight Arrow Connector 63">
              <a:extLst>
                <a:ext uri="{FF2B5EF4-FFF2-40B4-BE49-F238E27FC236}">
                  <a16:creationId xmlns:a16="http://schemas.microsoft.com/office/drawing/2014/main" id="{B63C4A5F-86C0-4A69-B16E-20EEE562EB9B}"/>
                </a:ext>
              </a:extLst>
            </p:cNvPr>
            <p:cNvCxnSpPr/>
            <p:nvPr/>
          </p:nvCxnSpPr>
          <p:spPr>
            <a:xfrm>
              <a:off x="2026920" y="2545080"/>
              <a:ext cx="716280" cy="1051560"/>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grpSp>
      <p:grpSp>
        <p:nvGrpSpPr>
          <p:cNvPr id="65" name="Group 64">
            <a:extLst>
              <a:ext uri="{FF2B5EF4-FFF2-40B4-BE49-F238E27FC236}">
                <a16:creationId xmlns:a16="http://schemas.microsoft.com/office/drawing/2014/main" id="{72197F28-1701-4311-B3D6-797D0FC46101}"/>
              </a:ext>
            </a:extLst>
          </p:cNvPr>
          <p:cNvGrpSpPr/>
          <p:nvPr/>
        </p:nvGrpSpPr>
        <p:grpSpPr>
          <a:xfrm>
            <a:off x="4419600" y="4937760"/>
            <a:ext cx="4998720" cy="1389965"/>
            <a:chOff x="4419600" y="4937760"/>
            <a:chExt cx="4998720" cy="1389965"/>
          </a:xfrm>
        </p:grpSpPr>
        <p:sp>
          <p:nvSpPr>
            <p:cNvPr id="66" name="Right Brace 65">
              <a:extLst>
                <a:ext uri="{FF2B5EF4-FFF2-40B4-BE49-F238E27FC236}">
                  <a16:creationId xmlns:a16="http://schemas.microsoft.com/office/drawing/2014/main" id="{B937D1F4-6BAB-4654-ACFD-BA47881B21C4}"/>
                </a:ext>
              </a:extLst>
            </p:cNvPr>
            <p:cNvSpPr/>
            <p:nvPr/>
          </p:nvSpPr>
          <p:spPr>
            <a:xfrm rot="5400000">
              <a:off x="6522720" y="3032760"/>
              <a:ext cx="716280" cy="4526280"/>
            </a:xfrm>
            <a:prstGeom prst="rightBrace">
              <a:avLst>
                <a:gd name="adj1" fmla="val 8333"/>
                <a:gd name="adj2" fmla="val 64286"/>
              </a:avLst>
            </a:prstGeom>
            <a:ln w="28575">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7FB3D95-C1F9-4F6A-A30A-AC6886CC8930}"/>
                </a:ext>
              </a:extLst>
            </p:cNvPr>
            <p:cNvSpPr txBox="1"/>
            <p:nvPr/>
          </p:nvSpPr>
          <p:spPr>
            <a:xfrm>
              <a:off x="4419600" y="5681394"/>
              <a:ext cx="4998720" cy="646331"/>
            </a:xfrm>
            <a:prstGeom prst="rect">
              <a:avLst/>
            </a:prstGeom>
            <a:noFill/>
            <a:ln w="28575">
              <a:solidFill>
                <a:schemeClr val="tx1"/>
              </a:solidFill>
            </a:ln>
          </p:spPr>
          <p:txBody>
            <a:bodyPr wrap="square" rtlCol="0" anchor="ctr" anchorCtr="1">
              <a:spAutoFit/>
            </a:bodyPr>
            <a:lstStyle/>
            <a:p>
              <a:r>
                <a:rPr lang="en-US" sz="1200" dirty="0"/>
                <a:t>You would need to do the same calculation for the lining and interfacing needed. In this example our shorts do not need interfacing or lining. </a:t>
              </a:r>
            </a:p>
          </p:txBody>
        </p:sp>
      </p:grpSp>
      <p:grpSp>
        <p:nvGrpSpPr>
          <p:cNvPr id="68" name="Group 67">
            <a:extLst>
              <a:ext uri="{FF2B5EF4-FFF2-40B4-BE49-F238E27FC236}">
                <a16:creationId xmlns:a16="http://schemas.microsoft.com/office/drawing/2014/main" id="{93C15348-1A05-43AF-AEB8-57F947032465}"/>
              </a:ext>
            </a:extLst>
          </p:cNvPr>
          <p:cNvGrpSpPr/>
          <p:nvPr/>
        </p:nvGrpSpPr>
        <p:grpSpPr>
          <a:xfrm>
            <a:off x="4663440" y="1528621"/>
            <a:ext cx="4541520" cy="1534619"/>
            <a:chOff x="4663440" y="1528621"/>
            <a:chExt cx="4541520" cy="1534619"/>
          </a:xfrm>
        </p:grpSpPr>
        <p:sp>
          <p:nvSpPr>
            <p:cNvPr id="69" name="TextBox 68">
              <a:extLst>
                <a:ext uri="{FF2B5EF4-FFF2-40B4-BE49-F238E27FC236}">
                  <a16:creationId xmlns:a16="http://schemas.microsoft.com/office/drawing/2014/main" id="{72524CD9-C182-47C0-AE52-E1B6CB2D9653}"/>
                </a:ext>
              </a:extLst>
            </p:cNvPr>
            <p:cNvSpPr txBox="1"/>
            <p:nvPr/>
          </p:nvSpPr>
          <p:spPr>
            <a:xfrm>
              <a:off x="5029200" y="1528621"/>
              <a:ext cx="4160520" cy="646331"/>
            </a:xfrm>
            <a:prstGeom prst="rect">
              <a:avLst/>
            </a:prstGeom>
            <a:noFill/>
            <a:ln w="28575">
              <a:solidFill>
                <a:schemeClr val="tx1"/>
              </a:solidFill>
            </a:ln>
          </p:spPr>
          <p:txBody>
            <a:bodyPr wrap="square" rtlCol="0" anchor="ctr" anchorCtr="1">
              <a:spAutoFit/>
            </a:bodyPr>
            <a:lstStyle/>
            <a:p>
              <a:r>
                <a:rPr lang="en-US" sz="1200" dirty="0"/>
                <a:t>Multiply yards needed to make all shorts by price per yard. This will give you the total cost of your self fabric needed. 150 x 2.5 = 375.00 </a:t>
              </a:r>
            </a:p>
          </p:txBody>
        </p:sp>
        <p:sp>
          <p:nvSpPr>
            <p:cNvPr id="70" name="Right Brace 69">
              <a:extLst>
                <a:ext uri="{FF2B5EF4-FFF2-40B4-BE49-F238E27FC236}">
                  <a16:creationId xmlns:a16="http://schemas.microsoft.com/office/drawing/2014/main" id="{41984D2C-DDB7-4D6A-B6F0-D041688D69E0}"/>
                </a:ext>
              </a:extLst>
            </p:cNvPr>
            <p:cNvSpPr/>
            <p:nvPr/>
          </p:nvSpPr>
          <p:spPr>
            <a:xfrm rot="16200000">
              <a:off x="6530340" y="388620"/>
              <a:ext cx="807720" cy="4541520"/>
            </a:xfrm>
            <a:prstGeom prst="rightBrace">
              <a:avLst>
                <a:gd name="adj1" fmla="val 8333"/>
                <a:gd name="adj2" fmla="val 64286"/>
              </a:avLst>
            </a:prstGeom>
            <a:ln w="28575">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23E609E9-B37A-4C6C-9917-D4F2DC7289BE}"/>
              </a:ext>
            </a:extLst>
          </p:cNvPr>
          <p:cNvSpPr/>
          <p:nvPr/>
        </p:nvSpPr>
        <p:spPr>
          <a:xfrm>
            <a:off x="4000500" y="6591392"/>
            <a:ext cx="4170694" cy="276999"/>
          </a:xfrm>
          <a:prstGeom prst="rect">
            <a:avLst/>
          </a:prstGeom>
        </p:spPr>
        <p:txBody>
          <a:bodyPr wrap="none">
            <a:spAutoFit/>
          </a:bodyPr>
          <a:lstStyle/>
          <a:p>
            <a:r>
              <a:rPr lang="en-US" sz="1200" b="1" dirty="0">
                <a:solidFill>
                  <a:schemeClr val="bg1"/>
                </a:solidFill>
                <a:latin typeface="Calibri" panose="020F0502020204030204" pitchFamily="34" charset="0"/>
              </a:rPr>
              <a:t>Copyright © Texas Education Agency, 2015. All rights reserved.</a:t>
            </a:r>
            <a:endParaRPr lang="en-US"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433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ox(in)">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ox(in)">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1F3B-49A9-4ECC-AB86-F6651197C986}"/>
              </a:ext>
            </a:extLst>
          </p:cNvPr>
          <p:cNvSpPr>
            <a:spLocks noGrp="1"/>
          </p:cNvSpPr>
          <p:nvPr>
            <p:ph type="title"/>
          </p:nvPr>
        </p:nvSpPr>
        <p:spPr/>
        <p:txBody>
          <a:bodyPr/>
          <a:lstStyle/>
          <a:p>
            <a:r>
              <a:rPr lang="en-US" dirty="0"/>
              <a:t>Apparel Production Sample Cost Sheet</a:t>
            </a:r>
          </a:p>
        </p:txBody>
      </p:sp>
      <p:sp>
        <p:nvSpPr>
          <p:cNvPr id="4" name="TextBox 3">
            <a:extLst>
              <a:ext uri="{FF2B5EF4-FFF2-40B4-BE49-F238E27FC236}">
                <a16:creationId xmlns:a16="http://schemas.microsoft.com/office/drawing/2014/main" id="{4E680528-C1B7-49A9-ADD0-198C9E9E7719}"/>
              </a:ext>
            </a:extLst>
          </p:cNvPr>
          <p:cNvSpPr txBox="1"/>
          <p:nvPr/>
        </p:nvSpPr>
        <p:spPr>
          <a:xfrm>
            <a:off x="1498060" y="1598459"/>
            <a:ext cx="2120630" cy="1477328"/>
          </a:xfrm>
          <a:prstGeom prst="rect">
            <a:avLst/>
          </a:prstGeom>
          <a:noFill/>
          <a:ln>
            <a:solidFill>
              <a:schemeClr val="tx1"/>
            </a:solidFill>
          </a:ln>
        </p:spPr>
        <p:txBody>
          <a:bodyPr wrap="square" rtlCol="0" anchor="ctr" anchorCtr="1">
            <a:spAutoFit/>
          </a:bodyPr>
          <a:lstStyle/>
          <a:p>
            <a:r>
              <a:rPr lang="en-US" dirty="0"/>
              <a:t>For each trimming item, multiply its quantity amount by its price amount for its cost</a:t>
            </a:r>
          </a:p>
        </p:txBody>
      </p:sp>
      <p:sp>
        <p:nvSpPr>
          <p:cNvPr id="5" name="TextBox 4">
            <a:extLst>
              <a:ext uri="{FF2B5EF4-FFF2-40B4-BE49-F238E27FC236}">
                <a16:creationId xmlns:a16="http://schemas.microsoft.com/office/drawing/2014/main" id="{F5DED765-4591-4987-B108-8553D1A476B4}"/>
              </a:ext>
            </a:extLst>
          </p:cNvPr>
          <p:cNvSpPr txBox="1"/>
          <p:nvPr/>
        </p:nvSpPr>
        <p:spPr>
          <a:xfrm>
            <a:off x="1498060" y="3308123"/>
            <a:ext cx="2120630" cy="2308324"/>
          </a:xfrm>
          <a:prstGeom prst="rect">
            <a:avLst/>
          </a:prstGeom>
          <a:noFill/>
          <a:ln>
            <a:solidFill>
              <a:schemeClr val="tx1"/>
            </a:solidFill>
          </a:ln>
        </p:spPr>
        <p:txBody>
          <a:bodyPr wrap="square" rtlCol="0" anchor="ctr" anchorCtr="1">
            <a:spAutoFit/>
          </a:bodyPr>
          <a:lstStyle/>
          <a:p>
            <a:r>
              <a:rPr lang="en-US" dirty="0"/>
              <a:t>Before you order from the manufacturer, you will need to confirm  the amounts of each trimming they need to make your full order of garments.</a:t>
            </a:r>
          </a:p>
        </p:txBody>
      </p:sp>
      <p:pic>
        <p:nvPicPr>
          <p:cNvPr id="6" name="Picture 8">
            <a:extLst>
              <a:ext uri="{FF2B5EF4-FFF2-40B4-BE49-F238E27FC236}">
                <a16:creationId xmlns:a16="http://schemas.microsoft.com/office/drawing/2014/main" id="{F952EAEB-A430-4203-BFD6-7441DE70E19E}"/>
              </a:ext>
            </a:extLst>
          </p:cNvPr>
          <p:cNvPicPr>
            <a:picLocks noChangeAspect="1" noChangeArrowheads="1"/>
          </p:cNvPicPr>
          <p:nvPr/>
        </p:nvPicPr>
        <p:blipFill>
          <a:blip r:embed="rId2" cstate="print"/>
          <a:srcRect l="972" t="50212" r="82625" b="23955"/>
          <a:stretch>
            <a:fillRect/>
          </a:stretch>
        </p:blipFill>
        <p:spPr bwMode="auto">
          <a:xfrm>
            <a:off x="4389119" y="1737360"/>
            <a:ext cx="6865374" cy="347472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5252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Apparel Production Sample Cost Sheet</a:t>
            </a:r>
          </a:p>
        </p:txBody>
      </p:sp>
      <p:pic>
        <p:nvPicPr>
          <p:cNvPr id="27" name="Picture 2">
            <a:extLst>
              <a:ext uri="{FF2B5EF4-FFF2-40B4-BE49-F238E27FC236}">
                <a16:creationId xmlns:a16="http://schemas.microsoft.com/office/drawing/2014/main" id="{1A7691F5-4240-4914-926C-E8F890176A11}"/>
              </a:ext>
            </a:extLst>
          </p:cNvPr>
          <p:cNvPicPr>
            <a:picLocks noChangeAspect="1" noChangeArrowheads="1"/>
          </p:cNvPicPr>
          <p:nvPr/>
        </p:nvPicPr>
        <p:blipFill>
          <a:blip r:embed="rId3" cstate="print"/>
          <a:srcRect l="1062" t="52853" r="82607" b="28483"/>
          <a:stretch>
            <a:fillRect/>
          </a:stretch>
        </p:blipFill>
        <p:spPr bwMode="auto">
          <a:xfrm>
            <a:off x="4760493" y="2192956"/>
            <a:ext cx="7137461" cy="2621280"/>
          </a:xfrm>
          <a:prstGeom prst="rect">
            <a:avLst/>
          </a:prstGeom>
          <a:noFill/>
          <a:ln w="9525">
            <a:solidFill>
              <a:schemeClr val="tx1"/>
            </a:solidFill>
            <a:miter lim="800000"/>
            <a:headEnd/>
            <a:tailEnd/>
          </a:ln>
        </p:spPr>
      </p:pic>
      <p:sp>
        <p:nvSpPr>
          <p:cNvPr id="28" name="TextBox 27">
            <a:extLst>
              <a:ext uri="{FF2B5EF4-FFF2-40B4-BE49-F238E27FC236}">
                <a16:creationId xmlns:a16="http://schemas.microsoft.com/office/drawing/2014/main" id="{08D4DC5A-0049-43FC-BDA7-2922A1202B44}"/>
              </a:ext>
            </a:extLst>
          </p:cNvPr>
          <p:cNvSpPr txBox="1"/>
          <p:nvPr/>
        </p:nvSpPr>
        <p:spPr>
          <a:xfrm>
            <a:off x="883920" y="1744579"/>
            <a:ext cx="3307080" cy="1754326"/>
          </a:xfrm>
          <a:prstGeom prst="rect">
            <a:avLst/>
          </a:prstGeom>
          <a:noFill/>
          <a:ln>
            <a:solidFill>
              <a:schemeClr val="tx1"/>
            </a:solidFill>
          </a:ln>
        </p:spPr>
        <p:txBody>
          <a:bodyPr wrap="square" rtlCol="0" anchor="ctr" anchorCtr="1">
            <a:spAutoFit/>
          </a:bodyPr>
          <a:lstStyle/>
          <a:p>
            <a:r>
              <a:rPr lang="en-US" dirty="0"/>
              <a:t>For each labor cost, multiply the hours it took to perform the labor by the wage amount paid to that worker to get the total amount that employee was paid for his or her labor.</a:t>
            </a:r>
          </a:p>
        </p:txBody>
      </p:sp>
      <p:sp>
        <p:nvSpPr>
          <p:cNvPr id="29" name="TextBox 28">
            <a:extLst>
              <a:ext uri="{FF2B5EF4-FFF2-40B4-BE49-F238E27FC236}">
                <a16:creationId xmlns:a16="http://schemas.microsoft.com/office/drawing/2014/main" id="{AE203EB1-C420-4A20-B5D1-208F2A7F7ABC}"/>
              </a:ext>
            </a:extLst>
          </p:cNvPr>
          <p:cNvSpPr txBox="1"/>
          <p:nvPr/>
        </p:nvSpPr>
        <p:spPr>
          <a:xfrm>
            <a:off x="883920" y="3890107"/>
            <a:ext cx="3307080" cy="1754326"/>
          </a:xfrm>
          <a:prstGeom prst="rect">
            <a:avLst/>
          </a:prstGeom>
          <a:noFill/>
          <a:ln>
            <a:solidFill>
              <a:schemeClr val="tx1"/>
            </a:solidFill>
          </a:ln>
        </p:spPr>
        <p:txBody>
          <a:bodyPr wrap="square" rtlCol="0" anchor="ctr" anchorCtr="1">
            <a:spAutoFit/>
          </a:bodyPr>
          <a:lstStyle/>
          <a:p>
            <a:r>
              <a:rPr lang="en-US" dirty="0"/>
              <a:t>Before you order your garment, you can get an approximate cost for each labor item. Know that it is possible for the pre-order amount to change post-production. </a:t>
            </a:r>
          </a:p>
        </p:txBody>
      </p:sp>
      <p:sp>
        <p:nvSpPr>
          <p:cNvPr id="30" name="Rectangle 29">
            <a:extLst>
              <a:ext uri="{FF2B5EF4-FFF2-40B4-BE49-F238E27FC236}">
                <a16:creationId xmlns:a16="http://schemas.microsoft.com/office/drawing/2014/main" id="{D4BA0FB0-E0DC-4DBE-BBDD-8843BBD03C62}"/>
              </a:ext>
            </a:extLst>
          </p:cNvPr>
          <p:cNvSpPr/>
          <p:nvPr/>
        </p:nvSpPr>
        <p:spPr>
          <a:xfrm>
            <a:off x="4000500" y="6591392"/>
            <a:ext cx="4170694" cy="276999"/>
          </a:xfrm>
          <a:prstGeom prst="rect">
            <a:avLst/>
          </a:prstGeom>
        </p:spPr>
        <p:txBody>
          <a:bodyPr wrap="none">
            <a:spAutoFit/>
          </a:bodyPr>
          <a:lstStyle/>
          <a:p>
            <a:r>
              <a:rPr lang="en-US" sz="1200" b="1" dirty="0">
                <a:solidFill>
                  <a:schemeClr val="bg1"/>
                </a:solidFill>
                <a:latin typeface="Calibri" panose="020F0502020204030204" pitchFamily="34" charset="0"/>
              </a:rPr>
              <a:t>Copyright © Texas Education Agency, 2015. All rights reserved.</a:t>
            </a:r>
            <a:endParaRPr lang="en-US"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0479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6B18-15E4-422A-B202-6F984C640C5D}"/>
              </a:ext>
            </a:extLst>
          </p:cNvPr>
          <p:cNvSpPr>
            <a:spLocks noGrp="1"/>
          </p:cNvSpPr>
          <p:nvPr>
            <p:ph type="title"/>
          </p:nvPr>
        </p:nvSpPr>
        <p:spPr/>
        <p:txBody>
          <a:bodyPr/>
          <a:lstStyle/>
          <a:p>
            <a:r>
              <a:rPr lang="en-US" dirty="0"/>
              <a:t>Garment Sketch</a:t>
            </a:r>
          </a:p>
        </p:txBody>
      </p:sp>
      <p:sp>
        <p:nvSpPr>
          <p:cNvPr id="3" name="Content Placeholder 2">
            <a:extLst>
              <a:ext uri="{FF2B5EF4-FFF2-40B4-BE49-F238E27FC236}">
                <a16:creationId xmlns:a16="http://schemas.microsoft.com/office/drawing/2014/main" id="{E15F531D-350C-47BE-8030-94588FFB567D}"/>
              </a:ext>
            </a:extLst>
          </p:cNvPr>
          <p:cNvSpPr>
            <a:spLocks noGrp="1"/>
          </p:cNvSpPr>
          <p:nvPr>
            <p:ph sz="half" idx="1"/>
          </p:nvPr>
        </p:nvSpPr>
        <p:spPr/>
        <p:txBody>
          <a:bodyPr/>
          <a:lstStyle/>
          <a:p>
            <a:pPr lvl="1"/>
            <a:r>
              <a:rPr lang="en-US" dirty="0"/>
              <a:t>For each garment you  seek to get manufactured, include a garment sketch of what you want it to look like. a mock sketch using clip art.   </a:t>
            </a:r>
          </a:p>
          <a:p>
            <a:pPr lvl="1"/>
            <a:r>
              <a:rPr lang="en-US" dirty="0"/>
              <a:t>Include the garment’s front and back in your sketch. </a:t>
            </a:r>
          </a:p>
          <a:p>
            <a:pPr lvl="1"/>
            <a:r>
              <a:rPr lang="en-US" dirty="0"/>
              <a:t>In an actual cost sheet, you will use graphic design software.  This example has a mock sketch using clip art. </a:t>
            </a:r>
          </a:p>
        </p:txBody>
      </p:sp>
      <p:pic>
        <p:nvPicPr>
          <p:cNvPr id="4" name="Picture 2">
            <a:extLst>
              <a:ext uri="{FF2B5EF4-FFF2-40B4-BE49-F238E27FC236}">
                <a16:creationId xmlns:a16="http://schemas.microsoft.com/office/drawing/2014/main" id="{37813D94-774B-44BE-9CA3-36BC36F94D9F}"/>
              </a:ext>
            </a:extLst>
          </p:cNvPr>
          <p:cNvPicPr>
            <a:picLocks noChangeAspect="1" noChangeArrowheads="1"/>
          </p:cNvPicPr>
          <p:nvPr/>
        </p:nvPicPr>
        <p:blipFill>
          <a:blip r:embed="rId3" cstate="print"/>
          <a:srcRect l="17387" t="34976" r="73177" b="10365"/>
          <a:stretch>
            <a:fillRect/>
          </a:stretch>
        </p:blipFill>
        <p:spPr bwMode="auto">
          <a:xfrm>
            <a:off x="6651859" y="960053"/>
            <a:ext cx="2865120" cy="533326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8867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Calculating Total Cost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After you have filled out all portions of your cost sheet, you are ready to get your total cost. For our example, you would add: </a:t>
            </a:r>
          </a:p>
          <a:p>
            <a:pPr lvl="2"/>
            <a:r>
              <a:rPr lang="en-US" dirty="0"/>
              <a:t>375 + 6.75 + 22.50 + 52.50 + 18.75 + 11.25 + 11.25 + 7.50 + 90 + 300 + 20 + 10 = </a:t>
            </a:r>
            <a:r>
              <a:rPr lang="en-US" b="1" dirty="0"/>
              <a:t>$925.50 total cost</a:t>
            </a:r>
          </a:p>
          <a:p>
            <a:pPr lvl="1"/>
            <a:endParaRPr lang="en-US" dirty="0"/>
          </a:p>
          <a:p>
            <a:pPr marL="0" lvl="1" indent="0">
              <a:buNone/>
            </a:pPr>
            <a:endParaRPr lang="en-US" dirty="0"/>
          </a:p>
        </p:txBody>
      </p:sp>
    </p:spTree>
    <p:extLst>
      <p:ext uri="{BB962C8B-B14F-4D97-AF65-F5344CB8AC3E}">
        <p14:creationId xmlns:p14="http://schemas.microsoft.com/office/powerpoint/2010/main" val="3464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Add Overhead Cost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Overhead cost is typically 12%</a:t>
            </a:r>
          </a:p>
          <a:p>
            <a:pPr lvl="1"/>
            <a:r>
              <a:rPr lang="en-US" dirty="0"/>
              <a:t>Calculate what 12% of your total cost is and add it to your total cost</a:t>
            </a:r>
          </a:p>
          <a:p>
            <a:pPr lvl="2"/>
            <a:r>
              <a:rPr lang="en-US" dirty="0"/>
              <a:t>925.50 * .12 = </a:t>
            </a:r>
            <a:r>
              <a:rPr lang="en-US" b="1" dirty="0"/>
              <a:t>$111.06 overhead cost</a:t>
            </a:r>
          </a:p>
          <a:p>
            <a:pPr lvl="2"/>
            <a:r>
              <a:rPr lang="en-US" dirty="0"/>
              <a:t>925.50 + 111.06 = </a:t>
            </a:r>
            <a:r>
              <a:rPr lang="en-US" b="1" dirty="0"/>
              <a:t>$1036.56 total with overhead</a:t>
            </a:r>
          </a:p>
          <a:p>
            <a:pPr lvl="1"/>
            <a:endParaRPr lang="en-US" dirty="0"/>
          </a:p>
          <a:p>
            <a:pPr marL="0" lvl="1" indent="0">
              <a:buNone/>
            </a:pPr>
            <a:endParaRPr lang="en-US" dirty="0"/>
          </a:p>
        </p:txBody>
      </p:sp>
    </p:spTree>
    <p:extLst>
      <p:ext uri="{BB962C8B-B14F-4D97-AF65-F5344CB8AC3E}">
        <p14:creationId xmlns:p14="http://schemas.microsoft.com/office/powerpoint/2010/main" val="13782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Add FOB Cost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FOB cost is the amount you would have to pay to get the garments shipped to you, either by flight or sea.</a:t>
            </a:r>
          </a:p>
          <a:p>
            <a:pPr lvl="1"/>
            <a:r>
              <a:rPr lang="en-US" dirty="0"/>
              <a:t>Sea freight is calculated based on your garments’ volume</a:t>
            </a:r>
          </a:p>
          <a:p>
            <a:pPr lvl="1"/>
            <a:r>
              <a:rPr lang="en-US" dirty="0"/>
              <a:t>Airfreight is based on your garments’ weight.</a:t>
            </a:r>
          </a:p>
          <a:p>
            <a:pPr lvl="1"/>
            <a:r>
              <a:rPr lang="en-US" dirty="0"/>
              <a:t>You should research to decide what freight works best for your garments based on your timeline and price before you start production of garments. Ask your manufacturer for an approximation of volume and weight to get an estimate for your </a:t>
            </a:r>
            <a:r>
              <a:rPr lang="en-US"/>
              <a:t>FOB cost.</a:t>
            </a:r>
            <a:endParaRPr lang="en-US" dirty="0"/>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Calculating Mark-Up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Once you have your total cost, overhead and FOB, you will need to determine your mark-up. Mark-up is the increase you add, after all the expenses, to profit from your garments. </a:t>
            </a:r>
          </a:p>
          <a:p>
            <a:pPr lvl="2"/>
            <a:r>
              <a:rPr lang="en-US" dirty="0"/>
              <a:t>925.50 + 111.06 + Add your total cost, overhead and FOB</a:t>
            </a:r>
          </a:p>
          <a:p>
            <a:pPr lvl="2"/>
            <a:r>
              <a:rPr lang="en-US" dirty="0"/>
              <a:t>32 = 1068.56</a:t>
            </a:r>
          </a:p>
          <a:p>
            <a:pPr lvl="2"/>
            <a:r>
              <a:rPr lang="en-US" dirty="0"/>
              <a:t>Multiply this total by 2.2 to get your mark-up</a:t>
            </a:r>
          </a:p>
          <a:p>
            <a:pPr lvl="2"/>
            <a:r>
              <a:rPr lang="en-US" dirty="0"/>
              <a:t>1068.56 * 2.2 = </a:t>
            </a:r>
            <a:r>
              <a:rPr lang="en-US" b="1" dirty="0"/>
              <a:t>$2350.83</a:t>
            </a:r>
          </a:p>
          <a:p>
            <a:pPr lvl="2"/>
            <a:r>
              <a:rPr lang="en-US" dirty="0"/>
              <a:t>Your cost with mark-up is what you would sell your garments for at wholesale. </a:t>
            </a:r>
          </a:p>
          <a:p>
            <a:pPr lvl="1"/>
            <a:endParaRPr lang="en-US" dirty="0"/>
          </a:p>
        </p:txBody>
      </p:sp>
    </p:spTree>
    <p:extLst>
      <p:ext uri="{BB962C8B-B14F-4D97-AF65-F5344CB8AC3E}">
        <p14:creationId xmlns:p14="http://schemas.microsoft.com/office/powerpoint/2010/main" val="122793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Calculating Wholesale Cost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Wholesale is what you, the designer, would sell your item, such as shorts, to the retailer that will then sell them to the customer. </a:t>
            </a:r>
          </a:p>
          <a:p>
            <a:pPr lvl="1"/>
            <a:r>
              <a:rPr lang="en-US" dirty="0"/>
              <a:t>Example: $2350.83 / 75 (number of shorts made) = </a:t>
            </a:r>
            <a:r>
              <a:rPr lang="en-US" b="1" dirty="0"/>
              <a:t>$31.34 </a:t>
            </a:r>
            <a:r>
              <a:rPr lang="en-US" dirty="0"/>
              <a:t>price per unit(shorts)</a:t>
            </a:r>
          </a:p>
          <a:p>
            <a:pPr lvl="1"/>
            <a:endParaRPr lang="en-US" dirty="0"/>
          </a:p>
        </p:txBody>
      </p:sp>
    </p:spTree>
    <p:extLst>
      <p:ext uri="{BB962C8B-B14F-4D97-AF65-F5344CB8AC3E}">
        <p14:creationId xmlns:p14="http://schemas.microsoft.com/office/powerpoint/2010/main" val="272614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Retail Mark-up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retailer will then mark-up the cost of the shorts so that the store can also profit from each sale. </a:t>
            </a:r>
          </a:p>
          <a:p>
            <a:pPr lvl="1"/>
            <a:r>
              <a:rPr lang="en-US" dirty="0"/>
              <a:t>For example, if the store paid $31.34 per shorts, they may mark up the price 50%. This would make the shorts </a:t>
            </a:r>
            <a:r>
              <a:rPr lang="en-US" b="1" dirty="0"/>
              <a:t>$47.01 </a:t>
            </a:r>
            <a:r>
              <a:rPr lang="en-US" dirty="0"/>
              <a:t>to the customer.</a:t>
            </a:r>
          </a:p>
          <a:p>
            <a:pPr lvl="2"/>
            <a:r>
              <a:rPr lang="en-US" dirty="0"/>
              <a:t>31.34 * .5 = 15.67</a:t>
            </a:r>
          </a:p>
          <a:p>
            <a:pPr lvl="2"/>
            <a:r>
              <a:rPr lang="en-US" dirty="0"/>
              <a:t>15.67 + 31.34 = $47.01</a:t>
            </a:r>
          </a:p>
          <a:p>
            <a:pPr marL="0" lvl="1" indent="0">
              <a:buNone/>
            </a:pPr>
            <a:endParaRPr lang="en-US" dirty="0"/>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student will analyze the cost of producing and selling a single fashion product.</a:t>
            </a:r>
          </a:p>
          <a:p>
            <a:pPr lvl="1"/>
            <a:r>
              <a:rPr lang="en-US" dirty="0"/>
              <a:t>The student will analyze the cost of producing and selling fashion products in bulk.</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“Costing” is the economic value placed on resources to make a fashion product.</a:t>
            </a:r>
          </a:p>
          <a:p>
            <a:pPr lvl="1"/>
            <a:r>
              <a:rPr lang="en-US" dirty="0"/>
              <a:t>Fashion designers must know how to accurately “cost” an item.</a:t>
            </a:r>
          </a:p>
          <a:p>
            <a:pPr lvl="1"/>
            <a:r>
              <a:rPr lang="en-US" dirty="0"/>
              <a:t>Accurate “costing” will ensure the designer is paid for all the materials used to make the garment, including shipping and a profit percentage.</a:t>
            </a:r>
          </a:p>
          <a:p>
            <a:pPr lvl="1"/>
            <a:endParaRPr lang="en-US" dirty="0"/>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First</a:t>
            </a:r>
            <a:r>
              <a:rPr lang="en-US" dirty="0"/>
              <a:t>: Calculate Fabric</a:t>
            </a:r>
          </a:p>
          <a:p>
            <a:pPr lvl="2"/>
            <a:r>
              <a:rPr lang="en-US" dirty="0"/>
              <a:t>Multiply the cost of fabric per yard by the number of yards used to make the garment</a:t>
            </a:r>
          </a:p>
          <a:p>
            <a:pPr lvl="2"/>
            <a:r>
              <a:rPr lang="en-US" dirty="0"/>
              <a:t>Example: $7.99/yard x 3 yards used = </a:t>
            </a:r>
            <a:r>
              <a:rPr lang="en-US" b="1" dirty="0"/>
              <a:t>$23.97</a:t>
            </a:r>
          </a:p>
          <a:p>
            <a:pPr lvl="1"/>
            <a:r>
              <a:rPr lang="en-US" b="1" dirty="0">
                <a:solidFill>
                  <a:schemeClr val="tx2"/>
                </a:solidFill>
              </a:rPr>
              <a:t>Second</a:t>
            </a:r>
            <a:r>
              <a:rPr lang="en-US" dirty="0"/>
              <a:t>: Calculate lining and interfacing (only if needed) </a:t>
            </a:r>
          </a:p>
          <a:p>
            <a:pPr lvl="2"/>
            <a:r>
              <a:rPr lang="en-US" dirty="0"/>
              <a:t>Multiply the cost of lining/interfacing per yard by the number of yards used to make the garment</a:t>
            </a:r>
          </a:p>
          <a:p>
            <a:pPr lvl="2"/>
            <a:r>
              <a:rPr lang="en-US" dirty="0"/>
              <a:t>Example: $2.99/yard x 3 yards used = </a:t>
            </a:r>
            <a:r>
              <a:rPr lang="en-US" b="1" dirty="0"/>
              <a:t>$8.97</a:t>
            </a:r>
          </a:p>
          <a:p>
            <a:pPr lvl="1"/>
            <a:endParaRPr lang="en-US" dirty="0"/>
          </a:p>
          <a:p>
            <a:pPr lvl="1"/>
            <a:endParaRPr lang="en-US" dirty="0"/>
          </a:p>
        </p:txBody>
      </p:sp>
    </p:spTree>
    <p:extLst>
      <p:ext uri="{BB962C8B-B14F-4D97-AF65-F5344CB8AC3E}">
        <p14:creationId xmlns:p14="http://schemas.microsoft.com/office/powerpoint/2010/main" val="218153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Fourth</a:t>
            </a:r>
            <a:r>
              <a:rPr lang="en-US" dirty="0"/>
              <a:t>: Calculate the labor cost for cutting</a:t>
            </a:r>
          </a:p>
          <a:p>
            <a:pPr lvl="2"/>
            <a:r>
              <a:rPr lang="en-US" dirty="0"/>
              <a:t>Multiply the hours it took to cut the fabric (and possibly lining) by the amount you are willing to pay someone to cut</a:t>
            </a:r>
          </a:p>
          <a:p>
            <a:pPr lvl="2"/>
            <a:r>
              <a:rPr lang="en-US" dirty="0"/>
              <a:t>1 hour to cut x $8.00 an hour wage = $8.00</a:t>
            </a:r>
          </a:p>
          <a:p>
            <a:pPr lvl="2"/>
            <a:r>
              <a:rPr lang="en-US" dirty="0"/>
              <a:t>$33.84 + 8.00 = </a:t>
            </a:r>
            <a:r>
              <a:rPr lang="en-US" b="1" dirty="0"/>
              <a:t>$41.84 </a:t>
            </a:r>
            <a:r>
              <a:rPr lang="en-US" dirty="0"/>
              <a:t>	</a:t>
            </a:r>
          </a:p>
          <a:p>
            <a:pPr lvl="1"/>
            <a:endParaRPr lang="en-US" dirty="0"/>
          </a:p>
          <a:p>
            <a:pPr lvl="1"/>
            <a:endParaRPr lang="en-US" dirty="0"/>
          </a:p>
        </p:txBody>
      </p:sp>
    </p:spTree>
    <p:extLst>
      <p:ext uri="{BB962C8B-B14F-4D97-AF65-F5344CB8AC3E}">
        <p14:creationId xmlns:p14="http://schemas.microsoft.com/office/powerpoint/2010/main" val="119684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Fifth</a:t>
            </a:r>
            <a:r>
              <a:rPr lang="en-US" dirty="0"/>
              <a:t>: Calculate labor cost for sewing</a:t>
            </a:r>
          </a:p>
          <a:p>
            <a:pPr lvl="2"/>
            <a:r>
              <a:rPr lang="en-US" dirty="0"/>
              <a:t>Multiply the hours it took to sew the fabric (and possibly lining) by the amount you are willing to pay someone to sew</a:t>
            </a:r>
          </a:p>
          <a:p>
            <a:pPr lvl="2"/>
            <a:r>
              <a:rPr lang="en-US" dirty="0"/>
              <a:t>4 hours to sew x $12.00 an hour wage = </a:t>
            </a:r>
            <a:r>
              <a:rPr lang="en-US" b="1" dirty="0"/>
              <a:t>$48.00</a:t>
            </a:r>
          </a:p>
          <a:p>
            <a:pPr lvl="2"/>
            <a:r>
              <a:rPr lang="en-US" dirty="0"/>
              <a:t>41.84 (cutting labor) + 48.00 (sewing labor) = </a:t>
            </a:r>
            <a:r>
              <a:rPr lang="en-US" b="1" dirty="0"/>
              <a:t>$89.84</a:t>
            </a:r>
          </a:p>
          <a:p>
            <a:pPr lvl="1"/>
            <a:endParaRPr lang="en-US" dirty="0"/>
          </a:p>
          <a:p>
            <a:pPr lvl="1"/>
            <a:endParaRPr lang="en-US" dirty="0"/>
          </a:p>
        </p:txBody>
      </p:sp>
    </p:spTree>
    <p:extLst>
      <p:ext uri="{BB962C8B-B14F-4D97-AF65-F5344CB8AC3E}">
        <p14:creationId xmlns:p14="http://schemas.microsoft.com/office/powerpoint/2010/main" val="90608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Sixth</a:t>
            </a:r>
            <a:r>
              <a:rPr lang="en-US" dirty="0"/>
              <a:t>: Calculate overhead costs</a:t>
            </a:r>
          </a:p>
          <a:p>
            <a:pPr lvl="2"/>
            <a:r>
              <a:rPr lang="en-US" dirty="0"/>
              <a:t>Add 12% of the subtotal to your cost. </a:t>
            </a:r>
          </a:p>
          <a:p>
            <a:pPr lvl="2"/>
            <a:r>
              <a:rPr lang="en-US" dirty="0"/>
              <a:t>Overhead covers resources needed to operate, such as facility rent or utility costs.</a:t>
            </a:r>
          </a:p>
          <a:p>
            <a:pPr lvl="2"/>
            <a:r>
              <a:rPr lang="en-US" dirty="0"/>
              <a:t>Example: 89.84 x .12 = </a:t>
            </a:r>
            <a:r>
              <a:rPr lang="en-US" b="1" dirty="0"/>
              <a:t>$10.78 </a:t>
            </a:r>
            <a:r>
              <a:rPr lang="en-US" dirty="0"/>
              <a:t>(overhead)</a:t>
            </a:r>
          </a:p>
          <a:p>
            <a:pPr lvl="2"/>
            <a:r>
              <a:rPr lang="en-US" dirty="0"/>
              <a:t>Add 10.78 to 89.84 = </a:t>
            </a:r>
            <a:r>
              <a:rPr lang="en-US" b="1" dirty="0"/>
              <a:t>$100.62 </a:t>
            </a:r>
            <a:r>
              <a:rPr lang="en-US" dirty="0"/>
              <a:t>new subtotal</a:t>
            </a:r>
          </a:p>
          <a:p>
            <a:pPr lvl="1"/>
            <a:endParaRPr lang="en-US" dirty="0"/>
          </a:p>
          <a:p>
            <a:pPr lvl="1"/>
            <a:endParaRPr lang="en-US" dirty="0"/>
          </a:p>
        </p:txBody>
      </p:sp>
    </p:spTree>
    <p:extLst>
      <p:ext uri="{BB962C8B-B14F-4D97-AF65-F5344CB8AC3E}">
        <p14:creationId xmlns:p14="http://schemas.microsoft.com/office/powerpoint/2010/main" val="308252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Single Garment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Seventh</a:t>
            </a:r>
            <a:r>
              <a:rPr lang="en-US" dirty="0"/>
              <a:t>: Calculate your marginal cost of production</a:t>
            </a:r>
          </a:p>
          <a:p>
            <a:pPr lvl="2"/>
            <a:r>
              <a:rPr lang="en-US" dirty="0"/>
              <a:t>Add 20% of the subtotal to your cost. This cost is added for the extra time it takes to make just one piece instead of multiples at once.</a:t>
            </a:r>
          </a:p>
          <a:p>
            <a:pPr lvl="2"/>
            <a:r>
              <a:rPr lang="en-US" dirty="0"/>
              <a:t>Example: 100.62 x .20 = </a:t>
            </a:r>
            <a:r>
              <a:rPr lang="en-US" b="1" dirty="0"/>
              <a:t>$20.12 </a:t>
            </a:r>
            <a:r>
              <a:rPr lang="en-US" dirty="0"/>
              <a:t>(margin)</a:t>
            </a:r>
          </a:p>
          <a:p>
            <a:pPr lvl="2"/>
            <a:r>
              <a:rPr lang="en-US" dirty="0"/>
              <a:t>Add 20.12 to 100.62 = </a:t>
            </a:r>
            <a:r>
              <a:rPr lang="en-US" b="1" dirty="0"/>
              <a:t>$120.74 </a:t>
            </a:r>
            <a:r>
              <a:rPr lang="en-US" dirty="0"/>
              <a:t>– </a:t>
            </a:r>
            <a:r>
              <a:rPr lang="en-US" i="1" dirty="0"/>
              <a:t>this is the total cost to make your single garment</a:t>
            </a:r>
          </a:p>
          <a:p>
            <a:pPr lvl="1"/>
            <a:endParaRPr lang="en-US" dirty="0"/>
          </a:p>
          <a:p>
            <a:pPr lvl="1"/>
            <a:endParaRPr lang="en-US" dirty="0"/>
          </a:p>
        </p:txBody>
      </p:sp>
    </p:spTree>
    <p:extLst>
      <p:ext uri="{BB962C8B-B14F-4D97-AF65-F5344CB8AC3E}">
        <p14:creationId xmlns:p14="http://schemas.microsoft.com/office/powerpoint/2010/main" val="11056740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56ea17bb-c96d-4826-b465-01eec0dd23dd"/>
    <ds:schemaRef ds:uri="05d88611-e516-4d1a-b12e-39107e78b3d0"/>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53</TotalTime>
  <Words>1673</Words>
  <Application>Microsoft Office PowerPoint</Application>
  <PresentationFormat>Widescreen</PresentationFormat>
  <Paragraphs>117</Paragraphs>
  <Slides>23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Objectives</vt:lpstr>
      <vt:lpstr>Single Garment Costing</vt:lpstr>
      <vt:lpstr>Single Garment Costing</vt:lpstr>
      <vt:lpstr>Single Garment Costing</vt:lpstr>
      <vt:lpstr>Single Garment Costing</vt:lpstr>
      <vt:lpstr>Single Garment Costing</vt:lpstr>
      <vt:lpstr>Single Garment Costing</vt:lpstr>
      <vt:lpstr>Single Garment Costing</vt:lpstr>
      <vt:lpstr>Costing Garments in Bulk </vt:lpstr>
      <vt:lpstr>Sample Apparel Cost Sheet</vt:lpstr>
      <vt:lpstr>Apparel Production Sample Cost Sheet</vt:lpstr>
      <vt:lpstr>Apparel Production Sample Cost Sheet</vt:lpstr>
      <vt:lpstr>Apparel Production Sample Cost Sheet</vt:lpstr>
      <vt:lpstr>Apparel Production Sample Cost Sheet</vt:lpstr>
      <vt:lpstr>Garment Sketch</vt:lpstr>
      <vt:lpstr>Calculating Total Cost</vt:lpstr>
      <vt:lpstr>Add Overhead Cost</vt:lpstr>
      <vt:lpstr>Add FOB Cost</vt:lpstr>
      <vt:lpstr>Calculating Mark-Up</vt:lpstr>
      <vt:lpstr>Calculating Wholesale Cost</vt:lpstr>
      <vt:lpstr>Retail Mark-up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Sarah Hamshari</cp:lastModifiedBy>
  <cp:revision>37</cp:revision>
  <cp:lastPrinted>2017-07-07T16:17:37Z</cp:lastPrinted>
  <dcterms:created xsi:type="dcterms:W3CDTF">2017-07-11T23:58:30Z</dcterms:created>
  <dcterms:modified xsi:type="dcterms:W3CDTF">2017-07-14T14:33:45Z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