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7"/>
  </p:notesMasterIdLst>
  <p:sldIdLst>
    <p:sldId id="321" r:id="rId6"/>
    <p:sldId id="319" r:id="rId7"/>
    <p:sldId id="323" r:id="rId8"/>
    <p:sldId id="324" r:id="rId9"/>
    <p:sldId id="325" r:id="rId10"/>
    <p:sldId id="326" r:id="rId11"/>
    <p:sldId id="334" r:id="rId12"/>
    <p:sldId id="335" r:id="rId13"/>
    <p:sldId id="336" r:id="rId14"/>
    <p:sldId id="337" r:id="rId15"/>
    <p:sldId id="338" r:id="rId16"/>
    <p:sldId id="339" r:id="rId17"/>
    <p:sldId id="340" r:id="rId18"/>
    <p:sldId id="327" r:id="rId19"/>
    <p:sldId id="341" r:id="rId20"/>
    <p:sldId id="328" r:id="rId21"/>
    <p:sldId id="342" r:id="rId22"/>
    <p:sldId id="343" r:id="rId23"/>
    <p:sldId id="344" r:id="rId24"/>
    <p:sldId id="329" r:id="rId25"/>
    <p:sldId id="333"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83" d="100"/>
          <a:sy n="83" d="100"/>
        </p:scale>
        <p:origin x="614"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Courtroom Participants</a:t>
            </a:r>
          </a:p>
          <a:p>
            <a:pPr lvl="1"/>
            <a:r>
              <a:rPr lang="en-US" dirty="0"/>
              <a:t>Duties &amp; Responsibilities during Criminal Trials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Prosecutor’s Duties</a:t>
            </a:r>
          </a:p>
          <a:p>
            <a:pPr lvl="1"/>
            <a:r>
              <a:rPr lang="en-US" dirty="0"/>
              <a:t>Presents information or evidence to a grand jury</a:t>
            </a:r>
          </a:p>
          <a:p>
            <a:pPr lvl="1"/>
            <a:r>
              <a:rPr lang="en-US" dirty="0"/>
              <a:t>Prosecutorial discretion</a:t>
            </a:r>
          </a:p>
          <a:p>
            <a:pPr lvl="1"/>
            <a:r>
              <a:rPr lang="en-US" dirty="0"/>
              <a:t>Questions witnesses for the state</a:t>
            </a:r>
          </a:p>
          <a:p>
            <a:pPr lvl="1"/>
            <a:r>
              <a:rPr lang="en-US" dirty="0"/>
              <a:t>Requests guilty verdicts or convictions</a:t>
            </a:r>
          </a:p>
          <a:p>
            <a:pPr lvl="1"/>
            <a:r>
              <a:rPr lang="en-US" dirty="0"/>
              <a:t>Represents the state in appeals</a:t>
            </a:r>
          </a:p>
          <a:p>
            <a:pPr lvl="1"/>
            <a:endParaRPr lang="en-US" dirty="0"/>
          </a:p>
        </p:txBody>
      </p:sp>
    </p:spTree>
    <p:extLst>
      <p:ext uri="{BB962C8B-B14F-4D97-AF65-F5344CB8AC3E}">
        <p14:creationId xmlns:p14="http://schemas.microsoft.com/office/powerpoint/2010/main" val="203722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Defense Attorney</a:t>
            </a:r>
          </a:p>
          <a:p>
            <a:pPr lvl="1"/>
            <a:r>
              <a:rPr lang="en-US" dirty="0"/>
              <a:t>Represents the person accused of committing a crime</a:t>
            </a:r>
          </a:p>
          <a:p>
            <a:pPr lvl="1"/>
            <a:r>
              <a:rPr lang="en-US" dirty="0"/>
              <a:t>Plea bargains</a:t>
            </a:r>
          </a:p>
          <a:p>
            <a:pPr lvl="1"/>
            <a:r>
              <a:rPr lang="en-US" dirty="0"/>
              <a:t>Prepares the defense</a:t>
            </a:r>
          </a:p>
          <a:p>
            <a:pPr lvl="1"/>
            <a:r>
              <a:rPr lang="en-US" dirty="0"/>
              <a:t>Questions witnesses</a:t>
            </a:r>
          </a:p>
          <a:p>
            <a:pPr lvl="2"/>
            <a:r>
              <a:rPr lang="en-US" dirty="0"/>
              <a:t>Directs own</a:t>
            </a:r>
          </a:p>
          <a:p>
            <a:pPr lvl="2"/>
            <a:r>
              <a:rPr lang="en-US" dirty="0"/>
              <a:t>Cross-examines the state’s</a:t>
            </a:r>
          </a:p>
          <a:p>
            <a:pPr lvl="1"/>
            <a:endParaRPr lang="en-US" dirty="0"/>
          </a:p>
        </p:txBody>
      </p:sp>
      <p:pic>
        <p:nvPicPr>
          <p:cNvPr id="4" name="Picture 3" descr="http://images.clipart.com/thb/thb13/PH/rc5360_20050812/rc5360_20050812/30444093.thb.jpg?5360_050831_69325">
            <a:extLst>
              <a:ext uri="{FF2B5EF4-FFF2-40B4-BE49-F238E27FC236}">
                <a16:creationId xmlns:a16="http://schemas.microsoft.com/office/drawing/2014/main" id="{A19CC69A-FD8F-4289-A96C-A383199C3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914" y="1732683"/>
            <a:ext cx="4357361" cy="291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97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Defense Attorney</a:t>
            </a:r>
          </a:p>
          <a:p>
            <a:pPr lvl="1"/>
            <a:r>
              <a:rPr lang="en-US" dirty="0"/>
              <a:t>Disputes claims made by the prosecutor</a:t>
            </a:r>
          </a:p>
          <a:p>
            <a:pPr lvl="1"/>
            <a:r>
              <a:rPr lang="en-US" dirty="0"/>
              <a:t>Sentencing</a:t>
            </a:r>
          </a:p>
          <a:p>
            <a:pPr lvl="1"/>
            <a:r>
              <a:rPr lang="en-US" dirty="0"/>
              <a:t>Files Appeals</a:t>
            </a:r>
          </a:p>
          <a:p>
            <a:pPr lvl="1"/>
            <a:r>
              <a:rPr lang="en-US" dirty="0"/>
              <a:t>Argues Appeals</a:t>
            </a:r>
          </a:p>
          <a:p>
            <a:pPr lvl="1"/>
            <a:endParaRPr lang="en-US" dirty="0"/>
          </a:p>
        </p:txBody>
      </p:sp>
      <p:pic>
        <p:nvPicPr>
          <p:cNvPr id="4" name="Picture 3">
            <a:extLst>
              <a:ext uri="{FF2B5EF4-FFF2-40B4-BE49-F238E27FC236}">
                <a16:creationId xmlns:a16="http://schemas.microsoft.com/office/drawing/2014/main" id="{B93867F4-A5CB-44A7-AA7A-7C27489723B8}"/>
              </a:ext>
            </a:extLst>
          </p:cNvPr>
          <p:cNvPicPr>
            <a:picLocks noChangeAspect="1"/>
          </p:cNvPicPr>
          <p:nvPr/>
        </p:nvPicPr>
        <p:blipFill>
          <a:blip r:embed="rId2"/>
          <a:stretch>
            <a:fillRect/>
          </a:stretch>
        </p:blipFill>
        <p:spPr>
          <a:xfrm>
            <a:off x="6677892" y="1574700"/>
            <a:ext cx="4450044" cy="2948351"/>
          </a:xfrm>
          <a:prstGeom prst="rect">
            <a:avLst/>
          </a:prstGeom>
        </p:spPr>
      </p:pic>
    </p:spTree>
    <p:extLst>
      <p:ext uri="{BB962C8B-B14F-4D97-AF65-F5344CB8AC3E}">
        <p14:creationId xmlns:p14="http://schemas.microsoft.com/office/powerpoint/2010/main" val="160032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Types of Defense Attorney</a:t>
            </a:r>
          </a:p>
          <a:p>
            <a:pPr lvl="1"/>
            <a:r>
              <a:rPr lang="en-US" dirty="0"/>
              <a:t>Private attorneys hired by a defendant</a:t>
            </a:r>
          </a:p>
          <a:p>
            <a:pPr lvl="1"/>
            <a:r>
              <a:rPr lang="en-US" dirty="0"/>
              <a:t>Court-appointed attorneys</a:t>
            </a:r>
          </a:p>
          <a:p>
            <a:pPr lvl="1"/>
            <a:r>
              <a:rPr lang="en-US" dirty="0"/>
              <a:t>Public Defenders</a:t>
            </a:r>
          </a:p>
        </p:txBody>
      </p:sp>
    </p:spTree>
    <p:extLst>
      <p:ext uri="{BB962C8B-B14F-4D97-AF65-F5344CB8AC3E}">
        <p14:creationId xmlns:p14="http://schemas.microsoft.com/office/powerpoint/2010/main" val="106142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Para-professional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Bailiff</a:t>
            </a:r>
          </a:p>
          <a:p>
            <a:pPr lvl="1"/>
            <a:r>
              <a:rPr lang="en-US" dirty="0"/>
              <a:t>Keeps order in the courtroom</a:t>
            </a:r>
          </a:p>
          <a:p>
            <a:pPr lvl="1"/>
            <a:r>
              <a:rPr lang="en-US" dirty="0"/>
              <a:t>Secures witnesses</a:t>
            </a:r>
          </a:p>
          <a:p>
            <a:pPr lvl="1"/>
            <a:r>
              <a:rPr lang="en-US" dirty="0"/>
              <a:t>Maintains physical control over the defendant if not released on bail</a:t>
            </a:r>
          </a:p>
          <a:p>
            <a:pPr lvl="1"/>
            <a:r>
              <a:rPr lang="en-US" dirty="0"/>
              <a:t>Announces the judge’s entry</a:t>
            </a:r>
          </a:p>
          <a:p>
            <a:pPr lvl="1"/>
            <a:endParaRPr lang="en-US" dirty="0"/>
          </a:p>
          <a:p>
            <a:pPr marL="0" lvl="1" indent="0">
              <a:buNone/>
            </a:pPr>
            <a:r>
              <a:rPr lang="en-US" b="1" dirty="0"/>
              <a:t>Clerk</a:t>
            </a:r>
          </a:p>
          <a:p>
            <a:pPr lvl="1"/>
            <a:r>
              <a:rPr lang="en-US" dirty="0"/>
              <a:t>Works directly with the trial judge</a:t>
            </a:r>
          </a:p>
          <a:p>
            <a:pPr lvl="1"/>
            <a:r>
              <a:rPr lang="en-US" dirty="0"/>
              <a:t>Responsible for court paperwork and records before and during the trial</a:t>
            </a:r>
          </a:p>
          <a:p>
            <a:pPr lvl="1"/>
            <a:endParaRPr lang="en-US" dirty="0"/>
          </a:p>
          <a:p>
            <a:pPr lvl="1"/>
            <a:endParaRPr lang="en-US" dirty="0"/>
          </a:p>
        </p:txBody>
      </p:sp>
    </p:spTree>
    <p:extLst>
      <p:ext uri="{BB962C8B-B14F-4D97-AF65-F5344CB8AC3E}">
        <p14:creationId xmlns:p14="http://schemas.microsoft.com/office/powerpoint/2010/main" val="228026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Para-professional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Court Reporter</a:t>
            </a:r>
          </a:p>
          <a:p>
            <a:pPr lvl="1"/>
            <a:r>
              <a:rPr lang="en-US" dirty="0"/>
              <a:t>Stenographer</a:t>
            </a:r>
          </a:p>
          <a:p>
            <a:pPr lvl="1"/>
            <a:r>
              <a:rPr lang="en-US" dirty="0"/>
              <a:t>Maintains a written record of all court proceedings</a:t>
            </a:r>
          </a:p>
          <a:p>
            <a:pPr lvl="2"/>
            <a:r>
              <a:rPr lang="en-US" dirty="0"/>
              <a:t>Transcribes every spoken word during the trial</a:t>
            </a:r>
          </a:p>
          <a:p>
            <a:pPr lvl="1"/>
            <a:r>
              <a:rPr lang="en-US" dirty="0"/>
              <a:t>Transcripts are necessary for appeals</a:t>
            </a:r>
          </a:p>
          <a:p>
            <a:pPr lvl="1"/>
            <a:endParaRPr lang="en-US" dirty="0"/>
          </a:p>
        </p:txBody>
      </p:sp>
    </p:spTree>
    <p:extLst>
      <p:ext uri="{BB962C8B-B14F-4D97-AF65-F5344CB8AC3E}">
        <p14:creationId xmlns:p14="http://schemas.microsoft.com/office/powerpoint/2010/main" val="20560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Jury</a:t>
            </a:r>
          </a:p>
          <a:p>
            <a:pPr lvl="1"/>
            <a:r>
              <a:rPr lang="en-US" dirty="0"/>
              <a:t>Selection:</a:t>
            </a:r>
          </a:p>
          <a:p>
            <a:pPr lvl="2"/>
            <a:r>
              <a:rPr lang="en-US" dirty="0" err="1"/>
              <a:t>Voir</a:t>
            </a:r>
            <a:r>
              <a:rPr lang="en-US" dirty="0"/>
              <a:t> Dire</a:t>
            </a:r>
          </a:p>
          <a:p>
            <a:pPr lvl="1"/>
            <a:endParaRPr lang="en-US" dirty="0"/>
          </a:p>
          <a:p>
            <a:pPr lvl="2"/>
            <a:r>
              <a:rPr lang="en-US" dirty="0"/>
              <a:t>Challenges</a:t>
            </a:r>
          </a:p>
          <a:p>
            <a:pPr lvl="3"/>
            <a:r>
              <a:rPr lang="en-US" dirty="0"/>
              <a:t>To the Array</a:t>
            </a:r>
          </a:p>
          <a:p>
            <a:pPr lvl="3"/>
            <a:r>
              <a:rPr lang="en-US" dirty="0"/>
              <a:t>For Cause</a:t>
            </a:r>
          </a:p>
          <a:p>
            <a:pPr lvl="3"/>
            <a:r>
              <a:rPr lang="en-US" dirty="0"/>
              <a:t>Peremptory</a:t>
            </a:r>
          </a:p>
          <a:p>
            <a:pPr lvl="1"/>
            <a:endParaRPr lang="en-US" dirty="0"/>
          </a:p>
        </p:txBody>
      </p:sp>
      <p:pic>
        <p:nvPicPr>
          <p:cNvPr id="4" name="Picture 3">
            <a:extLst>
              <a:ext uri="{FF2B5EF4-FFF2-40B4-BE49-F238E27FC236}">
                <a16:creationId xmlns:a16="http://schemas.microsoft.com/office/drawing/2014/main" id="{0A6C7283-603A-4ED5-95BB-AD2602BEA139}"/>
              </a:ext>
            </a:extLst>
          </p:cNvPr>
          <p:cNvPicPr>
            <a:picLocks noChangeAspect="1"/>
          </p:cNvPicPr>
          <p:nvPr/>
        </p:nvPicPr>
        <p:blipFill>
          <a:blip r:embed="rId2"/>
          <a:stretch>
            <a:fillRect/>
          </a:stretch>
        </p:blipFill>
        <p:spPr>
          <a:xfrm>
            <a:off x="6611665" y="1679296"/>
            <a:ext cx="4188315" cy="3499407"/>
          </a:xfrm>
          <a:prstGeom prst="rect">
            <a:avLst/>
          </a:prstGeom>
        </p:spPr>
      </p:pic>
    </p:spTree>
    <p:extLst>
      <p:ext uri="{BB962C8B-B14F-4D97-AF65-F5344CB8AC3E}">
        <p14:creationId xmlns:p14="http://schemas.microsoft.com/office/powerpoint/2010/main" val="230208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Defendant</a:t>
            </a:r>
          </a:p>
          <a:p>
            <a:pPr lvl="1"/>
            <a:r>
              <a:rPr lang="en-US" dirty="0"/>
              <a:t>The “accused”</a:t>
            </a:r>
          </a:p>
          <a:p>
            <a:pPr lvl="1"/>
            <a:r>
              <a:rPr lang="en-US" dirty="0"/>
              <a:t>The person against whom a criminal complaint or indictment is filed</a:t>
            </a:r>
          </a:p>
          <a:p>
            <a:pPr lvl="1"/>
            <a:endParaRPr lang="en-US" dirty="0"/>
          </a:p>
          <a:p>
            <a:pPr lvl="1"/>
            <a:endParaRPr lang="en-US" dirty="0"/>
          </a:p>
        </p:txBody>
      </p:sp>
      <p:pic>
        <p:nvPicPr>
          <p:cNvPr id="5" name="Picture 4" descr="http://images.clipart.com/thb/thb8/PH/cs5359_20051104d/cs5359_20051104d/30906312.thb.jpg?5359_051105_74568">
            <a:extLst>
              <a:ext uri="{FF2B5EF4-FFF2-40B4-BE49-F238E27FC236}">
                <a16:creationId xmlns:a16="http://schemas.microsoft.com/office/drawing/2014/main" id="{DDB7F527-26AD-44A6-8874-48D537527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309" y="1568254"/>
            <a:ext cx="4336184" cy="288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43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Victim</a:t>
            </a:r>
          </a:p>
          <a:p>
            <a:pPr lvl="1"/>
            <a:r>
              <a:rPr lang="en-US" dirty="0"/>
              <a:t>Crime committed against</a:t>
            </a:r>
          </a:p>
          <a:p>
            <a:pPr lvl="1"/>
            <a:r>
              <a:rPr lang="en-US" dirty="0"/>
              <a:t>Suffered death or serious physical or mental suffering OR</a:t>
            </a:r>
          </a:p>
          <a:p>
            <a:pPr lvl="1"/>
            <a:r>
              <a:rPr lang="en-US" dirty="0"/>
              <a:t>A loss of property resulting from the actual or attempted criminal actions of others</a:t>
            </a:r>
          </a:p>
          <a:p>
            <a:pPr lvl="1"/>
            <a:endParaRPr lang="en-US" dirty="0"/>
          </a:p>
          <a:p>
            <a:pPr lvl="1"/>
            <a:endParaRPr lang="en-US" dirty="0"/>
          </a:p>
        </p:txBody>
      </p:sp>
      <p:sp>
        <p:nvSpPr>
          <p:cNvPr id="6" name="Content Placeholder 2">
            <a:extLst>
              <a:ext uri="{FF2B5EF4-FFF2-40B4-BE49-F238E27FC236}">
                <a16:creationId xmlns:a16="http://schemas.microsoft.com/office/drawing/2014/main" id="{A211FD5C-7981-45BD-BC47-6E2FDB71BAAF}"/>
              </a:ext>
            </a:extLst>
          </p:cNvPr>
          <p:cNvSpPr txBox="1">
            <a:spLocks/>
          </p:cNvSpPr>
          <p:nvPr/>
        </p:nvSpPr>
        <p:spPr>
          <a:xfrm>
            <a:off x="6487520" y="1420420"/>
            <a:ext cx="5354944"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ppleSystemUIFont" charset="-120"/>
              <a:buNone/>
            </a:pPr>
            <a:r>
              <a:rPr lang="en-US" b="1" dirty="0"/>
              <a:t>Witnesses</a:t>
            </a:r>
          </a:p>
          <a:p>
            <a:pPr lvl="1"/>
            <a:r>
              <a:rPr lang="en-US" dirty="0"/>
              <a:t>Sworn testimony received as evidence</a:t>
            </a:r>
          </a:p>
          <a:p>
            <a:pPr lvl="1"/>
            <a:r>
              <a:rPr lang="en-US" dirty="0"/>
              <a:t>Have personal knowledge of the facts</a:t>
            </a:r>
          </a:p>
          <a:p>
            <a:pPr lvl="1"/>
            <a:r>
              <a:rPr lang="en-US" dirty="0"/>
              <a:t>Types of Witnesses</a:t>
            </a:r>
          </a:p>
          <a:p>
            <a:pPr lvl="2"/>
            <a:r>
              <a:rPr lang="en-US" dirty="0"/>
              <a:t>Expert</a:t>
            </a:r>
          </a:p>
          <a:p>
            <a:pPr lvl="2"/>
            <a:r>
              <a:rPr lang="en-US" dirty="0"/>
              <a:t>Lay </a:t>
            </a:r>
          </a:p>
          <a:p>
            <a:pPr lvl="1"/>
            <a:endParaRPr lang="en-US" dirty="0"/>
          </a:p>
          <a:p>
            <a:pPr lvl="1"/>
            <a:endParaRPr lang="en-US" dirty="0"/>
          </a:p>
        </p:txBody>
      </p:sp>
    </p:spTree>
    <p:extLst>
      <p:ext uri="{BB962C8B-B14F-4D97-AF65-F5344CB8AC3E}">
        <p14:creationId xmlns:p14="http://schemas.microsoft.com/office/powerpoint/2010/main" val="111991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Expert Witnesses</a:t>
            </a:r>
          </a:p>
          <a:p>
            <a:pPr lvl="1"/>
            <a:r>
              <a:rPr lang="en-US" dirty="0"/>
              <a:t>Have special knowledge and skills recognized by the court</a:t>
            </a:r>
          </a:p>
          <a:p>
            <a:pPr lvl="1"/>
            <a:r>
              <a:rPr lang="en-US" dirty="0"/>
              <a:t>May express opinions or draw conclusions</a:t>
            </a:r>
          </a:p>
          <a:p>
            <a:pPr lvl="1"/>
            <a:r>
              <a:rPr lang="en-US" dirty="0"/>
              <a:t>Usually paid</a:t>
            </a:r>
          </a:p>
          <a:p>
            <a:pPr lvl="1"/>
            <a:endParaRPr lang="en-US" dirty="0"/>
          </a:p>
          <a:p>
            <a:pPr lvl="1"/>
            <a:endParaRPr lang="en-US" dirty="0"/>
          </a:p>
        </p:txBody>
      </p:sp>
      <p:sp>
        <p:nvSpPr>
          <p:cNvPr id="6" name="Content Placeholder 2">
            <a:extLst>
              <a:ext uri="{FF2B5EF4-FFF2-40B4-BE49-F238E27FC236}">
                <a16:creationId xmlns:a16="http://schemas.microsoft.com/office/drawing/2014/main" id="{A211FD5C-7981-45BD-BC47-6E2FDB71BAAF}"/>
              </a:ext>
            </a:extLst>
          </p:cNvPr>
          <p:cNvSpPr txBox="1">
            <a:spLocks/>
          </p:cNvSpPr>
          <p:nvPr/>
        </p:nvSpPr>
        <p:spPr>
          <a:xfrm>
            <a:off x="6487520" y="1420420"/>
            <a:ext cx="5354944"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ppleSystemUIFont" charset="-120"/>
              <a:buNone/>
            </a:pPr>
            <a:r>
              <a:rPr lang="en-US" b="1" dirty="0"/>
              <a:t>Lay Witnesses</a:t>
            </a:r>
          </a:p>
          <a:p>
            <a:pPr lvl="1"/>
            <a:r>
              <a:rPr lang="en-US" dirty="0"/>
              <a:t>Eyewitnesses</a:t>
            </a:r>
          </a:p>
          <a:p>
            <a:pPr lvl="1"/>
            <a:r>
              <a:rPr lang="en-US" dirty="0"/>
              <a:t>Character Witnesses</a:t>
            </a:r>
          </a:p>
          <a:p>
            <a:pPr lvl="1"/>
            <a:r>
              <a:rPr lang="en-US" dirty="0"/>
              <a:t>Not considered experts</a:t>
            </a:r>
          </a:p>
          <a:p>
            <a:pPr lvl="1"/>
            <a:r>
              <a:rPr lang="en-US" dirty="0"/>
              <a:t>May testify ONLY to the facts</a:t>
            </a:r>
          </a:p>
          <a:p>
            <a:pPr lvl="1"/>
            <a:endParaRPr lang="en-US" dirty="0"/>
          </a:p>
          <a:p>
            <a:pPr lvl="1"/>
            <a:endParaRPr lang="en-US" dirty="0"/>
          </a:p>
        </p:txBody>
      </p:sp>
    </p:spTree>
    <p:extLst>
      <p:ext uri="{BB962C8B-B14F-4D97-AF65-F5344CB8AC3E}">
        <p14:creationId xmlns:p14="http://schemas.microsoft.com/office/powerpoint/2010/main" val="265787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All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812307"/>
          </a:xfrm>
        </p:spPr>
        <p:txBody>
          <a:bodyPr/>
          <a:lstStyle/>
          <a:p>
            <a:pPr marL="0" lvl="1" indent="0" algn="ctr">
              <a:buNone/>
            </a:pPr>
            <a:r>
              <a:rPr lang="en-US" dirty="0"/>
              <a:t>WORK TOGETHER TOWARD A COMMON GOAL:</a:t>
            </a:r>
          </a:p>
          <a:p>
            <a:pPr marL="0" lvl="1" indent="0" algn="ctr">
              <a:buNone/>
            </a:pPr>
            <a:endParaRPr lang="en-US" dirty="0"/>
          </a:p>
          <a:p>
            <a:pPr marL="0" lvl="1" indent="0" algn="ctr">
              <a:buNone/>
            </a:pPr>
            <a:r>
              <a:rPr lang="en-US" b="1" dirty="0"/>
              <a:t>EFFICIENT CONCLUSION TO A CASE</a:t>
            </a:r>
          </a:p>
          <a:p>
            <a:pPr lvl="1"/>
            <a:endParaRPr lang="en-US" dirty="0"/>
          </a:p>
        </p:txBody>
      </p:sp>
      <p:pic>
        <p:nvPicPr>
          <p:cNvPr id="4" name="Picture 3">
            <a:extLst>
              <a:ext uri="{FF2B5EF4-FFF2-40B4-BE49-F238E27FC236}">
                <a16:creationId xmlns:a16="http://schemas.microsoft.com/office/drawing/2014/main" id="{1B9613CB-6654-41D1-B91B-1C69B611D1AF}"/>
              </a:ext>
            </a:extLst>
          </p:cNvPr>
          <p:cNvPicPr>
            <a:picLocks noChangeAspect="1"/>
          </p:cNvPicPr>
          <p:nvPr/>
        </p:nvPicPr>
        <p:blipFill>
          <a:blip r:embed="rId2"/>
          <a:stretch>
            <a:fillRect/>
          </a:stretch>
        </p:blipFill>
        <p:spPr>
          <a:xfrm>
            <a:off x="3720447" y="3022396"/>
            <a:ext cx="4989443" cy="3298882"/>
          </a:xfrm>
          <a:prstGeom prst="rect">
            <a:avLst/>
          </a:prstGeom>
        </p:spPr>
      </p:pic>
    </p:spTree>
    <p:extLst>
      <p:ext uri="{BB962C8B-B14F-4D97-AF65-F5344CB8AC3E}">
        <p14:creationId xmlns:p14="http://schemas.microsoft.com/office/powerpoint/2010/main" val="1670231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020547893X, Allyn &amp; Bacon, Criminal Justice, 2006, James Fagin</a:t>
            </a:r>
          </a:p>
          <a:p>
            <a:pPr lvl="1"/>
            <a:r>
              <a:rPr lang="en-US" dirty="0"/>
              <a:t>Law Focused Education, Inc. https://www.texaslre.org/jury_game/jurygame_intro.html </a:t>
            </a:r>
          </a:p>
          <a:p>
            <a:pPr lvl="1"/>
            <a:endParaRPr lang="en-US" dirty="0"/>
          </a:p>
        </p:txBody>
      </p:sp>
    </p:spTree>
    <p:extLst>
      <p:ext uri="{BB962C8B-B14F-4D97-AF65-F5344CB8AC3E}">
        <p14:creationId xmlns:p14="http://schemas.microsoft.com/office/powerpoint/2010/main" val="1997690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599772" cy="4734318"/>
          </a:xfrm>
        </p:spPr>
        <p:txBody>
          <a:bodyPr/>
          <a:lstStyle/>
          <a:p>
            <a:pPr lvl="1"/>
            <a:r>
              <a:rPr lang="en-US" dirty="0"/>
              <a:t>Judge</a:t>
            </a:r>
          </a:p>
          <a:p>
            <a:pPr lvl="1"/>
            <a:r>
              <a:rPr lang="en-US" dirty="0"/>
              <a:t>Prosecutor</a:t>
            </a:r>
          </a:p>
          <a:p>
            <a:pPr lvl="1"/>
            <a:r>
              <a:rPr lang="en-US" dirty="0"/>
              <a:t>Defense Attorney</a:t>
            </a:r>
          </a:p>
        </p:txBody>
      </p:sp>
      <p:pic>
        <p:nvPicPr>
          <p:cNvPr id="4" name="Picture 3">
            <a:extLst>
              <a:ext uri="{FF2B5EF4-FFF2-40B4-BE49-F238E27FC236}">
                <a16:creationId xmlns:a16="http://schemas.microsoft.com/office/drawing/2014/main" id="{F85225EC-25BA-4B0C-B142-958E37257817}"/>
              </a:ext>
            </a:extLst>
          </p:cNvPr>
          <p:cNvPicPr>
            <a:picLocks noChangeAspect="1"/>
          </p:cNvPicPr>
          <p:nvPr/>
        </p:nvPicPr>
        <p:blipFill>
          <a:blip r:embed="rId2"/>
          <a:stretch>
            <a:fillRect/>
          </a:stretch>
        </p:blipFill>
        <p:spPr>
          <a:xfrm>
            <a:off x="5116945" y="1420420"/>
            <a:ext cx="6063910" cy="400195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Para-professional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Bailiff</a:t>
            </a:r>
          </a:p>
          <a:p>
            <a:pPr lvl="1"/>
            <a:r>
              <a:rPr lang="en-US" dirty="0"/>
              <a:t>Clerk</a:t>
            </a:r>
          </a:p>
          <a:p>
            <a:pPr lvl="1"/>
            <a:r>
              <a:rPr lang="en-US" dirty="0"/>
              <a:t>Court Reporter</a:t>
            </a:r>
          </a:p>
          <a:p>
            <a:pPr lvl="1"/>
            <a:endParaRPr lang="en-US" dirty="0"/>
          </a:p>
        </p:txBody>
      </p:sp>
      <p:pic>
        <p:nvPicPr>
          <p:cNvPr id="6" name="Picture 5">
            <a:extLst>
              <a:ext uri="{FF2B5EF4-FFF2-40B4-BE49-F238E27FC236}">
                <a16:creationId xmlns:a16="http://schemas.microsoft.com/office/drawing/2014/main" id="{B0DA8E9B-15E5-4C67-9529-D8354543CCD5}"/>
              </a:ext>
            </a:extLst>
          </p:cNvPr>
          <p:cNvPicPr>
            <a:picLocks noChangeAspect="1"/>
          </p:cNvPicPr>
          <p:nvPr/>
        </p:nvPicPr>
        <p:blipFill>
          <a:blip r:embed="rId2"/>
          <a:stretch>
            <a:fillRect/>
          </a:stretch>
        </p:blipFill>
        <p:spPr>
          <a:xfrm>
            <a:off x="6936509" y="1420419"/>
            <a:ext cx="3286209" cy="4902377"/>
          </a:xfrm>
          <a:prstGeom prst="rect">
            <a:avLst/>
          </a:prstGeom>
        </p:spPr>
      </p:pic>
    </p:spTree>
    <p:extLst>
      <p:ext uri="{BB962C8B-B14F-4D97-AF65-F5344CB8AC3E}">
        <p14:creationId xmlns:p14="http://schemas.microsoft.com/office/powerpoint/2010/main" val="365186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Non-professional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Jury</a:t>
            </a:r>
          </a:p>
          <a:p>
            <a:pPr lvl="1"/>
            <a:r>
              <a:rPr lang="en-US" dirty="0"/>
              <a:t>Defendant</a:t>
            </a:r>
          </a:p>
          <a:p>
            <a:pPr lvl="1"/>
            <a:r>
              <a:rPr lang="en-US" dirty="0"/>
              <a:t>Victim</a:t>
            </a:r>
          </a:p>
          <a:p>
            <a:pPr lvl="1"/>
            <a:r>
              <a:rPr lang="en-US" dirty="0"/>
              <a:t>Witnesses</a:t>
            </a:r>
          </a:p>
          <a:p>
            <a:pPr lvl="1"/>
            <a:endParaRPr lang="en-US" dirty="0"/>
          </a:p>
        </p:txBody>
      </p:sp>
      <p:pic>
        <p:nvPicPr>
          <p:cNvPr id="5" name="Picture 4">
            <a:extLst>
              <a:ext uri="{FF2B5EF4-FFF2-40B4-BE49-F238E27FC236}">
                <a16:creationId xmlns:a16="http://schemas.microsoft.com/office/drawing/2014/main" id="{32D60460-E82A-4AE5-A147-C40523253BB2}"/>
              </a:ext>
            </a:extLst>
          </p:cNvPr>
          <p:cNvPicPr>
            <a:picLocks noChangeAspect="1"/>
          </p:cNvPicPr>
          <p:nvPr/>
        </p:nvPicPr>
        <p:blipFill>
          <a:blip r:embed="rId2"/>
          <a:stretch>
            <a:fillRect/>
          </a:stretch>
        </p:blipFill>
        <p:spPr>
          <a:xfrm>
            <a:off x="5190771" y="1420420"/>
            <a:ext cx="5959994" cy="4472380"/>
          </a:xfrm>
          <a:prstGeom prst="rect">
            <a:avLst/>
          </a:prstGeom>
        </p:spPr>
      </p:pic>
    </p:spTree>
    <p:extLst>
      <p:ext uri="{BB962C8B-B14F-4D97-AF65-F5344CB8AC3E}">
        <p14:creationId xmlns:p14="http://schemas.microsoft.com/office/powerpoint/2010/main" val="297621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Judge</a:t>
            </a:r>
          </a:p>
          <a:p>
            <a:pPr lvl="1"/>
            <a:r>
              <a:rPr lang="en-US" dirty="0"/>
              <a:t>Main Duty:  To ensure justice is done!</a:t>
            </a:r>
          </a:p>
          <a:p>
            <a:pPr lvl="1"/>
            <a:r>
              <a:rPr lang="en-US" dirty="0"/>
              <a:t>Makes Rulings:  Decides on the admissibility of evidence; rules on objections and motions</a:t>
            </a:r>
          </a:p>
          <a:p>
            <a:pPr lvl="1"/>
            <a:r>
              <a:rPr lang="en-US" dirty="0"/>
              <a:t>Keeps control in the courtroom</a:t>
            </a:r>
          </a:p>
          <a:p>
            <a:pPr lvl="1"/>
            <a:r>
              <a:rPr lang="en-US" dirty="0"/>
              <a:t>Bench trial</a:t>
            </a:r>
          </a:p>
          <a:p>
            <a:pPr lvl="1"/>
            <a:r>
              <a:rPr lang="en-US" dirty="0"/>
              <a:t>Sentencing</a:t>
            </a:r>
          </a:p>
          <a:p>
            <a:pPr lvl="1"/>
            <a:endParaRPr lang="en-US" dirty="0"/>
          </a:p>
        </p:txBody>
      </p:sp>
    </p:spTree>
    <p:extLst>
      <p:ext uri="{BB962C8B-B14F-4D97-AF65-F5344CB8AC3E}">
        <p14:creationId xmlns:p14="http://schemas.microsoft.com/office/powerpoint/2010/main" val="240997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Judges’ Qualifications</a:t>
            </a:r>
          </a:p>
          <a:p>
            <a:pPr lvl="1"/>
            <a:r>
              <a:rPr lang="en-US" dirty="0"/>
              <a:t>Have a law degree (in most cases)</a:t>
            </a:r>
          </a:p>
          <a:p>
            <a:pPr lvl="1"/>
            <a:r>
              <a:rPr lang="en-US" dirty="0"/>
              <a:t>Juris Doctorate</a:t>
            </a:r>
          </a:p>
          <a:p>
            <a:pPr lvl="1"/>
            <a:r>
              <a:rPr lang="en-US" dirty="0"/>
              <a:t>Be a licensed attorney</a:t>
            </a:r>
          </a:p>
          <a:p>
            <a:pPr lvl="1"/>
            <a:r>
              <a:rPr lang="en-US" dirty="0"/>
              <a:t>Be a member of the State Bar</a:t>
            </a:r>
          </a:p>
          <a:p>
            <a:pPr lvl="1"/>
            <a:r>
              <a:rPr lang="en-US" dirty="0"/>
              <a:t>Receive proper training</a:t>
            </a:r>
          </a:p>
          <a:p>
            <a:pPr lvl="1"/>
            <a:endParaRPr lang="en-US" dirty="0"/>
          </a:p>
        </p:txBody>
      </p:sp>
    </p:spTree>
    <p:extLst>
      <p:ext uri="{BB962C8B-B14F-4D97-AF65-F5344CB8AC3E}">
        <p14:creationId xmlns:p14="http://schemas.microsoft.com/office/powerpoint/2010/main" val="352253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Judges: How do they get their jobs?</a:t>
            </a:r>
          </a:p>
          <a:p>
            <a:pPr lvl="1"/>
            <a:r>
              <a:rPr lang="en-US" dirty="0"/>
              <a:t>Appointed by the governor</a:t>
            </a:r>
          </a:p>
          <a:p>
            <a:pPr lvl="1"/>
            <a:r>
              <a:rPr lang="en-US" dirty="0"/>
              <a:t>Popular election</a:t>
            </a:r>
          </a:p>
          <a:p>
            <a:pPr lvl="1"/>
            <a:r>
              <a:rPr lang="en-US" dirty="0"/>
              <a:t>Hired</a:t>
            </a:r>
          </a:p>
          <a:p>
            <a:pPr lvl="1"/>
            <a:r>
              <a:rPr lang="en-US" dirty="0"/>
              <a:t>The Missouri Plan</a:t>
            </a:r>
          </a:p>
          <a:p>
            <a:pPr lvl="1"/>
            <a:endParaRPr lang="en-US" dirty="0"/>
          </a:p>
        </p:txBody>
      </p:sp>
      <p:pic>
        <p:nvPicPr>
          <p:cNvPr id="4" name="Picture 3">
            <a:extLst>
              <a:ext uri="{FF2B5EF4-FFF2-40B4-BE49-F238E27FC236}">
                <a16:creationId xmlns:a16="http://schemas.microsoft.com/office/drawing/2014/main" id="{D125F7E6-63C2-4C50-899C-EBCD9CC2F524}"/>
              </a:ext>
            </a:extLst>
          </p:cNvPr>
          <p:cNvPicPr>
            <a:picLocks noChangeAspect="1"/>
          </p:cNvPicPr>
          <p:nvPr/>
        </p:nvPicPr>
        <p:blipFill>
          <a:blip r:embed="rId2"/>
          <a:stretch>
            <a:fillRect/>
          </a:stretch>
        </p:blipFill>
        <p:spPr>
          <a:xfrm>
            <a:off x="7333674" y="1576873"/>
            <a:ext cx="3135380" cy="4698775"/>
          </a:xfrm>
          <a:prstGeom prst="rect">
            <a:avLst/>
          </a:prstGeom>
        </p:spPr>
      </p:pic>
    </p:spTree>
    <p:extLst>
      <p:ext uri="{BB962C8B-B14F-4D97-AF65-F5344CB8AC3E}">
        <p14:creationId xmlns:p14="http://schemas.microsoft.com/office/powerpoint/2010/main" val="45285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Professional Participants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Prosecutor</a:t>
            </a:r>
          </a:p>
          <a:p>
            <a:pPr marL="0" lvl="1" indent="0">
              <a:buNone/>
            </a:pPr>
            <a:r>
              <a:rPr lang="en-US" dirty="0"/>
              <a:t>Also called</a:t>
            </a:r>
          </a:p>
          <a:p>
            <a:pPr lvl="1"/>
            <a:r>
              <a:rPr lang="en-US" dirty="0"/>
              <a:t>District Attorney</a:t>
            </a:r>
          </a:p>
          <a:p>
            <a:pPr lvl="1"/>
            <a:r>
              <a:rPr lang="en-US" dirty="0"/>
              <a:t>State’s Attorney</a:t>
            </a:r>
          </a:p>
          <a:p>
            <a:pPr lvl="1"/>
            <a:endParaRPr lang="en-US" dirty="0"/>
          </a:p>
        </p:txBody>
      </p:sp>
      <p:pic>
        <p:nvPicPr>
          <p:cNvPr id="4" name="Picture 3" descr="http://images.clipart.com/thb/thb8/PH/cs5359_20060226c/cs5359_20060226c/32137075.thb.jpg?5359_060228_76963">
            <a:extLst>
              <a:ext uri="{FF2B5EF4-FFF2-40B4-BE49-F238E27FC236}">
                <a16:creationId xmlns:a16="http://schemas.microsoft.com/office/drawing/2014/main" id="{3A39FE2C-DB21-41BB-8F99-611E2C27E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074" y="1607127"/>
            <a:ext cx="5818116" cy="390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00332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05d88611-e516-4d1a-b12e-39107e78b3d0"/>
    <ds:schemaRef ds:uri="56ea17bb-c96d-4826-b465-01eec0dd23dd"/>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78</TotalTime>
  <Words>438</Words>
  <Application>Microsoft Office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Professional Participants</vt:lpstr>
      <vt:lpstr>Para-professional Participants</vt:lpstr>
      <vt:lpstr>Non-professional Participants</vt:lpstr>
      <vt:lpstr>Professional Participants</vt:lpstr>
      <vt:lpstr>Professional Participants</vt:lpstr>
      <vt:lpstr>Professional Participants</vt:lpstr>
      <vt:lpstr>Professional Participants</vt:lpstr>
      <vt:lpstr>Professional Participants</vt:lpstr>
      <vt:lpstr>Professional Participants</vt:lpstr>
      <vt:lpstr>Professional Participants</vt:lpstr>
      <vt:lpstr>Professional Participants</vt:lpstr>
      <vt:lpstr>Para-professional Participants</vt:lpstr>
      <vt:lpstr>Para-professional Participants</vt:lpstr>
      <vt:lpstr>Non-professional Participants</vt:lpstr>
      <vt:lpstr>Non-professional Participants</vt:lpstr>
      <vt:lpstr>Non-professional Participants</vt:lpstr>
      <vt:lpstr>Non-professional Participants</vt:lpstr>
      <vt:lpstr>All Participants…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17</cp:revision>
  <cp:lastPrinted>2017-07-07T16:17:37Z</cp:lastPrinted>
  <dcterms:created xsi:type="dcterms:W3CDTF">2017-07-11T23:58:30Z</dcterms:created>
  <dcterms:modified xsi:type="dcterms:W3CDTF">2017-07-17T19:28:37Z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