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5" r:id="rId10"/>
    <p:sldId id="326" r:id="rId11"/>
    <p:sldId id="327" r:id="rId12"/>
    <p:sldId id="328" r:id="rId13"/>
    <p:sldId id="329" r:id="rId14"/>
    <p:sldId id="330" r:id="rId15"/>
    <p:sldId id="33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  This lesson is intended to be used with a professional vector graphic editor.  For more information regarding a professional application, perform a web search for “professional vector graphic editor”.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4158892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a:t>
            </a:r>
            <a:br>
              <a:rPr lang="en-US" dirty="0"/>
            </a:br>
            <a:r>
              <a:rPr lang="en-US" dirty="0"/>
              <a:t>Explain to the students that they can click the Expand Panels icon to view the panels while you tear off the two panels.  Click the Collapse to Icons to collapse the panels to create more room in the workspace.</a:t>
            </a:r>
            <a:br>
              <a:rPr lang="en-US" dirty="0"/>
            </a:br>
            <a:r>
              <a:rPr lang="en-US" dirty="0"/>
              <a:t>Remind them to left-click and drag the tab of the panel to tear off, or undock the panel.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180802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a:t>
            </a:r>
            <a:br>
              <a:rPr lang="en-US" dirty="0"/>
            </a:br>
            <a:r>
              <a:rPr lang="en-US" dirty="0"/>
              <a:t>Explain to students that when creating a brush they may not like the settings after they have worked with it.  They can double-click on the brush in the Brushes panel to open the Brush Options dialog box and adjust the settings.  Activating Preview will allow them to see changes to brush strokes that have already been created.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451677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Notes: </a:t>
            </a:r>
            <a:br>
              <a:rPr lang="en-US" dirty="0"/>
            </a:br>
            <a:r>
              <a:rPr lang="en-US" dirty="0"/>
              <a:t>Explain to the students the trick is to look in front of your cursor  not on the cursor when you are tracing. You want to see what you will draw and not what you have drawn.</a:t>
            </a:r>
          </a:p>
          <a:p>
            <a:r>
              <a:rPr lang="en-US" dirty="0"/>
              <a:t>Explain the Brush tool is intended to be used in sections, they are not expected to draw the entire eagle with one stroke.</a:t>
            </a:r>
            <a:br>
              <a:rPr lang="en-US" dirty="0"/>
            </a:br>
            <a:r>
              <a:rPr lang="en-US" dirty="0"/>
              <a:t>Remind students that the trace does not have to be perfect, the Eagle Trace layer will not print, and they can hide the layer to see how their traced eagle looks.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702723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Notes:</a:t>
            </a:r>
            <a:br>
              <a:rPr lang="en-US" dirty="0"/>
            </a:br>
            <a:r>
              <a:rPr lang="en-US" dirty="0"/>
              <a:t>As the students use the Pen tool they will notice green lines and anchor points appear when they intersect the line they are tracing, this should guide them in creating the outline.  The outline does not need to be perfect, the Outline layer will hide any imperfections.  This trace is to create a fill color.  They do not need to follow the lines on each wing, as shown in the example.</a:t>
            </a:r>
          </a:p>
          <a:p>
            <a:r>
              <a:rPr lang="en-US" dirty="0"/>
              <a:t>The Pen tool is intended to create one outline around the entire eagle’s body, not to be drawn in parts.  Explain to the students that if they release the mouse they will not “lose” the line they are drawing, each click allows them to change the direction of the line and if they hold the left-clicker and drag while creating an anchor point they can curve the line.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715535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Notes:</a:t>
            </a:r>
            <a:br>
              <a:rPr lang="en-US" dirty="0"/>
            </a:br>
            <a:r>
              <a:rPr lang="en-US" dirty="0"/>
              <a:t>Now have students complete a mascot on their own, if the student does not feel comfortable drawing have them look on the Internet for a non-copyrighted photo, a hand drawn sketch, or a picture that they can use to trace.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262892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Create a Mascot</a:t>
            </a:r>
          </a:p>
          <a:p>
            <a:pPr lvl="1"/>
            <a:r>
              <a:rPr lang="en-US" dirty="0"/>
              <a:t>Using a Professional Vector Graphic Editor</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Use the Pen tool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7982422" cy="4734318"/>
          </a:xfrm>
        </p:spPr>
        <p:txBody>
          <a:bodyPr/>
          <a:lstStyle/>
          <a:p>
            <a:pPr lvl="1"/>
            <a:r>
              <a:rPr lang="en-US" dirty="0"/>
              <a:t>Duplicate the layer you just did your tracing on. </a:t>
            </a:r>
          </a:p>
          <a:p>
            <a:pPr lvl="1"/>
            <a:r>
              <a:rPr lang="en-US" dirty="0"/>
              <a:t>Name the top layer Outline and the middle layer Color.  </a:t>
            </a:r>
          </a:p>
          <a:p>
            <a:pPr lvl="1"/>
            <a:r>
              <a:rPr lang="en-US" dirty="0"/>
              <a:t>Lock the Outline layer, and select the </a:t>
            </a:r>
            <a:br>
              <a:rPr lang="en-US" dirty="0"/>
            </a:br>
            <a:r>
              <a:rPr lang="en-US" dirty="0"/>
              <a:t>Color Layer. </a:t>
            </a:r>
          </a:p>
          <a:p>
            <a:pPr lvl="1"/>
            <a:r>
              <a:rPr lang="en-US" dirty="0"/>
              <a:t>Trace the eagle with the Pen tool. </a:t>
            </a:r>
            <a:br>
              <a:rPr lang="en-US" dirty="0"/>
            </a:br>
            <a:r>
              <a:rPr lang="en-US" dirty="0"/>
              <a:t>(Ignore the face, talons, &amp; tail tip)</a:t>
            </a:r>
          </a:p>
          <a:p>
            <a:pPr lvl="1"/>
            <a:r>
              <a:rPr lang="en-US" dirty="0"/>
              <a:t>Choose any Fill Color for the body of the eagle. (I've chosen a dark maroon color.)</a:t>
            </a:r>
          </a:p>
          <a:p>
            <a:pPr lvl="1"/>
            <a:r>
              <a:rPr lang="en-US" dirty="0"/>
              <a:t>Repeat this process for the other parts of the eagle.</a:t>
            </a:r>
          </a:p>
          <a:p>
            <a:pPr lvl="1"/>
            <a:endParaRPr lang="en-US" dirty="0"/>
          </a:p>
        </p:txBody>
      </p:sp>
      <p:pic>
        <p:nvPicPr>
          <p:cNvPr id="4" name="Picture 3">
            <a:extLst>
              <a:ext uri="{FF2B5EF4-FFF2-40B4-BE49-F238E27FC236}">
                <a16:creationId xmlns:a16="http://schemas.microsoft.com/office/drawing/2014/main" id="{06C79547-F4C8-41FE-8F63-D48469051FD5}"/>
              </a:ext>
            </a:extLst>
          </p:cNvPr>
          <p:cNvPicPr>
            <a:picLocks noChangeAspect="1"/>
          </p:cNvPicPr>
          <p:nvPr/>
        </p:nvPicPr>
        <p:blipFill>
          <a:blip r:embed="rId3"/>
          <a:stretch>
            <a:fillRect/>
          </a:stretch>
        </p:blipFill>
        <p:spPr>
          <a:xfrm>
            <a:off x="8723086" y="2554515"/>
            <a:ext cx="3065735" cy="2030377"/>
          </a:xfrm>
          <a:prstGeom prst="rect">
            <a:avLst/>
          </a:prstGeom>
        </p:spPr>
      </p:pic>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A73C8-9B95-402C-AA08-7D6C5998809F}"/>
              </a:ext>
            </a:extLst>
          </p:cNvPr>
          <p:cNvSpPr>
            <a:spLocks noGrp="1"/>
          </p:cNvSpPr>
          <p:nvPr>
            <p:ph type="title"/>
          </p:nvPr>
        </p:nvSpPr>
        <p:spPr/>
        <p:txBody>
          <a:bodyPr/>
          <a:lstStyle/>
          <a:p>
            <a:r>
              <a:rPr lang="en-US" dirty="0"/>
              <a:t>Example of Colored Eagle</a:t>
            </a:r>
          </a:p>
        </p:txBody>
      </p:sp>
      <p:pic>
        <p:nvPicPr>
          <p:cNvPr id="4" name="Content Placeholder 3">
            <a:extLst>
              <a:ext uri="{FF2B5EF4-FFF2-40B4-BE49-F238E27FC236}">
                <a16:creationId xmlns:a16="http://schemas.microsoft.com/office/drawing/2014/main" id="{6A15FE47-8761-4351-A204-0D81D6241ED3}"/>
              </a:ext>
            </a:extLst>
          </p:cNvPr>
          <p:cNvPicPr>
            <a:picLocks noGrp="1" noChangeAspect="1"/>
          </p:cNvPicPr>
          <p:nvPr>
            <p:ph sz="half" idx="1"/>
          </p:nvPr>
        </p:nvPicPr>
        <p:blipFill>
          <a:blip r:embed="rId3"/>
          <a:stretch>
            <a:fillRect/>
          </a:stretch>
        </p:blipFill>
        <p:spPr>
          <a:xfrm>
            <a:off x="4071256" y="2013437"/>
            <a:ext cx="4873750" cy="3676342"/>
          </a:xfrm>
          <a:prstGeom prst="rect">
            <a:avLst/>
          </a:prstGeom>
        </p:spPr>
      </p:pic>
    </p:spTree>
    <p:extLst>
      <p:ext uri="{BB962C8B-B14F-4D97-AF65-F5344CB8AC3E}">
        <p14:creationId xmlns:p14="http://schemas.microsoft.com/office/powerpoint/2010/main" val="2486204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Draw/Find an Image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Sketch your image on paper, and then scan it into the computer as a black and white image.  </a:t>
            </a:r>
          </a:p>
          <a:p>
            <a:pPr lvl="1"/>
            <a:r>
              <a:rPr lang="en-US" dirty="0"/>
              <a:t>If you are unable to sketch an image, then find a non-copyrighted image or drawing to use.</a:t>
            </a:r>
          </a:p>
          <a:p>
            <a:pPr lvl="1"/>
            <a:endParaRPr lang="en-US" dirty="0"/>
          </a:p>
        </p:txBody>
      </p:sp>
      <p:pic>
        <p:nvPicPr>
          <p:cNvPr id="4" name="Picture 3">
            <a:extLst>
              <a:ext uri="{FF2B5EF4-FFF2-40B4-BE49-F238E27FC236}">
                <a16:creationId xmlns:a16="http://schemas.microsoft.com/office/drawing/2014/main" id="{0446AA37-5FB7-4D83-A119-F2D8B77F13DE}"/>
              </a:ext>
            </a:extLst>
          </p:cNvPr>
          <p:cNvPicPr>
            <a:picLocks noChangeAspect="1"/>
          </p:cNvPicPr>
          <p:nvPr/>
        </p:nvPicPr>
        <p:blipFill>
          <a:blip r:embed="rId3"/>
          <a:stretch>
            <a:fillRect/>
          </a:stretch>
        </p:blipFill>
        <p:spPr>
          <a:xfrm>
            <a:off x="4431415" y="3603564"/>
            <a:ext cx="3133919" cy="2357540"/>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Create the Artboard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Start your professional vector graphic editor and choose  Print Document.</a:t>
            </a:r>
          </a:p>
          <a:p>
            <a:pPr lvl="1"/>
            <a:r>
              <a:rPr lang="en-US" dirty="0"/>
              <a:t>In the New Document dialog box, name the document and set the dimensions for the art board as shown. Click OK.</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Set Up the Workspace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File -&gt; Place to import your image. Place </a:t>
            </a:r>
            <a:br>
              <a:rPr lang="en-US" dirty="0"/>
            </a:br>
            <a:r>
              <a:rPr lang="en-US" dirty="0"/>
              <a:t> the image on the center of the artboard. </a:t>
            </a:r>
          </a:p>
          <a:p>
            <a:pPr lvl="1"/>
            <a:r>
              <a:rPr lang="en-US" dirty="0"/>
              <a:t>Double-click on its layer. In the Layer </a:t>
            </a:r>
            <a:br>
              <a:rPr lang="en-US" dirty="0"/>
            </a:br>
            <a:r>
              <a:rPr lang="en-US" dirty="0"/>
              <a:t> Options dialog box, complete the following:</a:t>
            </a:r>
          </a:p>
          <a:p>
            <a:pPr lvl="2"/>
            <a:r>
              <a:rPr lang="en-US" sz="2400" dirty="0"/>
              <a:t>Name:  Eagle Trace</a:t>
            </a:r>
          </a:p>
          <a:p>
            <a:pPr lvl="2"/>
            <a:r>
              <a:rPr lang="en-US" sz="2400" dirty="0"/>
              <a:t>Lock:  check</a:t>
            </a:r>
          </a:p>
          <a:p>
            <a:pPr lvl="2"/>
            <a:r>
              <a:rPr lang="en-US" sz="2400" dirty="0"/>
              <a:t>Print: uncheck</a:t>
            </a:r>
          </a:p>
          <a:p>
            <a:pPr lvl="2"/>
            <a:r>
              <a:rPr lang="en-US" sz="2400" dirty="0"/>
              <a:t>Dim Images to: check and </a:t>
            </a:r>
            <a:br>
              <a:rPr lang="en-US" sz="2400" dirty="0"/>
            </a:br>
            <a:r>
              <a:rPr lang="en-US" sz="2400" dirty="0"/>
              <a:t> set value to 50%. </a:t>
            </a:r>
          </a:p>
          <a:p>
            <a:pPr lvl="2"/>
            <a:r>
              <a:rPr lang="en-US" sz="2400" dirty="0"/>
              <a:t>Click OK.</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Set Up the Workspace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necessary, reset your workspace to </a:t>
            </a:r>
            <a:br>
              <a:rPr lang="en-US" dirty="0"/>
            </a:br>
            <a:r>
              <a:rPr lang="en-US" dirty="0"/>
              <a:t> Essentials.  </a:t>
            </a:r>
          </a:p>
          <a:p>
            <a:pPr lvl="1"/>
            <a:r>
              <a:rPr lang="en-US" dirty="0"/>
              <a:t>Use Window -&gt; Workspace -&gt; Essentials.</a:t>
            </a:r>
          </a:p>
          <a:p>
            <a:pPr lvl="1"/>
            <a:r>
              <a:rPr lang="en-US" dirty="0"/>
              <a:t>Undock the Layers panel and the Brushes </a:t>
            </a:r>
            <a:br>
              <a:rPr lang="en-US" dirty="0"/>
            </a:br>
            <a:r>
              <a:rPr lang="en-US" dirty="0"/>
              <a:t> panel to make them more accessible while we </a:t>
            </a:r>
            <a:br>
              <a:rPr lang="en-US" dirty="0"/>
            </a:br>
            <a:r>
              <a:rPr lang="en-US" dirty="0"/>
              <a:t> trace the sketch of the eagle.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Set Up Your Brush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Create a custom brush to draw the outline of the eagle</a:t>
            </a:r>
          </a:p>
          <a:p>
            <a:pPr lvl="1"/>
            <a:r>
              <a:rPr lang="en-US" dirty="0"/>
              <a:t>On the Brushes panel, click on the New Brush icon</a:t>
            </a:r>
          </a:p>
          <a:p>
            <a:pPr lvl="1"/>
            <a:r>
              <a:rPr lang="en-US" dirty="0"/>
              <a:t>Select Bristle Brush and click OK </a:t>
            </a:r>
          </a:p>
          <a:p>
            <a:pPr lvl="1"/>
            <a:r>
              <a:rPr lang="en-US" dirty="0"/>
              <a:t>Use the settings on the right to set the Brush Options and click OK</a:t>
            </a:r>
          </a:p>
          <a:p>
            <a:pPr lvl="1"/>
            <a:endParaRPr lang="en-US" dirty="0"/>
          </a:p>
        </p:txBody>
      </p:sp>
      <p:pic>
        <p:nvPicPr>
          <p:cNvPr id="4" name="Picture 3">
            <a:extLst>
              <a:ext uri="{FF2B5EF4-FFF2-40B4-BE49-F238E27FC236}">
                <a16:creationId xmlns:a16="http://schemas.microsoft.com/office/drawing/2014/main" id="{4DC5DED7-7C1A-4161-8E67-B4A38D4EB36C}"/>
              </a:ext>
            </a:extLst>
          </p:cNvPr>
          <p:cNvPicPr>
            <a:picLocks noChangeAspect="1"/>
          </p:cNvPicPr>
          <p:nvPr/>
        </p:nvPicPr>
        <p:blipFill>
          <a:blip r:embed="rId3"/>
          <a:stretch>
            <a:fillRect/>
          </a:stretch>
        </p:blipFill>
        <p:spPr>
          <a:xfrm>
            <a:off x="5097995" y="3700756"/>
            <a:ext cx="2027015" cy="2590893"/>
          </a:xfrm>
          <a:prstGeom prst="rect">
            <a:avLst/>
          </a:prstGeom>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Start Tracing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Create a new layer in the Layers panel to begin tracing the outside lines of the eagle.</a:t>
            </a:r>
          </a:p>
          <a:p>
            <a:pPr lvl="1"/>
            <a:r>
              <a:rPr lang="en-US" dirty="0"/>
              <a:t>Once you have outlined the eagle, zoom in to get a better look to be sure all of the lines are connected. Notice the stroke does not look solid. </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Start Tracing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Double-click on the brush you created in the Brushes panel and change the Bristle Density to 75%. (Check Preview so you can see the changes before clicking OK.)</a:t>
            </a:r>
          </a:p>
          <a:p>
            <a:pPr lvl="1"/>
            <a:r>
              <a:rPr lang="en-US" dirty="0"/>
              <a:t>Clean up your lines where necessary with the eraser tool, or select the line with the Direct Selection tool and delete it so you can draw it again, or change the width of various strokes.</a:t>
            </a:r>
          </a:p>
          <a:p>
            <a:pPr lvl="1"/>
            <a:endParaRPr lang="en-US" dirty="0"/>
          </a:p>
        </p:txBody>
      </p:sp>
      <p:pic>
        <p:nvPicPr>
          <p:cNvPr id="4" name="Picture 3">
            <a:extLst>
              <a:ext uri="{FF2B5EF4-FFF2-40B4-BE49-F238E27FC236}">
                <a16:creationId xmlns:a16="http://schemas.microsoft.com/office/drawing/2014/main" id="{C09108FB-82E8-4F3E-A8BF-AE24E9821F8C}"/>
              </a:ext>
            </a:extLst>
          </p:cNvPr>
          <p:cNvPicPr>
            <a:picLocks noChangeAspect="1"/>
          </p:cNvPicPr>
          <p:nvPr/>
        </p:nvPicPr>
        <p:blipFill>
          <a:blip r:embed="rId2"/>
          <a:stretch>
            <a:fillRect/>
          </a:stretch>
        </p:blipFill>
        <p:spPr>
          <a:xfrm>
            <a:off x="7888513" y="4070969"/>
            <a:ext cx="2628545" cy="2083769"/>
          </a:xfrm>
          <a:prstGeom prst="rect">
            <a:avLst/>
          </a:prstGeom>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http://purl.org/dc/terms/"/>
    <ds:schemaRef ds:uri="http://schemas.microsoft.com/office/2006/metadata/properties"/>
    <ds:schemaRef ds:uri="http://schemas.microsoft.com/office/2006/documentManagement/types"/>
    <ds:schemaRef ds:uri="56ea17bb-c96d-4826-b465-01eec0dd23dd"/>
    <ds:schemaRef ds:uri="05d88611-e516-4d1a-b12e-39107e78b3d0"/>
    <ds:schemaRef ds:uri="http://purl.org/dc/elements/1.1/"/>
    <ds:schemaRef ds:uri="http://schemas.microsoft.com/office/infopath/2007/PartnerControls"/>
    <ds:schemaRef ds:uri="http://schemas.openxmlformats.org/package/2006/metadata/core-properties"/>
    <ds:schemaRef ds:uri="http://schemas.microsoft.com/sharepoint/v3"/>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167</TotalTime>
  <Words>380</Words>
  <Application>Microsoft Office PowerPoint</Application>
  <PresentationFormat>Widescreen</PresentationFormat>
  <Paragraphs>53</Paragraphs>
  <Slides>11</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Draw/Find an Image</vt:lpstr>
      <vt:lpstr>Create the Artboard</vt:lpstr>
      <vt:lpstr>Set Up the Workspace</vt:lpstr>
      <vt:lpstr>Set Up the Workspace</vt:lpstr>
      <vt:lpstr>Set Up Your Brush</vt:lpstr>
      <vt:lpstr>Start Tracing</vt:lpstr>
      <vt:lpstr>Start Tracing</vt:lpstr>
      <vt:lpstr>Use the Pen tool</vt:lpstr>
      <vt:lpstr>Example of Colored Eagle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2017-07-26T22:38:54Z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