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3"/>
  </p:notesMasterIdLst>
  <p:sldIdLst>
    <p:sldId id="321" r:id="rId6"/>
    <p:sldId id="319" r:id="rId7"/>
    <p:sldId id="323" r:id="rId8"/>
    <p:sldId id="324" r:id="rId9"/>
    <p:sldId id="325" r:id="rId10"/>
    <p:sldId id="331" r:id="rId11"/>
    <p:sldId id="326" r:id="rId12"/>
    <p:sldId id="327" r:id="rId13"/>
    <p:sldId id="328" r:id="rId14"/>
    <p:sldId id="329" r:id="rId15"/>
    <p:sldId id="330" r:id="rId16"/>
    <p:sldId id="332" r:id="rId17"/>
    <p:sldId id="333" r:id="rId18"/>
    <p:sldId id="334" r:id="rId19"/>
    <p:sldId id="335" r:id="rId20"/>
    <p:sldId id="336" r:id="rId21"/>
    <p:sldId id="337" r:id="rId2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4" autoAdjust="0"/>
    <p:restoredTop sz="95268" autoAdjust="0"/>
  </p:normalViewPr>
  <p:slideViewPr>
    <p:cSldViewPr snapToGrid="0">
      <p:cViewPr varScale="1">
        <p:scale>
          <a:sx n="82" d="100"/>
          <a:sy n="82" d="100"/>
        </p:scale>
        <p:origin x="720"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7/19/2017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3.xml"/><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Music Video</a:t>
            </a:r>
          </a:p>
          <a:p>
            <a:pPr lvl="1"/>
            <a:r>
              <a:rPr lang="en-US" dirty="0"/>
              <a:t>Creating and Producing a Music Video</a:t>
            </a:r>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Aspect Ratio and Framing</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Framing refers to the picture within the edges of the camera’s image </a:t>
            </a:r>
          </a:p>
          <a:p>
            <a:pPr lvl="1"/>
            <a:r>
              <a:rPr lang="en-US" dirty="0"/>
              <a:t>Framing helps reveal the mood and emotion of the project or piece</a:t>
            </a:r>
          </a:p>
          <a:p>
            <a:pPr lvl="1"/>
            <a:endParaRPr lang="en-US" dirty="0"/>
          </a:p>
        </p:txBody>
      </p:sp>
      <p:pic>
        <p:nvPicPr>
          <p:cNvPr id="4" name="Picture 5" descr="cinemaclasspics.jpg">
            <a:extLst>
              <a:ext uri="{FF2B5EF4-FFF2-40B4-BE49-F238E27FC236}">
                <a16:creationId xmlns:a16="http://schemas.microsoft.com/office/drawing/2014/main" id="{CCA66CF5-2D26-474F-8396-800D90B3982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77148" y="3849832"/>
            <a:ext cx="3862874" cy="2575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descr="cinemaclasspics_2.jpg">
            <a:extLst>
              <a:ext uri="{FF2B5EF4-FFF2-40B4-BE49-F238E27FC236}">
                <a16:creationId xmlns:a16="http://schemas.microsoft.com/office/drawing/2014/main" id="{3C19240C-F199-40D6-96A2-EB4D86C2613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589312" y="2562207"/>
            <a:ext cx="3862874" cy="2575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1">
            <a:extLst>
              <a:ext uri="{FF2B5EF4-FFF2-40B4-BE49-F238E27FC236}">
                <a16:creationId xmlns:a16="http://schemas.microsoft.com/office/drawing/2014/main" id="{ECCC4AC0-C9A4-4C1C-A45A-E1568D12BF74}"/>
              </a:ext>
            </a:extLst>
          </p:cNvPr>
          <p:cNvSpPr>
            <a:spLocks noChangeArrowheads="1"/>
          </p:cNvSpPr>
          <p:nvPr/>
        </p:nvSpPr>
        <p:spPr bwMode="auto">
          <a:xfrm>
            <a:off x="5589312" y="5245987"/>
            <a:ext cx="263273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tx2"/>
              </a:buClr>
              <a:buSzPct val="70000"/>
              <a:buFont typeface="Wingdings" pitchFamily="2" charset="2"/>
              <a:buChar char="l"/>
              <a:defRPr sz="3000">
                <a:solidFill>
                  <a:srgbClr val="000066"/>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rgbClr val="000066"/>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rgbClr val="000066"/>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rgbClr val="000066"/>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rgbClr val="000066"/>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rgbClr val="000066"/>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rgbClr val="000066"/>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rgbClr val="000066"/>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rgbClr val="000066"/>
                </a:solidFill>
                <a:latin typeface="Arial" charset="0"/>
              </a:defRPr>
            </a:lvl9pPr>
          </a:lstStyle>
          <a:p>
            <a:pPr eaLnBrk="1" hangingPunct="1">
              <a:spcBef>
                <a:spcPct val="0"/>
              </a:spcBef>
              <a:buClrTx/>
              <a:buSzTx/>
              <a:buFontTx/>
              <a:buNone/>
            </a:pPr>
            <a:r>
              <a:rPr lang="en-US" altLang="en-US" sz="1000" dirty="0">
                <a:solidFill>
                  <a:srgbClr val="000000"/>
                </a:solidFill>
                <a:latin typeface="Open Sans"/>
              </a:rPr>
              <a:t>Photos by Jessica Rana. Used with permission.</a:t>
            </a:r>
            <a:endParaRPr lang="en-US" altLang="en-US" sz="1800" dirty="0">
              <a:solidFill>
                <a:schemeClr val="tx1"/>
              </a:solidFill>
              <a:latin typeface="Open Sans"/>
            </a:endParaRPr>
          </a:p>
        </p:txBody>
      </p:sp>
    </p:spTree>
    <p:extLst>
      <p:ext uri="{BB962C8B-B14F-4D97-AF65-F5344CB8AC3E}">
        <p14:creationId xmlns:p14="http://schemas.microsoft.com/office/powerpoint/2010/main" val="10776499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Lighting</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Lighting is a key aspect of cinematography</a:t>
            </a:r>
          </a:p>
          <a:p>
            <a:pPr lvl="1"/>
            <a:r>
              <a:rPr lang="en-US" dirty="0"/>
              <a:t>Lighting helps create the essence of the mood, emotion, and feel of the film</a:t>
            </a:r>
          </a:p>
          <a:p>
            <a:pPr lvl="1"/>
            <a:r>
              <a:rPr lang="en-US" dirty="0"/>
              <a:t>Lighting can be achieved in two ways:</a:t>
            </a:r>
          </a:p>
          <a:p>
            <a:pPr lvl="2"/>
            <a:r>
              <a:rPr lang="en-US" dirty="0"/>
              <a:t>Using various types of artificial light</a:t>
            </a:r>
          </a:p>
          <a:p>
            <a:pPr lvl="2"/>
            <a:r>
              <a:rPr lang="en-US" dirty="0"/>
              <a:t>Use of natural light </a:t>
            </a:r>
          </a:p>
          <a:p>
            <a:pPr lvl="1"/>
            <a:endParaRPr lang="en-US" dirty="0"/>
          </a:p>
        </p:txBody>
      </p:sp>
      <p:pic>
        <p:nvPicPr>
          <p:cNvPr id="4" name="Picture 6" descr="C:\Users\Violet\AppData\Local\Microsoft\Windows\Temporary Internet Files\Content.IE5\SQ5WL3S7\MP900440328[1].jpg">
            <a:extLst>
              <a:ext uri="{FF2B5EF4-FFF2-40B4-BE49-F238E27FC236}">
                <a16:creationId xmlns:a16="http://schemas.microsoft.com/office/drawing/2014/main" id="{83A94AAE-DE14-4231-9079-DBD33EF1D92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01135" y="2850503"/>
            <a:ext cx="2587689" cy="25876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763257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Camera Movement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Actors are not the only “moving” parts in a film. </a:t>
            </a:r>
          </a:p>
          <a:p>
            <a:pPr lvl="1"/>
            <a:r>
              <a:rPr lang="en-US" dirty="0"/>
              <a:t>Cinematographers use many techniques to “move” the camera around the subject</a:t>
            </a:r>
          </a:p>
          <a:p>
            <a:pPr lvl="2"/>
            <a:r>
              <a:rPr lang="en-US" sz="2400" dirty="0"/>
              <a:t>Panning – camera movement horizontally</a:t>
            </a:r>
          </a:p>
          <a:p>
            <a:pPr lvl="2"/>
            <a:r>
              <a:rPr lang="en-US" sz="2400" dirty="0"/>
              <a:t>Tilting – camera movement vertically</a:t>
            </a:r>
          </a:p>
          <a:p>
            <a:pPr lvl="2"/>
            <a:r>
              <a:rPr lang="en-US" sz="2400" dirty="0" err="1"/>
              <a:t>Dollying</a:t>
            </a:r>
            <a:r>
              <a:rPr lang="en-US" sz="2400" dirty="0"/>
              <a:t> – a moving platform moving closer to or further away from the subject</a:t>
            </a:r>
          </a:p>
          <a:p>
            <a:pPr lvl="2"/>
            <a:r>
              <a:rPr lang="en-US" sz="2400" dirty="0"/>
              <a:t>Tracking – a moving platform from left to right</a:t>
            </a:r>
          </a:p>
          <a:p>
            <a:pPr lvl="2"/>
            <a:r>
              <a:rPr lang="en-US" sz="2400" dirty="0"/>
              <a:t>Craning – lifting the camera off the ground and moving it in a swing-like motion</a:t>
            </a:r>
          </a:p>
          <a:p>
            <a:pPr lvl="2"/>
            <a:r>
              <a:rPr lang="en-US" sz="2400" dirty="0"/>
              <a:t>Handheld Camera – operator holds and moves the camera with the motion of his/her own body</a:t>
            </a:r>
          </a:p>
          <a:p>
            <a:pPr lvl="1"/>
            <a:endParaRPr lang="en-US" dirty="0"/>
          </a:p>
        </p:txBody>
      </p:sp>
    </p:spTree>
    <p:extLst>
      <p:ext uri="{BB962C8B-B14F-4D97-AF65-F5344CB8AC3E}">
        <p14:creationId xmlns:p14="http://schemas.microsoft.com/office/powerpoint/2010/main" val="39939828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Evoking Emotion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Emotion – A strong feeling in which anger, fear, joy, sadness, love, etc. is experienced</a:t>
            </a:r>
          </a:p>
          <a:p>
            <a:pPr lvl="1"/>
            <a:r>
              <a:rPr lang="en-US" dirty="0"/>
              <a:t>Evoke – To elicit, produce, summon, or suggest through artistry, imagination, or some vivid impression of reality</a:t>
            </a:r>
          </a:p>
          <a:p>
            <a:pPr lvl="1"/>
            <a:endParaRPr lang="en-US" dirty="0"/>
          </a:p>
        </p:txBody>
      </p:sp>
    </p:spTree>
    <p:extLst>
      <p:ext uri="{BB962C8B-B14F-4D97-AF65-F5344CB8AC3E}">
        <p14:creationId xmlns:p14="http://schemas.microsoft.com/office/powerpoint/2010/main" val="30054887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Final Project Assignment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 final project assignment will be to create and produce a music video</a:t>
            </a:r>
          </a:p>
          <a:p>
            <a:pPr lvl="1"/>
            <a:r>
              <a:rPr lang="en-US" dirty="0"/>
              <a:t>Students will collaborate in groups of 3-4</a:t>
            </a:r>
          </a:p>
          <a:p>
            <a:pPr lvl="1"/>
            <a:r>
              <a:rPr lang="en-US" dirty="0"/>
              <a:t>Groups will need to choose a song that evokes emotion in the viewing audience</a:t>
            </a:r>
          </a:p>
          <a:p>
            <a:pPr lvl="1"/>
            <a:r>
              <a:rPr lang="en-US" dirty="0"/>
              <a:t>Create, film, edit, and sync a video to the chosen music and finalize the production.</a:t>
            </a:r>
          </a:p>
          <a:p>
            <a:pPr lvl="1"/>
            <a:r>
              <a:rPr lang="en-US" dirty="0"/>
              <a:t>Groups will present completed music videos to the class for evaluation</a:t>
            </a:r>
          </a:p>
          <a:p>
            <a:pPr lvl="1"/>
            <a:endParaRPr lang="en-US" dirty="0"/>
          </a:p>
        </p:txBody>
      </p:sp>
    </p:spTree>
    <p:extLst>
      <p:ext uri="{BB962C8B-B14F-4D97-AF65-F5344CB8AC3E}">
        <p14:creationId xmlns:p14="http://schemas.microsoft.com/office/powerpoint/2010/main" val="34230772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Music Choice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For your music video, make sure you choose a song which can be used to creatively plan and execute the filming of your video.</a:t>
            </a:r>
          </a:p>
          <a:p>
            <a:pPr lvl="1"/>
            <a:endParaRPr lang="en-US" dirty="0"/>
          </a:p>
        </p:txBody>
      </p:sp>
    </p:spTree>
    <p:extLst>
      <p:ext uri="{BB962C8B-B14F-4D97-AF65-F5344CB8AC3E}">
        <p14:creationId xmlns:p14="http://schemas.microsoft.com/office/powerpoint/2010/main" val="39640685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Cinematography is the art of motion photography. </a:t>
            </a:r>
          </a:p>
          <a:p>
            <a:pPr lvl="1"/>
            <a:r>
              <a:rPr lang="en-US" dirty="0"/>
              <a:t>Various aspects help to evoke emotions in the viewing audience</a:t>
            </a:r>
          </a:p>
          <a:p>
            <a:pPr lvl="2"/>
            <a:r>
              <a:rPr lang="en-US" dirty="0"/>
              <a:t>Filters, Lens, Depth of Field, Focus, Lighting, Aspect Ration, Framing, and Camera Movement </a:t>
            </a:r>
          </a:p>
          <a:p>
            <a:pPr lvl="1"/>
            <a:r>
              <a:rPr lang="en-US" dirty="0"/>
              <a:t>Review final project requirements and pass out storyboard handouts and assessment rubric</a:t>
            </a:r>
          </a:p>
          <a:p>
            <a:pPr lvl="1"/>
            <a:endParaRPr lang="en-US" dirty="0"/>
          </a:p>
        </p:txBody>
      </p:sp>
    </p:spTree>
    <p:extLst>
      <p:ext uri="{BB962C8B-B14F-4D97-AF65-F5344CB8AC3E}">
        <p14:creationId xmlns:p14="http://schemas.microsoft.com/office/powerpoint/2010/main" val="33336059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Review of Background Knowledge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Lesson 1.04 – Video Camera</a:t>
            </a:r>
          </a:p>
          <a:p>
            <a:pPr lvl="1"/>
            <a:r>
              <a:rPr lang="en-US" dirty="0"/>
              <a:t>Lesson 1.06 – Basic Editing</a:t>
            </a:r>
          </a:p>
          <a:p>
            <a:pPr lvl="1"/>
            <a:r>
              <a:rPr lang="en-US" dirty="0"/>
              <a:t>Lesson 4.01 – Lighting Technique</a:t>
            </a:r>
          </a:p>
          <a:p>
            <a:pPr lvl="1"/>
            <a:r>
              <a:rPr lang="en-US" dirty="0"/>
              <a:t>Lesson 4.03 – Crew Positions</a:t>
            </a:r>
          </a:p>
          <a:p>
            <a:pPr lvl="1"/>
            <a:endParaRPr lang="en-US" dirty="0"/>
          </a:p>
        </p:txBody>
      </p:sp>
    </p:spTree>
    <p:extLst>
      <p:ext uri="{BB962C8B-B14F-4D97-AF65-F5344CB8AC3E}">
        <p14:creationId xmlns:p14="http://schemas.microsoft.com/office/powerpoint/2010/main" val="15517203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Cinematography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b="1" dirty="0"/>
              <a:t>Cinematography</a:t>
            </a:r>
            <a:r>
              <a:rPr lang="en-US" dirty="0"/>
              <a:t>: the art or technique of motion picture photography</a:t>
            </a:r>
          </a:p>
          <a:p>
            <a:pPr lvl="1"/>
            <a:r>
              <a:rPr lang="en-US" dirty="0"/>
              <a:t>Some cinematography aspects included in this lesson:</a:t>
            </a:r>
          </a:p>
          <a:p>
            <a:pPr lvl="2"/>
            <a:r>
              <a:rPr lang="en-US" dirty="0"/>
              <a:t>Filters</a:t>
            </a:r>
          </a:p>
          <a:p>
            <a:pPr lvl="2"/>
            <a:r>
              <a:rPr lang="en-US" dirty="0"/>
              <a:t>Lens</a:t>
            </a:r>
          </a:p>
          <a:p>
            <a:pPr lvl="2"/>
            <a:r>
              <a:rPr lang="en-US" dirty="0"/>
              <a:t>Depth of field and focus</a:t>
            </a:r>
          </a:p>
          <a:p>
            <a:pPr lvl="2"/>
            <a:r>
              <a:rPr lang="en-US" dirty="0"/>
              <a:t>Aspect ratio and framing</a:t>
            </a:r>
          </a:p>
          <a:p>
            <a:pPr lvl="2"/>
            <a:r>
              <a:rPr lang="en-US" dirty="0"/>
              <a:t>Lighting</a:t>
            </a:r>
          </a:p>
          <a:p>
            <a:pPr lvl="2"/>
            <a:r>
              <a:rPr lang="en-US" dirty="0"/>
              <a:t>Camera movement</a:t>
            </a:r>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Filters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Diffusion filters</a:t>
            </a:r>
          </a:p>
          <a:p>
            <a:pPr lvl="1"/>
            <a:r>
              <a:rPr lang="en-US" dirty="0"/>
              <a:t>Color filters</a:t>
            </a:r>
          </a:p>
          <a:p>
            <a:pPr lvl="2"/>
            <a:r>
              <a:rPr lang="en-US" dirty="0"/>
              <a:t>For example, when real film is used, color filters block out certain color wavelengths of light and prevent them from reaching the film </a:t>
            </a:r>
          </a:p>
          <a:p>
            <a:pPr lvl="1"/>
            <a:r>
              <a:rPr lang="en-US" dirty="0"/>
              <a:t>Most filters used in today’s industry are put into effect during the editing process using professional software </a:t>
            </a:r>
          </a:p>
          <a:p>
            <a:pPr lvl="1"/>
            <a:endParaRPr lang="en-US" dirty="0"/>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Lens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Different camera lenses provide a certain look, feel, focus, or color effect to the project </a:t>
            </a:r>
          </a:p>
          <a:p>
            <a:pPr lvl="2"/>
            <a:r>
              <a:rPr lang="en-US" dirty="0"/>
              <a:t>Wide Angle Lens</a:t>
            </a:r>
          </a:p>
          <a:p>
            <a:pPr lvl="2"/>
            <a:r>
              <a:rPr lang="en-US" dirty="0"/>
              <a:t>Long Focus Lens</a:t>
            </a:r>
          </a:p>
          <a:p>
            <a:pPr lvl="2"/>
            <a:r>
              <a:rPr lang="en-US" dirty="0"/>
              <a:t>Macro Lens</a:t>
            </a:r>
          </a:p>
          <a:p>
            <a:pPr lvl="2"/>
            <a:r>
              <a:rPr lang="en-US" dirty="0"/>
              <a:t>Borescope Lens – help with special effects</a:t>
            </a:r>
          </a:p>
          <a:p>
            <a:pPr lvl="2"/>
            <a:r>
              <a:rPr lang="en-US" dirty="0"/>
              <a:t>Prime Lens – often chosen by professionals due to the larger aperture opening</a:t>
            </a:r>
          </a:p>
          <a:p>
            <a:pPr lvl="2"/>
            <a:r>
              <a:rPr lang="en-US" dirty="0"/>
              <a:t>Zoom Lens – allows the operator to change focal length quickly in the shot</a:t>
            </a:r>
          </a:p>
          <a:p>
            <a:pPr lvl="1"/>
            <a:endParaRPr lang="en-US" dirty="0"/>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Lens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While filmmakers in today’s industry use high end digital film cameras, you will be using a DSLR for your music video assignment. </a:t>
            </a:r>
          </a:p>
          <a:p>
            <a:pPr lvl="1"/>
            <a:r>
              <a:rPr lang="en-US" dirty="0"/>
              <a:t>DSLR – Digital Single Lens Reflex</a:t>
            </a:r>
          </a:p>
          <a:p>
            <a:pPr lvl="1"/>
            <a:r>
              <a:rPr lang="en-US" dirty="0"/>
              <a:t>DSLR cameras can be used both as a still shot camera as well as digital filming.</a:t>
            </a:r>
          </a:p>
          <a:p>
            <a:pPr lvl="1"/>
            <a:r>
              <a:rPr lang="en-US" dirty="0"/>
              <a:t>One advantage of using a DSLR over a traditional video camera is the ability to achieve a greater depth of field.</a:t>
            </a:r>
          </a:p>
          <a:p>
            <a:pPr lvl="1"/>
            <a:endParaRPr lang="en-US" dirty="0"/>
          </a:p>
        </p:txBody>
      </p:sp>
    </p:spTree>
    <p:extLst>
      <p:ext uri="{BB962C8B-B14F-4D97-AF65-F5344CB8AC3E}">
        <p14:creationId xmlns:p14="http://schemas.microsoft.com/office/powerpoint/2010/main" val="2399361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DSLR Camera Photos</a:t>
            </a:r>
          </a:p>
        </p:txBody>
      </p:sp>
      <p:pic>
        <p:nvPicPr>
          <p:cNvPr id="6" name="Picture 5" descr="cinemaclasspics_3.jpg">
            <a:extLst>
              <a:ext uri="{FF2B5EF4-FFF2-40B4-BE49-F238E27FC236}">
                <a16:creationId xmlns:a16="http://schemas.microsoft.com/office/drawing/2014/main" id="{459D8314-4AEA-412E-BB4B-99A80C9B363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41171" y="4124130"/>
            <a:ext cx="3429000" cy="257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descr="cinemaclasspics_4.jpg">
            <a:extLst>
              <a:ext uri="{FF2B5EF4-FFF2-40B4-BE49-F238E27FC236}">
                <a16:creationId xmlns:a16="http://schemas.microsoft.com/office/drawing/2014/main" id="{91E33EDA-3808-4B22-BC61-5DDF7C2D618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29873" y="2355980"/>
            <a:ext cx="36576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cinemaclasspics_5.jpg">
            <a:extLst>
              <a:ext uri="{FF2B5EF4-FFF2-40B4-BE49-F238E27FC236}">
                <a16:creationId xmlns:a16="http://schemas.microsoft.com/office/drawing/2014/main" id="{EFD6A163-36D7-4317-A2E2-D2140C99B5C0}"/>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841171" y="1388575"/>
            <a:ext cx="3429000" cy="25733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1">
            <a:extLst>
              <a:ext uri="{FF2B5EF4-FFF2-40B4-BE49-F238E27FC236}">
                <a16:creationId xmlns:a16="http://schemas.microsoft.com/office/drawing/2014/main" id="{53634D29-34E4-43D1-AA59-063A31381AB4}"/>
              </a:ext>
            </a:extLst>
          </p:cNvPr>
          <p:cNvSpPr txBox="1">
            <a:spLocks noChangeArrowheads="1"/>
          </p:cNvSpPr>
          <p:nvPr/>
        </p:nvSpPr>
        <p:spPr bwMode="auto">
          <a:xfrm>
            <a:off x="6270171" y="5163942"/>
            <a:ext cx="37338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tx2"/>
              </a:buClr>
              <a:buSzPct val="70000"/>
              <a:buFont typeface="Wingdings" pitchFamily="2" charset="2"/>
              <a:buChar char="l"/>
              <a:defRPr sz="3000">
                <a:solidFill>
                  <a:srgbClr val="000066"/>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rgbClr val="000066"/>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rgbClr val="000066"/>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rgbClr val="000066"/>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rgbClr val="000066"/>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rgbClr val="000066"/>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rgbClr val="000066"/>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rgbClr val="000066"/>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rgbClr val="000066"/>
                </a:solidFill>
                <a:latin typeface="Arial" charset="0"/>
              </a:defRPr>
            </a:lvl9pPr>
          </a:lstStyle>
          <a:p>
            <a:pPr eaLnBrk="1" hangingPunct="1">
              <a:spcBef>
                <a:spcPct val="0"/>
              </a:spcBef>
              <a:buClrTx/>
              <a:buSzTx/>
              <a:buFontTx/>
              <a:buNone/>
            </a:pPr>
            <a:r>
              <a:rPr lang="en-US" altLang="en-US" sz="1000" dirty="0">
                <a:solidFill>
                  <a:schemeClr val="tx1"/>
                </a:solidFill>
                <a:latin typeface="Open Sans"/>
              </a:rPr>
              <a:t>       Photos by Jessica Rana. Used with permission.</a:t>
            </a:r>
          </a:p>
        </p:txBody>
      </p:sp>
    </p:spTree>
    <p:extLst>
      <p:ext uri="{BB962C8B-B14F-4D97-AF65-F5344CB8AC3E}">
        <p14:creationId xmlns:p14="http://schemas.microsoft.com/office/powerpoint/2010/main" val="2524569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Depth of Field and Focus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Depth of Field refers to how much background, mid-ground, and foreground are in what is considered an acceptable focus</a:t>
            </a:r>
          </a:p>
          <a:p>
            <a:pPr lvl="1"/>
            <a:r>
              <a:rPr lang="en-US" dirty="0"/>
              <a:t>Rolling focus in a single video shot from one object or person to another is known as “rack focus”</a:t>
            </a:r>
          </a:p>
          <a:p>
            <a:pPr lvl="1"/>
            <a:endParaRPr lang="en-US" dirty="0"/>
          </a:p>
        </p:txBody>
      </p:sp>
      <p:pic>
        <p:nvPicPr>
          <p:cNvPr id="4" name="Content Placeholder 5" descr="cinemaclasspics_1.jpg">
            <a:extLst>
              <a:ext uri="{FF2B5EF4-FFF2-40B4-BE49-F238E27FC236}">
                <a16:creationId xmlns:a16="http://schemas.microsoft.com/office/drawing/2014/main" id="{6399FE21-658A-4912-877F-A3994904CF1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3831771" y="3252918"/>
            <a:ext cx="4352730" cy="2901820"/>
          </a:xfrm>
          <a:prstGeom prst="rect">
            <a:avLst/>
          </a:prstGeom>
        </p:spPr>
      </p:pic>
      <p:sp>
        <p:nvSpPr>
          <p:cNvPr id="5" name="Rectangle 1">
            <a:extLst>
              <a:ext uri="{FF2B5EF4-FFF2-40B4-BE49-F238E27FC236}">
                <a16:creationId xmlns:a16="http://schemas.microsoft.com/office/drawing/2014/main" id="{F08F2654-CF14-4F29-AC7B-C92095895DF3}"/>
              </a:ext>
            </a:extLst>
          </p:cNvPr>
          <p:cNvSpPr>
            <a:spLocks noChangeArrowheads="1"/>
          </p:cNvSpPr>
          <p:nvPr/>
        </p:nvSpPr>
        <p:spPr bwMode="auto">
          <a:xfrm>
            <a:off x="3831771" y="6291649"/>
            <a:ext cx="315685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lr>
                <a:schemeClr val="tx2"/>
              </a:buClr>
              <a:buSzPct val="70000"/>
              <a:buFont typeface="Wingdings" pitchFamily="2" charset="2"/>
              <a:buChar char="l"/>
              <a:defRPr sz="3000">
                <a:solidFill>
                  <a:srgbClr val="000066"/>
                </a:solidFill>
                <a:latin typeface="Arial" charset="0"/>
              </a:defRPr>
            </a:lvl1pPr>
            <a:lvl2pPr marL="742950" indent="-285750" eaLnBrk="0" hangingPunct="0">
              <a:spcBef>
                <a:spcPct val="20000"/>
              </a:spcBef>
              <a:buClr>
                <a:schemeClr val="accent2"/>
              </a:buClr>
              <a:buSzPct val="70000"/>
              <a:buFont typeface="Wingdings" pitchFamily="2" charset="2"/>
              <a:buChar char="l"/>
              <a:defRPr sz="2600">
                <a:solidFill>
                  <a:srgbClr val="000066"/>
                </a:solidFill>
                <a:latin typeface="Arial" charset="0"/>
              </a:defRPr>
            </a:lvl2pPr>
            <a:lvl3pPr marL="1143000" indent="-228600" eaLnBrk="0" hangingPunct="0">
              <a:spcBef>
                <a:spcPct val="20000"/>
              </a:spcBef>
              <a:buClr>
                <a:schemeClr val="accent1"/>
              </a:buClr>
              <a:buSzPct val="70000"/>
              <a:buFont typeface="Wingdings" pitchFamily="2" charset="2"/>
              <a:buChar char="l"/>
              <a:defRPr sz="2300">
                <a:solidFill>
                  <a:srgbClr val="000066"/>
                </a:solidFill>
                <a:latin typeface="Arial" charset="0"/>
              </a:defRPr>
            </a:lvl3pPr>
            <a:lvl4pPr marL="1600200" indent="-228600" eaLnBrk="0" hangingPunct="0">
              <a:spcBef>
                <a:spcPct val="20000"/>
              </a:spcBef>
              <a:buClr>
                <a:schemeClr val="tx2"/>
              </a:buClr>
              <a:buSzPct val="75000"/>
              <a:buFont typeface="Wingdings" pitchFamily="2" charset="2"/>
              <a:buChar char="§"/>
              <a:defRPr sz="2000">
                <a:solidFill>
                  <a:srgbClr val="000066"/>
                </a:solidFill>
                <a:latin typeface="Arial" charset="0"/>
              </a:defRPr>
            </a:lvl4pPr>
            <a:lvl5pPr marL="2057400" indent="-228600" eaLnBrk="0" hangingPunct="0">
              <a:spcBef>
                <a:spcPct val="20000"/>
              </a:spcBef>
              <a:buClr>
                <a:schemeClr val="folHlink"/>
              </a:buClr>
              <a:buSzPct val="80000"/>
              <a:buFont typeface="Wingdings" pitchFamily="2" charset="2"/>
              <a:buChar char="§"/>
              <a:defRPr sz="2000">
                <a:solidFill>
                  <a:srgbClr val="000066"/>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rgbClr val="000066"/>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rgbClr val="000066"/>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rgbClr val="000066"/>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rgbClr val="000066"/>
                </a:solidFill>
                <a:latin typeface="Arial" charset="0"/>
              </a:defRPr>
            </a:lvl9pPr>
          </a:lstStyle>
          <a:p>
            <a:pPr eaLnBrk="1" hangingPunct="1">
              <a:spcBef>
                <a:spcPct val="0"/>
              </a:spcBef>
              <a:buClrTx/>
              <a:buSzTx/>
              <a:buFontTx/>
              <a:buNone/>
            </a:pPr>
            <a:r>
              <a:rPr lang="en-US" altLang="en-US" sz="1000" dirty="0">
                <a:solidFill>
                  <a:srgbClr val="000000"/>
                </a:solidFill>
                <a:latin typeface="Open Sans"/>
              </a:rPr>
              <a:t>Photos by Jessica Rana. Used with permission.</a:t>
            </a:r>
            <a:endParaRPr lang="en-US" altLang="en-US" sz="1800" dirty="0">
              <a:solidFill>
                <a:schemeClr val="tx1"/>
              </a:solidFill>
              <a:latin typeface="Open Sans"/>
            </a:endParaRPr>
          </a:p>
        </p:txBody>
      </p:sp>
    </p:spTree>
    <p:extLst>
      <p:ext uri="{BB962C8B-B14F-4D97-AF65-F5344CB8AC3E}">
        <p14:creationId xmlns:p14="http://schemas.microsoft.com/office/powerpoint/2010/main" val="29608463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Aspect Ratio and Framing</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Aspect ratio is the image’s proportion of its width to height </a:t>
            </a:r>
          </a:p>
          <a:p>
            <a:pPr lvl="1"/>
            <a:r>
              <a:rPr lang="en-US" dirty="0"/>
              <a:t>The most common aspect ratio used today is 16:9</a:t>
            </a:r>
          </a:p>
          <a:p>
            <a:pPr lvl="1"/>
            <a:r>
              <a:rPr lang="en-US" dirty="0"/>
              <a:t>Videographers will set this ratio on the camera being used for filming</a:t>
            </a:r>
          </a:p>
          <a:p>
            <a:pPr lvl="1"/>
            <a:r>
              <a:rPr lang="en-US" dirty="0"/>
              <a:t>High-definition video cannot be shot in any ratio other than 16:9</a:t>
            </a:r>
          </a:p>
          <a:p>
            <a:pPr lvl="1"/>
            <a:endParaRPr lang="en-US" dirty="0"/>
          </a:p>
        </p:txBody>
      </p:sp>
    </p:spTree>
    <p:extLst>
      <p:ext uri="{BB962C8B-B14F-4D97-AF65-F5344CB8AC3E}">
        <p14:creationId xmlns:p14="http://schemas.microsoft.com/office/powerpoint/2010/main" val="34644923"/>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http://www.w3.org/XML/1998/namespace"/>
    <ds:schemaRef ds:uri="56ea17bb-c96d-4826-b465-01eec0dd23dd"/>
    <ds:schemaRef ds:uri="05d88611-e516-4d1a-b12e-39107e78b3d0"/>
    <ds:schemaRef ds:uri="http://schemas.microsoft.com/office/2006/documentManagement/types"/>
    <ds:schemaRef ds:uri="http://purl.org/dc/terms/"/>
    <ds:schemaRef ds:uri="http://purl.org/dc/dcmitype/"/>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http://schemas.microsoft.com/sharepoint/v3"/>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34</TotalTime>
  <Words>723</Words>
  <Application>Microsoft Office PowerPoint</Application>
  <PresentationFormat>Widescreen</PresentationFormat>
  <Paragraphs>80</Paragraphs>
  <Slides>17</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17</vt:i4>
      </vt:variant>
    </vt:vector>
  </HeadingPairs>
  <TitlesOfParts>
    <vt:vector size="24"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Cinematography</vt:lpstr>
      <vt:lpstr>Filters</vt:lpstr>
      <vt:lpstr>Lens</vt:lpstr>
      <vt:lpstr>Lens</vt:lpstr>
      <vt:lpstr>DSLR Camera Photos</vt:lpstr>
      <vt:lpstr>Depth of Field and Focus</vt:lpstr>
      <vt:lpstr>Aspect Ratio and Framing</vt:lpstr>
      <vt:lpstr>Aspect Ratio and Framing</vt:lpstr>
      <vt:lpstr>Lighting</vt:lpstr>
      <vt:lpstr>Camera Movement</vt:lpstr>
      <vt:lpstr>Evoking Emotion</vt:lpstr>
      <vt:lpstr>Final Project Assignment</vt:lpstr>
      <vt:lpstr>Music Choice</vt:lpstr>
      <vt:lpstr>Summary</vt:lpstr>
      <vt:lpstr>Review of Background Knowledge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Sarah Hamshari</cp:lastModifiedBy>
  <cp:revision>18</cp:revision>
  <cp:lastPrinted>2017-07-07T16:17:37Z</cp:lastPrinted>
  <dcterms:created xsi:type="dcterms:W3CDTF">2017-07-11T23:58:30Z</dcterms:created>
  <dcterms:modified xsi:type="dcterms:W3CDTF">2017-07-19T18:04:35Z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