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6"/>
  </p:notesMasterIdLst>
  <p:sldIdLst>
    <p:sldId id="321" r:id="rId6"/>
    <p:sldId id="319" r:id="rId7"/>
    <p:sldId id="322" r:id="rId8"/>
    <p:sldId id="323" r:id="rId9"/>
    <p:sldId id="314" r:id="rId10"/>
    <p:sldId id="324" r:id="rId11"/>
    <p:sldId id="325" r:id="rId12"/>
    <p:sldId id="326" r:id="rId13"/>
    <p:sldId id="328" r:id="rId14"/>
    <p:sldId id="327" r:id="rId15"/>
    <p:sldId id="329" r:id="rId16"/>
    <p:sldId id="330" r:id="rId17"/>
    <p:sldId id="331" r:id="rId18"/>
    <p:sldId id="332" r:id="rId19"/>
    <p:sldId id="333" r:id="rId20"/>
    <p:sldId id="334" r:id="rId21"/>
    <p:sldId id="335" r:id="rId22"/>
    <p:sldId id="336" r:id="rId23"/>
    <p:sldId id="337" r:id="rId24"/>
    <p:sldId id="338" r:id="rId2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Title Slide" id="{F315B3CE-C7BB-4240-98E2-2758CCD01063}">
          <p14:sldIdLst>
            <p14:sldId id="321"/>
            <p14:sldId id="319"/>
          </p14:sldIdLst>
        </p14:section>
        <p14:section name="2 Content Slide" id="{0E726C1B-87FA-4C65-997D-3671F0AB581A}">
          <p14:sldIdLst>
            <p14:sldId id="322"/>
            <p14:sldId id="323"/>
          </p14:sldIdLst>
        </p14:section>
        <p14:section name="2 Content with Picture Slide" id="{63D2E889-0739-4A6E-B185-D5D1175C00F9}">
          <p14:sldIdLst>
            <p14:sldId id="314"/>
            <p14:sldId id="324"/>
            <p14:sldId id="325"/>
            <p14:sldId id="326"/>
            <p14:sldId id="328"/>
            <p14:sldId id="327"/>
            <p14:sldId id="329"/>
            <p14:sldId id="330"/>
            <p14:sldId id="331"/>
            <p14:sldId id="332"/>
            <p14:sldId id="333"/>
            <p14:sldId id="334"/>
            <p14:sldId id="335"/>
            <p14:sldId id="336"/>
            <p14:sldId id="337"/>
            <p14:sldId id="338"/>
          </p14:sldIdLst>
        </p14:section>
      </p14:sectionLst>
    </p:ex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7" d="100"/>
          <a:sy n="87" d="100"/>
        </p:scale>
        <p:origin x="528" y="6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7/12/2017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statutes.legis.state.tx.us/Docs/CR/htm/CR.39.htm"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www.statutes.legis.state.tx.us/Docs/CR/htm/CR.39.htm"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Criminal Procedure	</a:t>
            </a:r>
          </a:p>
          <a:p>
            <a:pPr lvl="1"/>
            <a:r>
              <a:rPr lang="en-US" dirty="0"/>
              <a:t>Court Systems and Practices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Pre-trial Proceedings: Rules of Evidence</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420420"/>
            <a:ext cx="9927188" cy="4734318"/>
          </a:xfrm>
        </p:spPr>
        <p:txBody>
          <a:bodyPr/>
          <a:lstStyle/>
          <a:p>
            <a:pPr>
              <a:defRPr/>
            </a:pPr>
            <a:r>
              <a:rPr lang="en-US" dirty="0"/>
              <a:t>General Purpose</a:t>
            </a:r>
          </a:p>
          <a:p>
            <a:pPr lvl="1">
              <a:defRPr/>
            </a:pPr>
            <a:r>
              <a:rPr lang="en-US" dirty="0"/>
              <a:t>Restricts the content and manner of presentation</a:t>
            </a:r>
          </a:p>
          <a:p>
            <a:pPr lvl="1">
              <a:defRPr/>
            </a:pPr>
            <a:r>
              <a:rPr lang="en-US" dirty="0"/>
              <a:t>Ensures that the trial runs smoothly</a:t>
            </a:r>
          </a:p>
          <a:p>
            <a:pPr lvl="1">
              <a:defRPr/>
            </a:pPr>
            <a:r>
              <a:rPr lang="en-US" dirty="0"/>
              <a:t>Protects against unfair trials</a:t>
            </a:r>
          </a:p>
          <a:p>
            <a:pPr lvl="1">
              <a:defRPr/>
            </a:pPr>
            <a:r>
              <a:rPr lang="en-US" dirty="0"/>
              <a:t>It is the role of the prosecutor and defense to challenge rule of evidence violations</a:t>
            </a:r>
          </a:p>
          <a:p>
            <a:pPr lvl="1">
              <a:defRPr/>
            </a:pPr>
            <a:endParaRPr lang="en-US" dirty="0"/>
          </a:p>
          <a:p>
            <a:pPr lvl="1">
              <a:defRPr/>
            </a:pPr>
            <a:endParaRPr lang="en-US" dirty="0"/>
          </a:p>
          <a:p>
            <a:endParaRPr lang="en-US" dirty="0"/>
          </a:p>
        </p:txBody>
      </p:sp>
    </p:spTree>
    <p:extLst>
      <p:ext uri="{BB962C8B-B14F-4D97-AF65-F5344CB8AC3E}">
        <p14:creationId xmlns:p14="http://schemas.microsoft.com/office/powerpoint/2010/main" val="467270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Pre-trial Proceedings: Rules of Evidence</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420420"/>
            <a:ext cx="9927188" cy="4734318"/>
          </a:xfrm>
        </p:spPr>
        <p:txBody>
          <a:bodyPr/>
          <a:lstStyle/>
          <a:p>
            <a:pPr>
              <a:defRPr/>
            </a:pPr>
            <a:r>
              <a:rPr lang="en-US" dirty="0"/>
              <a:t>Rules Regulating Testimony</a:t>
            </a:r>
          </a:p>
          <a:p>
            <a:pPr lvl="1">
              <a:defRPr/>
            </a:pPr>
            <a:r>
              <a:rPr lang="en-US" dirty="0"/>
              <a:t>Purpose is to influence opinion of the judge and jury</a:t>
            </a:r>
          </a:p>
          <a:p>
            <a:pPr lvl="1">
              <a:defRPr/>
            </a:pPr>
            <a:r>
              <a:rPr lang="en-US" dirty="0"/>
              <a:t>Testimony must be logically connected to the issue and deemed admissible</a:t>
            </a:r>
          </a:p>
          <a:p>
            <a:pPr lvl="1">
              <a:defRPr/>
            </a:pPr>
            <a:r>
              <a:rPr lang="en-US" dirty="0"/>
              <a:t>Testimony that is logical to the issue is not always admissible</a:t>
            </a:r>
          </a:p>
          <a:p>
            <a:pPr lvl="1">
              <a:defRPr/>
            </a:pPr>
            <a:r>
              <a:rPr lang="en-US" dirty="0"/>
              <a:t>The witness must testify on firsthand information only (Personal Knowledge Rule)</a:t>
            </a:r>
          </a:p>
          <a:p>
            <a:pPr lvl="1">
              <a:defRPr/>
            </a:pPr>
            <a:r>
              <a:rPr lang="en-US" dirty="0"/>
              <a:t>Testimony of character by defendant or others (The Mercy Rule)</a:t>
            </a:r>
          </a:p>
          <a:p>
            <a:pPr lvl="1">
              <a:defRPr/>
            </a:pPr>
            <a:endParaRPr lang="en-US" dirty="0"/>
          </a:p>
          <a:p>
            <a:pPr lvl="1">
              <a:defRPr/>
            </a:pPr>
            <a:endParaRPr lang="en-US" dirty="0"/>
          </a:p>
          <a:p>
            <a:pPr lvl="1">
              <a:defRPr/>
            </a:pPr>
            <a:endParaRPr lang="en-US" dirty="0"/>
          </a:p>
          <a:p>
            <a:endParaRPr lang="en-US" dirty="0"/>
          </a:p>
        </p:txBody>
      </p:sp>
    </p:spTree>
    <p:extLst>
      <p:ext uri="{BB962C8B-B14F-4D97-AF65-F5344CB8AC3E}">
        <p14:creationId xmlns:p14="http://schemas.microsoft.com/office/powerpoint/2010/main" val="977845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Pre-trial Proceedings: Rules of Evidence</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420420"/>
            <a:ext cx="9927188" cy="4734318"/>
          </a:xfrm>
        </p:spPr>
        <p:txBody>
          <a:bodyPr/>
          <a:lstStyle/>
          <a:p>
            <a:pPr>
              <a:defRPr/>
            </a:pPr>
            <a:r>
              <a:rPr lang="en-US" dirty="0"/>
              <a:t>Rules Regulating Testimony</a:t>
            </a:r>
          </a:p>
          <a:p>
            <a:pPr lvl="1">
              <a:defRPr/>
            </a:pPr>
            <a:r>
              <a:rPr lang="en-US" dirty="0"/>
              <a:t>“Bad character” evidence may not be submitted unless “good character” evidence is presented first</a:t>
            </a:r>
          </a:p>
          <a:p>
            <a:pPr lvl="1">
              <a:defRPr/>
            </a:pPr>
            <a:r>
              <a:rPr lang="en-US" dirty="0"/>
              <a:t>Witness credibility can be challenged by attacking honesty and criminal activity</a:t>
            </a:r>
          </a:p>
          <a:p>
            <a:pPr lvl="1">
              <a:defRPr/>
            </a:pPr>
            <a:r>
              <a:rPr lang="en-US" dirty="0"/>
              <a:t>If no good character evidence is entered, then the defendant’s past convictions cannot be entered</a:t>
            </a:r>
          </a:p>
          <a:p>
            <a:pPr lvl="1">
              <a:defRPr/>
            </a:pPr>
            <a:r>
              <a:rPr lang="en-US" dirty="0"/>
              <a:t>Rape victims are shielded from attacks on their sexual history under the Rape Shield laws</a:t>
            </a:r>
          </a:p>
          <a:p>
            <a:pPr lvl="1">
              <a:defRPr/>
            </a:pPr>
            <a:endParaRPr lang="en-US" dirty="0"/>
          </a:p>
          <a:p>
            <a:pPr lvl="1">
              <a:defRPr/>
            </a:pPr>
            <a:endParaRPr lang="en-US" dirty="0"/>
          </a:p>
          <a:p>
            <a:endParaRPr lang="en-US" dirty="0"/>
          </a:p>
        </p:txBody>
      </p:sp>
    </p:spTree>
    <p:extLst>
      <p:ext uri="{BB962C8B-B14F-4D97-AF65-F5344CB8AC3E}">
        <p14:creationId xmlns:p14="http://schemas.microsoft.com/office/powerpoint/2010/main" val="1989191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Pre-trial Proceedings: Rules of Evidence</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420420"/>
            <a:ext cx="8555588" cy="4734318"/>
          </a:xfrm>
        </p:spPr>
        <p:txBody>
          <a:bodyPr/>
          <a:lstStyle/>
          <a:p>
            <a:pPr>
              <a:defRPr/>
            </a:pPr>
            <a:r>
              <a:rPr lang="en-US" dirty="0"/>
              <a:t>Rules Regulating Testimony</a:t>
            </a:r>
          </a:p>
          <a:p>
            <a:pPr lvl="1">
              <a:defRPr/>
            </a:pPr>
            <a:r>
              <a:rPr lang="en-US" dirty="0"/>
              <a:t>Hearsay rules prevent testimony that is not firsthand from being admitted </a:t>
            </a:r>
          </a:p>
          <a:p>
            <a:pPr lvl="1">
              <a:defRPr/>
            </a:pPr>
            <a:r>
              <a:rPr lang="en-US" dirty="0"/>
              <a:t>Statements not subjected to cross-examination are not permitted</a:t>
            </a:r>
          </a:p>
          <a:p>
            <a:pPr lvl="1">
              <a:defRPr/>
            </a:pPr>
            <a:r>
              <a:rPr lang="en-US" dirty="0"/>
              <a:t>Expert testimony may include opinions and references to previous witness’ testimony. Expert testimony may be paid</a:t>
            </a:r>
          </a:p>
          <a:p>
            <a:pPr lvl="1">
              <a:defRPr/>
            </a:pPr>
            <a:r>
              <a:rPr lang="en-US" dirty="0"/>
              <a:t>The “Chain of Custody” rule regulates admissibility and credibility of evidence to ensure evidence is not tampered with or somehow altered prior to the trial</a:t>
            </a:r>
          </a:p>
          <a:p>
            <a:pPr lvl="1">
              <a:defRPr/>
            </a:pPr>
            <a:endParaRPr lang="en-US" dirty="0"/>
          </a:p>
          <a:p>
            <a:pPr lvl="1">
              <a:defRPr/>
            </a:pPr>
            <a:endParaRPr lang="en-US" dirty="0"/>
          </a:p>
          <a:p>
            <a:pPr lvl="1">
              <a:defRPr/>
            </a:pPr>
            <a:endParaRPr lang="en-US" dirty="0"/>
          </a:p>
          <a:p>
            <a:endParaRPr lang="en-US" dirty="0"/>
          </a:p>
        </p:txBody>
      </p:sp>
      <p:pic>
        <p:nvPicPr>
          <p:cNvPr id="4" name="Picture 4" descr="7360393_thb">
            <a:extLst>
              <a:ext uri="{FF2B5EF4-FFF2-40B4-BE49-F238E27FC236}">
                <a16:creationId xmlns:a16="http://schemas.microsoft.com/office/drawing/2014/main" id="{7FD10365-6DED-4540-AEC2-B7D8AD0BE2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63100" y="2623039"/>
            <a:ext cx="209232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9019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Pre-trial Proceedings: Rules of Evidence</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420420"/>
            <a:ext cx="9918396" cy="4734318"/>
          </a:xfrm>
        </p:spPr>
        <p:txBody>
          <a:bodyPr/>
          <a:lstStyle/>
          <a:p>
            <a:pPr>
              <a:defRPr/>
            </a:pPr>
            <a:r>
              <a:rPr lang="en-US" dirty="0"/>
              <a:t>Rules Regarding Scientific Evidence</a:t>
            </a:r>
          </a:p>
          <a:p>
            <a:pPr lvl="1">
              <a:defRPr/>
            </a:pPr>
            <a:r>
              <a:rPr lang="en-US" dirty="0"/>
              <a:t>Include scientific or forensic evidence</a:t>
            </a:r>
          </a:p>
          <a:p>
            <a:pPr lvl="1">
              <a:defRPr/>
            </a:pPr>
            <a:r>
              <a:rPr lang="en-US" dirty="0"/>
              <a:t>Scientific evidence entered by both sides</a:t>
            </a:r>
          </a:p>
          <a:p>
            <a:pPr lvl="2">
              <a:defRPr/>
            </a:pPr>
            <a:r>
              <a:rPr lang="en-US" dirty="0"/>
              <a:t>DNA</a:t>
            </a:r>
          </a:p>
          <a:p>
            <a:pPr lvl="2">
              <a:defRPr/>
            </a:pPr>
            <a:r>
              <a:rPr lang="en-US" dirty="0"/>
              <a:t>Fingerprints</a:t>
            </a:r>
          </a:p>
          <a:p>
            <a:pPr lvl="2">
              <a:defRPr/>
            </a:pPr>
            <a:r>
              <a:rPr lang="en-US" dirty="0"/>
              <a:t>Ballistics</a:t>
            </a:r>
          </a:p>
          <a:p>
            <a:pPr lvl="1">
              <a:defRPr/>
            </a:pPr>
            <a:r>
              <a:rPr lang="en-US" dirty="0"/>
              <a:t>Polygraph results are not considered reliable and are inadmissible</a:t>
            </a:r>
          </a:p>
          <a:p>
            <a:pPr lvl="1">
              <a:defRPr/>
            </a:pPr>
            <a:endParaRPr lang="en-US" dirty="0"/>
          </a:p>
          <a:p>
            <a:pPr lvl="1">
              <a:defRPr/>
            </a:pPr>
            <a:endParaRPr lang="en-US" dirty="0"/>
          </a:p>
          <a:p>
            <a:pPr lvl="1">
              <a:defRPr/>
            </a:pPr>
            <a:endParaRPr lang="en-US" dirty="0"/>
          </a:p>
          <a:p>
            <a:endParaRPr lang="en-US" dirty="0"/>
          </a:p>
        </p:txBody>
      </p:sp>
    </p:spTree>
    <p:extLst>
      <p:ext uri="{BB962C8B-B14F-4D97-AF65-F5344CB8AC3E}">
        <p14:creationId xmlns:p14="http://schemas.microsoft.com/office/powerpoint/2010/main" val="229927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Pre-trial Proceedings: Rules of Evidence</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420420"/>
            <a:ext cx="10797627" cy="4734318"/>
          </a:xfrm>
        </p:spPr>
        <p:txBody>
          <a:bodyPr/>
          <a:lstStyle/>
          <a:p>
            <a:pPr>
              <a:defRPr/>
            </a:pPr>
            <a:r>
              <a:rPr lang="en-US" dirty="0"/>
              <a:t>Rules Regarding Scientific Evidence</a:t>
            </a:r>
          </a:p>
          <a:p>
            <a:pPr lvl="1">
              <a:defRPr/>
            </a:pPr>
            <a:r>
              <a:rPr lang="en-US" dirty="0"/>
              <a:t>Other forms of altered consciousness statements are not accepted</a:t>
            </a:r>
          </a:p>
          <a:p>
            <a:pPr lvl="1">
              <a:defRPr/>
            </a:pPr>
            <a:r>
              <a:rPr lang="en-US" dirty="0"/>
              <a:t>The judge determines admissibility by considering</a:t>
            </a:r>
          </a:p>
          <a:p>
            <a:pPr lvl="2">
              <a:defRPr/>
            </a:pPr>
            <a:r>
              <a:rPr lang="en-US" dirty="0"/>
              <a:t>Validity of the evidence</a:t>
            </a:r>
          </a:p>
          <a:p>
            <a:pPr lvl="2">
              <a:defRPr/>
            </a:pPr>
            <a:r>
              <a:rPr lang="en-US" dirty="0"/>
              <a:t>Credibility of the science behind it</a:t>
            </a:r>
          </a:p>
          <a:p>
            <a:pPr lvl="2">
              <a:defRPr/>
            </a:pPr>
            <a:r>
              <a:rPr lang="en-US" dirty="0"/>
              <a:t>How influential the evidence may be</a:t>
            </a:r>
          </a:p>
          <a:p>
            <a:pPr lvl="2">
              <a:defRPr/>
            </a:pPr>
            <a:endParaRPr lang="en-US" dirty="0"/>
          </a:p>
          <a:p>
            <a:pPr lvl="1">
              <a:defRPr/>
            </a:pPr>
            <a:endParaRPr lang="en-US" dirty="0"/>
          </a:p>
          <a:p>
            <a:pPr lvl="1">
              <a:defRPr/>
            </a:pPr>
            <a:endParaRPr lang="en-US" dirty="0"/>
          </a:p>
          <a:p>
            <a:pPr lvl="1">
              <a:defRPr/>
            </a:pPr>
            <a:endParaRPr lang="en-US" dirty="0"/>
          </a:p>
          <a:p>
            <a:pPr lvl="1">
              <a:defRPr/>
            </a:pPr>
            <a:endParaRPr lang="en-US" dirty="0"/>
          </a:p>
          <a:p>
            <a:endParaRPr lang="en-US" dirty="0"/>
          </a:p>
        </p:txBody>
      </p:sp>
      <p:pic>
        <p:nvPicPr>
          <p:cNvPr id="4" name="Picture 5" descr="32149364_thb">
            <a:extLst>
              <a:ext uri="{FF2B5EF4-FFF2-40B4-BE49-F238E27FC236}">
                <a16:creationId xmlns:a16="http://schemas.microsoft.com/office/drawing/2014/main" id="{3D5B32EE-83AF-4E3D-A631-064625882F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4980" y="2560515"/>
            <a:ext cx="19050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4483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Pre-trial Proceedings: Rules of Evidence</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420420"/>
            <a:ext cx="10797627" cy="4734318"/>
          </a:xfrm>
        </p:spPr>
        <p:txBody>
          <a:bodyPr/>
          <a:lstStyle/>
          <a:p>
            <a:pPr>
              <a:defRPr/>
            </a:pPr>
            <a:r>
              <a:rPr lang="en-US" dirty="0"/>
              <a:t>Rules Regarding Scientific Evidence</a:t>
            </a:r>
          </a:p>
          <a:p>
            <a:pPr lvl="1">
              <a:defRPr/>
            </a:pPr>
            <a:r>
              <a:rPr lang="en-US" dirty="0"/>
              <a:t>Private information cannot be released without consent of the holder</a:t>
            </a:r>
          </a:p>
          <a:p>
            <a:pPr lvl="1">
              <a:defRPr/>
            </a:pPr>
            <a:r>
              <a:rPr lang="en-US" dirty="0"/>
              <a:t>Confidentiality Exceptions</a:t>
            </a:r>
          </a:p>
          <a:p>
            <a:pPr lvl="2">
              <a:defRPr/>
            </a:pPr>
            <a:r>
              <a:rPr lang="en-US" dirty="0"/>
              <a:t>Client telling his or her attorney he or she will commit a future crime</a:t>
            </a:r>
          </a:p>
          <a:p>
            <a:pPr lvl="2">
              <a:defRPr/>
            </a:pPr>
            <a:r>
              <a:rPr lang="en-US" dirty="0"/>
              <a:t>Holder of privileged information elects to also include a third party in the communication</a:t>
            </a:r>
          </a:p>
          <a:p>
            <a:pPr lvl="2">
              <a:defRPr/>
            </a:pPr>
            <a:endParaRPr lang="en-US" dirty="0"/>
          </a:p>
          <a:p>
            <a:pPr lvl="1">
              <a:defRPr/>
            </a:pPr>
            <a:endParaRPr lang="en-US" dirty="0"/>
          </a:p>
          <a:p>
            <a:pPr lvl="1">
              <a:defRPr/>
            </a:pPr>
            <a:endParaRPr lang="en-US" dirty="0"/>
          </a:p>
          <a:p>
            <a:pPr lvl="1">
              <a:defRPr/>
            </a:pPr>
            <a:endParaRPr lang="en-US" dirty="0"/>
          </a:p>
          <a:p>
            <a:pPr lvl="1">
              <a:defRPr/>
            </a:pPr>
            <a:endParaRPr lang="en-US" dirty="0"/>
          </a:p>
          <a:p>
            <a:endParaRPr lang="en-US" dirty="0"/>
          </a:p>
        </p:txBody>
      </p:sp>
    </p:spTree>
    <p:extLst>
      <p:ext uri="{BB962C8B-B14F-4D97-AF65-F5344CB8AC3E}">
        <p14:creationId xmlns:p14="http://schemas.microsoft.com/office/powerpoint/2010/main" val="2275473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Pre-trial Proceedings: Bail Process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420420"/>
            <a:ext cx="10797627" cy="4734318"/>
          </a:xfrm>
        </p:spPr>
        <p:txBody>
          <a:bodyPr/>
          <a:lstStyle/>
          <a:p>
            <a:r>
              <a:rPr lang="en-US" dirty="0"/>
              <a:t>Order of Process </a:t>
            </a:r>
          </a:p>
          <a:p>
            <a:pPr lvl="1"/>
            <a:r>
              <a:rPr lang="en-US" dirty="0"/>
              <a:t>Arrest</a:t>
            </a:r>
          </a:p>
          <a:p>
            <a:pPr lvl="1"/>
            <a:r>
              <a:rPr lang="en-US" dirty="0"/>
              <a:t>Booking (jail)</a:t>
            </a:r>
          </a:p>
          <a:p>
            <a:pPr lvl="1"/>
            <a:r>
              <a:rPr lang="en-US" dirty="0"/>
              <a:t>Arraignment</a:t>
            </a:r>
          </a:p>
          <a:p>
            <a:pPr lvl="2"/>
            <a:r>
              <a:rPr lang="en-US" dirty="0"/>
              <a:t>The judge determines if the subject is eligible for bail and the cost </a:t>
            </a:r>
          </a:p>
          <a:p>
            <a:pPr lvl="2"/>
            <a:r>
              <a:rPr lang="en-US" dirty="0"/>
              <a:t>The judge takes into account</a:t>
            </a:r>
          </a:p>
          <a:p>
            <a:pPr lvl="4"/>
            <a:r>
              <a:rPr lang="en-US" dirty="0"/>
              <a:t>Seriousness of the crime</a:t>
            </a:r>
          </a:p>
          <a:p>
            <a:pPr lvl="4"/>
            <a:r>
              <a:rPr lang="en-US" dirty="0"/>
              <a:t>Flight risk</a:t>
            </a:r>
          </a:p>
          <a:p>
            <a:pPr lvl="4"/>
            <a:r>
              <a:rPr lang="en-US" dirty="0"/>
              <a:t>Criminal history</a:t>
            </a:r>
          </a:p>
          <a:p>
            <a:pPr lvl="4"/>
            <a:r>
              <a:rPr lang="en-US" dirty="0"/>
              <a:t>Ties to the community</a:t>
            </a:r>
          </a:p>
          <a:p>
            <a:pPr lvl="4"/>
            <a:r>
              <a:rPr lang="en-US" dirty="0"/>
              <a:t>Danger to others</a:t>
            </a:r>
          </a:p>
          <a:p>
            <a:pPr lvl="1"/>
            <a:endParaRPr lang="en-US" dirty="0"/>
          </a:p>
          <a:p>
            <a:pPr lvl="2">
              <a:defRPr/>
            </a:pPr>
            <a:endParaRPr lang="en-US" dirty="0"/>
          </a:p>
          <a:p>
            <a:pPr lvl="1">
              <a:defRPr/>
            </a:pPr>
            <a:endParaRPr lang="en-US" dirty="0"/>
          </a:p>
          <a:p>
            <a:pPr lvl="1">
              <a:defRPr/>
            </a:pPr>
            <a:endParaRPr lang="en-US" dirty="0"/>
          </a:p>
          <a:p>
            <a:pPr lvl="1">
              <a:defRPr/>
            </a:pPr>
            <a:endParaRPr lang="en-US" dirty="0"/>
          </a:p>
          <a:p>
            <a:pPr lvl="1">
              <a:defRPr/>
            </a:pPr>
            <a:endParaRPr lang="en-US" dirty="0"/>
          </a:p>
          <a:p>
            <a:endParaRPr lang="en-US" dirty="0"/>
          </a:p>
        </p:txBody>
      </p:sp>
    </p:spTree>
    <p:extLst>
      <p:ext uri="{BB962C8B-B14F-4D97-AF65-F5344CB8AC3E}">
        <p14:creationId xmlns:p14="http://schemas.microsoft.com/office/powerpoint/2010/main" val="1243421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Pre-trial Proceedings: Bail Process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420420"/>
            <a:ext cx="10797627" cy="4734318"/>
          </a:xfrm>
        </p:spPr>
        <p:txBody>
          <a:bodyPr/>
          <a:lstStyle/>
          <a:p>
            <a:pPr lvl="1"/>
            <a:r>
              <a:rPr lang="en-US" b="1" dirty="0"/>
              <a:t>Cash Bail </a:t>
            </a:r>
            <a:r>
              <a:rPr lang="en-US" dirty="0"/>
              <a:t>- the accused pays the full amount of bail in cash. The court may accept checks or credit cards</a:t>
            </a:r>
          </a:p>
          <a:p>
            <a:pPr lvl="1"/>
            <a:r>
              <a:rPr lang="en-US" b="1" dirty="0"/>
              <a:t>Surety Bond (Bail Bond) </a:t>
            </a:r>
          </a:p>
          <a:p>
            <a:pPr lvl="2"/>
            <a:r>
              <a:rPr lang="en-US" dirty="0"/>
              <a:t>The bail bondsman pledges to pay the full value of the bond if the accused does not appear in court.  The bail bondsman charges 10–20% and collects some sort of collateral that usually involves a friend or a relative</a:t>
            </a:r>
          </a:p>
          <a:p>
            <a:pPr lvl="2"/>
            <a:r>
              <a:rPr lang="en-US" dirty="0"/>
              <a:t>If the defendant fails to appear before the court, the bail bondsman is responsible for paying the entire bail amount</a:t>
            </a:r>
          </a:p>
          <a:p>
            <a:pPr lvl="2"/>
            <a:r>
              <a:rPr lang="en-US" dirty="0"/>
              <a:t>A bounty hunter is then contracted to locate the defendant and bring him or her before the court</a:t>
            </a:r>
          </a:p>
          <a:p>
            <a:pPr lvl="1"/>
            <a:endParaRPr lang="en-US" dirty="0"/>
          </a:p>
          <a:p>
            <a:pPr lvl="2">
              <a:defRPr/>
            </a:pPr>
            <a:endParaRPr lang="en-US" dirty="0"/>
          </a:p>
          <a:p>
            <a:pPr lvl="1">
              <a:defRPr/>
            </a:pPr>
            <a:endParaRPr lang="en-US" dirty="0"/>
          </a:p>
          <a:p>
            <a:pPr lvl="1">
              <a:defRPr/>
            </a:pPr>
            <a:endParaRPr lang="en-US" dirty="0"/>
          </a:p>
          <a:p>
            <a:pPr lvl="1">
              <a:defRPr/>
            </a:pPr>
            <a:endParaRPr lang="en-US" dirty="0"/>
          </a:p>
          <a:p>
            <a:pPr lvl="1">
              <a:defRPr/>
            </a:pPr>
            <a:endParaRPr lang="en-US" dirty="0"/>
          </a:p>
          <a:p>
            <a:endParaRPr lang="en-US" dirty="0"/>
          </a:p>
        </p:txBody>
      </p:sp>
    </p:spTree>
    <p:extLst>
      <p:ext uri="{BB962C8B-B14F-4D97-AF65-F5344CB8AC3E}">
        <p14:creationId xmlns:p14="http://schemas.microsoft.com/office/powerpoint/2010/main" val="2267056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Pre-trial Proceedings: Bail Process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420420"/>
            <a:ext cx="10797627" cy="2254765"/>
          </a:xfrm>
        </p:spPr>
        <p:txBody>
          <a:bodyPr/>
          <a:lstStyle/>
          <a:p>
            <a:pPr lvl="1"/>
            <a:r>
              <a:rPr lang="en-US" b="1" dirty="0"/>
              <a:t>Release on Citation </a:t>
            </a:r>
            <a:r>
              <a:rPr lang="en-US" dirty="0"/>
              <a:t>– the suspect is issued a citation to appear before a court at a later date</a:t>
            </a:r>
          </a:p>
          <a:p>
            <a:pPr lvl="1"/>
            <a:r>
              <a:rPr lang="en-US" b="1" dirty="0"/>
              <a:t>Release on Own Personal Recognizance </a:t>
            </a:r>
            <a:r>
              <a:rPr lang="en-US" dirty="0"/>
              <a:t>– the suspect is responsible for showing up to court dates and does not pay bail. It is highly unlikely the person will flee and not appear for court</a:t>
            </a:r>
          </a:p>
          <a:p>
            <a:pPr lvl="1"/>
            <a:endParaRPr lang="en-US" dirty="0"/>
          </a:p>
          <a:p>
            <a:pPr lvl="2">
              <a:defRPr/>
            </a:pPr>
            <a:endParaRPr lang="en-US" dirty="0"/>
          </a:p>
          <a:p>
            <a:pPr lvl="1">
              <a:defRPr/>
            </a:pPr>
            <a:endParaRPr lang="en-US" dirty="0"/>
          </a:p>
          <a:p>
            <a:pPr lvl="1">
              <a:defRPr/>
            </a:pPr>
            <a:endParaRPr lang="en-US" dirty="0"/>
          </a:p>
          <a:p>
            <a:pPr lvl="1">
              <a:defRPr/>
            </a:pPr>
            <a:endParaRPr lang="en-US" dirty="0"/>
          </a:p>
          <a:p>
            <a:pPr lvl="1">
              <a:defRPr/>
            </a:pPr>
            <a:endParaRPr lang="en-US" dirty="0"/>
          </a:p>
          <a:p>
            <a:endParaRPr lang="en-US" dirty="0"/>
          </a:p>
        </p:txBody>
      </p:sp>
      <p:sp>
        <p:nvSpPr>
          <p:cNvPr id="5" name="Content Placeholder 2">
            <a:extLst>
              <a:ext uri="{FF2B5EF4-FFF2-40B4-BE49-F238E27FC236}">
                <a16:creationId xmlns:a16="http://schemas.microsoft.com/office/drawing/2014/main" id="{75B3F7A9-0976-486B-AB43-CEC92B4EC50A}"/>
              </a:ext>
            </a:extLst>
          </p:cNvPr>
          <p:cNvSpPr txBox="1">
            <a:spLocks/>
          </p:cNvSpPr>
          <p:nvPr/>
        </p:nvSpPr>
        <p:spPr>
          <a:xfrm>
            <a:off x="737882" y="3675185"/>
            <a:ext cx="7526888" cy="2254765"/>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2800" b="1" dirty="0"/>
              <a:t>Property Bonds </a:t>
            </a:r>
            <a:r>
              <a:rPr lang="en-US" sz="2800" dirty="0"/>
              <a:t>– the defendant provides property as a bond and a lien is placed on the property. If the defendant fails to show for court the property is foreclosed on to recover the bail</a:t>
            </a:r>
          </a:p>
          <a:p>
            <a:pPr lvl="3">
              <a:defRPr/>
            </a:pPr>
            <a:endParaRPr lang="en-US" dirty="0"/>
          </a:p>
          <a:p>
            <a:pPr lvl="1">
              <a:defRPr/>
            </a:pPr>
            <a:endParaRPr lang="en-US" dirty="0"/>
          </a:p>
          <a:p>
            <a:pPr lvl="1">
              <a:defRPr/>
            </a:pPr>
            <a:endParaRPr lang="en-US" dirty="0"/>
          </a:p>
          <a:p>
            <a:pPr lvl="1">
              <a:defRPr/>
            </a:pPr>
            <a:endParaRPr lang="en-US" dirty="0"/>
          </a:p>
          <a:p>
            <a:pPr lvl="1">
              <a:defRPr/>
            </a:pPr>
            <a:endParaRPr lang="en-US" dirty="0"/>
          </a:p>
          <a:p>
            <a:endParaRPr lang="en-US" dirty="0"/>
          </a:p>
        </p:txBody>
      </p:sp>
      <p:pic>
        <p:nvPicPr>
          <p:cNvPr id="6" name="Picture 4" descr="19149988_thb">
            <a:extLst>
              <a:ext uri="{FF2B5EF4-FFF2-40B4-BE49-F238E27FC236}">
                <a16:creationId xmlns:a16="http://schemas.microsoft.com/office/drawing/2014/main" id="{EC791060-2DDF-42E4-A6EF-3191E956F63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15" b="27738"/>
          <a:stretch/>
        </p:blipFill>
        <p:spPr bwMode="auto">
          <a:xfrm>
            <a:off x="8294905" y="3435363"/>
            <a:ext cx="2505075" cy="2734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6214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420420"/>
            <a:ext cx="10797627" cy="3512065"/>
          </a:xfrm>
        </p:spPr>
        <p:txBody>
          <a:bodyPr/>
          <a:lstStyle/>
          <a:p>
            <a:pPr lvl="1"/>
            <a:r>
              <a:rPr lang="en-US" dirty="0"/>
              <a:t>Texas Code of Criminal Procedure (CCP, Art. 39.14) </a:t>
            </a:r>
            <a:r>
              <a:rPr lang="en-US" u="sng" dirty="0">
                <a:hlinkClick r:id="rId2"/>
              </a:rPr>
              <a:t>http://www.statutes.legis.state.tx.us/Docs/CR/htm/CR.39.htm</a:t>
            </a:r>
            <a:endParaRPr lang="en-US" dirty="0"/>
          </a:p>
          <a:p>
            <a:pPr lvl="1"/>
            <a:r>
              <a:rPr lang="en-US" dirty="0"/>
              <a:t>Do an Internet search for the following:</a:t>
            </a:r>
          </a:p>
          <a:p>
            <a:pPr lvl="2"/>
            <a:r>
              <a:rPr lang="en-US" dirty="0"/>
              <a:t>Cold case resulted in heated relationship between police chief, prosecutor</a:t>
            </a:r>
          </a:p>
          <a:p>
            <a:pPr lvl="2"/>
            <a:r>
              <a:rPr lang="en-US" dirty="0" err="1"/>
              <a:t>Lawfirms</a:t>
            </a:r>
            <a:r>
              <a:rPr lang="en-US" dirty="0"/>
              <a:t> evidence in criminal trials</a:t>
            </a:r>
          </a:p>
          <a:p>
            <a:pPr lvl="2"/>
            <a:r>
              <a:rPr lang="en-US" dirty="0"/>
              <a:t>How bail works</a:t>
            </a:r>
          </a:p>
          <a:p>
            <a:pPr lvl="2"/>
            <a:r>
              <a:rPr lang="en-US" dirty="0"/>
              <a:t>Relationship between the Prosecution Service and the Police</a:t>
            </a:r>
          </a:p>
          <a:p>
            <a:pPr lvl="1"/>
            <a:endParaRPr lang="en-US" dirty="0"/>
          </a:p>
          <a:p>
            <a:pPr lvl="2">
              <a:defRPr/>
            </a:pPr>
            <a:endParaRPr lang="en-US" dirty="0"/>
          </a:p>
          <a:p>
            <a:pPr lvl="1">
              <a:defRPr/>
            </a:pPr>
            <a:endParaRPr lang="en-US" dirty="0"/>
          </a:p>
          <a:p>
            <a:pPr lvl="1">
              <a:defRPr/>
            </a:pPr>
            <a:endParaRPr lang="en-US" dirty="0"/>
          </a:p>
          <a:p>
            <a:pPr lvl="1">
              <a:defRPr/>
            </a:pPr>
            <a:endParaRPr lang="en-US" dirty="0"/>
          </a:p>
          <a:p>
            <a:pPr lvl="1">
              <a:defRPr/>
            </a:pPr>
            <a:endParaRPr lang="en-US" dirty="0"/>
          </a:p>
          <a:p>
            <a:endParaRPr lang="en-US" dirty="0"/>
          </a:p>
        </p:txBody>
      </p:sp>
    </p:spTree>
    <p:extLst>
      <p:ext uri="{BB962C8B-B14F-4D97-AF65-F5344CB8AC3E}">
        <p14:creationId xmlns:p14="http://schemas.microsoft.com/office/powerpoint/2010/main" val="3673586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Key Terms</a:t>
            </a:r>
          </a:p>
        </p:txBody>
      </p:sp>
      <p:sp>
        <p:nvSpPr>
          <p:cNvPr id="7" name="Content Placeholder 6"/>
          <p:cNvSpPr>
            <a:spLocks noGrp="1"/>
          </p:cNvSpPr>
          <p:nvPr>
            <p:ph sz="half" idx="10"/>
          </p:nvPr>
        </p:nvSpPr>
        <p:spPr>
          <a:xfrm>
            <a:off x="749300" y="1420420"/>
            <a:ext cx="10355385" cy="4554209"/>
          </a:xfrm>
        </p:spPr>
        <p:txBody>
          <a:bodyPr/>
          <a:lstStyle/>
          <a:p>
            <a:pPr lvl="1" algn="l">
              <a:buFont typeface=".AppleSystemUIFont" charset="-120"/>
              <a:buChar char="&gt;"/>
            </a:pPr>
            <a:r>
              <a:rPr lang="en-US" b="1" dirty="0">
                <a:solidFill>
                  <a:schemeClr val="tx1"/>
                </a:solidFill>
              </a:rPr>
              <a:t>Bail-jumping</a:t>
            </a:r>
            <a:r>
              <a:rPr lang="en-US" dirty="0">
                <a:solidFill>
                  <a:schemeClr val="tx1"/>
                </a:solidFill>
              </a:rPr>
              <a:t> – defaulting on one’s own bail</a:t>
            </a:r>
          </a:p>
          <a:p>
            <a:pPr lvl="1" algn="l">
              <a:buFont typeface=".AppleSystemUIFont" charset="-120"/>
              <a:buChar char="&gt;"/>
            </a:pPr>
            <a:r>
              <a:rPr lang="en-US" b="1" dirty="0">
                <a:solidFill>
                  <a:schemeClr val="tx1"/>
                </a:solidFill>
              </a:rPr>
              <a:t>Bail bondsman </a:t>
            </a:r>
            <a:r>
              <a:rPr lang="en-US" dirty="0">
                <a:solidFill>
                  <a:schemeClr val="tx1"/>
                </a:solidFill>
              </a:rPr>
              <a:t>– one who provides bail as a surety for a criminal defendant’s release</a:t>
            </a:r>
          </a:p>
          <a:p>
            <a:pPr lvl="1" algn="l">
              <a:buFont typeface=".AppleSystemUIFont" charset="-120"/>
              <a:buChar char="&gt;"/>
            </a:pPr>
            <a:r>
              <a:rPr lang="en-US" b="1" dirty="0">
                <a:solidFill>
                  <a:schemeClr val="tx1"/>
                </a:solidFill>
              </a:rPr>
              <a:t>Bail bond </a:t>
            </a:r>
            <a:r>
              <a:rPr lang="en-US" dirty="0">
                <a:solidFill>
                  <a:schemeClr val="tx1"/>
                </a:solidFill>
              </a:rPr>
              <a:t>– a bond given to a court to guarantee the defendant will appear in court; obtains the defendant’s release from confinement</a:t>
            </a:r>
          </a:p>
          <a:p>
            <a:endParaRPr lang="en-US" dirty="0"/>
          </a:p>
        </p:txBody>
      </p:sp>
    </p:spTree>
    <p:extLst>
      <p:ext uri="{BB962C8B-B14F-4D97-AF65-F5344CB8AC3E}">
        <p14:creationId xmlns:p14="http://schemas.microsoft.com/office/powerpoint/2010/main" val="1174869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Key Terms</a:t>
            </a:r>
          </a:p>
        </p:txBody>
      </p:sp>
      <p:sp>
        <p:nvSpPr>
          <p:cNvPr id="7" name="Content Placeholder 6"/>
          <p:cNvSpPr>
            <a:spLocks noGrp="1"/>
          </p:cNvSpPr>
          <p:nvPr>
            <p:ph sz="half" idx="10"/>
          </p:nvPr>
        </p:nvSpPr>
        <p:spPr>
          <a:xfrm>
            <a:off x="749300" y="1420420"/>
            <a:ext cx="10355385" cy="4554209"/>
          </a:xfrm>
        </p:spPr>
        <p:txBody>
          <a:bodyPr/>
          <a:lstStyle/>
          <a:p>
            <a:pPr lvl="1" algn="l">
              <a:buFont typeface=".AppleSystemUIFont" charset="-120"/>
              <a:buChar char="&gt;"/>
            </a:pPr>
            <a:r>
              <a:rPr lang="en-US" b="1" dirty="0">
                <a:solidFill>
                  <a:schemeClr val="tx1"/>
                </a:solidFill>
              </a:rPr>
              <a:t>Excessive bail</a:t>
            </a:r>
            <a:r>
              <a:rPr lang="en-US" dirty="0">
                <a:solidFill>
                  <a:schemeClr val="tx1"/>
                </a:solidFill>
              </a:rPr>
              <a:t> – bail that is unreasonably high considering the offense and the risk that the defendant will not appear</a:t>
            </a:r>
          </a:p>
          <a:p>
            <a:pPr lvl="1" algn="l">
              <a:buFont typeface=".AppleSystemUIFont" charset="-120"/>
              <a:buChar char="&gt;"/>
            </a:pPr>
            <a:r>
              <a:rPr lang="en-US" b="1" dirty="0">
                <a:solidFill>
                  <a:schemeClr val="tx1"/>
                </a:solidFill>
              </a:rPr>
              <a:t>Surety </a:t>
            </a:r>
            <a:r>
              <a:rPr lang="en-US" dirty="0">
                <a:solidFill>
                  <a:schemeClr val="tx1"/>
                </a:solidFill>
              </a:rPr>
              <a:t>– the person primarily liable for the payment of another’s debt or the performance of another’s obligation</a:t>
            </a:r>
          </a:p>
          <a:p>
            <a:endParaRPr lang="en-US" dirty="0"/>
          </a:p>
        </p:txBody>
      </p:sp>
    </p:spTree>
    <p:extLst>
      <p:ext uri="{BB962C8B-B14F-4D97-AF65-F5344CB8AC3E}">
        <p14:creationId xmlns:p14="http://schemas.microsoft.com/office/powerpoint/2010/main" val="2167291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Police and Prosecutor Interactions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420420"/>
            <a:ext cx="10375596" cy="4734318"/>
          </a:xfrm>
        </p:spPr>
        <p:txBody>
          <a:bodyPr/>
          <a:lstStyle/>
          <a:p>
            <a:pPr>
              <a:defRPr/>
            </a:pPr>
            <a:r>
              <a:rPr lang="en-US" dirty="0"/>
              <a:t>Role of the Prosecutor</a:t>
            </a:r>
          </a:p>
          <a:p>
            <a:pPr lvl="1">
              <a:defRPr/>
            </a:pPr>
            <a:r>
              <a:rPr lang="en-US" dirty="0"/>
              <a:t>Supervise the legality of the procedures during the investigation and bring the criminal action to court</a:t>
            </a:r>
          </a:p>
          <a:p>
            <a:pPr lvl="1">
              <a:defRPr/>
            </a:pPr>
            <a:r>
              <a:rPr lang="en-US" dirty="0"/>
              <a:t>Impact police work by returning cases for further investigation and refusing to sign warrants that are lacking probable cause</a:t>
            </a:r>
          </a:p>
          <a:p>
            <a:pPr lvl="1">
              <a:defRPr/>
            </a:pPr>
            <a:r>
              <a:rPr lang="en-US" dirty="0"/>
              <a:t>Check police investigations against due process</a:t>
            </a:r>
          </a:p>
          <a:p>
            <a:pPr lvl="1">
              <a:defRPr/>
            </a:pPr>
            <a:r>
              <a:rPr lang="en-US" dirty="0"/>
              <a:t>Give instructions on certain acts or decisions concerning particular matters</a:t>
            </a:r>
          </a:p>
          <a:p>
            <a:endParaRPr lang="en-US" dirty="0"/>
          </a:p>
        </p:txBody>
      </p:sp>
    </p:spTree>
    <p:extLst>
      <p:ext uri="{BB962C8B-B14F-4D97-AF65-F5344CB8AC3E}">
        <p14:creationId xmlns:p14="http://schemas.microsoft.com/office/powerpoint/2010/main" val="4234121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Police and Prosecutor Interactions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420420"/>
            <a:ext cx="10375596" cy="4734318"/>
          </a:xfrm>
        </p:spPr>
        <p:txBody>
          <a:bodyPr/>
          <a:lstStyle/>
          <a:p>
            <a:pPr>
              <a:defRPr/>
            </a:pPr>
            <a:r>
              <a:rPr lang="en-US" dirty="0"/>
              <a:t>Joint Roles</a:t>
            </a:r>
          </a:p>
          <a:p>
            <a:pPr lvl="1">
              <a:defRPr/>
            </a:pPr>
            <a:r>
              <a:rPr lang="en-US" dirty="0"/>
              <a:t>Police and District Attorney (DA) investigators may both be responsible for the investigation</a:t>
            </a:r>
          </a:p>
          <a:p>
            <a:pPr lvl="1">
              <a:defRPr/>
            </a:pPr>
            <a:r>
              <a:rPr lang="en-US" dirty="0"/>
              <a:t>Prosecutors without police cooperation will have problems investigating and presenting evidence in court</a:t>
            </a:r>
          </a:p>
          <a:p>
            <a:pPr lvl="1">
              <a:defRPr/>
            </a:pPr>
            <a:r>
              <a:rPr lang="en-US" dirty="0"/>
              <a:t>Police and prosecutors often have conflicting views over the dispositions of cases</a:t>
            </a:r>
          </a:p>
          <a:p>
            <a:pPr lvl="1">
              <a:defRPr/>
            </a:pPr>
            <a:r>
              <a:rPr lang="en-US" dirty="0"/>
              <a:t>Both parties want justice for the victims</a:t>
            </a:r>
          </a:p>
          <a:p>
            <a:pPr lvl="1">
              <a:defRPr/>
            </a:pPr>
            <a:r>
              <a:rPr lang="en-US" dirty="0"/>
              <a:t>Both parties present evidence at trial</a:t>
            </a:r>
          </a:p>
          <a:p>
            <a:endParaRPr lang="en-US" dirty="0"/>
          </a:p>
        </p:txBody>
      </p:sp>
    </p:spTree>
    <p:extLst>
      <p:ext uri="{BB962C8B-B14F-4D97-AF65-F5344CB8AC3E}">
        <p14:creationId xmlns:p14="http://schemas.microsoft.com/office/powerpoint/2010/main" val="3402262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Police and Prosecutor Interactions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420420"/>
            <a:ext cx="10375596" cy="4734318"/>
          </a:xfrm>
        </p:spPr>
        <p:txBody>
          <a:bodyPr/>
          <a:lstStyle/>
          <a:p>
            <a:pPr>
              <a:defRPr/>
            </a:pPr>
            <a:r>
              <a:rPr lang="en-US" dirty="0"/>
              <a:t>Role of the Police</a:t>
            </a:r>
          </a:p>
          <a:p>
            <a:pPr lvl="1">
              <a:defRPr/>
            </a:pPr>
            <a:r>
              <a:rPr lang="en-US" dirty="0"/>
              <a:t>Investigate the crime</a:t>
            </a:r>
          </a:p>
          <a:p>
            <a:pPr lvl="1">
              <a:defRPr/>
            </a:pPr>
            <a:r>
              <a:rPr lang="en-US" dirty="0"/>
              <a:t>Protect the victim</a:t>
            </a:r>
          </a:p>
          <a:p>
            <a:pPr lvl="1">
              <a:defRPr/>
            </a:pPr>
            <a:r>
              <a:rPr lang="en-US" dirty="0"/>
              <a:t>Provide evidence and testimony in court</a:t>
            </a:r>
          </a:p>
          <a:p>
            <a:pPr lvl="1">
              <a:defRPr/>
            </a:pPr>
            <a:r>
              <a:rPr lang="en-US" dirty="0"/>
              <a:t>Depend on prosecutors to advise them on legal issues and hold them accountable in regards to constitutional rights</a:t>
            </a:r>
          </a:p>
          <a:p>
            <a:endParaRPr lang="en-US" dirty="0"/>
          </a:p>
        </p:txBody>
      </p:sp>
    </p:spTree>
    <p:extLst>
      <p:ext uri="{BB962C8B-B14F-4D97-AF65-F5344CB8AC3E}">
        <p14:creationId xmlns:p14="http://schemas.microsoft.com/office/powerpoint/2010/main" val="581303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Pre-trial Proceedings: Rules of Discovery</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420420"/>
            <a:ext cx="7166404" cy="4734318"/>
          </a:xfrm>
        </p:spPr>
        <p:txBody>
          <a:bodyPr/>
          <a:lstStyle/>
          <a:p>
            <a:pPr lvl="1">
              <a:defRPr/>
            </a:pPr>
            <a:r>
              <a:rPr lang="en-US" dirty="0"/>
              <a:t>Discovery is the formal process by which the defense and prosecution exchange information relevant to a criminal investigation</a:t>
            </a:r>
          </a:p>
          <a:p>
            <a:pPr lvl="1">
              <a:defRPr/>
            </a:pPr>
            <a:r>
              <a:rPr lang="en-US" dirty="0"/>
              <a:t>Provides pertinent information</a:t>
            </a:r>
          </a:p>
          <a:p>
            <a:pPr lvl="1">
              <a:defRPr/>
            </a:pPr>
            <a:r>
              <a:rPr lang="en-US" dirty="0"/>
              <a:t>Aids in adequate preparation for trial</a:t>
            </a:r>
          </a:p>
          <a:p>
            <a:pPr lvl="1">
              <a:defRPr/>
            </a:pPr>
            <a:r>
              <a:rPr lang="en-US" dirty="0"/>
              <a:t>Helps criminal justice system reach reliable outcomes </a:t>
            </a:r>
          </a:p>
          <a:p>
            <a:pPr lvl="1">
              <a:defRPr/>
            </a:pPr>
            <a:endParaRPr lang="en-US" dirty="0"/>
          </a:p>
          <a:p>
            <a:pPr lvl="1">
              <a:defRPr/>
            </a:pPr>
            <a:endParaRPr lang="en-US" dirty="0"/>
          </a:p>
          <a:p>
            <a:endParaRPr lang="en-US" dirty="0"/>
          </a:p>
        </p:txBody>
      </p:sp>
      <p:pic>
        <p:nvPicPr>
          <p:cNvPr id="4" name="Picture 8" descr="37735911_thb">
            <a:extLst>
              <a:ext uri="{FF2B5EF4-FFF2-40B4-BE49-F238E27FC236}">
                <a16:creationId xmlns:a16="http://schemas.microsoft.com/office/drawing/2014/main" id="{9F3CD5EA-A0B6-49EF-B2B9-6953393979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94431" y="1582615"/>
            <a:ext cx="3074377" cy="4551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8385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Pre-trial Proceedings: Rules of Discovery</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0" y="1420420"/>
            <a:ext cx="9944773" cy="4734318"/>
          </a:xfrm>
        </p:spPr>
        <p:txBody>
          <a:bodyPr/>
          <a:lstStyle/>
          <a:p>
            <a:pPr lvl="1">
              <a:defRPr/>
            </a:pPr>
            <a:r>
              <a:rPr lang="en-US" dirty="0"/>
              <a:t>Evidence can be appropriately scrutinized and give the accused a meaningful opportunity to challenge and test evidence</a:t>
            </a:r>
          </a:p>
          <a:p>
            <a:pPr lvl="1">
              <a:defRPr/>
            </a:pPr>
            <a:r>
              <a:rPr lang="en-US" dirty="0">
                <a:hlinkClick r:id="rId2"/>
              </a:rPr>
              <a:t>http://www.statutes.legis.state.tx.us/Docs/CR/htm/CR.39.htm</a:t>
            </a:r>
            <a:endParaRPr lang="en-US" dirty="0"/>
          </a:p>
          <a:p>
            <a:pPr lvl="1">
              <a:defRPr/>
            </a:pPr>
            <a:endParaRPr lang="en-US" dirty="0"/>
          </a:p>
          <a:p>
            <a:pPr lvl="1">
              <a:defRPr/>
            </a:pPr>
            <a:endParaRPr lang="en-US" dirty="0"/>
          </a:p>
          <a:p>
            <a:endParaRPr lang="en-US" dirty="0"/>
          </a:p>
        </p:txBody>
      </p:sp>
    </p:spTree>
    <p:extLst>
      <p:ext uri="{BB962C8B-B14F-4D97-AF65-F5344CB8AC3E}">
        <p14:creationId xmlns:p14="http://schemas.microsoft.com/office/powerpoint/2010/main" val="9574919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terms/"/>
    <ds:schemaRef ds:uri="http://schemas.openxmlformats.org/package/2006/metadata/core-properties"/>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www.w3.org/XML/1998/namespace"/>
    <ds:schemaRef ds:uri="http://purl.org/dc/dcmitype/"/>
    <ds:schemaRef ds:uri="05d88611-e516-4d1a-b12e-39107e78b3d0"/>
    <ds:schemaRef ds:uri="56ea17bb-c96d-4826-b465-01eec0dd23dd"/>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62</TotalTime>
  <Words>1034</Words>
  <Application>Microsoft Office PowerPoint</Application>
  <PresentationFormat>Widescreen</PresentationFormat>
  <Paragraphs>153</Paragraphs>
  <Slides>20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Key Terms</vt:lpstr>
      <vt:lpstr>Key Terms</vt:lpstr>
      <vt:lpstr>Police and Prosecutor Interactions</vt:lpstr>
      <vt:lpstr>Police and Prosecutor Interactions</vt:lpstr>
      <vt:lpstr>Police and Prosecutor Interactions</vt:lpstr>
      <vt:lpstr>Pre-trial Proceedings: Rules of Discovery</vt:lpstr>
      <vt:lpstr>Pre-trial Proceedings: Rules of Discovery</vt:lpstr>
      <vt:lpstr>Pre-trial Proceedings: Rules of Evidence</vt:lpstr>
      <vt:lpstr>Pre-trial Proceedings: Rules of Evidence</vt:lpstr>
      <vt:lpstr>Pre-trial Proceedings: Rules of Evidence</vt:lpstr>
      <vt:lpstr>Pre-trial Proceedings: Rules of Evidence</vt:lpstr>
      <vt:lpstr>Pre-trial Proceedings: Rules of Evidence</vt:lpstr>
      <vt:lpstr>Pre-trial Proceedings: Rules of Evidence</vt:lpstr>
      <vt:lpstr>Pre-trial Proceedings: Rules of Evidence</vt:lpstr>
      <vt:lpstr>Pre-trial Proceedings: Bail Process</vt:lpstr>
      <vt:lpstr>Pre-trial Proceedings: Bail Process</vt:lpstr>
      <vt:lpstr>Pre-trial Proceedings: Bail Process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20</cp:revision>
  <cp:lastPrinted>2017-07-07T16:17:37Z</cp:lastPrinted>
  <dcterms:created xsi:type="dcterms:W3CDTF">2017-07-11T23:58:30Z</dcterms:created>
  <dcterms:modified xsi:type="dcterms:W3CDTF">2017-07-12T22:29:37Z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