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3"/>
  </p:notesMasterIdLst>
  <p:sldIdLst>
    <p:sldId id="321" r:id="rId6"/>
    <p:sldId id="319" r:id="rId7"/>
    <p:sldId id="323" r:id="rId8"/>
    <p:sldId id="324" r:id="rId9"/>
    <p:sldId id="325" r:id="rId10"/>
    <p:sldId id="326" r:id="rId11"/>
    <p:sldId id="327"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86" d="100"/>
          <a:sy n="86" d="100"/>
        </p:scale>
        <p:origin x="562"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Day 7 Career Journey</a:t>
            </a:r>
          </a:p>
          <a:p>
            <a:pPr lvl="1"/>
            <a:r>
              <a:rPr lang="en-US" dirty="0"/>
              <a:t>Architecture &amp; Construction</a:t>
            </a:r>
          </a:p>
        </p:txBody>
      </p:sp>
    </p:spTree>
    <p:extLst>
      <p:ext uri="{BB962C8B-B14F-4D97-AF65-F5344CB8AC3E}">
        <p14:creationId xmlns:p14="http://schemas.microsoft.com/office/powerpoint/2010/main" val="199456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740664" y="709050"/>
            <a:ext cx="10059452" cy="876300"/>
          </a:xfrm>
        </p:spPr>
        <p:txBody>
          <a:bodyPr/>
          <a:lstStyle/>
          <a:p>
            <a:r>
              <a:rPr lang="en-US" dirty="0"/>
              <a:t>Famous Architects</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2" y="1147199"/>
            <a:ext cx="6523467" cy="5271355"/>
          </a:xfrm>
        </p:spPr>
        <p:txBody>
          <a:bodyPr/>
          <a:lstStyle/>
          <a:p>
            <a:pPr lvl="1"/>
            <a:r>
              <a:rPr lang="en-US" dirty="0"/>
              <a:t>Frank Lloyd Wright</a:t>
            </a:r>
          </a:p>
          <a:p>
            <a:pPr lvl="2"/>
            <a:r>
              <a:rPr lang="en-US" sz="2400" dirty="0"/>
              <a:t>Modern architect who developed a very distinct American style</a:t>
            </a:r>
          </a:p>
          <a:p>
            <a:pPr lvl="2"/>
            <a:r>
              <a:rPr lang="en-US" sz="2400" dirty="0"/>
              <a:t>Developed a style known as Prairie School</a:t>
            </a:r>
          </a:p>
          <a:p>
            <a:pPr lvl="2"/>
            <a:r>
              <a:rPr lang="en-US" sz="2400" dirty="0"/>
              <a:t>Organic architecture</a:t>
            </a:r>
          </a:p>
          <a:p>
            <a:pPr lvl="2"/>
            <a:r>
              <a:rPr lang="en-US" sz="2400" dirty="0"/>
              <a:t>Single story residences</a:t>
            </a:r>
          </a:p>
          <a:p>
            <a:pPr lvl="2"/>
            <a:r>
              <a:rPr lang="en-US" sz="2400" dirty="0" err="1"/>
              <a:t>Fallingwater</a:t>
            </a:r>
            <a:r>
              <a:rPr lang="en-US" sz="2400" dirty="0"/>
              <a:t> Residence is the “best all-time work of American architecture </a:t>
            </a:r>
          </a:p>
          <a:p>
            <a:pPr lvl="2"/>
            <a:r>
              <a:rPr lang="en-US" sz="2400" dirty="0"/>
              <a:t>Guggenheim Museum in New Year took 16 years to design</a:t>
            </a:r>
          </a:p>
          <a:p>
            <a:pPr lvl="2"/>
            <a:r>
              <a:rPr lang="en-US" sz="2400" dirty="0"/>
              <a:t>Widely considered the greatest architect of the 20th century</a:t>
            </a:r>
          </a:p>
          <a:p>
            <a:pPr lvl="1"/>
            <a:endParaRPr lang="en-US" dirty="0"/>
          </a:p>
        </p:txBody>
      </p:sp>
      <p:pic>
        <p:nvPicPr>
          <p:cNvPr id="4" name="Picture 3">
            <a:extLst>
              <a:ext uri="{FF2B5EF4-FFF2-40B4-BE49-F238E27FC236}">
                <a16:creationId xmlns:a16="http://schemas.microsoft.com/office/drawing/2014/main" id="{690CF7D4-672F-423A-873C-6A41C2167265}"/>
              </a:ext>
            </a:extLst>
          </p:cNvPr>
          <p:cNvPicPr>
            <a:picLocks noChangeAspect="1"/>
          </p:cNvPicPr>
          <p:nvPr/>
        </p:nvPicPr>
        <p:blipFill>
          <a:blip r:embed="rId2"/>
          <a:stretch>
            <a:fillRect/>
          </a:stretch>
        </p:blipFill>
        <p:spPr>
          <a:xfrm>
            <a:off x="7559479" y="1147199"/>
            <a:ext cx="3535986" cy="3511600"/>
          </a:xfrm>
          <a:prstGeom prst="rect">
            <a:avLst/>
          </a:prstGeom>
        </p:spPr>
      </p:pic>
      <p:pic>
        <p:nvPicPr>
          <p:cNvPr id="6" name="Picture 5">
            <a:extLst>
              <a:ext uri="{FF2B5EF4-FFF2-40B4-BE49-F238E27FC236}">
                <a16:creationId xmlns:a16="http://schemas.microsoft.com/office/drawing/2014/main" id="{36B46842-D119-459E-B029-0111DF2F3FBE}"/>
              </a:ext>
            </a:extLst>
          </p:cNvPr>
          <p:cNvPicPr>
            <a:picLocks noChangeAspect="1"/>
          </p:cNvPicPr>
          <p:nvPr/>
        </p:nvPicPr>
        <p:blipFill>
          <a:blip r:embed="rId3"/>
          <a:stretch>
            <a:fillRect/>
          </a:stretch>
        </p:blipFill>
        <p:spPr>
          <a:xfrm>
            <a:off x="7559479" y="4658799"/>
            <a:ext cx="3993226" cy="1316850"/>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Famous Architects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4603693" cy="4734318"/>
          </a:xfrm>
        </p:spPr>
        <p:txBody>
          <a:bodyPr/>
          <a:lstStyle/>
          <a:p>
            <a:pPr lvl="1"/>
            <a:r>
              <a:rPr lang="en-US" dirty="0"/>
              <a:t>Louis Sullivan</a:t>
            </a:r>
          </a:p>
          <a:p>
            <a:pPr lvl="2"/>
            <a:r>
              <a:rPr lang="en-US" sz="2400" dirty="0"/>
              <a:t>Most influential architect of the late 1800s </a:t>
            </a:r>
          </a:p>
          <a:p>
            <a:pPr lvl="2"/>
            <a:r>
              <a:rPr lang="en-US" sz="2400" dirty="0"/>
              <a:t>The father of skyscrapers</a:t>
            </a:r>
          </a:p>
          <a:p>
            <a:pPr lvl="2"/>
            <a:r>
              <a:rPr lang="en-US" sz="2400" dirty="0"/>
              <a:t>The father of modernism</a:t>
            </a:r>
          </a:p>
          <a:p>
            <a:pPr lvl="2"/>
            <a:r>
              <a:rPr lang="en-US" sz="2400" dirty="0"/>
              <a:t>Rejected ornate European for cleaner aesthetics</a:t>
            </a:r>
          </a:p>
          <a:p>
            <a:pPr lvl="2"/>
            <a:r>
              <a:rPr lang="en-US" sz="2400" dirty="0"/>
              <a:t>Wanted an authentic American style of architecture</a:t>
            </a:r>
          </a:p>
          <a:p>
            <a:pPr marL="457200" lvl="2" indent="0">
              <a:buNone/>
            </a:pPr>
            <a:r>
              <a:rPr lang="en-US" sz="2400" dirty="0"/>
              <a:t> </a:t>
            </a:r>
          </a:p>
        </p:txBody>
      </p:sp>
      <p:pic>
        <p:nvPicPr>
          <p:cNvPr id="4" name="Picture 3">
            <a:extLst>
              <a:ext uri="{FF2B5EF4-FFF2-40B4-BE49-F238E27FC236}">
                <a16:creationId xmlns:a16="http://schemas.microsoft.com/office/drawing/2014/main" id="{95FC9B7F-9636-4348-86B4-B90ED239CFE8}"/>
              </a:ext>
            </a:extLst>
          </p:cNvPr>
          <p:cNvPicPr>
            <a:picLocks noChangeAspect="1"/>
          </p:cNvPicPr>
          <p:nvPr/>
        </p:nvPicPr>
        <p:blipFill>
          <a:blip r:embed="rId2"/>
          <a:stretch>
            <a:fillRect/>
          </a:stretch>
        </p:blipFill>
        <p:spPr>
          <a:xfrm>
            <a:off x="5874893" y="1643722"/>
            <a:ext cx="4925223" cy="2997200"/>
          </a:xfrm>
          <a:prstGeom prst="rect">
            <a:avLst/>
          </a:prstGeom>
        </p:spPr>
      </p:pic>
      <p:pic>
        <p:nvPicPr>
          <p:cNvPr id="8" name="Picture 7">
            <a:extLst>
              <a:ext uri="{FF2B5EF4-FFF2-40B4-BE49-F238E27FC236}">
                <a16:creationId xmlns:a16="http://schemas.microsoft.com/office/drawing/2014/main" id="{BC95ED60-7D40-4168-AE4F-68B00C105A02}"/>
              </a:ext>
            </a:extLst>
          </p:cNvPr>
          <p:cNvPicPr>
            <a:picLocks noChangeAspect="1"/>
          </p:cNvPicPr>
          <p:nvPr/>
        </p:nvPicPr>
        <p:blipFill>
          <a:blip r:embed="rId3"/>
          <a:stretch>
            <a:fillRect/>
          </a:stretch>
        </p:blipFill>
        <p:spPr>
          <a:xfrm>
            <a:off x="5485780" y="4757130"/>
            <a:ext cx="6120914" cy="646232"/>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740664" y="544120"/>
            <a:ext cx="10059452" cy="876300"/>
          </a:xfrm>
        </p:spPr>
        <p:txBody>
          <a:bodyPr/>
          <a:lstStyle/>
          <a:p>
            <a:r>
              <a:rPr lang="en-US" dirty="0"/>
              <a:t>Famous Interior Designers</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5171864" cy="4734318"/>
          </a:xfrm>
        </p:spPr>
        <p:txBody>
          <a:bodyPr/>
          <a:lstStyle/>
          <a:p>
            <a:pPr lvl="1"/>
            <a:r>
              <a:rPr lang="en-US" dirty="0"/>
              <a:t>Frances Alder Elkins</a:t>
            </a:r>
          </a:p>
          <a:p>
            <a:pPr lvl="2"/>
            <a:r>
              <a:rPr lang="en-US" sz="2400" dirty="0"/>
              <a:t>Sister of renowned architect David Alder; she traveled with him while he studied in Europe which is how she started</a:t>
            </a:r>
          </a:p>
          <a:p>
            <a:pPr lvl="2"/>
            <a:r>
              <a:rPr lang="en-US" sz="2400" dirty="0"/>
              <a:t>Futuristic style with vintage designs</a:t>
            </a:r>
          </a:p>
          <a:p>
            <a:pPr lvl="2"/>
            <a:r>
              <a:rPr lang="en-US" sz="2400" dirty="0"/>
              <a:t>Played with furniture and colors</a:t>
            </a:r>
          </a:p>
          <a:p>
            <a:pPr lvl="2"/>
            <a:r>
              <a:rPr lang="en-US" sz="2400" dirty="0"/>
              <a:t>Strict palette of blue, yellow and white. </a:t>
            </a:r>
          </a:p>
          <a:p>
            <a:pPr lvl="2"/>
            <a:r>
              <a:rPr lang="en-US" sz="2400" dirty="0"/>
              <a:t>Passed away in 1953 and inspired many future designers</a:t>
            </a:r>
          </a:p>
          <a:p>
            <a:pPr lvl="1"/>
            <a:endParaRPr lang="en-US" dirty="0"/>
          </a:p>
        </p:txBody>
      </p:sp>
      <p:pic>
        <p:nvPicPr>
          <p:cNvPr id="5" name="Picture 4">
            <a:extLst>
              <a:ext uri="{FF2B5EF4-FFF2-40B4-BE49-F238E27FC236}">
                <a16:creationId xmlns:a16="http://schemas.microsoft.com/office/drawing/2014/main" id="{72FC0667-DE4C-49E7-AFD8-7B17B5F4386D}"/>
              </a:ext>
            </a:extLst>
          </p:cNvPr>
          <p:cNvPicPr>
            <a:picLocks noChangeAspect="1"/>
          </p:cNvPicPr>
          <p:nvPr/>
        </p:nvPicPr>
        <p:blipFill>
          <a:blip r:embed="rId2"/>
          <a:stretch>
            <a:fillRect/>
          </a:stretch>
        </p:blipFill>
        <p:spPr>
          <a:xfrm>
            <a:off x="6267031" y="1524148"/>
            <a:ext cx="4746149" cy="3704799"/>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Famous Interior Designers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3769192" cy="4734318"/>
          </a:xfrm>
        </p:spPr>
        <p:txBody>
          <a:bodyPr/>
          <a:lstStyle/>
          <a:p>
            <a:pPr lvl="1"/>
            <a:r>
              <a:rPr lang="en-US" dirty="0"/>
              <a:t>Karim Rashid</a:t>
            </a:r>
          </a:p>
          <a:p>
            <a:pPr lvl="2"/>
            <a:r>
              <a:rPr lang="en-US" sz="2400" dirty="0"/>
              <a:t>Industrial designer from Egypt </a:t>
            </a:r>
          </a:p>
          <a:p>
            <a:pPr lvl="2"/>
            <a:r>
              <a:rPr lang="en-US" sz="2400" dirty="0"/>
              <a:t>Designs that include interiors, fashion, furniture, lighting, art and music</a:t>
            </a:r>
          </a:p>
          <a:p>
            <a:pPr lvl="2"/>
            <a:r>
              <a:rPr lang="en-US" sz="2400" dirty="0"/>
              <a:t>Includes bright colors and logs of shapes for fluidity</a:t>
            </a:r>
          </a:p>
          <a:p>
            <a:pPr lvl="1"/>
            <a:endParaRPr lang="en-US" dirty="0"/>
          </a:p>
        </p:txBody>
      </p:sp>
      <p:pic>
        <p:nvPicPr>
          <p:cNvPr id="6" name="Picture 5">
            <a:extLst>
              <a:ext uri="{FF2B5EF4-FFF2-40B4-BE49-F238E27FC236}">
                <a16:creationId xmlns:a16="http://schemas.microsoft.com/office/drawing/2014/main" id="{5B72B0F1-21C3-4FD4-BD8B-174C1A7E6C0A}"/>
              </a:ext>
            </a:extLst>
          </p:cNvPr>
          <p:cNvPicPr>
            <a:picLocks noChangeAspect="1"/>
          </p:cNvPicPr>
          <p:nvPr/>
        </p:nvPicPr>
        <p:blipFill>
          <a:blip r:embed="rId2"/>
          <a:stretch>
            <a:fillRect/>
          </a:stretch>
        </p:blipFill>
        <p:spPr>
          <a:xfrm>
            <a:off x="7297443" y="1043231"/>
            <a:ext cx="2364771" cy="2950540"/>
          </a:xfrm>
          <a:prstGeom prst="rect">
            <a:avLst/>
          </a:prstGeom>
        </p:spPr>
      </p:pic>
      <p:pic>
        <p:nvPicPr>
          <p:cNvPr id="7" name="Picture 6">
            <a:extLst>
              <a:ext uri="{FF2B5EF4-FFF2-40B4-BE49-F238E27FC236}">
                <a16:creationId xmlns:a16="http://schemas.microsoft.com/office/drawing/2014/main" id="{B654AC74-CDB0-4E67-AD92-4373BDC7549F}"/>
              </a:ext>
            </a:extLst>
          </p:cNvPr>
          <p:cNvPicPr>
            <a:picLocks noChangeAspect="1"/>
          </p:cNvPicPr>
          <p:nvPr/>
        </p:nvPicPr>
        <p:blipFill>
          <a:blip r:embed="rId3"/>
          <a:stretch>
            <a:fillRect/>
          </a:stretch>
        </p:blipFill>
        <p:spPr>
          <a:xfrm>
            <a:off x="5566080" y="4137122"/>
            <a:ext cx="2690153" cy="2017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DD6002B3-0929-4547-A830-F68957C368F1}"/>
              </a:ext>
            </a:extLst>
          </p:cNvPr>
          <p:cNvPicPr>
            <a:picLocks noChangeAspect="1"/>
          </p:cNvPicPr>
          <p:nvPr/>
        </p:nvPicPr>
        <p:blipFill>
          <a:blip r:embed="rId4"/>
          <a:stretch>
            <a:fillRect/>
          </a:stretch>
        </p:blipFill>
        <p:spPr>
          <a:xfrm>
            <a:off x="8645887" y="4137122"/>
            <a:ext cx="3026426" cy="2017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740664" y="673539"/>
            <a:ext cx="10059452" cy="876300"/>
          </a:xfrm>
        </p:spPr>
        <p:txBody>
          <a:bodyPr/>
          <a:lstStyle/>
          <a:p>
            <a:r>
              <a:rPr lang="en-US" dirty="0">
                <a:latin typeface="Abadi MT Condensed Extra Bold"/>
                <a:cs typeface="Abadi MT Condensed Extra Bold"/>
              </a:rPr>
              <a:t>What Causes Occupation Changes? </a:t>
            </a:r>
            <a:br>
              <a:rPr lang="en-US" dirty="0">
                <a:latin typeface="Abadi MT Condensed Extra Bold"/>
                <a:cs typeface="Abadi MT Condensed Extra Bold"/>
              </a:rPr>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Possible Factors: </a:t>
            </a:r>
          </a:p>
          <a:p>
            <a:pPr lvl="2"/>
            <a:r>
              <a:rPr lang="en-US" sz="2400" dirty="0"/>
              <a:t>Technology:  As technology changes, products and materials change</a:t>
            </a:r>
          </a:p>
          <a:p>
            <a:pPr lvl="2"/>
            <a:r>
              <a:rPr lang="en-US" sz="2400" dirty="0"/>
              <a:t>Design &amp; Style:  Architecture and design are art forms and just like fashion there are trends that can be seen through time </a:t>
            </a:r>
          </a:p>
          <a:p>
            <a:pPr lvl="2"/>
            <a:r>
              <a:rPr lang="en-US" sz="2400" dirty="0"/>
              <a:t>Going Green:  As the world has become more conscious of a carbon footprint and sustainability; construction technology, materials and design are rapidly changing to meet those demands</a:t>
            </a:r>
          </a:p>
          <a:p>
            <a:pPr marL="0" lvl="1" indent="0">
              <a:buNone/>
            </a:pPr>
            <a:endParaRPr lang="en-US" dirty="0"/>
          </a:p>
        </p:txBody>
      </p:sp>
    </p:spTree>
    <p:extLst>
      <p:ext uri="{BB962C8B-B14F-4D97-AF65-F5344CB8AC3E}">
        <p14:creationId xmlns:p14="http://schemas.microsoft.com/office/powerpoint/2010/main" val="296084632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purl.org/dc/terms/"/>
    <ds:schemaRef ds:uri="http://schemas.microsoft.com/office/2006/documentManagement/types"/>
    <ds:schemaRef ds:uri="http://www.w3.org/XML/1998/namespace"/>
    <ds:schemaRef ds:uri="http://purl.org/dc/elements/1.1/"/>
    <ds:schemaRef ds:uri="56ea17bb-c96d-4826-b465-01eec0dd23dd"/>
    <ds:schemaRef ds:uri="http://schemas.microsoft.com/office/infopath/2007/PartnerControls"/>
    <ds:schemaRef ds:uri="http://schemas.microsoft.com/sharepoint/v3"/>
    <ds:schemaRef ds:uri="05d88611-e516-4d1a-b12e-39107e78b3d0"/>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69</TotalTime>
  <Words>254</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.AppleSystemUIFont</vt:lpstr>
      <vt:lpstr>Abadi MT Condensed Extra Bold</vt:lpstr>
      <vt:lpstr>Arial</vt:lpstr>
      <vt:lpstr>Calibri</vt:lpstr>
      <vt:lpstr>Open Sans</vt:lpstr>
      <vt:lpstr>Open Sans SemiBold</vt:lpstr>
      <vt:lpstr>2_Office Theme</vt:lpstr>
      <vt:lpstr>3_Office Theme</vt:lpstr>
      <vt:lpstr>PowerPoint Presentation</vt:lpstr>
      <vt:lpstr>PowerPoint Presentation</vt:lpstr>
      <vt:lpstr>Famous Architects </vt:lpstr>
      <vt:lpstr>Famous Architects</vt:lpstr>
      <vt:lpstr>Famous Interior Designers </vt:lpstr>
      <vt:lpstr>Famous Interior Designers</vt:lpstr>
      <vt:lpstr>What Causes Occupation Changes?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Donna McGuire</cp:lastModifiedBy>
  <cp:revision>8</cp:revision>
  <cp:lastPrinted>2017-07-07T16:17:37Z</cp:lastPrinted>
  <dcterms:created xsi:type="dcterms:W3CDTF">2017-07-11T23:58:30Z</dcterms:created>
  <dcterms:modified xsi:type="dcterms:W3CDTF">2017-07-19T15:34:07Z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