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28" r:id="rId13"/>
    <p:sldId id="330" r:id="rId14"/>
    <p:sldId id="331" r:id="rId15"/>
    <p:sldId id="332" r:id="rId16"/>
    <p:sldId id="334" r:id="rId17"/>
    <p:sldId id="329"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8/2/2017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Death and Dying</a:t>
            </a:r>
          </a:p>
          <a:p>
            <a:pPr lvl="1"/>
            <a:r>
              <a:rPr lang="en-US" dirty="0"/>
              <a:t>Emotional and Physiologic Elements of Death and Dying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Changes That Lead to Deaths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Failing Urinary System</a:t>
            </a:r>
          </a:p>
          <a:p>
            <a:pPr lvl="2"/>
            <a:r>
              <a:rPr lang="en-US" dirty="0"/>
              <a:t>Urinary output decreases</a:t>
            </a:r>
          </a:p>
          <a:p>
            <a:pPr lvl="2"/>
            <a:r>
              <a:rPr lang="en-US" dirty="0"/>
              <a:t>Blood pressure too low for kidney filtration</a:t>
            </a:r>
          </a:p>
          <a:p>
            <a:pPr lvl="2"/>
            <a:r>
              <a:rPr lang="en-US" dirty="0"/>
              <a:t>Further load on cardiovascular system due to increase circulating volume</a:t>
            </a:r>
          </a:p>
          <a:p>
            <a:pPr lvl="1"/>
            <a:r>
              <a:rPr lang="en-US" b="1" dirty="0"/>
              <a:t>Failing Nervous System</a:t>
            </a:r>
          </a:p>
          <a:p>
            <a:pPr lvl="2"/>
            <a:r>
              <a:rPr lang="en-US" dirty="0"/>
              <a:t>Decrease oxygen to the brain, means decreasing brain function</a:t>
            </a:r>
          </a:p>
          <a:p>
            <a:pPr lvl="2"/>
            <a:r>
              <a:rPr lang="en-US" dirty="0"/>
              <a:t>Sensation and power lost in legs, first, then arms</a:t>
            </a:r>
          </a:p>
          <a:p>
            <a:pPr lvl="2"/>
            <a:r>
              <a:rPr lang="en-US" dirty="0"/>
              <a:t>May remain conscious, semi-conscious, or comatose</a:t>
            </a:r>
          </a:p>
          <a:p>
            <a:pPr lvl="1"/>
            <a:endParaRPr lang="en-US" dirty="0"/>
          </a:p>
        </p:txBody>
      </p:sp>
    </p:spTree>
    <p:extLst>
      <p:ext uri="{BB962C8B-B14F-4D97-AF65-F5344CB8AC3E}">
        <p14:creationId xmlns:p14="http://schemas.microsoft.com/office/powerpoint/2010/main" val="197601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Changes That Lead to Deaths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Specific Sensory Decline</a:t>
            </a:r>
          </a:p>
          <a:p>
            <a:pPr lvl="2"/>
            <a:r>
              <a:rPr lang="en-US" dirty="0"/>
              <a:t>Dying person turns toward light - sees only what is near</a:t>
            </a:r>
          </a:p>
          <a:p>
            <a:pPr lvl="2"/>
            <a:r>
              <a:rPr lang="en-US" dirty="0"/>
              <a:t>Can only hear what is distinctly spoken</a:t>
            </a:r>
          </a:p>
          <a:p>
            <a:pPr lvl="2"/>
            <a:r>
              <a:rPr lang="en-US" dirty="0"/>
              <a:t>Touch is diminished - response to pressure last to leave</a:t>
            </a:r>
          </a:p>
          <a:p>
            <a:pPr lvl="2"/>
            <a:r>
              <a:rPr lang="en-US" dirty="0"/>
              <a:t>Dying person might turn toward or speak to someone not visible to anyone else</a:t>
            </a:r>
          </a:p>
          <a:p>
            <a:pPr lvl="2"/>
            <a:r>
              <a:rPr lang="en-US" dirty="0"/>
              <a:t>Eyes may remain open even if unconscious</a:t>
            </a:r>
          </a:p>
          <a:p>
            <a:pPr lvl="2"/>
            <a:r>
              <a:rPr lang="en-US" dirty="0"/>
              <a:t>Person might rally just before dying</a:t>
            </a:r>
          </a:p>
          <a:p>
            <a:pPr lvl="1"/>
            <a:endParaRPr lang="en-US" dirty="0"/>
          </a:p>
        </p:txBody>
      </p:sp>
    </p:spTree>
    <p:extLst>
      <p:ext uri="{BB962C8B-B14F-4D97-AF65-F5344CB8AC3E}">
        <p14:creationId xmlns:p14="http://schemas.microsoft.com/office/powerpoint/2010/main" val="166716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Changes That Lead to Deaths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Further Neurologic Decline at Death</a:t>
            </a:r>
          </a:p>
          <a:p>
            <a:pPr lvl="2"/>
            <a:r>
              <a:rPr lang="en-US" dirty="0"/>
              <a:t>Pupils might react sluggishly or not at all to light</a:t>
            </a:r>
          </a:p>
          <a:p>
            <a:pPr lvl="2"/>
            <a:r>
              <a:rPr lang="en-US" dirty="0"/>
              <a:t>Pain might be significant</a:t>
            </a:r>
          </a:p>
          <a:p>
            <a:pPr lvl="2"/>
            <a:r>
              <a:rPr lang="en-US" dirty="0"/>
              <a:t>Assess for pain if person unable to talk:  restlessness, tight muscles, facial expressions, frowns</a:t>
            </a:r>
          </a:p>
          <a:p>
            <a:pPr lvl="2"/>
            <a:r>
              <a:rPr lang="en-US" dirty="0"/>
              <a:t>Provide pain medication as needed</a:t>
            </a:r>
          </a:p>
          <a:p>
            <a:pPr lvl="1"/>
            <a:endParaRPr lang="en-US" dirty="0"/>
          </a:p>
        </p:txBody>
      </p:sp>
    </p:spTree>
    <p:extLst>
      <p:ext uri="{BB962C8B-B14F-4D97-AF65-F5344CB8AC3E}">
        <p14:creationId xmlns:p14="http://schemas.microsoft.com/office/powerpoint/2010/main" val="1857261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Death is the end, as we know it, for that person</a:t>
            </a:r>
          </a:p>
          <a:p>
            <a:pPr lvl="1"/>
            <a:r>
              <a:rPr lang="en-US" dirty="0"/>
              <a:t>We can only support, listen therapeutically, and</a:t>
            </a:r>
          </a:p>
          <a:p>
            <a:pPr lvl="1"/>
            <a:r>
              <a:rPr lang="en-US" dirty="0"/>
              <a:t>Make the person as physically comfortable as possible</a:t>
            </a:r>
          </a:p>
          <a:p>
            <a:pPr lvl="1"/>
            <a:r>
              <a:rPr lang="en-US" dirty="0"/>
              <a:t>We can also use our knowledge and expertise to strengthen, support, and prepare the family</a:t>
            </a:r>
          </a:p>
          <a:p>
            <a:pPr lvl="1"/>
            <a:endParaRPr lang="en-US" dirty="0"/>
          </a:p>
        </p:txBody>
      </p:sp>
    </p:spTree>
    <p:extLst>
      <p:ext uri="{BB962C8B-B14F-4D97-AF65-F5344CB8AC3E}">
        <p14:creationId xmlns:p14="http://schemas.microsoft.com/office/powerpoint/2010/main" val="85559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Emotional Transitions at Life’s End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1420420"/>
            <a:ext cx="10703191" cy="1015047"/>
          </a:xfrm>
        </p:spPr>
        <p:txBody>
          <a:bodyPr/>
          <a:lstStyle/>
          <a:p>
            <a:pPr lvl="1"/>
            <a:r>
              <a:rPr lang="en-US" dirty="0"/>
              <a:t>Although there are many theories about the emotional transitions encountered by dying people, the best known is. . . . .</a:t>
            </a:r>
          </a:p>
          <a:p>
            <a:pPr lvl="1"/>
            <a:endParaRPr lang="en-US" dirty="0"/>
          </a:p>
        </p:txBody>
      </p:sp>
      <p:sp>
        <p:nvSpPr>
          <p:cNvPr id="5" name="Content Placeholder 4">
            <a:extLst>
              <a:ext uri="{FF2B5EF4-FFF2-40B4-BE49-F238E27FC236}">
                <a16:creationId xmlns:a16="http://schemas.microsoft.com/office/drawing/2014/main" id="{99E90256-5E22-4577-B259-B03BD7094B5C}"/>
              </a:ext>
            </a:extLst>
          </p:cNvPr>
          <p:cNvSpPr>
            <a:spLocks noGrp="1"/>
          </p:cNvSpPr>
          <p:nvPr>
            <p:ph sz="half" idx="10"/>
          </p:nvPr>
        </p:nvSpPr>
        <p:spPr>
          <a:xfrm>
            <a:off x="794503" y="2572378"/>
            <a:ext cx="5328050" cy="3625222"/>
          </a:xfrm>
        </p:spPr>
        <p:txBody>
          <a:bodyPr/>
          <a:lstStyle/>
          <a:p>
            <a:pPr marL="0" lvl="1" indent="0">
              <a:buNone/>
            </a:pPr>
            <a:r>
              <a:rPr lang="en-US" sz="2800" b="1" dirty="0">
                <a:solidFill>
                  <a:srgbClr val="000000"/>
                </a:solidFill>
              </a:rPr>
              <a:t>ELISABETH KUBLER-ROSS</a:t>
            </a:r>
          </a:p>
          <a:p>
            <a:pPr lvl="1"/>
            <a:r>
              <a:rPr lang="en-US" sz="2800" dirty="0">
                <a:solidFill>
                  <a:srgbClr val="000000"/>
                </a:solidFill>
              </a:rPr>
              <a:t>Landmark work entitled On Death and Dying</a:t>
            </a:r>
          </a:p>
          <a:p>
            <a:pPr lvl="1"/>
            <a:endParaRPr lang="en-US" sz="2800" dirty="0">
              <a:solidFill>
                <a:srgbClr val="000000"/>
              </a:solidFill>
            </a:endParaRPr>
          </a:p>
          <a:p>
            <a:pPr lvl="1"/>
            <a:r>
              <a:rPr lang="en-US" sz="2800" dirty="0">
                <a:solidFill>
                  <a:srgbClr val="000000"/>
                </a:solidFill>
              </a:rPr>
              <a:t>Identified five emotional stages experienced by dying individuals</a:t>
            </a:r>
          </a:p>
        </p:txBody>
      </p:sp>
      <p:pic>
        <p:nvPicPr>
          <p:cNvPr id="4" name="Picture 3">
            <a:extLst>
              <a:ext uri="{FF2B5EF4-FFF2-40B4-BE49-F238E27FC236}">
                <a16:creationId xmlns:a16="http://schemas.microsoft.com/office/drawing/2014/main" id="{F6E3A917-03A9-4C28-BFE8-97E32ADAC6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4081" y="2572378"/>
            <a:ext cx="2892137" cy="3856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Five Emotional Stages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Denial - or “no not me”</a:t>
            </a:r>
          </a:p>
          <a:p>
            <a:pPr lvl="1"/>
            <a:r>
              <a:rPr lang="en-US" dirty="0"/>
              <a:t>Anger - or “why me?”</a:t>
            </a:r>
          </a:p>
          <a:p>
            <a:pPr lvl="1"/>
            <a:r>
              <a:rPr lang="en-US" dirty="0"/>
              <a:t>Bargaining - or “Yes, but. . .”</a:t>
            </a:r>
          </a:p>
          <a:p>
            <a:pPr lvl="1"/>
            <a:r>
              <a:rPr lang="en-US" dirty="0"/>
              <a:t>Depression - or “It’s me!”</a:t>
            </a:r>
          </a:p>
          <a:p>
            <a:pPr lvl="1"/>
            <a:r>
              <a:rPr lang="en-US" dirty="0"/>
              <a:t>Acceptance - or “It’s part of life.  I have to get my life in order.”</a:t>
            </a:r>
          </a:p>
          <a:p>
            <a:pPr lvl="1"/>
            <a:endParaRPr lang="en-US" dirty="0"/>
          </a:p>
        </p:txBody>
      </p:sp>
    </p:spTree>
    <p:extLst>
      <p:ext uri="{BB962C8B-B14F-4D97-AF65-F5344CB8AC3E}">
        <p14:creationId xmlns:p14="http://schemas.microsoft.com/office/powerpoint/2010/main" val="327134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Fears That are Physical, Social, and Emotional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Physical</a:t>
            </a:r>
            <a:r>
              <a:rPr lang="en-US" dirty="0"/>
              <a:t> - Helplessness, dependence, loss of physical faculties, mutilation, pain</a:t>
            </a:r>
          </a:p>
          <a:p>
            <a:pPr lvl="1"/>
            <a:r>
              <a:rPr lang="en-US" b="1" dirty="0"/>
              <a:t>Social</a:t>
            </a:r>
            <a:r>
              <a:rPr lang="en-US" dirty="0"/>
              <a:t> - Separation from family, leaving behind unfinished business</a:t>
            </a:r>
          </a:p>
          <a:p>
            <a:pPr lvl="1"/>
            <a:r>
              <a:rPr lang="en-US" b="1" dirty="0"/>
              <a:t>Emotional </a:t>
            </a:r>
            <a:r>
              <a:rPr lang="en-US" dirty="0"/>
              <a:t>- Being unprepared for death and what happens after death</a:t>
            </a:r>
          </a:p>
          <a:p>
            <a:pPr lvl="1"/>
            <a:endParaRPr lang="en-US" dirty="0"/>
          </a:p>
        </p:txBody>
      </p:sp>
    </p:spTree>
    <p:extLst>
      <p:ext uri="{BB962C8B-B14F-4D97-AF65-F5344CB8AC3E}">
        <p14:creationId xmlns:p14="http://schemas.microsoft.com/office/powerpoint/2010/main" val="1257179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Interventions for Fears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Talk as needed</a:t>
            </a:r>
          </a:p>
          <a:p>
            <a:pPr lvl="1"/>
            <a:r>
              <a:rPr lang="en-US" dirty="0"/>
              <a:t>Avoid superficial answers, i.e. “It’s God’s will</a:t>
            </a:r>
          </a:p>
          <a:p>
            <a:pPr lvl="1"/>
            <a:r>
              <a:rPr lang="en-US" dirty="0"/>
              <a:t>Provide religious support as appropriate</a:t>
            </a:r>
          </a:p>
          <a:p>
            <a:pPr lvl="1"/>
            <a:r>
              <a:rPr lang="en-US" dirty="0"/>
              <a:t>Stay with the patient as needed</a:t>
            </a:r>
          </a:p>
          <a:p>
            <a:pPr lvl="1"/>
            <a:r>
              <a:rPr lang="en-US" dirty="0"/>
              <a:t>Work with families to strengthen and support</a:t>
            </a:r>
          </a:p>
          <a:p>
            <a:pPr lvl="1"/>
            <a:endParaRPr lang="en-US" dirty="0"/>
          </a:p>
        </p:txBody>
      </p:sp>
    </p:spTree>
    <p:extLst>
      <p:ext uri="{BB962C8B-B14F-4D97-AF65-F5344CB8AC3E}">
        <p14:creationId xmlns:p14="http://schemas.microsoft.com/office/powerpoint/2010/main" val="511816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Physiology of Dying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Somatic death or death of the body</a:t>
            </a:r>
          </a:p>
          <a:p>
            <a:pPr lvl="1"/>
            <a:r>
              <a:rPr lang="en-US" dirty="0"/>
              <a:t>Series of irreversible events leading to cell death</a:t>
            </a:r>
          </a:p>
          <a:p>
            <a:pPr lvl="1"/>
            <a:r>
              <a:rPr lang="en-US" dirty="0"/>
              <a:t>Causes of death varies</a:t>
            </a:r>
          </a:p>
          <a:p>
            <a:pPr lvl="1"/>
            <a:r>
              <a:rPr lang="en-US" dirty="0"/>
              <a:t>However, there are basic body changes leading to all deaths</a:t>
            </a:r>
          </a:p>
          <a:p>
            <a:pPr lvl="1"/>
            <a:endParaRPr lang="en-US" dirty="0"/>
          </a:p>
        </p:txBody>
      </p:sp>
    </p:spTree>
    <p:extLst>
      <p:ext uri="{BB962C8B-B14F-4D97-AF65-F5344CB8AC3E}">
        <p14:creationId xmlns:p14="http://schemas.microsoft.com/office/powerpoint/2010/main" val="1614983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Changes That Lead to Deaths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Pulmonary</a:t>
            </a:r>
          </a:p>
          <a:p>
            <a:pPr lvl="2"/>
            <a:r>
              <a:rPr lang="en-US" dirty="0"/>
              <a:t>Unable to oxygenate the body</a:t>
            </a:r>
          </a:p>
          <a:p>
            <a:pPr lvl="2"/>
            <a:r>
              <a:rPr lang="en-US" dirty="0"/>
              <a:t>Assess for poor oxygenation-skin pale, cyanotic, mottled, cool</a:t>
            </a:r>
          </a:p>
          <a:p>
            <a:pPr lvl="2"/>
            <a:r>
              <a:rPr lang="en-US" dirty="0"/>
              <a:t>If dark skinned - assess mucous membranes, palms of hands, soles of feet</a:t>
            </a:r>
          </a:p>
          <a:p>
            <a:pPr lvl="1"/>
            <a:r>
              <a:rPr lang="en-US" b="1" dirty="0"/>
              <a:t>Cardiovascular</a:t>
            </a:r>
          </a:p>
          <a:p>
            <a:pPr lvl="2"/>
            <a:r>
              <a:rPr lang="en-US" dirty="0"/>
              <a:t>Large load on heart when lungs fail</a:t>
            </a:r>
          </a:p>
          <a:p>
            <a:pPr lvl="2"/>
            <a:r>
              <a:rPr lang="en-US" dirty="0"/>
              <a:t>Heart not getting needed oxygen</a:t>
            </a:r>
          </a:p>
          <a:p>
            <a:pPr lvl="2"/>
            <a:r>
              <a:rPr lang="en-US" dirty="0"/>
              <a:t>Pumping heart not strong enough to circulate blood</a:t>
            </a:r>
          </a:p>
          <a:p>
            <a:pPr lvl="2"/>
            <a:r>
              <a:rPr lang="en-US" dirty="0"/>
              <a:t>Blood backs up causing failure</a:t>
            </a:r>
          </a:p>
          <a:p>
            <a:pPr lvl="2"/>
            <a:r>
              <a:rPr lang="en-US" dirty="0"/>
              <a:t>Leads to pulmonary and liver congestion</a:t>
            </a:r>
          </a:p>
          <a:p>
            <a:pPr lvl="1"/>
            <a:endParaRPr lang="en-US" dirty="0"/>
          </a:p>
        </p:txBody>
      </p:sp>
    </p:spTree>
    <p:extLst>
      <p:ext uri="{BB962C8B-B14F-4D97-AF65-F5344CB8AC3E}">
        <p14:creationId xmlns:p14="http://schemas.microsoft.com/office/powerpoint/2010/main" val="387266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Changes That Lead to Deaths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Blood circulation</a:t>
            </a:r>
          </a:p>
          <a:p>
            <a:pPr lvl="2"/>
            <a:r>
              <a:rPr lang="en-US" dirty="0"/>
              <a:t>Decreased, as heart less able to pump</a:t>
            </a:r>
          </a:p>
          <a:p>
            <a:pPr lvl="2"/>
            <a:r>
              <a:rPr lang="en-US" dirty="0"/>
              <a:t>May have a “drenching sweat” as death approaches</a:t>
            </a:r>
          </a:p>
          <a:p>
            <a:pPr lvl="2"/>
            <a:r>
              <a:rPr lang="en-US" dirty="0"/>
              <a:t>Pulse becomes weak and irregular</a:t>
            </a:r>
          </a:p>
          <a:p>
            <a:pPr lvl="2"/>
            <a:r>
              <a:rPr lang="en-US" dirty="0"/>
              <a:t>If pulse relatively strong, death is hours away</a:t>
            </a:r>
          </a:p>
          <a:p>
            <a:pPr lvl="2"/>
            <a:r>
              <a:rPr lang="en-US" dirty="0"/>
              <a:t>If pulse is weak and irregular, death is imminent</a:t>
            </a:r>
          </a:p>
          <a:p>
            <a:pPr lvl="1"/>
            <a:endParaRPr lang="en-US" dirty="0"/>
          </a:p>
        </p:txBody>
      </p:sp>
    </p:spTree>
    <p:extLst>
      <p:ext uri="{BB962C8B-B14F-4D97-AF65-F5344CB8AC3E}">
        <p14:creationId xmlns:p14="http://schemas.microsoft.com/office/powerpoint/2010/main" val="1716969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56ea17bb-c96d-4826-b465-01eec0dd23dd"/>
    <ds:schemaRef ds:uri="http://purl.org/dc/terms/"/>
    <ds:schemaRef ds:uri="http://purl.org/dc/dcmitype/"/>
    <ds:schemaRef ds:uri="http://schemas.microsoft.com/office/2006/metadata/properties"/>
    <ds:schemaRef ds:uri="http://schemas.microsoft.com/sharepoint/v3"/>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63</TotalTime>
  <Words>559</Words>
  <Application>Microsoft Office PowerPoint</Application>
  <PresentationFormat>Widescreen</PresentationFormat>
  <Paragraphs>75</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Emotional Transitions at Life’s End</vt:lpstr>
      <vt:lpstr>Five Emotional Stages</vt:lpstr>
      <vt:lpstr>Fears That are Physical, Social, and Emotional</vt:lpstr>
      <vt:lpstr>Interventions for Fears</vt:lpstr>
      <vt:lpstr>Physiology of Dying</vt:lpstr>
      <vt:lpstr>Changes That Lead to Deaths</vt:lpstr>
      <vt:lpstr>Changes That Lead to Deaths</vt:lpstr>
      <vt:lpstr>Changes That Lead to Deaths</vt:lpstr>
      <vt:lpstr>Changes That Lead to Deaths</vt:lpstr>
      <vt:lpstr>Changes That Lead to Deaths</vt:lpstr>
      <vt:lpstr>In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14</cp:revision>
  <cp:lastPrinted>2017-07-07T16:17:37Z</cp:lastPrinted>
  <dcterms:created xsi:type="dcterms:W3CDTF">2017-07-11T23:58:30Z</dcterms:created>
  <dcterms:modified xsi:type="dcterms:W3CDTF">2017-08-02T21:46:56Z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