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8" r:id="rId4"/>
    <p:sldMasterId id="2147483761" r:id="rId5"/>
  </p:sldMasterIdLst>
  <p:notesMasterIdLst>
    <p:notesMasterId r:id="rId31"/>
  </p:notesMasterIdLst>
  <p:sldIdLst>
    <p:sldId id="321" r:id="rId6"/>
    <p:sldId id="319" r:id="rId7"/>
    <p:sldId id="323" r:id="rId8"/>
    <p:sldId id="324" r:id="rId9"/>
    <p:sldId id="325" r:id="rId10"/>
    <p:sldId id="326" r:id="rId11"/>
    <p:sldId id="327" r:id="rId12"/>
    <p:sldId id="328" r:id="rId13"/>
    <p:sldId id="329" r:id="rId14"/>
    <p:sldId id="330" r:id="rId15"/>
    <p:sldId id="331" r:id="rId16"/>
    <p:sldId id="332" r:id="rId17"/>
    <p:sldId id="333" r:id="rId18"/>
    <p:sldId id="334" r:id="rId19"/>
    <p:sldId id="335" r:id="rId20"/>
    <p:sldId id="336" r:id="rId21"/>
    <p:sldId id="337" r:id="rId22"/>
    <p:sldId id="338" r:id="rId23"/>
    <p:sldId id="339" r:id="rId24"/>
    <p:sldId id="340" r:id="rId25"/>
    <p:sldId id="341" r:id="rId26"/>
    <p:sldId id="342" r:id="rId27"/>
    <p:sldId id="343" r:id="rId28"/>
    <p:sldId id="344" r:id="rId29"/>
    <p:sldId id="345" r:id="rId30"/>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36" userDrawn="1">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 Cambron" initials="CC" lastIdx="1" clrIdx="0">
    <p:extLst/>
  </p:cmAuthor>
  <p:cmAuthor id="2" name="Chris Cambron" initials="CC [2]" lastIdx="1" clrIdx="1">
    <p:extLst/>
  </p:cmAuthor>
  <p:cmAuthor id="3" name="Chris Cambron" initials="CC [3]" lastIdx="1"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7CBE"/>
    <a:srgbClr val="D6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4" autoAdjust="0"/>
    <p:restoredTop sz="95190" autoAdjust="0"/>
  </p:normalViewPr>
  <p:slideViewPr>
    <p:cSldViewPr snapToGrid="0">
      <p:cViewPr varScale="1">
        <p:scale>
          <a:sx n="116" d="100"/>
          <a:sy n="116" d="100"/>
        </p:scale>
        <p:origin x="389" y="72"/>
      </p:cViewPr>
      <p:guideLst>
        <p:guide orient="horz" pos="1536"/>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commentAuthors" Target="commentAuthor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7D6D5D6-24C7-4B56-B2DF-FCCD525C5D1F}" type="datetimeFigureOut">
              <a:rPr lang="en-US" smtClean="0"/>
              <a:t>7/25/2017</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36392A5-00F8-4B40-B46C-7CA31B660224}" type="slidenum">
              <a:rPr lang="en-US" smtClean="0"/>
              <a:t>‹#›</a:t>
            </a:fld>
            <a:endParaRPr lang="en-US"/>
          </a:p>
        </p:txBody>
      </p:sp>
    </p:spTree>
    <p:extLst>
      <p:ext uri="{BB962C8B-B14F-4D97-AF65-F5344CB8AC3E}">
        <p14:creationId xmlns:p14="http://schemas.microsoft.com/office/powerpoint/2010/main" val="5509007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mailto:copyrights@tea.state.tx.us" TargetMode="Externa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TE - Title Slide">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a:xfrm>
            <a:off x="4395718" y="0"/>
            <a:ext cx="779628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4650" y="1296586"/>
            <a:ext cx="3568700" cy="1460322"/>
          </a:xfrm>
          <a:prstGeom prst="rect">
            <a:avLst/>
          </a:prstGeom>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12919" y="5591286"/>
            <a:ext cx="1729826" cy="847614"/>
          </a:xfrm>
          <a:prstGeom prst="rect">
            <a:avLst/>
          </a:prstGeom>
        </p:spPr>
      </p:pic>
      <p:sp>
        <p:nvSpPr>
          <p:cNvPr id="7" name="Text Placeholder 6"/>
          <p:cNvSpPr>
            <a:spLocks noGrp="1"/>
          </p:cNvSpPr>
          <p:nvPr>
            <p:ph type="body" sz="quarter" idx="10"/>
          </p:nvPr>
        </p:nvSpPr>
        <p:spPr bwMode="white">
          <a:xfrm>
            <a:off x="4735870" y="1219200"/>
            <a:ext cx="7080130" cy="5072063"/>
          </a:xfrm>
        </p:spPr>
        <p:txBody>
          <a:bodyPr lIns="0" tIns="0" rIns="0" bIns="0" anchor="t" anchorCtr="0"/>
          <a:lstStyle>
            <a:lvl1pPr marL="0" indent="0">
              <a:spcAft>
                <a:spcPts val="600"/>
              </a:spcAft>
              <a:buFontTx/>
              <a:buNone/>
              <a:defRPr sz="7200" spc="-60" baseline="0">
                <a:solidFill>
                  <a:schemeClr val="bg1"/>
                </a:solidFill>
              </a:defRPr>
            </a:lvl1pPr>
            <a:lvl2pPr marL="0" indent="0">
              <a:buFontTx/>
              <a:buNone/>
              <a:defRPr sz="4400">
                <a:solidFill>
                  <a:schemeClr val="accent2">
                    <a:lumMod val="60000"/>
                    <a:lumOff val="40000"/>
                  </a:schemeClr>
                </a:solidFill>
              </a:defRPr>
            </a:lvl2pPr>
          </a:lstStyle>
          <a:p>
            <a:pPr lvl="0"/>
            <a:r>
              <a:rPr lang="en-US"/>
              <a:t>Edit Master text styles</a:t>
            </a:r>
          </a:p>
          <a:p>
            <a:pPr lvl="1"/>
            <a:r>
              <a:rPr lang="en-US"/>
              <a:t>Second level</a:t>
            </a:r>
          </a:p>
        </p:txBody>
      </p:sp>
      <p:cxnSp>
        <p:nvCxnSpPr>
          <p:cNvPr id="13" name="Straight Connector 12"/>
          <p:cNvCxnSpPr/>
          <p:nvPr userDrawn="1"/>
        </p:nvCxnSpPr>
        <p:spPr>
          <a:xfrm>
            <a:off x="4365361" y="0"/>
            <a:ext cx="0" cy="685800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Tree>
    <p:extLst/>
  </p:cSld>
  <p:clrMapOvr>
    <a:masterClrMapping/>
  </p:clrMapOvr>
  <p:extLst mod="1">
    <p:ext uri="{DCECCB84-F9BA-43D5-87BE-67443E8EF086}">
      <p15:sldGuideLst xmlns:p15="http://schemas.microsoft.com/office/powerpoint/2012/main">
        <p15:guide id="1" orient="horz" pos="2160">
          <p15:clr>
            <a:srgbClr val="FBAE40"/>
          </p15:clr>
        </p15:guide>
        <p15:guide id="3" orient="horz" pos="816" userDrawn="1">
          <p15:clr>
            <a:srgbClr val="FBAE40"/>
          </p15:clr>
        </p15:guide>
        <p15:guide id="4" orient="horz" pos="1064" userDrawn="1">
          <p15:clr>
            <a:srgbClr val="FBAE40"/>
          </p15:clr>
        </p15:guide>
        <p15:guide id="5" pos="301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TE - Three Boxes Stroked">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b="1" i="0" spc="-60" baseline="0">
                <a:latin typeface="Open Sans SemiBold" charset="0"/>
                <a:ea typeface="Open Sans SemiBold" charset="0"/>
                <a:cs typeface="Open Sans SemiBold" charset="0"/>
              </a:defRPr>
            </a:lvl1pPr>
          </a:lstStyle>
          <a:p>
            <a:r>
              <a:rPr lang="en-US" dirty="0"/>
              <a:t>Click to edit Master title style</a:t>
            </a:r>
          </a:p>
        </p:txBody>
      </p:sp>
      <p:sp>
        <p:nvSpPr>
          <p:cNvPr id="4" name="Rounded Rectangle 3"/>
          <p:cNvSpPr/>
          <p:nvPr userDrawn="1"/>
        </p:nvSpPr>
        <p:spPr>
          <a:xfrm>
            <a:off x="742952" y="1479884"/>
            <a:ext cx="3429634" cy="4297461"/>
          </a:xfrm>
          <a:prstGeom prst="roundRect">
            <a:avLst>
              <a:gd name="adj" fmla="val 5220"/>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5" name="Text Placeholder 5"/>
          <p:cNvSpPr>
            <a:spLocks noGrp="1"/>
          </p:cNvSpPr>
          <p:nvPr>
            <p:ph type="body" sz="quarter" idx="10"/>
          </p:nvPr>
        </p:nvSpPr>
        <p:spPr>
          <a:xfrm>
            <a:off x="1046165" y="1768643"/>
            <a:ext cx="2823209" cy="3703901"/>
          </a:xfrm>
          <a:prstGeom prst="rect">
            <a:avLst/>
          </a:prstGeom>
        </p:spPr>
        <p:txBody>
          <a:bodyPr lIns="0" tIns="0" rIns="0" bIns="0" anchor="ctr" anchorCtr="0">
            <a:noAutofit/>
          </a:bodyPr>
          <a:lstStyle>
            <a:lvl1pPr marL="0" indent="0" algn="ctr">
              <a:buFontTx/>
              <a:buNone/>
              <a:defRPr sz="3600">
                <a:solidFill>
                  <a:schemeClr val="tx2"/>
                </a:solidFill>
              </a:defRPr>
            </a:lvl1pPr>
          </a:lstStyle>
          <a:p>
            <a:pPr lvl="0"/>
            <a:r>
              <a:rPr lang="en-US" dirty="0"/>
              <a:t>Click to edit Master text styles</a:t>
            </a:r>
          </a:p>
        </p:txBody>
      </p:sp>
      <p:sp>
        <p:nvSpPr>
          <p:cNvPr id="6" name="Rounded Rectangle 5"/>
          <p:cNvSpPr/>
          <p:nvPr userDrawn="1"/>
        </p:nvSpPr>
        <p:spPr>
          <a:xfrm>
            <a:off x="4573587" y="1479884"/>
            <a:ext cx="3429634" cy="4297461"/>
          </a:xfrm>
          <a:prstGeom prst="roundRect">
            <a:avLst>
              <a:gd name="adj" fmla="val 5220"/>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7" name="Text Placeholder 5"/>
          <p:cNvSpPr>
            <a:spLocks noGrp="1"/>
          </p:cNvSpPr>
          <p:nvPr>
            <p:ph type="body" sz="quarter" idx="11"/>
          </p:nvPr>
        </p:nvSpPr>
        <p:spPr>
          <a:xfrm>
            <a:off x="4876800" y="1768643"/>
            <a:ext cx="2823209" cy="3703901"/>
          </a:xfrm>
          <a:prstGeom prst="rect">
            <a:avLst/>
          </a:prstGeom>
        </p:spPr>
        <p:txBody>
          <a:bodyPr lIns="0" tIns="0" rIns="0" bIns="0" anchor="ctr" anchorCtr="0">
            <a:noAutofit/>
          </a:bodyPr>
          <a:lstStyle>
            <a:lvl1pPr marL="0" indent="0" algn="ctr">
              <a:buFontTx/>
              <a:buNone/>
              <a:defRPr sz="3600">
                <a:solidFill>
                  <a:schemeClr val="tx2"/>
                </a:solidFill>
              </a:defRPr>
            </a:lvl1pPr>
          </a:lstStyle>
          <a:p>
            <a:pPr lvl="0"/>
            <a:r>
              <a:rPr lang="en-US" dirty="0"/>
              <a:t>Click to edit Master text styles</a:t>
            </a:r>
          </a:p>
        </p:txBody>
      </p:sp>
      <p:sp>
        <p:nvSpPr>
          <p:cNvPr id="8" name="Rounded Rectangle 7"/>
          <p:cNvSpPr/>
          <p:nvPr userDrawn="1"/>
        </p:nvSpPr>
        <p:spPr>
          <a:xfrm>
            <a:off x="8383587" y="1479884"/>
            <a:ext cx="3429634" cy="4297461"/>
          </a:xfrm>
          <a:prstGeom prst="roundRect">
            <a:avLst>
              <a:gd name="adj" fmla="val 5220"/>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n>
                <a:solidFill>
                  <a:schemeClr val="bg1"/>
                </a:solidFill>
              </a:ln>
              <a:solidFill>
                <a:schemeClr val="tx2"/>
              </a:solidFill>
              <a:latin typeface="Open Sans" charset="0"/>
              <a:ea typeface="Open Sans" charset="0"/>
              <a:cs typeface="Open Sans" charset="0"/>
            </a:endParaRPr>
          </a:p>
        </p:txBody>
      </p:sp>
      <p:sp>
        <p:nvSpPr>
          <p:cNvPr id="9" name="Text Placeholder 5"/>
          <p:cNvSpPr>
            <a:spLocks noGrp="1"/>
          </p:cNvSpPr>
          <p:nvPr>
            <p:ph type="body" sz="quarter" idx="12"/>
          </p:nvPr>
        </p:nvSpPr>
        <p:spPr>
          <a:xfrm>
            <a:off x="8686800" y="1768643"/>
            <a:ext cx="2823209" cy="3703901"/>
          </a:xfrm>
          <a:prstGeom prst="rect">
            <a:avLst/>
          </a:prstGeom>
        </p:spPr>
        <p:txBody>
          <a:bodyPr lIns="0" tIns="0" rIns="0" bIns="0" anchor="ctr" anchorCtr="0">
            <a:noAutofit/>
          </a:bodyPr>
          <a:lstStyle>
            <a:lvl1pPr marL="0" indent="0" algn="ctr">
              <a:buFontTx/>
              <a:buNone/>
              <a:defRPr sz="3600">
                <a:solidFill>
                  <a:schemeClr val="tx2"/>
                </a:solidFill>
              </a:defRPr>
            </a:lvl1pPr>
          </a:lstStyle>
          <a:p>
            <a:pPr lvl="0"/>
            <a:r>
              <a:rPr lang="en-US" dirty="0"/>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TE- Copyright">
    <p:bg>
      <p:bgPr>
        <a:solidFill>
          <a:schemeClr val="bg1"/>
        </a:solidFill>
        <a:effectLst/>
      </p:bgPr>
    </p:bg>
    <p:spTree>
      <p:nvGrpSpPr>
        <p:cNvPr id="1" name=""/>
        <p:cNvGrpSpPr/>
        <p:nvPr/>
      </p:nvGrpSpPr>
      <p:grpSpPr>
        <a:xfrm>
          <a:off x="0" y="0"/>
          <a:ext cx="0" cy="0"/>
          <a:chOff x="0" y="0"/>
          <a:chExt cx="0" cy="0"/>
        </a:xfrm>
      </p:grpSpPr>
      <p:sp>
        <p:nvSpPr>
          <p:cNvPr id="4" name="TextBox 3"/>
          <p:cNvSpPr txBox="1"/>
          <p:nvPr userDrawn="1"/>
        </p:nvSpPr>
        <p:spPr>
          <a:xfrm>
            <a:off x="771181" y="1443210"/>
            <a:ext cx="9970265" cy="5170646"/>
          </a:xfrm>
          <a:prstGeom prst="rect">
            <a:avLst/>
          </a:prstGeom>
          <a:noFill/>
        </p:spPr>
        <p:txBody>
          <a:bodyPr wrap="square" lIns="0" tIns="0" rIns="0" bIns="0" rtlCol="0">
            <a:spAutoFit/>
          </a:bodyPr>
          <a:lstStyle/>
          <a:p>
            <a:pPr marL="0" indent="0">
              <a:lnSpc>
                <a:spcPct val="100000"/>
              </a:lnSpc>
              <a:buNone/>
            </a:pPr>
            <a:r>
              <a:rPr lang="en-US" sz="1600" dirty="0">
                <a:solidFill>
                  <a:schemeClr val="tx1"/>
                </a:solidFill>
                <a:latin typeface="Open Sans" charset="0"/>
                <a:ea typeface="Open Sans" charset="0"/>
                <a:cs typeface="Open Sans" charset="0"/>
              </a:rPr>
              <a:t>These Materials are copyrighted © and trademarked ™ as the property of the Texas Education Agency (TEA) and may not be reproduced without the express written permission of TEA, except under the following conditions:</a:t>
            </a:r>
          </a:p>
          <a:p>
            <a:pPr marL="457200" indent="-277813">
              <a:lnSpc>
                <a:spcPct val="100000"/>
              </a:lnSpc>
              <a:buNone/>
            </a:pPr>
            <a:r>
              <a:rPr lang="en-US" sz="1600" dirty="0">
                <a:solidFill>
                  <a:schemeClr val="tx1"/>
                </a:solidFill>
                <a:latin typeface="Open Sans" charset="0"/>
                <a:ea typeface="Open Sans" charset="0"/>
                <a:cs typeface="Open Sans" charset="0"/>
              </a:rPr>
              <a:t>1)  Texas public school districts, charter schools, and Education Service Centers may reproduce and use copies of the Materials and Related Materials for the districts’ and schools’ educational use without obtaining permission from TEA.</a:t>
            </a:r>
          </a:p>
          <a:p>
            <a:pPr marL="457200" indent="-277813">
              <a:lnSpc>
                <a:spcPct val="100000"/>
              </a:lnSpc>
              <a:buNone/>
            </a:pPr>
            <a:r>
              <a:rPr lang="en-US" sz="1600" dirty="0">
                <a:solidFill>
                  <a:schemeClr val="tx1"/>
                </a:solidFill>
                <a:latin typeface="Open Sans" charset="0"/>
                <a:ea typeface="Open Sans" charset="0"/>
                <a:cs typeface="Open Sans" charset="0"/>
              </a:rPr>
              <a:t>2)  Residents of the state of Texas may reproduce and use copies of the Materials and Related Materials for individual personal use only, without obtaining written permission of TEA.</a:t>
            </a:r>
          </a:p>
          <a:p>
            <a:pPr marL="457200" indent="-277813">
              <a:lnSpc>
                <a:spcPct val="100000"/>
              </a:lnSpc>
              <a:buNone/>
            </a:pPr>
            <a:r>
              <a:rPr lang="en-US" sz="1600" dirty="0">
                <a:solidFill>
                  <a:schemeClr val="tx1"/>
                </a:solidFill>
                <a:latin typeface="Open Sans" charset="0"/>
                <a:ea typeface="Open Sans" charset="0"/>
                <a:cs typeface="Open Sans" charset="0"/>
              </a:rPr>
              <a:t>3)  Any portion reproduced must be reproduced in its entirety and remain unedited, unaltered and unchanged in any way.</a:t>
            </a:r>
          </a:p>
          <a:p>
            <a:pPr marL="457200" indent="-277813">
              <a:lnSpc>
                <a:spcPct val="100000"/>
              </a:lnSpc>
              <a:buNone/>
            </a:pPr>
            <a:r>
              <a:rPr lang="en-US" sz="1600" dirty="0">
                <a:solidFill>
                  <a:schemeClr val="tx1"/>
                </a:solidFill>
                <a:latin typeface="Open Sans" charset="0"/>
                <a:ea typeface="Open Sans" charset="0"/>
                <a:cs typeface="Open Sans" charset="0"/>
              </a:rPr>
              <a:t>4)  No monetary charge can be made for the reproduced materials or any document containing them; however, a reasonable charge to cover only the cost of reproduction and distribution may be charged.</a:t>
            </a:r>
          </a:p>
          <a:p>
            <a:pPr marL="0" indent="0">
              <a:lnSpc>
                <a:spcPct val="100000"/>
              </a:lnSpc>
              <a:buNone/>
            </a:pPr>
            <a:r>
              <a:rPr lang="en-US" sz="1600" dirty="0">
                <a:solidFill>
                  <a:schemeClr val="tx1"/>
                </a:solidFill>
                <a:latin typeface="Open Sans" charset="0"/>
                <a:ea typeface="Open Sans" charset="0"/>
                <a:cs typeface="Open Sans" charset="0"/>
              </a:rPr>
              <a:t>Private entities or persons located in Texas that are </a:t>
            </a:r>
            <a:r>
              <a:rPr lang="en-US" sz="1600" b="1" dirty="0">
                <a:solidFill>
                  <a:schemeClr val="tx1"/>
                </a:solidFill>
                <a:latin typeface="Open Sans" charset="0"/>
                <a:ea typeface="Open Sans" charset="0"/>
                <a:cs typeface="Open Sans" charset="0"/>
              </a:rPr>
              <a:t>not</a:t>
            </a:r>
            <a:r>
              <a:rPr lang="en-US" sz="1600" dirty="0">
                <a:solidFill>
                  <a:schemeClr val="tx1"/>
                </a:solidFill>
                <a:latin typeface="Open Sans" charset="0"/>
                <a:ea typeface="Open Sans" charset="0"/>
                <a:cs typeface="Open Sans" charset="0"/>
              </a:rPr>
              <a:t> Texas public school districts, Texas Education Service Centers, or Texas charter schools or any entity, whether public or private, educational or non-educational, located </a:t>
            </a:r>
            <a:r>
              <a:rPr lang="en-US" sz="1600" b="1" dirty="0">
                <a:solidFill>
                  <a:schemeClr val="tx1"/>
                </a:solidFill>
                <a:latin typeface="Open Sans" charset="0"/>
                <a:ea typeface="Open Sans" charset="0"/>
                <a:cs typeface="Open Sans" charset="0"/>
              </a:rPr>
              <a:t>outside the state of Texas</a:t>
            </a:r>
            <a:r>
              <a:rPr lang="en-US" sz="1600" dirty="0">
                <a:solidFill>
                  <a:schemeClr val="tx1"/>
                </a:solidFill>
                <a:latin typeface="Open Sans" charset="0"/>
                <a:ea typeface="Open Sans" charset="0"/>
                <a:cs typeface="Open Sans" charset="0"/>
              </a:rPr>
              <a:t> </a:t>
            </a:r>
            <a:r>
              <a:rPr lang="en-US" sz="1600" i="1" dirty="0">
                <a:solidFill>
                  <a:schemeClr val="tx1"/>
                </a:solidFill>
                <a:latin typeface="Open Sans" charset="0"/>
                <a:ea typeface="Open Sans" charset="0"/>
                <a:cs typeface="Open Sans" charset="0"/>
              </a:rPr>
              <a:t>MUST</a:t>
            </a:r>
            <a:r>
              <a:rPr lang="en-US" sz="1600" dirty="0">
                <a:solidFill>
                  <a:schemeClr val="tx1"/>
                </a:solidFill>
                <a:latin typeface="Open Sans" charset="0"/>
                <a:ea typeface="Open Sans" charset="0"/>
                <a:cs typeface="Open Sans" charset="0"/>
              </a:rPr>
              <a:t> obtain written approval from TEA and will be required to enter into a license agreement that may involve the payment of a licensing fee or a royalty.</a:t>
            </a:r>
          </a:p>
          <a:p>
            <a:pPr marL="0" indent="0">
              <a:lnSpc>
                <a:spcPct val="100000"/>
              </a:lnSpc>
              <a:buNone/>
            </a:pPr>
            <a:r>
              <a:rPr lang="en-US" sz="1600" dirty="0">
                <a:solidFill>
                  <a:schemeClr val="tx1"/>
                </a:solidFill>
                <a:latin typeface="Open Sans" charset="0"/>
                <a:ea typeface="Open Sans" charset="0"/>
                <a:cs typeface="Open Sans" charset="0"/>
              </a:rPr>
              <a:t>For information contact: Office of Copyrights, Trademarks, License Agreements, and Royalties, Texas Education Agency, 1701 N. Congress Ave., Austin, TX  78701-1494; phone 512-463-7004; email: </a:t>
            </a:r>
            <a:r>
              <a:rPr lang="en-US" sz="1600" dirty="0">
                <a:solidFill>
                  <a:schemeClr val="tx1"/>
                </a:solidFill>
                <a:latin typeface="Open Sans" charset="0"/>
                <a:ea typeface="Open Sans" charset="0"/>
                <a:cs typeface="Open Sans" charset="0"/>
                <a:hlinkClick r:id="rId2"/>
              </a:rPr>
              <a:t>copyrights@tea.state.tx.us</a:t>
            </a:r>
            <a:r>
              <a:rPr lang="en-US" sz="1600" dirty="0">
                <a:solidFill>
                  <a:schemeClr val="tx1"/>
                </a:solidFill>
                <a:latin typeface="Open Sans" charset="0"/>
                <a:ea typeface="Open Sans" charset="0"/>
                <a:cs typeface="Open Sans" charset="0"/>
              </a:rPr>
              <a:t>.</a:t>
            </a:r>
          </a:p>
          <a:p>
            <a:pPr>
              <a:lnSpc>
                <a:spcPct val="100000"/>
              </a:lnSpc>
            </a:pPr>
            <a:endParaRPr lang="en-US" sz="1600" dirty="0">
              <a:solidFill>
                <a:schemeClr val="tx1"/>
              </a:solidFill>
              <a:latin typeface="Open Sans" charset="0"/>
              <a:ea typeface="Open Sans" charset="0"/>
              <a:cs typeface="Open Sans" charset="0"/>
            </a:endParaRPr>
          </a:p>
        </p:txBody>
      </p:sp>
      <p:sp>
        <p:nvSpPr>
          <p:cNvPr id="5" name="TextBox 4"/>
          <p:cNvSpPr txBox="1"/>
          <p:nvPr userDrawn="1"/>
        </p:nvSpPr>
        <p:spPr>
          <a:xfrm>
            <a:off x="623456" y="706581"/>
            <a:ext cx="10058400" cy="646331"/>
          </a:xfrm>
          <a:prstGeom prst="rect">
            <a:avLst/>
          </a:prstGeom>
          <a:noFill/>
        </p:spPr>
        <p:txBody>
          <a:bodyPr wrap="square" rtlCol="0">
            <a:spAutoFit/>
          </a:bodyPr>
          <a:lstStyle/>
          <a:p>
            <a:r>
              <a:rPr lang="en-US" sz="3600" b="1" i="0" dirty="0">
                <a:solidFill>
                  <a:schemeClr val="accent2"/>
                </a:solidFill>
                <a:latin typeface="Open Sans SemiBold" charset="0"/>
                <a:ea typeface="Open Sans SemiBold" charset="0"/>
                <a:cs typeface="Open Sans SemiBold" charset="0"/>
              </a:rPr>
              <a:t>Copyright © Texas Education Agency, 2017.</a:t>
            </a:r>
          </a:p>
        </p:txBody>
      </p:sp>
      <p:pic>
        <p:nvPicPr>
          <p:cNvPr id="6" name="Picture 5">
            <a:extLst>
              <a:ext uri="{FF2B5EF4-FFF2-40B4-BE49-F238E27FC236}">
                <a16:creationId xmlns:a16="http://schemas.microsoft.com/office/drawing/2014/main" id="{1083239B-B405-4CCF-BA69-EEF0AD0F28E3}"/>
              </a:ext>
            </a:extLst>
          </p:cNvPr>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198479" y="6141784"/>
            <a:ext cx="603250" cy="316865"/>
          </a:xfrm>
          <a:prstGeom prst="rect">
            <a:avLst/>
          </a:prstGeom>
          <a:noFill/>
        </p:spPr>
      </p:pic>
    </p:spTree>
    <p:extLst>
      <p:ext uri="{BB962C8B-B14F-4D97-AF65-F5344CB8AC3E}">
        <p14:creationId xmlns:p14="http://schemas.microsoft.com/office/powerpoint/2010/main" val="1227328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TE - Standard Tex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baseline="0"/>
            </a:lvl1pPr>
          </a:lstStyle>
          <a:p>
            <a:r>
              <a:rPr lang="en-US" dirty="0"/>
              <a:t>Click to edit Master title style</a:t>
            </a:r>
          </a:p>
        </p:txBody>
      </p:sp>
      <p:sp>
        <p:nvSpPr>
          <p:cNvPr id="12" name="Content Placeholder 2"/>
          <p:cNvSpPr>
            <a:spLocks noGrp="1"/>
          </p:cNvSpPr>
          <p:nvPr>
            <p:ph sz="half" idx="1" hasCustomPrompt="1"/>
          </p:nvPr>
        </p:nvSpPr>
        <p:spPr>
          <a:xfrm>
            <a:off x="740664" y="1420420"/>
            <a:ext cx="11055750"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600"/>
            </a:lvl3pPr>
            <a:lvl4pPr marL="914400">
              <a:lnSpc>
                <a:spcPct val="100000"/>
              </a:lnSpc>
              <a:buClr>
                <a:schemeClr val="accent2"/>
              </a:buClr>
              <a:defRPr sz="2400"/>
            </a:lvl4pPr>
            <a:lvl5pPr marL="1143000">
              <a:lnSpc>
                <a:spcPct val="100000"/>
              </a:lnSpc>
              <a:buClr>
                <a:schemeClr val="accent2"/>
              </a:buClr>
              <a:defRPr sz="2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38304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TE - Two Text Columns">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a:lvl1pPr>
          </a:lstStyle>
          <a:p>
            <a:r>
              <a:rPr lang="en-US" dirty="0"/>
              <a:t>Click to edit Master title style</a:t>
            </a:r>
          </a:p>
        </p:txBody>
      </p:sp>
      <p:sp>
        <p:nvSpPr>
          <p:cNvPr id="12" name="Content Placeholder 2"/>
          <p:cNvSpPr>
            <a:spLocks noGrp="1"/>
          </p:cNvSpPr>
          <p:nvPr>
            <p:ph sz="half" idx="1" hasCustomPrompt="1"/>
          </p:nvPr>
        </p:nvSpPr>
        <p:spPr>
          <a:xfrm>
            <a:off x="740664" y="1420420"/>
            <a:ext cx="5328050"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p:cNvSpPr>
            <a:spLocks noGrp="1"/>
          </p:cNvSpPr>
          <p:nvPr>
            <p:ph sz="half" idx="10" hasCustomPrompt="1"/>
          </p:nvPr>
        </p:nvSpPr>
        <p:spPr>
          <a:xfrm>
            <a:off x="6477000" y="1420420"/>
            <a:ext cx="5328050"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TE - Half Text Half Blank">
    <p:spTree>
      <p:nvGrpSpPr>
        <p:cNvPr id="1" name=""/>
        <p:cNvGrpSpPr/>
        <p:nvPr/>
      </p:nvGrpSpPr>
      <p:grpSpPr>
        <a:xfrm>
          <a:off x="0" y="0"/>
          <a:ext cx="0" cy="0"/>
          <a:chOff x="0" y="0"/>
          <a:chExt cx="0" cy="0"/>
        </a:xfrm>
      </p:grpSpPr>
      <p:sp>
        <p:nvSpPr>
          <p:cNvPr id="2" name="Title 1"/>
          <p:cNvSpPr>
            <a:spLocks noGrp="1"/>
          </p:cNvSpPr>
          <p:nvPr>
            <p:ph type="title"/>
          </p:nvPr>
        </p:nvSpPr>
        <p:spPr>
          <a:xfrm>
            <a:off x="740528" y="407209"/>
            <a:ext cx="10059452" cy="876300"/>
          </a:xfrm>
        </p:spPr>
        <p:txBody>
          <a:bodyPr>
            <a:noAutofit/>
          </a:bodyPr>
          <a:lstStyle>
            <a:lvl1pPr>
              <a:defRPr sz="3600"/>
            </a:lvl1pPr>
          </a:lstStyle>
          <a:p>
            <a:r>
              <a:rPr lang="en-US" dirty="0"/>
              <a:t>Click to edit Master title style</a:t>
            </a:r>
          </a:p>
        </p:txBody>
      </p:sp>
      <p:sp>
        <p:nvSpPr>
          <p:cNvPr id="12" name="Content Placeholder 2"/>
          <p:cNvSpPr>
            <a:spLocks noGrp="1"/>
          </p:cNvSpPr>
          <p:nvPr>
            <p:ph sz="half" idx="1" hasCustomPrompt="1"/>
          </p:nvPr>
        </p:nvSpPr>
        <p:spPr>
          <a:xfrm>
            <a:off x="737881" y="1420420"/>
            <a:ext cx="5354944"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TE - Quote and Text">
    <p:spTree>
      <p:nvGrpSpPr>
        <p:cNvPr id="1" name=""/>
        <p:cNvGrpSpPr/>
        <p:nvPr/>
      </p:nvGrpSpPr>
      <p:grpSpPr>
        <a:xfrm>
          <a:off x="0" y="0"/>
          <a:ext cx="0" cy="0"/>
          <a:chOff x="0" y="0"/>
          <a:chExt cx="0" cy="0"/>
        </a:xfrm>
      </p:grpSpPr>
      <p:sp>
        <p:nvSpPr>
          <p:cNvPr id="2" name="Title 1"/>
          <p:cNvSpPr>
            <a:spLocks noGrp="1"/>
          </p:cNvSpPr>
          <p:nvPr>
            <p:ph type="title"/>
          </p:nvPr>
        </p:nvSpPr>
        <p:spPr>
          <a:xfrm>
            <a:off x="727081" y="407209"/>
            <a:ext cx="10059452" cy="876300"/>
          </a:xfrm>
        </p:spPr>
        <p:txBody>
          <a:bodyPr>
            <a:noAutofit/>
          </a:bodyPr>
          <a:lstStyle>
            <a:lvl1pPr>
              <a:defRPr sz="3600"/>
            </a:lvl1pPr>
          </a:lstStyle>
          <a:p>
            <a:r>
              <a:rPr lang="en-US" dirty="0"/>
              <a:t>Click to edit Master title style</a:t>
            </a:r>
          </a:p>
        </p:txBody>
      </p:sp>
      <p:sp>
        <p:nvSpPr>
          <p:cNvPr id="12" name="Content Placeholder 2"/>
          <p:cNvSpPr>
            <a:spLocks noGrp="1"/>
          </p:cNvSpPr>
          <p:nvPr>
            <p:ph sz="half" idx="1" hasCustomPrompt="1"/>
          </p:nvPr>
        </p:nvSpPr>
        <p:spPr>
          <a:xfrm>
            <a:off x="6470650" y="1420420"/>
            <a:ext cx="5349874" cy="4734318"/>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2"/>
          <p:cNvSpPr>
            <a:spLocks noGrp="1"/>
          </p:cNvSpPr>
          <p:nvPr>
            <p:ph sz="half" idx="10" hasCustomPrompt="1"/>
          </p:nvPr>
        </p:nvSpPr>
        <p:spPr>
          <a:xfrm>
            <a:off x="749300" y="1420420"/>
            <a:ext cx="5343525" cy="4554209"/>
          </a:xfrm>
          <a:prstGeom prst="rect">
            <a:avLst/>
          </a:prstGeom>
        </p:spPr>
        <p:txBody>
          <a:bodyPr lIns="365760" tIns="0" rIns="365760" bIns="0">
            <a:noAutofit/>
          </a:bodyPr>
          <a:lstStyle>
            <a:lvl1pPr marL="0" indent="0">
              <a:lnSpc>
                <a:spcPct val="100000"/>
              </a:lnSpc>
              <a:spcBef>
                <a:spcPts val="1000"/>
              </a:spcBef>
              <a:buFontTx/>
              <a:buNone/>
              <a:defRPr sz="2600"/>
            </a:lvl1pPr>
            <a:lvl2pPr marL="342900" indent="-342900" algn="r">
              <a:lnSpc>
                <a:spcPct val="100000"/>
              </a:lnSpc>
              <a:spcBef>
                <a:spcPts val="1000"/>
              </a:spcBef>
              <a:buClr>
                <a:schemeClr val="accent1"/>
              </a:buClr>
              <a:buFont typeface=".AppleSystemUIFont" charset="-120"/>
              <a:buChar char="–"/>
              <a:tabLst/>
              <a:defRPr sz="2600">
                <a:solidFill>
                  <a:schemeClr val="accent1"/>
                </a:solidFill>
              </a:defRPr>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TE - Text Callout and Text">
    <p:spTree>
      <p:nvGrpSpPr>
        <p:cNvPr id="1" name=""/>
        <p:cNvGrpSpPr/>
        <p:nvPr/>
      </p:nvGrpSpPr>
      <p:grpSpPr>
        <a:xfrm>
          <a:off x="0" y="0"/>
          <a:ext cx="0" cy="0"/>
          <a:chOff x="0" y="0"/>
          <a:chExt cx="0" cy="0"/>
        </a:xfrm>
      </p:grpSpPr>
      <p:sp>
        <p:nvSpPr>
          <p:cNvPr id="12" name="Content Placeholder 2"/>
          <p:cNvSpPr>
            <a:spLocks noGrp="1"/>
          </p:cNvSpPr>
          <p:nvPr>
            <p:ph sz="half" idx="1" hasCustomPrompt="1"/>
          </p:nvPr>
        </p:nvSpPr>
        <p:spPr>
          <a:xfrm>
            <a:off x="764775" y="752167"/>
            <a:ext cx="4603638" cy="5314080"/>
          </a:xfrm>
          <a:prstGeom prst="rect">
            <a:avLst/>
          </a:prstGeom>
        </p:spPr>
        <p:txBody>
          <a:bodyPr lIns="0" tIns="0" rIns="0" bIns="0" anchor="ctr" anchorCtr="0">
            <a:noAutofit/>
          </a:bodyPr>
          <a:lstStyle>
            <a:lvl1pPr marL="0" indent="0" algn="ctr">
              <a:lnSpc>
                <a:spcPct val="100000"/>
              </a:lnSpc>
              <a:spcBef>
                <a:spcPts val="1000"/>
              </a:spcBef>
              <a:buFontTx/>
              <a:buNone/>
              <a:defRPr sz="4600">
                <a:solidFill>
                  <a:schemeClr val="tx2"/>
                </a:solidFill>
              </a:defRPr>
            </a:lvl1pPr>
            <a:lvl2pPr marL="0" indent="0" algn="ctr">
              <a:lnSpc>
                <a:spcPct val="100000"/>
              </a:lnSpc>
              <a:spcBef>
                <a:spcPts val="1000"/>
              </a:spcBef>
              <a:buClr>
                <a:schemeClr val="accent1"/>
              </a:buClr>
              <a:buFontTx/>
              <a:buNone/>
              <a:tabLst/>
              <a:defRPr sz="2600">
                <a:solidFill>
                  <a:schemeClr val="accent2"/>
                </a:solidFill>
              </a:defRPr>
            </a:lvl2pPr>
            <a:lvl3pPr marL="685800">
              <a:lnSpc>
                <a:spcPct val="100000"/>
              </a:lnSpc>
              <a:buClr>
                <a:schemeClr val="accent2"/>
              </a:buClr>
              <a:defRPr sz="2200"/>
            </a:lvl3pPr>
            <a:lvl4pPr marL="914400">
              <a:lnSpc>
                <a:spcPct val="100000"/>
              </a:lnSpc>
              <a:buClr>
                <a:schemeClr val="accent2"/>
              </a:buClr>
              <a:defRPr sz="2000"/>
            </a:lvl4pPr>
            <a:lvl5pPr marL="1143000">
              <a:lnSpc>
                <a:spcPct val="100000"/>
              </a:lnSpc>
              <a:buClr>
                <a:schemeClr val="accent2"/>
              </a:buClr>
              <a:defRPr/>
            </a:lvl5pPr>
          </a:lstStyle>
          <a:p>
            <a:pPr lvl="0"/>
            <a:r>
              <a:rPr lang="en-US" dirty="0"/>
              <a:t>Edit Master text styles</a:t>
            </a:r>
          </a:p>
          <a:p>
            <a:pPr lvl="1"/>
            <a:r>
              <a:rPr lang="en-US" dirty="0"/>
              <a:t>Second level</a:t>
            </a:r>
          </a:p>
        </p:txBody>
      </p:sp>
      <p:sp>
        <p:nvSpPr>
          <p:cNvPr id="7" name="Content Placeholder 2"/>
          <p:cNvSpPr>
            <a:spLocks noGrp="1"/>
          </p:cNvSpPr>
          <p:nvPr>
            <p:ph sz="half" idx="10" hasCustomPrompt="1"/>
          </p:nvPr>
        </p:nvSpPr>
        <p:spPr>
          <a:xfrm>
            <a:off x="5733230" y="771491"/>
            <a:ext cx="5349874" cy="5304844"/>
          </a:xfrm>
          <a:prstGeom prst="rect">
            <a:avLst/>
          </a:prstGeom>
        </p:spPr>
        <p:txBody>
          <a:bodyPr lIns="0" tIns="0" rIns="0" bIns="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TE - Boxed Text Callout and Text">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b="1" i="0" spc="-60" baseline="0">
                <a:latin typeface="Open Sans SemiBold" charset="0"/>
                <a:ea typeface="Open Sans SemiBold" charset="0"/>
                <a:cs typeface="Open Sans SemiBold" charset="0"/>
              </a:defRPr>
            </a:lvl1pPr>
          </a:lstStyle>
          <a:p>
            <a:r>
              <a:rPr lang="en-US" dirty="0"/>
              <a:t>Click to edit Master title style</a:t>
            </a:r>
          </a:p>
        </p:txBody>
      </p:sp>
      <p:sp>
        <p:nvSpPr>
          <p:cNvPr id="12" name="Content Placeholder 2"/>
          <p:cNvSpPr>
            <a:spLocks noGrp="1"/>
          </p:cNvSpPr>
          <p:nvPr>
            <p:ph sz="half" idx="1" hasCustomPrompt="1"/>
          </p:nvPr>
        </p:nvSpPr>
        <p:spPr>
          <a:xfrm>
            <a:off x="4565649" y="1478280"/>
            <a:ext cx="7254875" cy="3916680"/>
          </a:xfrm>
          <a:prstGeom prst="rect">
            <a:avLst/>
          </a:prstGeom>
        </p:spPr>
        <p:txBody>
          <a:bodyPr lIns="0" tIns="0" rIns="0" bIns="0" anchor="t" anchorCtr="0">
            <a:noAutofit/>
          </a:bodyPr>
          <a:lstStyle>
            <a:lvl1pPr marL="0" indent="0">
              <a:lnSpc>
                <a:spcPct val="100000"/>
              </a:lnSpc>
              <a:spcBef>
                <a:spcPts val="1000"/>
              </a:spcBef>
              <a:buFontTx/>
              <a:buNone/>
              <a:defRPr sz="2600"/>
            </a:lvl1pPr>
            <a:lvl2pPr marL="342900" indent="-342900">
              <a:lnSpc>
                <a:spcPct val="100000"/>
              </a:lnSpc>
              <a:spcBef>
                <a:spcPts val="1000"/>
              </a:spcBef>
              <a:buClr>
                <a:schemeClr val="accent1"/>
              </a:buClr>
              <a:buFont typeface=".AppleSystemUIFont" charset="-120"/>
              <a:buChar char="&gt;"/>
              <a:tabLst/>
              <a:defRPr sz="2600"/>
            </a:lvl2pPr>
            <a:lvl3pPr marL="685800">
              <a:lnSpc>
                <a:spcPct val="100000"/>
              </a:lnSpc>
              <a:buClr>
                <a:schemeClr val="accent2"/>
              </a:buClr>
              <a:defRPr sz="2400"/>
            </a:lvl3pPr>
            <a:lvl4pPr marL="914400">
              <a:lnSpc>
                <a:spcPct val="100000"/>
              </a:lnSpc>
              <a:buClr>
                <a:schemeClr val="accent2"/>
              </a:buClr>
              <a:defRPr sz="2200"/>
            </a:lvl4pPr>
            <a:lvl5pPr marL="1143000">
              <a:lnSpc>
                <a:spcPct val="100000"/>
              </a:lnSpc>
              <a:buClr>
                <a:schemeClr val="accent2"/>
              </a:buClr>
              <a:defRPr sz="20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ounded Rectangle 3"/>
          <p:cNvSpPr/>
          <p:nvPr userDrawn="1"/>
        </p:nvSpPr>
        <p:spPr>
          <a:xfrm>
            <a:off x="742952" y="1479885"/>
            <a:ext cx="3429634" cy="3341906"/>
          </a:xfrm>
          <a:prstGeom prst="roundRect">
            <a:avLst>
              <a:gd name="adj" fmla="val 5220"/>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5" name="Text Placeholder 5"/>
          <p:cNvSpPr>
            <a:spLocks noGrp="1"/>
          </p:cNvSpPr>
          <p:nvPr>
            <p:ph type="body" sz="quarter" idx="10"/>
          </p:nvPr>
        </p:nvSpPr>
        <p:spPr>
          <a:xfrm>
            <a:off x="1046165" y="1768644"/>
            <a:ext cx="2823209" cy="2761004"/>
          </a:xfrm>
          <a:prstGeom prst="rect">
            <a:avLst/>
          </a:prstGeom>
        </p:spPr>
        <p:txBody>
          <a:bodyPr lIns="0" tIns="0" rIns="0" bIns="0" anchor="ctr" anchorCtr="0">
            <a:noAutofit/>
          </a:bodyPr>
          <a:lstStyle>
            <a:lvl1pPr marL="0" indent="0" algn="ctr">
              <a:buFontTx/>
              <a:buNone/>
              <a:defRPr sz="4000">
                <a:solidFill>
                  <a:schemeClr val="accent1"/>
                </a:solidFill>
              </a:defRPr>
            </a:lvl1pPr>
          </a:lstStyle>
          <a:p>
            <a:pPr lvl="0"/>
            <a:r>
              <a:rPr lang="en-US" dirty="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TE - Three Boxes Filled">
    <p:spTree>
      <p:nvGrpSpPr>
        <p:cNvPr id="1" name=""/>
        <p:cNvGrpSpPr/>
        <p:nvPr/>
      </p:nvGrpSpPr>
      <p:grpSpPr>
        <a:xfrm>
          <a:off x="0" y="0"/>
          <a:ext cx="0" cy="0"/>
          <a:chOff x="0" y="0"/>
          <a:chExt cx="0" cy="0"/>
        </a:xfrm>
      </p:grpSpPr>
      <p:sp>
        <p:nvSpPr>
          <p:cNvPr id="2" name="Title 1"/>
          <p:cNvSpPr>
            <a:spLocks noGrp="1"/>
          </p:cNvSpPr>
          <p:nvPr>
            <p:ph type="title"/>
          </p:nvPr>
        </p:nvSpPr>
        <p:spPr>
          <a:xfrm>
            <a:off x="740664" y="407209"/>
            <a:ext cx="10059452" cy="876300"/>
          </a:xfrm>
        </p:spPr>
        <p:txBody>
          <a:bodyPr>
            <a:noAutofit/>
          </a:bodyPr>
          <a:lstStyle>
            <a:lvl1pPr>
              <a:defRPr sz="3600" b="1" i="0" spc="-60" baseline="0">
                <a:latin typeface="Open Sans SemiBold" charset="0"/>
                <a:ea typeface="Open Sans SemiBold" charset="0"/>
                <a:cs typeface="Open Sans SemiBold" charset="0"/>
              </a:defRPr>
            </a:lvl1pPr>
          </a:lstStyle>
          <a:p>
            <a:r>
              <a:rPr lang="en-US" dirty="0"/>
              <a:t>Click to edit Master title style</a:t>
            </a:r>
          </a:p>
        </p:txBody>
      </p:sp>
      <p:sp>
        <p:nvSpPr>
          <p:cNvPr id="4" name="Rounded Rectangle 3"/>
          <p:cNvSpPr/>
          <p:nvPr userDrawn="1"/>
        </p:nvSpPr>
        <p:spPr>
          <a:xfrm>
            <a:off x="742952" y="1479884"/>
            <a:ext cx="3429634" cy="3838875"/>
          </a:xfrm>
          <a:prstGeom prst="roundRect">
            <a:avLst>
              <a:gd name="adj" fmla="val 522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5" name="Text Placeholder 5"/>
          <p:cNvSpPr>
            <a:spLocks noGrp="1"/>
          </p:cNvSpPr>
          <p:nvPr>
            <p:ph type="body" sz="quarter" idx="10"/>
          </p:nvPr>
        </p:nvSpPr>
        <p:spPr bwMode="white">
          <a:xfrm>
            <a:off x="1046165" y="1768644"/>
            <a:ext cx="2823209" cy="3260556"/>
          </a:xfrm>
          <a:prstGeom prst="rect">
            <a:avLst/>
          </a:prstGeom>
        </p:spPr>
        <p:txBody>
          <a:bodyPr lIns="0" tIns="0" rIns="0" bIns="0" anchor="ctr" anchorCtr="0">
            <a:noAutofit/>
          </a:bodyPr>
          <a:lstStyle>
            <a:lvl1pPr marL="0" indent="0" algn="ctr">
              <a:buFontTx/>
              <a:buNone/>
              <a:defRPr sz="3600">
                <a:solidFill>
                  <a:schemeClr val="bg1"/>
                </a:solidFill>
              </a:defRPr>
            </a:lvl1pPr>
          </a:lstStyle>
          <a:p>
            <a:pPr lvl="0"/>
            <a:r>
              <a:rPr lang="en-US" dirty="0"/>
              <a:t>Click to edit Master text styles</a:t>
            </a:r>
          </a:p>
        </p:txBody>
      </p:sp>
      <p:sp>
        <p:nvSpPr>
          <p:cNvPr id="6" name="Rounded Rectangle 5"/>
          <p:cNvSpPr/>
          <p:nvPr userDrawn="1"/>
        </p:nvSpPr>
        <p:spPr>
          <a:xfrm>
            <a:off x="4573587" y="1479884"/>
            <a:ext cx="3429634" cy="3838875"/>
          </a:xfrm>
          <a:prstGeom prst="roundRect">
            <a:avLst>
              <a:gd name="adj" fmla="val 522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atin typeface="Open Sans" charset="0"/>
              <a:ea typeface="Open Sans" charset="0"/>
              <a:cs typeface="Open Sans" charset="0"/>
            </a:endParaRPr>
          </a:p>
        </p:txBody>
      </p:sp>
      <p:sp>
        <p:nvSpPr>
          <p:cNvPr id="7" name="Text Placeholder 5"/>
          <p:cNvSpPr>
            <a:spLocks noGrp="1"/>
          </p:cNvSpPr>
          <p:nvPr>
            <p:ph type="body" sz="quarter" idx="11"/>
          </p:nvPr>
        </p:nvSpPr>
        <p:spPr bwMode="white">
          <a:xfrm>
            <a:off x="4876800" y="1768644"/>
            <a:ext cx="2823209" cy="3260556"/>
          </a:xfrm>
          <a:prstGeom prst="rect">
            <a:avLst/>
          </a:prstGeom>
        </p:spPr>
        <p:txBody>
          <a:bodyPr lIns="0" tIns="0" rIns="0" bIns="0" anchor="ctr" anchorCtr="0">
            <a:noAutofit/>
          </a:bodyPr>
          <a:lstStyle>
            <a:lvl1pPr marL="0" indent="0" algn="ctr">
              <a:buFontTx/>
              <a:buNone/>
              <a:defRPr sz="3600">
                <a:solidFill>
                  <a:schemeClr val="bg1"/>
                </a:solidFill>
              </a:defRPr>
            </a:lvl1pPr>
          </a:lstStyle>
          <a:p>
            <a:pPr lvl="0"/>
            <a:r>
              <a:rPr lang="en-US" dirty="0"/>
              <a:t>Click to edit Master text styles</a:t>
            </a:r>
          </a:p>
        </p:txBody>
      </p:sp>
      <p:sp>
        <p:nvSpPr>
          <p:cNvPr id="8" name="Rounded Rectangle 7"/>
          <p:cNvSpPr/>
          <p:nvPr userDrawn="1"/>
        </p:nvSpPr>
        <p:spPr>
          <a:xfrm>
            <a:off x="8383587" y="1479884"/>
            <a:ext cx="3429634" cy="3838875"/>
          </a:xfrm>
          <a:prstGeom prst="roundRect">
            <a:avLst>
              <a:gd name="adj" fmla="val 522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400" dirty="0">
              <a:ln>
                <a:solidFill>
                  <a:schemeClr val="bg1"/>
                </a:solidFill>
              </a:ln>
              <a:solidFill>
                <a:schemeClr val="tx2"/>
              </a:solidFill>
              <a:latin typeface="Open Sans" charset="0"/>
              <a:ea typeface="Open Sans" charset="0"/>
              <a:cs typeface="Open Sans" charset="0"/>
            </a:endParaRPr>
          </a:p>
        </p:txBody>
      </p:sp>
      <p:sp>
        <p:nvSpPr>
          <p:cNvPr id="9" name="Text Placeholder 5"/>
          <p:cNvSpPr>
            <a:spLocks noGrp="1"/>
          </p:cNvSpPr>
          <p:nvPr>
            <p:ph type="body" sz="quarter" idx="12"/>
          </p:nvPr>
        </p:nvSpPr>
        <p:spPr bwMode="white">
          <a:xfrm>
            <a:off x="8686800" y="1768644"/>
            <a:ext cx="2823209" cy="3260556"/>
          </a:xfrm>
          <a:prstGeom prst="rect">
            <a:avLst/>
          </a:prstGeom>
        </p:spPr>
        <p:txBody>
          <a:bodyPr lIns="0" tIns="0" rIns="0" bIns="0" anchor="ctr" anchorCtr="0">
            <a:noAutofit/>
          </a:bodyPr>
          <a:lstStyle>
            <a:lvl1pPr marL="0" indent="0" algn="ctr">
              <a:buFontTx/>
              <a:buNone/>
              <a:defRPr sz="3600">
                <a:solidFill>
                  <a:schemeClr val="bg1"/>
                </a:solidFill>
              </a:defRPr>
            </a:lvl1pPr>
          </a:lstStyle>
          <a:p>
            <a:pPr lvl="0"/>
            <a:r>
              <a:rPr lang="en-US" dirty="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image" Target="../media/image3.png"/><Relationship Id="rId5" Type="http://schemas.openxmlformats.org/officeDocument/2006/relationships/slideLayout" Target="../slideLayouts/slideLayout6.xml"/><Relationship Id="rId10" Type="http://schemas.openxmlformats.org/officeDocument/2006/relationships/theme" Target="../theme/theme2.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38179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0853740"/>
      </p:ext>
    </p:extLst>
  </p:cSld>
  <p:clrMap bg1="lt1" tx1="dk1" bg2="lt2" tx2="dk2" accent1="accent1" accent2="accent2" accent3="accent3" accent4="accent4" accent5="accent5" accent6="accent6" hlink="hlink" folHlink="folHlink"/>
  <p:sldLayoutIdLst>
    <p:sldLayoutId id="2147483749" r:id="rId1"/>
  </p:sldLayoutIdLst>
  <p:txStyles>
    <p:titleStyle>
      <a:lvl1pPr algn="l" defTabSz="914400" rtl="0" eaLnBrk="1" latinLnBrk="0" hangingPunct="1">
        <a:lnSpc>
          <a:spcPct val="90000"/>
        </a:lnSpc>
        <a:spcBef>
          <a:spcPct val="0"/>
        </a:spcBef>
        <a:buNone/>
        <a:defRPr sz="4400" kern="1200">
          <a:solidFill>
            <a:schemeClr val="tx1"/>
          </a:solidFill>
          <a:latin typeface="Open Sans"/>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38" userDrawn="1">
          <p15:clr>
            <a:srgbClr val="F26B43"/>
          </p15:clr>
        </p15:guide>
        <p15:guide id="2" pos="236" userDrawn="1">
          <p15:clr>
            <a:srgbClr val="F26B43"/>
          </p15:clr>
        </p15:guide>
        <p15:guide id="3" orient="horz" pos="2160">
          <p15:clr>
            <a:srgbClr val="F26B43"/>
          </p15:clr>
        </p15:guide>
        <p15:guide id="4" orient="horz" pos="264">
          <p15:clr>
            <a:srgbClr val="F26B43"/>
          </p15:clr>
        </p15:guide>
        <p15:guide id="5" pos="7450" userDrawn="1">
          <p15:clr>
            <a:srgbClr val="F26B43"/>
          </p15:clr>
        </p15:guide>
        <p15:guide id="6" orient="horz" pos="4056">
          <p15:clr>
            <a:srgbClr val="F26B43"/>
          </p15:clr>
        </p15:guide>
        <p15:guide id="7" pos="2722" userDrawn="1">
          <p15:clr>
            <a:srgbClr val="F26B43"/>
          </p15:clr>
        </p15:guide>
        <p15:guide id="8" pos="3718" userDrawn="1">
          <p15:clr>
            <a:srgbClr val="F26B43"/>
          </p15:clr>
        </p15:guide>
        <p15:guide id="13" pos="3958" userDrawn="1">
          <p15:clr>
            <a:srgbClr val="F26B43"/>
          </p15:clr>
        </p15:guide>
        <p15:guide id="14" pos="2484" userDrawn="1">
          <p15:clr>
            <a:srgbClr val="F26B43"/>
          </p15:clr>
        </p15:guide>
        <p15:guide id="15" pos="4968" userDrawn="1">
          <p15:clr>
            <a:srgbClr val="F26B43"/>
          </p15:clr>
        </p15:guide>
        <p15:guide id="16" pos="520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40664" y="407209"/>
            <a:ext cx="10081127" cy="876300"/>
          </a:xfrm>
          <a:prstGeom prst="rect">
            <a:avLst/>
          </a:prstGeom>
        </p:spPr>
        <p:txBody>
          <a:bodyPr vert="horz" lIns="0" tIns="0" rIns="0" bIns="0" rtlCol="0" anchor="b" anchorCtr="0">
            <a:noAutofit/>
          </a:bodyPr>
          <a:lstStyle/>
          <a:p>
            <a:r>
              <a:rPr lang="en-US" dirty="0"/>
              <a:t>Click to edit Master title style</a:t>
            </a:r>
          </a:p>
        </p:txBody>
      </p:sp>
      <p:sp>
        <p:nvSpPr>
          <p:cNvPr id="6" name="Rectangle 5"/>
          <p:cNvSpPr/>
          <p:nvPr userDrawn="1"/>
        </p:nvSpPr>
        <p:spPr>
          <a:xfrm>
            <a:off x="0" y="0"/>
            <a:ext cx="37490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1063557" y="209405"/>
            <a:ext cx="755278" cy="962170"/>
          </a:xfrm>
          <a:prstGeom prst="rect">
            <a:avLst/>
          </a:prstGeom>
        </p:spPr>
      </p:pic>
      <p:sp>
        <p:nvSpPr>
          <p:cNvPr id="10" name="Footer Placeholder 4"/>
          <p:cNvSpPr txBox="1">
            <a:spLocks/>
          </p:cNvSpPr>
          <p:nvPr userDrawn="1"/>
        </p:nvSpPr>
        <p:spPr>
          <a:xfrm>
            <a:off x="5615582" y="6511896"/>
            <a:ext cx="5903232" cy="292608"/>
          </a:xfrm>
          <a:prstGeom prst="rect">
            <a:avLst/>
          </a:prstGeom>
        </p:spPr>
        <p:txBody>
          <a:bodyPr vert="horz" lIns="0" tIns="0" rIns="0" bIns="0" rtlCol="0" anchor="ctr"/>
          <a:lstStyle>
            <a:defPPr>
              <a:defRPr lang="en-US"/>
            </a:defPPr>
            <a:lvl1pPr marL="0" algn="l"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900" kern="1200" dirty="0">
                <a:solidFill>
                  <a:schemeClr val="tx1"/>
                </a:solidFill>
                <a:effectLst/>
                <a:latin typeface="Open Sans" charset="0"/>
                <a:ea typeface="Open Sans" charset="0"/>
                <a:cs typeface="Open Sans" charset="0"/>
              </a:rPr>
              <a:t>Copyright © Texas Education Agency, 2017. All rights reserved.</a:t>
            </a:r>
          </a:p>
        </p:txBody>
      </p:sp>
      <p:sp>
        <p:nvSpPr>
          <p:cNvPr id="12" name="Slide Number Placeholder 5"/>
          <p:cNvSpPr txBox="1">
            <a:spLocks/>
          </p:cNvSpPr>
          <p:nvPr userDrawn="1"/>
        </p:nvSpPr>
        <p:spPr bwMode="white">
          <a:xfrm>
            <a:off x="11439643" y="6516860"/>
            <a:ext cx="385100" cy="293058"/>
          </a:xfrm>
          <a:prstGeom prst="rect">
            <a:avLst/>
          </a:prstGeom>
        </p:spPr>
        <p:txBody>
          <a:bodyPr vert="horz" lIns="0" tIns="0" rIns="0" bIns="0" rtlCol="0" anchor="ctr"/>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E608A8CB-4E2C-4D2E-96BC-30A48E4C4EB8}" type="slidenum">
              <a:rPr lang="en-US" sz="1050" b="1" i="0" smtClean="0">
                <a:solidFill>
                  <a:srgbClr val="C00000"/>
                </a:solidFill>
                <a:latin typeface="Open Sans SemiBold" charset="0"/>
                <a:ea typeface="Open Sans SemiBold" charset="0"/>
                <a:cs typeface="Open Sans SemiBold" charset="0"/>
              </a:rPr>
              <a:pPr algn="r"/>
              <a:t>‹#›</a:t>
            </a:fld>
            <a:endParaRPr lang="en-US" sz="1050" b="1" i="0" dirty="0">
              <a:solidFill>
                <a:srgbClr val="C00000"/>
              </a:solidFill>
              <a:latin typeface="Open Sans SemiBold" charset="0"/>
              <a:ea typeface="Open Sans SemiBold" charset="0"/>
              <a:cs typeface="Open Sans SemiBold" charset="0"/>
            </a:endParaRPr>
          </a:p>
        </p:txBody>
      </p:sp>
    </p:spTree>
    <p:extLst>
      <p:ext uri="{BB962C8B-B14F-4D97-AF65-F5344CB8AC3E}">
        <p14:creationId xmlns:p14="http://schemas.microsoft.com/office/powerpoint/2010/main" val="132817940"/>
      </p:ext>
    </p:extLst>
  </p:cSld>
  <p:clrMap bg1="lt1" tx1="dk1" bg2="lt2" tx2="dk2" accent1="accent1" accent2="accent2" accent3="accent3" accent4="accent4" accent5="accent5" accent6="accent6" hlink="hlink" folHlink="folHlink"/>
  <p:sldLayoutIdLst>
    <p:sldLayoutId id="2147483793" r:id="rId1"/>
    <p:sldLayoutId id="2147483781" r:id="rId2"/>
    <p:sldLayoutId id="2147483786" r:id="rId3"/>
    <p:sldLayoutId id="2147483787" r:id="rId4"/>
    <p:sldLayoutId id="2147483792" r:id="rId5"/>
    <p:sldLayoutId id="2147483788" r:id="rId6"/>
    <p:sldLayoutId id="2147483789" r:id="rId7"/>
    <p:sldLayoutId id="2147483790" r:id="rId8"/>
    <p:sldLayoutId id="2147483791" r:id="rId9"/>
  </p:sldLayoutIdLst>
  <p:txStyles>
    <p:titleStyle>
      <a:lvl1pPr algn="l" defTabSz="914400" rtl="0" eaLnBrk="1" latinLnBrk="0" hangingPunct="1">
        <a:lnSpc>
          <a:spcPct val="90000"/>
        </a:lnSpc>
        <a:spcBef>
          <a:spcPct val="0"/>
        </a:spcBef>
        <a:buNone/>
        <a:defRPr sz="3600" b="1" i="0" kern="1200" spc="-60" baseline="0">
          <a:solidFill>
            <a:schemeClr val="accent2"/>
          </a:solidFill>
          <a:latin typeface="Open Sans SemiBold" charset="0"/>
          <a:ea typeface="Open Sans SemiBold" charset="0"/>
          <a:cs typeface="Open Sans SemiBold"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876" userDrawn="1">
          <p15:clr>
            <a:srgbClr val="F26B43"/>
          </p15:clr>
        </p15:guide>
        <p15:guide id="3" orient="horz" pos="2160">
          <p15:clr>
            <a:srgbClr val="F26B43"/>
          </p15:clr>
        </p15:guide>
        <p15:guide id="4" orient="horz" pos="264">
          <p15:clr>
            <a:srgbClr val="F26B43"/>
          </p15:clr>
        </p15:guide>
        <p15:guide id="6" orient="horz" pos="3877" userDrawn="1">
          <p15:clr>
            <a:srgbClr val="F26B43"/>
          </p15:clr>
        </p15:guide>
        <p15:guide id="8" pos="2638" userDrawn="1">
          <p15:clr>
            <a:srgbClr val="F26B43"/>
          </p15:clr>
        </p15:guide>
        <p15:guide id="17" orient="horz" pos="738" userDrawn="1">
          <p15:clr>
            <a:srgbClr val="F26B43"/>
          </p15:clr>
        </p15:guide>
        <p15:guide id="18" pos="3838" userDrawn="1">
          <p15:clr>
            <a:srgbClr val="F26B43"/>
          </p15:clr>
        </p15:guide>
        <p15:guide id="19" pos="472" userDrawn="1">
          <p15:clr>
            <a:srgbClr val="F26B43"/>
          </p15:clr>
        </p15:guide>
        <p15:guide id="20" pos="7446" userDrawn="1">
          <p15:clr>
            <a:srgbClr val="F26B43"/>
          </p15:clr>
        </p15:guide>
        <p15:guide id="21" pos="4076" userDrawn="1">
          <p15:clr>
            <a:srgbClr val="F26B43"/>
          </p15:clr>
        </p15:guide>
        <p15:guide id="22" pos="3958" userDrawn="1">
          <p15:clr>
            <a:srgbClr val="F26B43"/>
          </p15:clr>
        </p15:guide>
        <p15:guide id="23" pos="5042" userDrawn="1">
          <p15:clr>
            <a:srgbClr val="F26B43"/>
          </p15:clr>
        </p15:guide>
        <p15:guide id="24" pos="5280" userDrawn="1">
          <p15:clr>
            <a:srgbClr val="F26B43"/>
          </p15:clr>
        </p15:guide>
        <p15:guide id="25" orient="horz" pos="4224"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Determine Nutrient Requirements of Horses</a:t>
            </a:r>
          </a:p>
          <a:p>
            <a:pPr lvl="1"/>
            <a:r>
              <a:rPr lang="en-US" dirty="0"/>
              <a:t>Equine Science</a:t>
            </a:r>
          </a:p>
          <a:p>
            <a:pPr lvl="1"/>
            <a:endParaRPr lang="en-US" dirty="0"/>
          </a:p>
        </p:txBody>
      </p:sp>
    </p:spTree>
    <p:extLst>
      <p:ext uri="{BB962C8B-B14F-4D97-AF65-F5344CB8AC3E}">
        <p14:creationId xmlns:p14="http://schemas.microsoft.com/office/powerpoint/2010/main" val="19945617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What Do We Feed</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a:xfrm>
            <a:off x="740664" y="1420420"/>
            <a:ext cx="8567796" cy="4734318"/>
          </a:xfrm>
        </p:spPr>
        <p:txBody>
          <a:bodyPr/>
          <a:lstStyle/>
          <a:p>
            <a:pPr lvl="1"/>
            <a:r>
              <a:rPr lang="en-US" dirty="0"/>
              <a:t>Most feeds we purchase are already balanced for adequate nutrition.</a:t>
            </a:r>
          </a:p>
          <a:p>
            <a:pPr lvl="1"/>
            <a:r>
              <a:rPr lang="en-US" dirty="0"/>
              <a:t>Typically horses also receive about 10% of their body weight in forage in the form of pasture grazing or hay.</a:t>
            </a:r>
          </a:p>
          <a:p>
            <a:pPr lvl="1"/>
            <a:r>
              <a:rPr lang="en-US" dirty="0"/>
              <a:t>We should be careful about adding supplements.  Just because they sound like a good idea does not mean they can’t hurt your horse.</a:t>
            </a:r>
          </a:p>
          <a:p>
            <a:pPr lvl="1"/>
            <a:r>
              <a:rPr lang="en-US" dirty="0"/>
              <a:t>A balanced ration has everything they need!</a:t>
            </a:r>
          </a:p>
          <a:p>
            <a:pPr lvl="1"/>
            <a:endParaRPr lang="en-US" dirty="0"/>
          </a:p>
        </p:txBody>
      </p:sp>
      <p:pic>
        <p:nvPicPr>
          <p:cNvPr id="4" name="Picture 3">
            <a:extLst>
              <a:ext uri="{FF2B5EF4-FFF2-40B4-BE49-F238E27FC236}">
                <a16:creationId xmlns:a16="http://schemas.microsoft.com/office/drawing/2014/main" id="{427AD15C-0106-4D03-B620-75704A63D6CD}"/>
              </a:ext>
            </a:extLst>
          </p:cNvPr>
          <p:cNvPicPr>
            <a:picLocks noChangeAspect="1"/>
          </p:cNvPicPr>
          <p:nvPr/>
        </p:nvPicPr>
        <p:blipFill>
          <a:blip r:embed="rId2"/>
          <a:stretch>
            <a:fillRect/>
          </a:stretch>
        </p:blipFill>
        <p:spPr>
          <a:xfrm>
            <a:off x="9041353" y="3335257"/>
            <a:ext cx="2472675" cy="2398420"/>
          </a:xfrm>
          <a:prstGeom prst="rect">
            <a:avLst/>
          </a:prstGeom>
        </p:spPr>
      </p:pic>
    </p:spTree>
    <p:extLst>
      <p:ext uri="{BB962C8B-B14F-4D97-AF65-F5344CB8AC3E}">
        <p14:creationId xmlns:p14="http://schemas.microsoft.com/office/powerpoint/2010/main" val="4763257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What is in my feed?</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Energy</a:t>
            </a:r>
          </a:p>
          <a:p>
            <a:pPr lvl="1"/>
            <a:r>
              <a:rPr lang="en-US" dirty="0"/>
              <a:t>Protein and Amino Acids</a:t>
            </a:r>
          </a:p>
          <a:p>
            <a:pPr lvl="1"/>
            <a:r>
              <a:rPr lang="en-US" dirty="0"/>
              <a:t>Minerals</a:t>
            </a:r>
          </a:p>
          <a:p>
            <a:pPr lvl="1"/>
            <a:r>
              <a:rPr lang="en-US" dirty="0"/>
              <a:t>Vitamins</a:t>
            </a:r>
          </a:p>
          <a:p>
            <a:pPr lvl="1"/>
            <a:r>
              <a:rPr lang="en-US" dirty="0"/>
              <a:t>Feed comes in different forms</a:t>
            </a:r>
          </a:p>
          <a:p>
            <a:pPr lvl="2"/>
            <a:r>
              <a:rPr lang="en-US" sz="2400" dirty="0"/>
              <a:t>Textured (sweet feed)</a:t>
            </a:r>
          </a:p>
          <a:p>
            <a:pPr lvl="2"/>
            <a:r>
              <a:rPr lang="en-US" sz="2400" dirty="0"/>
              <a:t>Pellets</a:t>
            </a:r>
          </a:p>
          <a:p>
            <a:pPr lvl="2"/>
            <a:r>
              <a:rPr lang="en-US" sz="2400" dirty="0" err="1"/>
              <a:t>Mulit</a:t>
            </a:r>
            <a:r>
              <a:rPr lang="en-US" sz="2400" dirty="0"/>
              <a:t>-particle</a:t>
            </a:r>
          </a:p>
          <a:p>
            <a:pPr lvl="2"/>
            <a:r>
              <a:rPr lang="en-US" sz="2400" dirty="0"/>
              <a:t>Chunks</a:t>
            </a:r>
          </a:p>
          <a:p>
            <a:pPr lvl="2"/>
            <a:r>
              <a:rPr lang="en-US" sz="2400" dirty="0"/>
              <a:t>Extruded (like dog food)</a:t>
            </a:r>
          </a:p>
          <a:p>
            <a:pPr lvl="1"/>
            <a:endParaRPr lang="en-US" dirty="0"/>
          </a:p>
        </p:txBody>
      </p:sp>
      <p:pic>
        <p:nvPicPr>
          <p:cNvPr id="4" name="Picture 3">
            <a:extLst>
              <a:ext uri="{FF2B5EF4-FFF2-40B4-BE49-F238E27FC236}">
                <a16:creationId xmlns:a16="http://schemas.microsoft.com/office/drawing/2014/main" id="{F0D7645A-E2DF-4992-870C-571D15AE3AF6}"/>
              </a:ext>
            </a:extLst>
          </p:cNvPr>
          <p:cNvPicPr>
            <a:picLocks noChangeAspect="1"/>
          </p:cNvPicPr>
          <p:nvPr/>
        </p:nvPicPr>
        <p:blipFill>
          <a:blip r:embed="rId2"/>
          <a:stretch>
            <a:fillRect/>
          </a:stretch>
        </p:blipFill>
        <p:spPr>
          <a:xfrm>
            <a:off x="7117893" y="2651101"/>
            <a:ext cx="3987995" cy="2748971"/>
          </a:xfrm>
          <a:prstGeom prst="rect">
            <a:avLst/>
          </a:prstGeom>
        </p:spPr>
      </p:pic>
    </p:spTree>
    <p:extLst>
      <p:ext uri="{BB962C8B-B14F-4D97-AF65-F5344CB8AC3E}">
        <p14:creationId xmlns:p14="http://schemas.microsoft.com/office/powerpoint/2010/main" val="8786125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Feed Tag Trivia</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a:xfrm>
            <a:off x="740664" y="1420420"/>
            <a:ext cx="7679709" cy="4734318"/>
          </a:xfrm>
        </p:spPr>
        <p:txBody>
          <a:bodyPr/>
          <a:lstStyle/>
          <a:p>
            <a:pPr lvl="1"/>
            <a:r>
              <a:rPr lang="en-US" dirty="0"/>
              <a:t>What is the percentage of protein in this feed?</a:t>
            </a:r>
          </a:p>
          <a:p>
            <a:pPr lvl="1"/>
            <a:r>
              <a:rPr lang="en-US" dirty="0"/>
              <a:t>What is the percentage of energy (hint:  FAT) in this feed?</a:t>
            </a:r>
          </a:p>
          <a:p>
            <a:pPr lvl="1"/>
            <a:r>
              <a:rPr lang="en-US" dirty="0"/>
              <a:t>What type of horses should receive this feed?</a:t>
            </a:r>
          </a:p>
          <a:p>
            <a:pPr lvl="1"/>
            <a:r>
              <a:rPr lang="en-US" dirty="0"/>
              <a:t>How much would I feed a 1000 pound horse at the maintenance level per day?</a:t>
            </a:r>
          </a:p>
          <a:p>
            <a:pPr lvl="1"/>
            <a:r>
              <a:rPr lang="en-US" dirty="0"/>
              <a:t>How much hay is recommended with this feed?  </a:t>
            </a:r>
          </a:p>
          <a:p>
            <a:pPr lvl="1"/>
            <a:r>
              <a:rPr lang="en-US" dirty="0"/>
              <a:t>If I am feeding a 1000 pound horse, how much hay would I feed per day?</a:t>
            </a:r>
          </a:p>
          <a:p>
            <a:pPr lvl="1"/>
            <a:endParaRPr lang="en-US" dirty="0"/>
          </a:p>
        </p:txBody>
      </p:sp>
      <p:pic>
        <p:nvPicPr>
          <p:cNvPr id="4" name="Picture 3">
            <a:extLst>
              <a:ext uri="{FF2B5EF4-FFF2-40B4-BE49-F238E27FC236}">
                <a16:creationId xmlns:a16="http://schemas.microsoft.com/office/drawing/2014/main" id="{2688A741-7702-46F4-A5B4-A1E1C952F709}"/>
              </a:ext>
            </a:extLst>
          </p:cNvPr>
          <p:cNvPicPr>
            <a:picLocks noChangeAspect="1"/>
          </p:cNvPicPr>
          <p:nvPr/>
        </p:nvPicPr>
        <p:blipFill>
          <a:blip r:embed="rId2"/>
          <a:stretch>
            <a:fillRect/>
          </a:stretch>
        </p:blipFill>
        <p:spPr>
          <a:xfrm>
            <a:off x="8547955" y="2743200"/>
            <a:ext cx="3255831" cy="2897792"/>
          </a:xfrm>
          <a:prstGeom prst="rect">
            <a:avLst/>
          </a:prstGeom>
        </p:spPr>
      </p:pic>
    </p:spTree>
    <p:extLst>
      <p:ext uri="{BB962C8B-B14F-4D97-AF65-F5344CB8AC3E}">
        <p14:creationId xmlns:p14="http://schemas.microsoft.com/office/powerpoint/2010/main" val="29502089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Feed Tag Trivia</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What is the percentage of protein in this feed?  </a:t>
            </a:r>
            <a:r>
              <a:rPr lang="en-US" dirty="0">
                <a:solidFill>
                  <a:srgbClr val="FF0000"/>
                </a:solidFill>
              </a:rPr>
              <a:t>14%</a:t>
            </a:r>
          </a:p>
          <a:p>
            <a:pPr lvl="1"/>
            <a:r>
              <a:rPr lang="en-US" dirty="0"/>
              <a:t>What is the percentage of energy (hint:  FAT) in this feed? </a:t>
            </a:r>
            <a:r>
              <a:rPr lang="en-US" dirty="0">
                <a:solidFill>
                  <a:srgbClr val="FF0000"/>
                </a:solidFill>
              </a:rPr>
              <a:t>7%</a:t>
            </a:r>
          </a:p>
          <a:p>
            <a:pPr lvl="1"/>
            <a:r>
              <a:rPr lang="en-US" dirty="0"/>
              <a:t>What type of horses should receive this feed?  </a:t>
            </a:r>
            <a:r>
              <a:rPr lang="en-US" dirty="0">
                <a:solidFill>
                  <a:srgbClr val="FF0000"/>
                </a:solidFill>
              </a:rPr>
              <a:t>Maintenance, performance, and breeding</a:t>
            </a:r>
          </a:p>
          <a:p>
            <a:pPr lvl="1"/>
            <a:endParaRPr lang="en-US" dirty="0"/>
          </a:p>
        </p:txBody>
      </p:sp>
      <p:pic>
        <p:nvPicPr>
          <p:cNvPr id="5" name="Picture 4">
            <a:extLst>
              <a:ext uri="{FF2B5EF4-FFF2-40B4-BE49-F238E27FC236}">
                <a16:creationId xmlns:a16="http://schemas.microsoft.com/office/drawing/2014/main" id="{A6EB80C8-793C-4707-9FEC-587C4D339098}"/>
              </a:ext>
            </a:extLst>
          </p:cNvPr>
          <p:cNvPicPr>
            <a:picLocks noChangeAspect="1"/>
          </p:cNvPicPr>
          <p:nvPr/>
        </p:nvPicPr>
        <p:blipFill>
          <a:blip r:embed="rId2"/>
          <a:stretch>
            <a:fillRect/>
          </a:stretch>
        </p:blipFill>
        <p:spPr>
          <a:xfrm>
            <a:off x="8065713" y="2971208"/>
            <a:ext cx="3730701" cy="3320441"/>
          </a:xfrm>
          <a:prstGeom prst="rect">
            <a:avLst/>
          </a:prstGeom>
        </p:spPr>
      </p:pic>
    </p:spTree>
    <p:extLst>
      <p:ext uri="{BB962C8B-B14F-4D97-AF65-F5344CB8AC3E}">
        <p14:creationId xmlns:p14="http://schemas.microsoft.com/office/powerpoint/2010/main" val="37416241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Feed Tag Trivia</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a:xfrm>
            <a:off x="740664" y="1420420"/>
            <a:ext cx="7238956" cy="4734318"/>
          </a:xfrm>
        </p:spPr>
        <p:txBody>
          <a:bodyPr/>
          <a:lstStyle/>
          <a:p>
            <a:pPr lvl="1"/>
            <a:r>
              <a:rPr lang="en-US" dirty="0"/>
              <a:t>How much would I feed a 1000 pound horse at the maintenance level per day?  </a:t>
            </a:r>
            <a:r>
              <a:rPr lang="en-US" dirty="0">
                <a:solidFill>
                  <a:srgbClr val="FF0000"/>
                </a:solidFill>
              </a:rPr>
              <a:t>(1000/100)x.25=2.5 </a:t>
            </a:r>
            <a:r>
              <a:rPr lang="en-US" dirty="0" err="1">
                <a:solidFill>
                  <a:srgbClr val="FF0000"/>
                </a:solidFill>
              </a:rPr>
              <a:t>Ibs</a:t>
            </a:r>
            <a:r>
              <a:rPr lang="en-US" dirty="0">
                <a:solidFill>
                  <a:srgbClr val="FF0000"/>
                </a:solidFill>
              </a:rPr>
              <a:t>/day</a:t>
            </a:r>
          </a:p>
          <a:p>
            <a:pPr lvl="1"/>
            <a:r>
              <a:rPr lang="en-US" dirty="0"/>
              <a:t>How much hay is recommended with this feed?  </a:t>
            </a:r>
            <a:r>
              <a:rPr lang="en-US" dirty="0">
                <a:solidFill>
                  <a:srgbClr val="FF0000"/>
                </a:solidFill>
              </a:rPr>
              <a:t>1 to 1.75 </a:t>
            </a:r>
            <a:r>
              <a:rPr lang="en-US" dirty="0" err="1">
                <a:solidFill>
                  <a:srgbClr val="FF0000"/>
                </a:solidFill>
              </a:rPr>
              <a:t>lbs</a:t>
            </a:r>
            <a:r>
              <a:rPr lang="en-US" dirty="0">
                <a:solidFill>
                  <a:srgbClr val="FF0000"/>
                </a:solidFill>
              </a:rPr>
              <a:t> per 100 </a:t>
            </a:r>
            <a:r>
              <a:rPr lang="en-US" dirty="0" err="1">
                <a:solidFill>
                  <a:srgbClr val="FF0000"/>
                </a:solidFill>
              </a:rPr>
              <a:t>lbs</a:t>
            </a:r>
            <a:r>
              <a:rPr lang="en-US" dirty="0">
                <a:solidFill>
                  <a:srgbClr val="FF0000"/>
                </a:solidFill>
              </a:rPr>
              <a:t> bodyweight daily</a:t>
            </a:r>
          </a:p>
          <a:p>
            <a:pPr lvl="1"/>
            <a:r>
              <a:rPr lang="en-US" dirty="0"/>
              <a:t>If I am feeding a 1000 pound horse, how much hay would I feed per day? </a:t>
            </a:r>
            <a:r>
              <a:rPr lang="en-US" dirty="0">
                <a:solidFill>
                  <a:srgbClr val="FF0000"/>
                </a:solidFill>
              </a:rPr>
              <a:t>10-17.5 </a:t>
            </a:r>
            <a:r>
              <a:rPr lang="en-US" dirty="0" err="1">
                <a:solidFill>
                  <a:srgbClr val="FF0000"/>
                </a:solidFill>
              </a:rPr>
              <a:t>lbs</a:t>
            </a:r>
            <a:r>
              <a:rPr lang="en-US" dirty="0">
                <a:solidFill>
                  <a:srgbClr val="FF0000"/>
                </a:solidFill>
              </a:rPr>
              <a:t> of hay per day</a:t>
            </a:r>
          </a:p>
          <a:p>
            <a:pPr lvl="1"/>
            <a:endParaRPr lang="en-US" dirty="0"/>
          </a:p>
        </p:txBody>
      </p:sp>
      <p:pic>
        <p:nvPicPr>
          <p:cNvPr id="5" name="Picture 4">
            <a:extLst>
              <a:ext uri="{FF2B5EF4-FFF2-40B4-BE49-F238E27FC236}">
                <a16:creationId xmlns:a16="http://schemas.microsoft.com/office/drawing/2014/main" id="{E68FA020-554A-43F6-8F46-282EA73F4564}"/>
              </a:ext>
            </a:extLst>
          </p:cNvPr>
          <p:cNvPicPr>
            <a:picLocks noChangeAspect="1"/>
          </p:cNvPicPr>
          <p:nvPr/>
        </p:nvPicPr>
        <p:blipFill>
          <a:blip r:embed="rId2"/>
          <a:stretch>
            <a:fillRect/>
          </a:stretch>
        </p:blipFill>
        <p:spPr>
          <a:xfrm>
            <a:off x="8413795" y="2807920"/>
            <a:ext cx="3449196" cy="3069894"/>
          </a:xfrm>
          <a:prstGeom prst="rect">
            <a:avLst/>
          </a:prstGeom>
        </p:spPr>
      </p:pic>
    </p:spTree>
    <p:extLst>
      <p:ext uri="{BB962C8B-B14F-4D97-AF65-F5344CB8AC3E}">
        <p14:creationId xmlns:p14="http://schemas.microsoft.com/office/powerpoint/2010/main" val="26760890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What to Feed</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High quality commercially mixed feed, </a:t>
            </a:r>
          </a:p>
          <a:p>
            <a:pPr lvl="1"/>
            <a:r>
              <a:rPr lang="en-US" dirty="0"/>
              <a:t>High quality pasture or hay,</a:t>
            </a:r>
          </a:p>
          <a:p>
            <a:pPr lvl="1"/>
            <a:r>
              <a:rPr lang="en-US" dirty="0"/>
              <a:t>We also need to be sure that there is an adequate supply of clean, fresh water</a:t>
            </a:r>
          </a:p>
          <a:p>
            <a:pPr lvl="1"/>
            <a:endParaRPr lang="en-US" dirty="0"/>
          </a:p>
        </p:txBody>
      </p:sp>
      <p:pic>
        <p:nvPicPr>
          <p:cNvPr id="4" name="Picture 3">
            <a:extLst>
              <a:ext uri="{FF2B5EF4-FFF2-40B4-BE49-F238E27FC236}">
                <a16:creationId xmlns:a16="http://schemas.microsoft.com/office/drawing/2014/main" id="{AA2627FE-45F2-4CA5-A6F2-CAA392B6929B}"/>
              </a:ext>
            </a:extLst>
          </p:cNvPr>
          <p:cNvPicPr>
            <a:picLocks noChangeAspect="1"/>
          </p:cNvPicPr>
          <p:nvPr/>
        </p:nvPicPr>
        <p:blipFill>
          <a:blip r:embed="rId2"/>
          <a:stretch>
            <a:fillRect/>
          </a:stretch>
        </p:blipFill>
        <p:spPr>
          <a:xfrm>
            <a:off x="4486481" y="3420071"/>
            <a:ext cx="3761414" cy="2606296"/>
          </a:xfrm>
          <a:prstGeom prst="rect">
            <a:avLst/>
          </a:prstGeom>
        </p:spPr>
      </p:pic>
    </p:spTree>
    <p:extLst>
      <p:ext uri="{BB962C8B-B14F-4D97-AF65-F5344CB8AC3E}">
        <p14:creationId xmlns:p14="http://schemas.microsoft.com/office/powerpoint/2010/main" val="15315282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Your Turn</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Write your own scenario for a horse you need to feed.  Include the following information about your horse in your scenario:</a:t>
            </a:r>
          </a:p>
          <a:p>
            <a:pPr lvl="2"/>
            <a:r>
              <a:rPr lang="en-US" sz="2400" dirty="0"/>
              <a:t>Age and use</a:t>
            </a:r>
          </a:p>
          <a:p>
            <a:pPr lvl="2"/>
            <a:r>
              <a:rPr lang="en-US" sz="2400" dirty="0"/>
              <a:t>Weight in pounds</a:t>
            </a:r>
          </a:p>
          <a:p>
            <a:pPr lvl="2"/>
            <a:r>
              <a:rPr lang="en-US" sz="2400" dirty="0"/>
              <a:t>Level of activity</a:t>
            </a:r>
          </a:p>
          <a:p>
            <a:pPr lvl="2"/>
            <a:r>
              <a:rPr lang="en-US" sz="2400" dirty="0"/>
              <a:t>Body Condition Score</a:t>
            </a:r>
          </a:p>
          <a:p>
            <a:pPr lvl="2"/>
            <a:r>
              <a:rPr lang="en-US" sz="2400" dirty="0"/>
              <a:t>Confinement, pasture, etc.</a:t>
            </a:r>
            <a:endParaRPr lang="en-US" dirty="0"/>
          </a:p>
          <a:p>
            <a:pPr lvl="1"/>
            <a:r>
              <a:rPr lang="en-US" dirty="0"/>
              <a:t>Using the feed label, determine how much your horse should be fed for concentrate (feed) and roughage (hay/pasture).  Be prepared to share with your classmates.</a:t>
            </a:r>
          </a:p>
          <a:p>
            <a:pPr lvl="1"/>
            <a:endParaRPr lang="en-US" dirty="0"/>
          </a:p>
        </p:txBody>
      </p:sp>
      <p:pic>
        <p:nvPicPr>
          <p:cNvPr id="4" name="Picture 3">
            <a:extLst>
              <a:ext uri="{FF2B5EF4-FFF2-40B4-BE49-F238E27FC236}">
                <a16:creationId xmlns:a16="http://schemas.microsoft.com/office/drawing/2014/main" id="{E2CB8C53-94F1-4D2E-B935-3B97C429A344}"/>
              </a:ext>
            </a:extLst>
          </p:cNvPr>
          <p:cNvPicPr>
            <a:picLocks noChangeAspect="1"/>
          </p:cNvPicPr>
          <p:nvPr/>
        </p:nvPicPr>
        <p:blipFill>
          <a:blip r:embed="rId2"/>
          <a:stretch>
            <a:fillRect/>
          </a:stretch>
        </p:blipFill>
        <p:spPr>
          <a:xfrm>
            <a:off x="8522308" y="2440593"/>
            <a:ext cx="2748979" cy="1880394"/>
          </a:xfrm>
          <a:prstGeom prst="rect">
            <a:avLst/>
          </a:prstGeom>
        </p:spPr>
      </p:pic>
    </p:spTree>
    <p:extLst>
      <p:ext uri="{BB962C8B-B14F-4D97-AF65-F5344CB8AC3E}">
        <p14:creationId xmlns:p14="http://schemas.microsoft.com/office/powerpoint/2010/main" val="30709044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Questions for Review</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What type of digestive system does the horse have?</a:t>
            </a:r>
          </a:p>
          <a:p>
            <a:pPr lvl="1"/>
            <a:r>
              <a:rPr lang="en-US" dirty="0"/>
              <a:t>What is a body condition score?</a:t>
            </a:r>
          </a:p>
          <a:p>
            <a:pPr lvl="1"/>
            <a:r>
              <a:rPr lang="en-US" dirty="0"/>
              <a:t>How do we use the body condition score in equine nutrition?</a:t>
            </a:r>
          </a:p>
          <a:p>
            <a:pPr lvl="1"/>
            <a:r>
              <a:rPr lang="en-US" dirty="0"/>
              <a:t>Are nutrient requirements higher or lower for which of the following?</a:t>
            </a:r>
          </a:p>
          <a:p>
            <a:pPr lvl="2"/>
            <a:r>
              <a:rPr lang="en-US" sz="2400" dirty="0"/>
              <a:t>Pregnant or lactating mare</a:t>
            </a:r>
          </a:p>
          <a:p>
            <a:pPr lvl="2"/>
            <a:r>
              <a:rPr lang="en-US" sz="2400" dirty="0"/>
              <a:t>Working horse such as a barrel racer</a:t>
            </a:r>
          </a:p>
          <a:p>
            <a:pPr lvl="2"/>
            <a:r>
              <a:rPr lang="en-US" sz="2400" dirty="0"/>
              <a:t>Young growing horse</a:t>
            </a:r>
          </a:p>
          <a:p>
            <a:pPr lvl="2"/>
            <a:r>
              <a:rPr lang="en-US" sz="2400" dirty="0"/>
              <a:t>Mature horse turned out on pasture</a:t>
            </a:r>
          </a:p>
          <a:p>
            <a:pPr lvl="1"/>
            <a:r>
              <a:rPr lang="en-US" dirty="0"/>
              <a:t>What is a concentrate?</a:t>
            </a:r>
          </a:p>
          <a:p>
            <a:pPr lvl="1"/>
            <a:r>
              <a:rPr lang="en-US" dirty="0"/>
              <a:t>What is a roughage?</a:t>
            </a:r>
          </a:p>
          <a:p>
            <a:pPr lvl="1"/>
            <a:endParaRPr lang="en-US" dirty="0"/>
          </a:p>
        </p:txBody>
      </p:sp>
    </p:spTree>
    <p:extLst>
      <p:ext uri="{BB962C8B-B14F-4D97-AF65-F5344CB8AC3E}">
        <p14:creationId xmlns:p14="http://schemas.microsoft.com/office/powerpoint/2010/main" val="35447941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Questions for Review</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a:xfrm>
            <a:off x="740664" y="1407263"/>
            <a:ext cx="11055750" cy="4734318"/>
          </a:xfrm>
        </p:spPr>
        <p:txBody>
          <a:bodyPr/>
          <a:lstStyle/>
          <a:p>
            <a:pPr lvl="1"/>
            <a:r>
              <a:rPr lang="en-US" sz="2400" dirty="0"/>
              <a:t>What type of digestive system does the horse have?  </a:t>
            </a:r>
            <a:r>
              <a:rPr lang="en-US" sz="2400" dirty="0">
                <a:solidFill>
                  <a:srgbClr val="FF0000"/>
                </a:solidFill>
              </a:rPr>
              <a:t>Hind Gut Fermenter</a:t>
            </a:r>
          </a:p>
          <a:p>
            <a:pPr lvl="1"/>
            <a:r>
              <a:rPr lang="en-US" sz="2400" dirty="0"/>
              <a:t>What is a body condition score? </a:t>
            </a:r>
            <a:r>
              <a:rPr lang="en-US" sz="2400" dirty="0">
                <a:solidFill>
                  <a:srgbClr val="FF0000"/>
                </a:solidFill>
              </a:rPr>
              <a:t>Scoring system from 1-9 (thin to fat)</a:t>
            </a:r>
          </a:p>
          <a:p>
            <a:pPr lvl="1"/>
            <a:r>
              <a:rPr lang="en-US" sz="2400" dirty="0"/>
              <a:t>How do we use the body condition score in equine nutrition?  </a:t>
            </a:r>
          </a:p>
          <a:p>
            <a:pPr marL="0" lvl="1" indent="0">
              <a:buNone/>
            </a:pPr>
            <a:r>
              <a:rPr lang="en-US" sz="2400" dirty="0">
                <a:solidFill>
                  <a:srgbClr val="FF0000"/>
                </a:solidFill>
              </a:rPr>
              <a:t>Adjust up or down</a:t>
            </a:r>
          </a:p>
          <a:p>
            <a:pPr lvl="1"/>
            <a:r>
              <a:rPr lang="en-US" sz="2400" dirty="0"/>
              <a:t>Are nutrient requirements higher or lower for the following?</a:t>
            </a:r>
          </a:p>
          <a:p>
            <a:pPr lvl="2"/>
            <a:r>
              <a:rPr lang="en-US" sz="2400" dirty="0"/>
              <a:t>Pregnant or lactating mare  </a:t>
            </a:r>
            <a:r>
              <a:rPr lang="en-US" sz="2400" dirty="0">
                <a:solidFill>
                  <a:srgbClr val="FF0000"/>
                </a:solidFill>
              </a:rPr>
              <a:t>HIGHER</a:t>
            </a:r>
          </a:p>
          <a:p>
            <a:pPr lvl="2"/>
            <a:r>
              <a:rPr lang="en-US" sz="2400" dirty="0"/>
              <a:t>Working horse such as a barrel racer  </a:t>
            </a:r>
            <a:r>
              <a:rPr lang="en-US" sz="2400" dirty="0">
                <a:solidFill>
                  <a:srgbClr val="FF0000"/>
                </a:solidFill>
              </a:rPr>
              <a:t>HIGHER</a:t>
            </a:r>
          </a:p>
          <a:p>
            <a:pPr lvl="2"/>
            <a:r>
              <a:rPr lang="en-US" sz="2400" dirty="0"/>
              <a:t>Young growing horse  </a:t>
            </a:r>
            <a:r>
              <a:rPr lang="en-US" sz="2400" dirty="0">
                <a:solidFill>
                  <a:srgbClr val="FF0000"/>
                </a:solidFill>
              </a:rPr>
              <a:t>HIGHER</a:t>
            </a:r>
          </a:p>
          <a:p>
            <a:pPr lvl="2"/>
            <a:r>
              <a:rPr lang="en-US" sz="2400" dirty="0"/>
              <a:t>Mature horse turned out on pasture  </a:t>
            </a:r>
            <a:r>
              <a:rPr lang="en-US" sz="2400" dirty="0">
                <a:solidFill>
                  <a:srgbClr val="FF0000"/>
                </a:solidFill>
              </a:rPr>
              <a:t>LOWER</a:t>
            </a:r>
          </a:p>
          <a:p>
            <a:pPr lvl="1"/>
            <a:r>
              <a:rPr lang="en-US" sz="2400" dirty="0"/>
              <a:t>What is a concentrate?  </a:t>
            </a:r>
            <a:r>
              <a:rPr lang="en-US" sz="2400" dirty="0">
                <a:solidFill>
                  <a:srgbClr val="FF0000"/>
                </a:solidFill>
              </a:rPr>
              <a:t>Mixed feed such as pellets or sweet feed</a:t>
            </a:r>
          </a:p>
          <a:p>
            <a:pPr lvl="1"/>
            <a:r>
              <a:rPr lang="en-US" sz="2400" dirty="0"/>
              <a:t>What is a roughage?  </a:t>
            </a:r>
            <a:r>
              <a:rPr lang="en-US" sz="2400" dirty="0">
                <a:solidFill>
                  <a:srgbClr val="FF0000"/>
                </a:solidFill>
              </a:rPr>
              <a:t>Hay or pasture</a:t>
            </a:r>
          </a:p>
          <a:p>
            <a:pPr lvl="1"/>
            <a:endParaRPr lang="en-US" dirty="0"/>
          </a:p>
        </p:txBody>
      </p:sp>
    </p:spTree>
    <p:extLst>
      <p:ext uri="{BB962C8B-B14F-4D97-AF65-F5344CB8AC3E}">
        <p14:creationId xmlns:p14="http://schemas.microsoft.com/office/powerpoint/2010/main" val="7119188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Read the LABEL– be sure you are feeding what you should be feeding.</a:t>
            </a:r>
          </a:p>
          <a:p>
            <a:pPr lvl="1"/>
            <a:r>
              <a:rPr lang="en-US" dirty="0"/>
              <a:t>If your horse is not responding as anticipated, you should ask a veterinarian to determine if there are problems with teeth, etc.</a:t>
            </a:r>
          </a:p>
          <a:p>
            <a:pPr lvl="1"/>
            <a:r>
              <a:rPr lang="en-US" dirty="0"/>
              <a:t>Feeding horses isn’t complicated, but it is one of the most important jobs we have in taking care of our horse.</a:t>
            </a:r>
          </a:p>
          <a:p>
            <a:pPr lvl="1"/>
            <a:endParaRPr lang="en-US" dirty="0"/>
          </a:p>
        </p:txBody>
      </p:sp>
    </p:spTree>
    <p:extLst>
      <p:ext uri="{BB962C8B-B14F-4D97-AF65-F5344CB8AC3E}">
        <p14:creationId xmlns:p14="http://schemas.microsoft.com/office/powerpoint/2010/main" val="21085052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975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sz="1600" dirty="0"/>
              <a:t>Basic Guide to Horse Judging (with judging activity):  http://www2.ca.uky.edu/agripedia/agmania/horse/ </a:t>
            </a:r>
          </a:p>
          <a:p>
            <a:pPr lvl="1"/>
            <a:r>
              <a:rPr lang="en-US" sz="1600" dirty="0"/>
              <a:t>AQHA Judges Manual—Halter:  http://www.aqha.com/~/media/FA71659B161048F1B85C635362E3EFB5.ashx </a:t>
            </a:r>
          </a:p>
          <a:p>
            <a:pPr lvl="1"/>
            <a:r>
              <a:rPr lang="en-US" sz="1600" dirty="0"/>
              <a:t>Texas A&amp;M Online Horse Judging:  http://www.usd364.org/pages/ffa/horse/halter%20mares.pdf </a:t>
            </a:r>
          </a:p>
          <a:p>
            <a:pPr lvl="1"/>
            <a:r>
              <a:rPr lang="en-US" sz="1600" dirty="0"/>
              <a:t>Fort Bend Horse Judging Practice:  http://campuses.fortbendisd.com/campuses/documents/Teacher/2012%5Cteacher_20120111_1503.pdf </a:t>
            </a:r>
          </a:p>
          <a:p>
            <a:pPr lvl="1"/>
            <a:r>
              <a:rPr lang="en-US" sz="1600" dirty="0"/>
              <a:t>Houston Livestock Show and Rodeo Horse Judging Contest 2015—Aged Mares:  https://www.youtube.com/watch?v=gxk7q9d05Eo&amp;feature=youtu.be</a:t>
            </a:r>
          </a:p>
          <a:p>
            <a:pPr lvl="1"/>
            <a:r>
              <a:rPr lang="en-US" sz="1600" dirty="0"/>
              <a:t>Houston Livestock Show and Rodeo Horse Judging Contest 2015—Senior Geldings:  https://www.youtube.com/watch?v=k1fZN3GunSw&amp;feature=youtu.be</a:t>
            </a:r>
          </a:p>
          <a:p>
            <a:pPr lvl="1"/>
            <a:r>
              <a:rPr lang="en-US" sz="1600" dirty="0"/>
              <a:t>Houston Livestock Show and Rodeo Horse Judging Contest 2015—Junior Geldings:  https://www.youtube.com/watch?v=kxciOlhBK0g&amp;feature=youtu.be </a:t>
            </a:r>
          </a:p>
          <a:p>
            <a:pPr lvl="1"/>
            <a:r>
              <a:rPr lang="en-US" sz="1600" dirty="0"/>
              <a:t>Houston Livestock Show and Rodeo Horse Judging Contest 2015—Junior Mares:  https://www.youtube.com/watch?v=_ZgShXP6TMw&amp;feature=youtu.be </a:t>
            </a:r>
          </a:p>
          <a:p>
            <a:pPr lvl="1"/>
            <a:r>
              <a:rPr lang="en-US" sz="1600" dirty="0"/>
              <a:t>Horse Judging Game:  http://www.horse-games.org/Horse_Judging.html </a:t>
            </a:r>
          </a:p>
          <a:p>
            <a:pPr lvl="1"/>
            <a:r>
              <a:rPr lang="en-US" sz="1600" dirty="0" err="1"/>
              <a:t>EduGamer</a:t>
            </a:r>
            <a:r>
              <a:rPr lang="en-US" sz="1600" dirty="0"/>
              <a:t> Horse Judging Game:  http://www.edugamer.org/app/playGame.aspx?userGameId=4555 </a:t>
            </a:r>
          </a:p>
          <a:p>
            <a:pPr lvl="1"/>
            <a:endParaRPr lang="en-US" dirty="0"/>
          </a:p>
        </p:txBody>
      </p:sp>
    </p:spTree>
    <p:extLst>
      <p:ext uri="{BB962C8B-B14F-4D97-AF65-F5344CB8AC3E}">
        <p14:creationId xmlns:p14="http://schemas.microsoft.com/office/powerpoint/2010/main" val="20989541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Texas College and Career Readiness Standards</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English Language Arts:  V. Research, B, 1, a-b</a:t>
            </a:r>
          </a:p>
          <a:p>
            <a:pPr lvl="1"/>
            <a:r>
              <a:rPr lang="en-US" dirty="0"/>
              <a:t>Science: VI: Biology, E. 1, F. 1-2</a:t>
            </a:r>
          </a:p>
          <a:p>
            <a:pPr lvl="1"/>
            <a:r>
              <a:rPr lang="en-US" dirty="0"/>
              <a:t>Social Studies: IV. Analysis, Synthesis, and Evaluation of Information. B, 2-4; V. Effective Communication. A. 1-2.</a:t>
            </a:r>
          </a:p>
          <a:p>
            <a:pPr lvl="1"/>
            <a:endParaRPr lang="en-US" dirty="0"/>
          </a:p>
        </p:txBody>
      </p:sp>
    </p:spTree>
    <p:extLst>
      <p:ext uri="{BB962C8B-B14F-4D97-AF65-F5344CB8AC3E}">
        <p14:creationId xmlns:p14="http://schemas.microsoft.com/office/powerpoint/2010/main" val="19182124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endParaRPr lang="en-US" dirty="0"/>
          </a:p>
        </p:txBody>
      </p:sp>
    </p:spTree>
    <p:extLst>
      <p:ext uri="{BB962C8B-B14F-4D97-AF65-F5344CB8AC3E}">
        <p14:creationId xmlns:p14="http://schemas.microsoft.com/office/powerpoint/2010/main" val="6954597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endParaRPr lang="en-US" dirty="0"/>
          </a:p>
        </p:txBody>
      </p:sp>
    </p:spTree>
    <p:extLst>
      <p:ext uri="{BB962C8B-B14F-4D97-AF65-F5344CB8AC3E}">
        <p14:creationId xmlns:p14="http://schemas.microsoft.com/office/powerpoint/2010/main" val="14303071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endParaRPr lang="en-US" dirty="0"/>
          </a:p>
        </p:txBody>
      </p:sp>
    </p:spTree>
    <p:extLst>
      <p:ext uri="{BB962C8B-B14F-4D97-AF65-F5344CB8AC3E}">
        <p14:creationId xmlns:p14="http://schemas.microsoft.com/office/powerpoint/2010/main" val="27059320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endParaRPr lang="en-US" dirty="0"/>
          </a:p>
        </p:txBody>
      </p:sp>
    </p:spTree>
    <p:extLst>
      <p:ext uri="{BB962C8B-B14F-4D97-AF65-F5344CB8AC3E}">
        <p14:creationId xmlns:p14="http://schemas.microsoft.com/office/powerpoint/2010/main" val="34684017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Imagine you only ate lettuce—what nutrients would you be missing?</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Would taking a multivitamin fix your nutrition issues?</a:t>
            </a:r>
          </a:p>
          <a:p>
            <a:pPr lvl="1"/>
            <a:endParaRPr lang="en-US" dirty="0"/>
          </a:p>
        </p:txBody>
      </p:sp>
      <p:pic>
        <p:nvPicPr>
          <p:cNvPr id="4" name="Picture 3">
            <a:extLst>
              <a:ext uri="{FF2B5EF4-FFF2-40B4-BE49-F238E27FC236}">
                <a16:creationId xmlns:a16="http://schemas.microsoft.com/office/drawing/2014/main" id="{00E58845-38FC-4FF0-AC4B-7C91614F2533}"/>
              </a:ext>
            </a:extLst>
          </p:cNvPr>
          <p:cNvPicPr>
            <a:picLocks noChangeAspect="1"/>
          </p:cNvPicPr>
          <p:nvPr/>
        </p:nvPicPr>
        <p:blipFill>
          <a:blip r:embed="rId2"/>
          <a:stretch>
            <a:fillRect/>
          </a:stretch>
        </p:blipFill>
        <p:spPr>
          <a:xfrm>
            <a:off x="5104989" y="3012105"/>
            <a:ext cx="1889924" cy="2517866"/>
          </a:xfrm>
          <a:prstGeom prst="rect">
            <a:avLst/>
          </a:prstGeom>
        </p:spPr>
      </p:pic>
    </p:spTree>
    <p:extLst>
      <p:ext uri="{BB962C8B-B14F-4D97-AF65-F5344CB8AC3E}">
        <p14:creationId xmlns:p14="http://schemas.microsoft.com/office/powerpoint/2010/main" val="3708122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Horses have a unique digestive system and thus have specific nutritional requirements</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Just like if you only ate lettuce, horses must have their nutrition tailored to their specific needs. </a:t>
            </a:r>
          </a:p>
          <a:p>
            <a:pPr lvl="1"/>
            <a:endParaRPr lang="en-US" dirty="0"/>
          </a:p>
        </p:txBody>
      </p:sp>
    </p:spTree>
    <p:extLst>
      <p:ext uri="{BB962C8B-B14F-4D97-AF65-F5344CB8AC3E}">
        <p14:creationId xmlns:p14="http://schemas.microsoft.com/office/powerpoint/2010/main" val="32197475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Today we will:</a:t>
            </a:r>
          </a:p>
          <a:p>
            <a:pPr lvl="2"/>
            <a:r>
              <a:rPr lang="en-US" sz="2400" dirty="0"/>
              <a:t>Identify the digestive system of the horse</a:t>
            </a:r>
          </a:p>
          <a:p>
            <a:pPr lvl="2"/>
            <a:r>
              <a:rPr lang="en-US" sz="2400" dirty="0"/>
              <a:t>Determine the importance of adequate nutrition in horses for body condition score</a:t>
            </a:r>
          </a:p>
          <a:p>
            <a:pPr lvl="2"/>
            <a:r>
              <a:rPr lang="en-US" sz="2400" dirty="0"/>
              <a:t>Identify nutritional requirements for mature, growing, working, pregnant, and lactating horses</a:t>
            </a:r>
          </a:p>
          <a:p>
            <a:pPr lvl="2"/>
            <a:r>
              <a:rPr lang="en-US" sz="2400" dirty="0"/>
              <a:t>Discuss feeding practices in horses</a:t>
            </a:r>
          </a:p>
          <a:p>
            <a:pPr lvl="2"/>
            <a:r>
              <a:rPr lang="en-US" sz="2400" dirty="0"/>
              <a:t>Analyze a feed tag to determine feeding practices</a:t>
            </a:r>
          </a:p>
          <a:p>
            <a:pPr lvl="1"/>
            <a:endParaRPr lang="en-US" dirty="0"/>
          </a:p>
        </p:txBody>
      </p:sp>
    </p:spTree>
    <p:extLst>
      <p:ext uri="{BB962C8B-B14F-4D97-AF65-F5344CB8AC3E}">
        <p14:creationId xmlns:p14="http://schemas.microsoft.com/office/powerpoint/2010/main" val="3855970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Let’s start by identifying the digestive system of the horse</a:t>
            </a:r>
          </a:p>
        </p:txBody>
      </p:sp>
      <p:pic>
        <p:nvPicPr>
          <p:cNvPr id="4" name="Content Placeholder 3">
            <a:extLst>
              <a:ext uri="{FF2B5EF4-FFF2-40B4-BE49-F238E27FC236}">
                <a16:creationId xmlns:a16="http://schemas.microsoft.com/office/drawing/2014/main" id="{688D9CE4-6DBB-49ED-95AF-888B7FEA2C56}"/>
              </a:ext>
            </a:extLst>
          </p:cNvPr>
          <p:cNvPicPr>
            <a:picLocks noGrp="1" noChangeAspect="1"/>
          </p:cNvPicPr>
          <p:nvPr>
            <p:ph sz="half" idx="1"/>
          </p:nvPr>
        </p:nvPicPr>
        <p:blipFill>
          <a:blip r:embed="rId2"/>
          <a:stretch>
            <a:fillRect/>
          </a:stretch>
        </p:blipFill>
        <p:spPr>
          <a:xfrm>
            <a:off x="3710227" y="1971437"/>
            <a:ext cx="4975523" cy="3966214"/>
          </a:xfrm>
          <a:prstGeom prst="rect">
            <a:avLst/>
          </a:prstGeom>
        </p:spPr>
      </p:pic>
    </p:spTree>
    <p:extLst>
      <p:ext uri="{BB962C8B-B14F-4D97-AF65-F5344CB8AC3E}">
        <p14:creationId xmlns:p14="http://schemas.microsoft.com/office/powerpoint/2010/main" val="25245699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Horses are Unique</a:t>
            </a:r>
            <a:br>
              <a:rPr lang="en-US" dirty="0"/>
            </a:br>
            <a:r>
              <a:rPr lang="en-US" dirty="0"/>
              <a:t>they are considered a Hind Gut Fermenter</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This means that they use bacteria in the Caecum to digest roughages (hay and grass).</a:t>
            </a:r>
          </a:p>
          <a:p>
            <a:pPr lvl="1"/>
            <a:r>
              <a:rPr lang="en-US" dirty="0"/>
              <a:t>Cows are ruminants (a four compartment stomach)</a:t>
            </a:r>
          </a:p>
          <a:p>
            <a:pPr lvl="1"/>
            <a:r>
              <a:rPr lang="en-US" dirty="0"/>
              <a:t>Though horses and cows both digest roughage, they way they do it is very different</a:t>
            </a:r>
          </a:p>
          <a:p>
            <a:pPr lvl="1"/>
            <a:endParaRPr lang="en-US" dirty="0"/>
          </a:p>
        </p:txBody>
      </p:sp>
      <p:pic>
        <p:nvPicPr>
          <p:cNvPr id="4" name="Picture 3">
            <a:extLst>
              <a:ext uri="{FF2B5EF4-FFF2-40B4-BE49-F238E27FC236}">
                <a16:creationId xmlns:a16="http://schemas.microsoft.com/office/drawing/2014/main" id="{584F431E-F5B1-4094-BC18-7E89783898EB}"/>
              </a:ext>
            </a:extLst>
          </p:cNvPr>
          <p:cNvPicPr>
            <a:picLocks noChangeAspect="1"/>
          </p:cNvPicPr>
          <p:nvPr/>
        </p:nvPicPr>
        <p:blipFill>
          <a:blip r:embed="rId2"/>
          <a:stretch>
            <a:fillRect/>
          </a:stretch>
        </p:blipFill>
        <p:spPr>
          <a:xfrm>
            <a:off x="3433933" y="4004488"/>
            <a:ext cx="6701140" cy="1912645"/>
          </a:xfrm>
          <a:prstGeom prst="rect">
            <a:avLst/>
          </a:prstGeom>
        </p:spPr>
      </p:pic>
    </p:spTree>
    <p:extLst>
      <p:ext uri="{BB962C8B-B14F-4D97-AF65-F5344CB8AC3E}">
        <p14:creationId xmlns:p14="http://schemas.microsoft.com/office/powerpoint/2010/main" val="29608463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Nutritional Requirements</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The first step in nutrition is knowing what you are feeding.  Remember, horses live a lot longer than most other livestock used for food.  Feeding them can have a huge impact on their lifespan, productivity, and performance.  We feed based on category:</a:t>
            </a:r>
          </a:p>
          <a:p>
            <a:pPr lvl="2"/>
            <a:r>
              <a:rPr lang="en-US" sz="2400" dirty="0"/>
              <a:t>Maintenance</a:t>
            </a:r>
          </a:p>
          <a:p>
            <a:pPr lvl="2"/>
            <a:r>
              <a:rPr lang="en-US" sz="2400" dirty="0"/>
              <a:t>Growth</a:t>
            </a:r>
          </a:p>
          <a:p>
            <a:pPr lvl="2"/>
            <a:r>
              <a:rPr lang="en-US" sz="2400" dirty="0"/>
              <a:t>Pregnancy and Lactation</a:t>
            </a:r>
          </a:p>
          <a:p>
            <a:pPr lvl="2"/>
            <a:r>
              <a:rPr lang="en-US" sz="2400" dirty="0"/>
              <a:t>Work</a:t>
            </a:r>
          </a:p>
          <a:p>
            <a:pPr lvl="1"/>
            <a:endParaRPr lang="en-US" dirty="0"/>
          </a:p>
        </p:txBody>
      </p:sp>
    </p:spTree>
    <p:extLst>
      <p:ext uri="{BB962C8B-B14F-4D97-AF65-F5344CB8AC3E}">
        <p14:creationId xmlns:p14="http://schemas.microsoft.com/office/powerpoint/2010/main" val="346449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CD24-FAC5-447B-87F9-9404B3C01373}"/>
              </a:ext>
            </a:extLst>
          </p:cNvPr>
          <p:cNvSpPr>
            <a:spLocks noGrp="1"/>
          </p:cNvSpPr>
          <p:nvPr>
            <p:ph type="title"/>
          </p:nvPr>
        </p:nvSpPr>
        <p:spPr/>
        <p:txBody>
          <a:bodyPr/>
          <a:lstStyle/>
          <a:p>
            <a:r>
              <a:rPr lang="en-US" dirty="0"/>
              <a:t>Body Condition Score</a:t>
            </a:r>
          </a:p>
        </p:txBody>
      </p:sp>
      <p:sp>
        <p:nvSpPr>
          <p:cNvPr id="3" name="Content Placeholder 2">
            <a:extLst>
              <a:ext uri="{FF2B5EF4-FFF2-40B4-BE49-F238E27FC236}">
                <a16:creationId xmlns:a16="http://schemas.microsoft.com/office/drawing/2014/main" id="{0E33FD41-2A54-4685-A266-87F75A6EE9A5}"/>
              </a:ext>
            </a:extLst>
          </p:cNvPr>
          <p:cNvSpPr>
            <a:spLocks noGrp="1"/>
          </p:cNvSpPr>
          <p:nvPr>
            <p:ph sz="half" idx="1"/>
          </p:nvPr>
        </p:nvSpPr>
        <p:spPr/>
        <p:txBody>
          <a:bodyPr/>
          <a:lstStyle/>
          <a:p>
            <a:pPr lvl="1"/>
            <a:r>
              <a:rPr lang="en-US" dirty="0"/>
              <a:t>Horses at the extremes will need to have requirements adjusted to move them toward the middle of the score (around a 5).</a:t>
            </a:r>
          </a:p>
          <a:p>
            <a:pPr lvl="1"/>
            <a:endParaRPr lang="en-US" dirty="0"/>
          </a:p>
        </p:txBody>
      </p:sp>
      <p:pic>
        <p:nvPicPr>
          <p:cNvPr id="4" name="Picture 3">
            <a:extLst>
              <a:ext uri="{FF2B5EF4-FFF2-40B4-BE49-F238E27FC236}">
                <a16:creationId xmlns:a16="http://schemas.microsoft.com/office/drawing/2014/main" id="{8F2B3B84-9C77-423C-B92B-0AC2407D7270}"/>
              </a:ext>
            </a:extLst>
          </p:cNvPr>
          <p:cNvPicPr>
            <a:picLocks noChangeAspect="1"/>
          </p:cNvPicPr>
          <p:nvPr/>
        </p:nvPicPr>
        <p:blipFill>
          <a:blip r:embed="rId2"/>
          <a:stretch>
            <a:fillRect/>
          </a:stretch>
        </p:blipFill>
        <p:spPr>
          <a:xfrm>
            <a:off x="4622226" y="2547790"/>
            <a:ext cx="3292626" cy="3547114"/>
          </a:xfrm>
          <a:prstGeom prst="rect">
            <a:avLst/>
          </a:prstGeom>
        </p:spPr>
      </p:pic>
    </p:spTree>
    <p:extLst>
      <p:ext uri="{BB962C8B-B14F-4D97-AF65-F5344CB8AC3E}">
        <p14:creationId xmlns:p14="http://schemas.microsoft.com/office/powerpoint/2010/main" val="1077649995"/>
      </p:ext>
    </p:extLst>
  </p:cSld>
  <p:clrMapOvr>
    <a:masterClrMapping/>
  </p:clrMapOvr>
</p:sld>
</file>

<file path=ppt/theme/theme1.xml><?xml version="1.0" encoding="utf-8"?>
<a:theme xmlns:a="http://schemas.openxmlformats.org/drawingml/2006/main" name="2_Office Theme">
  <a:themeElements>
    <a:clrScheme name="TEA CTE">
      <a:dk1>
        <a:srgbClr val="000000"/>
      </a:dk1>
      <a:lt1>
        <a:srgbClr val="FFFFFF"/>
      </a:lt1>
      <a:dk2>
        <a:srgbClr val="20306A"/>
      </a:dk2>
      <a:lt2>
        <a:srgbClr val="FFFFFF"/>
      </a:lt2>
      <a:accent1>
        <a:srgbClr val="C02033"/>
      </a:accent1>
      <a:accent2>
        <a:srgbClr val="4E7CBE"/>
      </a:accent2>
      <a:accent3>
        <a:srgbClr val="808080"/>
      </a:accent3>
      <a:accent4>
        <a:srgbClr val="B3B3B3"/>
      </a:accent4>
      <a:accent5>
        <a:srgbClr val="C02033"/>
      </a:accent5>
      <a:accent6>
        <a:srgbClr val="203069"/>
      </a:accent6>
      <a:hlink>
        <a:srgbClr val="4E7CBE"/>
      </a:hlink>
      <a:folHlink>
        <a:srgbClr val="80808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 Instruction PowerPoint Template [Read-Only]" id="{7B7F7B39-095B-410F-B86E-4E6C288E2207}" vid="{5A508723-CE50-461D-9A6A-E6D3C9F5651A}"/>
    </a:ext>
  </a:extLst>
</a:theme>
</file>

<file path=ppt/theme/theme2.xml><?xml version="1.0" encoding="utf-8"?>
<a:theme xmlns:a="http://schemas.openxmlformats.org/drawingml/2006/main" name="3_Office Theme">
  <a:themeElements>
    <a:clrScheme name="TEA CTE">
      <a:dk1>
        <a:srgbClr val="000000"/>
      </a:dk1>
      <a:lt1>
        <a:srgbClr val="FFFFFF"/>
      </a:lt1>
      <a:dk2>
        <a:srgbClr val="20306A"/>
      </a:dk2>
      <a:lt2>
        <a:srgbClr val="FFFFFF"/>
      </a:lt2>
      <a:accent1>
        <a:srgbClr val="C02033"/>
      </a:accent1>
      <a:accent2>
        <a:srgbClr val="4E7CBE"/>
      </a:accent2>
      <a:accent3>
        <a:srgbClr val="808080"/>
      </a:accent3>
      <a:accent4>
        <a:srgbClr val="B3B3B3"/>
      </a:accent4>
      <a:accent5>
        <a:srgbClr val="C02033"/>
      </a:accent5>
      <a:accent6>
        <a:srgbClr val="203069"/>
      </a:accent6>
      <a:hlink>
        <a:srgbClr val="4E7CBE"/>
      </a:hlink>
      <a:folHlink>
        <a:srgbClr val="80808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 Instruction PowerPoint Template [Read-Only]" id="{7B7F7B39-095B-410F-B86E-4E6C288E2207}" vid="{F8C53487-7124-4AE1-8CBC-7355D7BEE90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C82BBDCC32AD74AB640967B88EF271F" ma:contentTypeVersion="12" ma:contentTypeDescription="Create a new document." ma:contentTypeScope="" ma:versionID="04606bd753c2445e9070f0c6dd2da2ed">
  <xsd:schema xmlns:xsd="http://www.w3.org/2001/XMLSchema" xmlns:xs="http://www.w3.org/2001/XMLSchema" xmlns:p="http://schemas.microsoft.com/office/2006/metadata/properties" xmlns:ns1="http://schemas.microsoft.com/sharepoint/v3" xmlns:ns2="56ea17bb-c96d-4826-b465-01eec0dd23dd" xmlns:ns3="05d88611-e516-4d1a-b12e-39107e78b3d0" targetNamespace="http://schemas.microsoft.com/office/2006/metadata/properties" ma:root="true" ma:fieldsID="ad1efff391d1fe3edf90899dfd79df61" ns1:_="" ns2:_="" ns3:_="">
    <xsd:import namespace="http://schemas.microsoft.com/sharepoint/v3"/>
    <xsd:import namespace="56ea17bb-c96d-4826-b465-01eec0dd23dd"/>
    <xsd:import namespace="05d88611-e516-4d1a-b12e-39107e78b3d0"/>
    <xsd:element name="properties">
      <xsd:complexType>
        <xsd:sequence>
          <xsd:element name="documentManagement">
            <xsd:complexType>
              <xsd:all>
                <xsd:element ref="ns2:UniqueSourceRef" minOccurs="0"/>
                <xsd:element ref="ns2:FileHash" minOccurs="0"/>
                <xsd:element ref="ns3:SharedWithUsers" minOccurs="0"/>
                <xsd:element ref="ns3:SharedWithDetails" minOccurs="0"/>
                <xsd:element ref="ns3:SharingHintHash" minOccurs="0"/>
                <xsd:element ref="ns3:LastSharedByTime" minOccurs="0"/>
                <xsd:element ref="ns3:LastSharedByUser" minOccurs="0"/>
                <xsd:element ref="ns1:DetailLink" minOccurs="0"/>
                <xsd:element ref="ns2:MediaServiceMetadata" minOccurs="0"/>
                <xsd:element ref="ns2:MediaServiceFastMetadata" minOccurs="0"/>
                <xsd:element ref="ns2:MediaServiceDateTake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DetailLink" ma:index="15" nillable="true" ma:displayName="Detail Link" ma:description="Link for page for clicking through for details " ma:internalName="DetailLink">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6ea17bb-c96d-4826-b465-01eec0dd23dd" elementFormDefault="qualified">
    <xsd:import namespace="http://schemas.microsoft.com/office/2006/documentManagement/types"/>
    <xsd:import namespace="http://schemas.microsoft.com/office/infopath/2007/PartnerControls"/>
    <xsd:element name="UniqueSourceRef" ma:index="8" nillable="true" ma:displayName="UniqueSourceRef" ma:internalName="UniqueSourceRef">
      <xsd:simpleType>
        <xsd:restriction base="dms:Note">
          <xsd:maxLength value="255"/>
        </xsd:restriction>
      </xsd:simpleType>
    </xsd:element>
    <xsd:element name="FileHash" ma:index="9" nillable="true" ma:displayName="FileHash" ma:internalName="FileHash">
      <xsd:simpleType>
        <xsd:restriction base="dms:Note">
          <xsd:maxLength value="255"/>
        </xsd:restriction>
      </xsd:simpleType>
    </xsd:element>
    <xsd:element name="MediaServiceMetadata" ma:index="16" nillable="true" ma:displayName="MediaServiceMetadata" ma:description="" ma:hidden="true" ma:internalName="MediaServiceMetadata" ma:readOnly="true">
      <xsd:simpleType>
        <xsd:restriction base="dms:Note"/>
      </xsd:simpleType>
    </xsd:element>
    <xsd:element name="MediaServiceFastMetadata" ma:index="17" nillable="true" ma:displayName="MediaServiceFastMetadata" ma:description="" ma:hidden="true" ma:internalName="MediaServiceFastMetadata" ma:readOnly="true">
      <xsd:simpleType>
        <xsd:restriction base="dms:Note"/>
      </xsd:simpleType>
    </xsd:element>
    <xsd:element name="MediaServiceDateTaken" ma:index="18" nillable="true" ma:displayName="MediaServiceDateTaken" ma:description="" ma:hidden="true" ma:internalName="MediaServiceDateTaken" ma:readOnly="true">
      <xsd:simpleType>
        <xsd:restriction base="dms:Text"/>
      </xsd:simpleType>
    </xsd:element>
    <xsd:element name="MediaServiceAutoTags" ma:index="19" nillable="true" ma:displayName="MediaServiceAutoTags" ma:description=""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5d88611-e516-4d1a-b12e-39107e78b3d0"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element name="SharingHintHash" ma:index="12" nillable="true" ma:displayName="Sharing Hint Hash" ma:description="" ma:hidden="true" ma:internalName="SharingHintHash" ma:readOnly="true">
      <xsd:simpleType>
        <xsd:restriction base="dms:Text"/>
      </xsd:simpleType>
    </xsd:element>
    <xsd:element name="LastSharedByTime" ma:index="13" nillable="true" ma:displayName="Last Shared By Time" ma:description="" ma:internalName="LastSharedByTime" ma:readOnly="true">
      <xsd:simpleType>
        <xsd:restriction base="dms:DateTime"/>
      </xsd:simpleType>
    </xsd:element>
    <xsd:element name="LastSharedByUser" ma:index="14" nillable="true" ma:displayName="Last Shared By User" ma:description="" ma:internalName="LastSharedByUse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FileHash xmlns="56ea17bb-c96d-4826-b465-01eec0dd23dd" xsi:nil="true"/>
    <DetailLink xmlns="http://schemas.microsoft.com/sharepoint/v3">
      <Url xsi:nil="true"/>
      <Description xsi:nil="true"/>
    </DetailLink>
    <UniqueSourceRef xmlns="56ea17bb-c96d-4826-b465-01eec0dd23dd"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B910175-B4C0-4C89-A952-D999919188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6ea17bb-c96d-4826-b465-01eec0dd23dd"/>
    <ds:schemaRef ds:uri="05d88611-e516-4d1a-b12e-39107e78b3d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71B5C7F-2497-4FAB-9E2E-E6A7EB669C3E}">
  <ds:schemaRefs>
    <ds:schemaRef ds:uri="http://purl.org/dc/elements/1.1/"/>
    <ds:schemaRef ds:uri="56ea17bb-c96d-4826-b465-01eec0dd23dd"/>
    <ds:schemaRef ds:uri="http://schemas.microsoft.com/sharepoint/v3"/>
    <ds:schemaRef ds:uri="http://schemas.microsoft.com/office/2006/documentManagement/types"/>
    <ds:schemaRef ds:uri="http://schemas.microsoft.com/office/2006/metadata/properties"/>
    <ds:schemaRef ds:uri="http://purl.org/dc/terms/"/>
    <ds:schemaRef ds:uri="http://purl.org/dc/dcmitype/"/>
    <ds:schemaRef ds:uri="http://www.w3.org/XML/1998/namespace"/>
    <ds:schemaRef ds:uri="05d88611-e516-4d1a-b12e-39107e78b3d0"/>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E510B6C6-E837-483C-A857-03CE8FC2D02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Draft Deliverable 7- PPT Template</Template>
  <TotalTime>167</TotalTime>
  <Words>1223</Words>
  <Application>Microsoft Office PowerPoint</Application>
  <PresentationFormat>Widescreen</PresentationFormat>
  <Paragraphs>111</Paragraphs>
  <Slides>25</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25</vt:i4>
      </vt:variant>
    </vt:vector>
  </HeadingPairs>
  <TitlesOfParts>
    <vt:vector size="32" baseType="lpstr">
      <vt:lpstr>.AppleSystemUIFont</vt:lpstr>
      <vt:lpstr>Arial</vt:lpstr>
      <vt:lpstr>Calibri</vt:lpstr>
      <vt:lpstr>Open Sans</vt:lpstr>
      <vt:lpstr>Open Sans SemiBold</vt:lpstr>
      <vt:lpstr>2_Office Theme</vt:lpstr>
      <vt:lpstr>3_Office Theme</vt:lpstr>
      <vt:lpstr>PowerPoint Presentation</vt:lpstr>
      <vt:lpstr>PowerPoint Presentation</vt:lpstr>
      <vt:lpstr>Imagine you only ate lettuce—what nutrients would you be missing?</vt:lpstr>
      <vt:lpstr>Horses have a unique digestive system and thus have specific nutritional requirements</vt:lpstr>
      <vt:lpstr>Objectives</vt:lpstr>
      <vt:lpstr>Let’s start by identifying the digestive system of the horse</vt:lpstr>
      <vt:lpstr>Horses are Unique they are considered a Hind Gut Fermenter</vt:lpstr>
      <vt:lpstr>Nutritional Requirements</vt:lpstr>
      <vt:lpstr>Body Condition Score</vt:lpstr>
      <vt:lpstr>What Do We Feed</vt:lpstr>
      <vt:lpstr>What is in my feed?</vt:lpstr>
      <vt:lpstr>Feed Tag Trivia</vt:lpstr>
      <vt:lpstr>Feed Tag Trivia</vt:lpstr>
      <vt:lpstr>Feed Tag Trivia</vt:lpstr>
      <vt:lpstr>What to Feed</vt:lpstr>
      <vt:lpstr>Your Turn</vt:lpstr>
      <vt:lpstr>Questions for Review</vt:lpstr>
      <vt:lpstr>Questions for Review</vt:lpstr>
      <vt:lpstr>Summary</vt:lpstr>
      <vt:lpstr>References</vt:lpstr>
      <vt:lpstr>Texas College and Career Readiness Standards</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Swati Gupta</dc:creator>
  <cp:lastModifiedBy>Rajit Podder</cp:lastModifiedBy>
  <cp:revision>7</cp:revision>
  <cp:lastPrinted>2017-07-07T16:17:37Z</cp:lastPrinted>
  <dcterms:created xsi:type="dcterms:W3CDTF">2017-07-11T23:58:30Z</dcterms:created>
  <dcterms:modified xsi:type="dcterms:W3CDTF">2017-07-25T14:52:43Z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0x010100FC82BBDCC32AD74AB640967B88EF271F</vt:lpwstr>
  </property>
</Properties>
</file>