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9"/>
  </p:notesMasterIdLst>
  <p:sldIdLst>
    <p:sldId id="321" r:id="rId6"/>
    <p:sldId id="319" r:id="rId7"/>
    <p:sldId id="314" r:id="rId8"/>
    <p:sldId id="323" r:id="rId9"/>
    <p:sldId id="324" r:id="rId10"/>
    <p:sldId id="325" r:id="rId11"/>
    <p:sldId id="326" r:id="rId12"/>
    <p:sldId id="327" r:id="rId13"/>
    <p:sldId id="328" r:id="rId14"/>
    <p:sldId id="329" r:id="rId15"/>
    <p:sldId id="330" r:id="rId16"/>
    <p:sldId id="322" r:id="rId17"/>
    <p:sldId id="331" r:id="rId1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resentation Title Slide" id="{F315B3CE-C7BB-4240-98E2-2758CCD01063}">
          <p14:sldIdLst>
            <p14:sldId id="321"/>
            <p14:sldId id="319"/>
          </p14:sldIdLst>
        </p14:section>
        <p14:section name="2 Content with Picture Slide" id="{63D2E889-0739-4A6E-B185-D5D1175C00F9}">
          <p14:sldIdLst>
            <p14:sldId id="314"/>
            <p14:sldId id="323"/>
            <p14:sldId id="324"/>
            <p14:sldId id="325"/>
            <p14:sldId id="326"/>
            <p14:sldId id="327"/>
            <p14:sldId id="328"/>
            <p14:sldId id="329"/>
            <p14:sldId id="330"/>
            <p14:sldId id="322"/>
            <p14:sldId id="331"/>
          </p14:sldIdLst>
        </p14:section>
      </p14:sectionLst>
    </p:ex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86" d="100"/>
          <a:sy n="86" d="100"/>
        </p:scale>
        <p:origin x="562" y="91"/>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7/13/2017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clipart.com/en/close-up?o=3167577&amp;a=p&amp;q=special%20event&amp;k_mode=all&amp;s=1&amp;e=18&amp;show=&amp;c=&amp;cid=&amp;findincat=&amp;g=&amp;cc=6:2:35:0:0:0:0&amp;page=&amp;k_exc=&amp;pubid=&amp;color=&amp;b=k&amp;date="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Developing a Promotional Plan</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Promotional Trends</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p:txBody>
          <a:bodyPr/>
          <a:lstStyle/>
          <a:p>
            <a:pPr lvl="1"/>
            <a:r>
              <a:rPr lang="en-US" dirty="0"/>
              <a:t>In-house Plan</a:t>
            </a:r>
          </a:p>
          <a:p>
            <a:pPr lvl="1"/>
            <a:r>
              <a:rPr lang="en-US" dirty="0"/>
              <a:t>Hire an Outside Business</a:t>
            </a:r>
          </a:p>
          <a:p>
            <a:pPr lvl="1"/>
            <a:r>
              <a:rPr lang="en-US" dirty="0"/>
              <a:t>Advertising Age – online magazine</a:t>
            </a:r>
          </a:p>
          <a:p>
            <a:endParaRPr lang="en-US" dirty="0"/>
          </a:p>
        </p:txBody>
      </p:sp>
    </p:spTree>
    <p:extLst>
      <p:ext uri="{BB962C8B-B14F-4D97-AF65-F5344CB8AC3E}">
        <p14:creationId xmlns:p14="http://schemas.microsoft.com/office/powerpoint/2010/main" val="21852733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Positioning a Product</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p:txBody>
          <a:bodyPr/>
          <a:lstStyle/>
          <a:p>
            <a:pPr lvl="1"/>
            <a:r>
              <a:rPr lang="en-US" dirty="0"/>
              <a:t>Differentiating the company’s products from competitors</a:t>
            </a:r>
          </a:p>
          <a:p>
            <a:pPr lvl="1"/>
            <a:r>
              <a:rPr lang="en-US" dirty="0"/>
              <a:t>Status, price, brand recognition, and other factors</a:t>
            </a:r>
          </a:p>
          <a:p>
            <a:pPr lvl="1"/>
            <a:r>
              <a:rPr lang="en-US" dirty="0"/>
              <a:t>Celebrity endorsements</a:t>
            </a:r>
          </a:p>
          <a:p>
            <a:endParaRPr lang="en-US" dirty="0"/>
          </a:p>
        </p:txBody>
      </p:sp>
    </p:spTree>
    <p:extLst>
      <p:ext uri="{BB962C8B-B14F-4D97-AF65-F5344CB8AC3E}">
        <p14:creationId xmlns:p14="http://schemas.microsoft.com/office/powerpoint/2010/main" val="994592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a:xfrm>
            <a:off x="740528" y="407209"/>
            <a:ext cx="10059452" cy="876300"/>
          </a:xfrm>
        </p:spPr>
        <p:txBody>
          <a:bodyPr/>
          <a:lstStyle/>
          <a:p>
            <a:r>
              <a:rPr lang="en-US" dirty="0"/>
              <a:t>Promotional Events</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p:txBody>
          <a:bodyPr/>
          <a:lstStyle/>
          <a:p>
            <a:pPr lvl="1"/>
            <a:r>
              <a:rPr lang="en-US" dirty="0"/>
              <a:t>Themed Events</a:t>
            </a:r>
          </a:p>
          <a:p>
            <a:pPr lvl="2"/>
            <a:r>
              <a:rPr lang="en-US" dirty="0"/>
              <a:t> Event Involvement</a:t>
            </a:r>
          </a:p>
          <a:p>
            <a:pPr lvl="2"/>
            <a:r>
              <a:rPr lang="en-US" dirty="0"/>
              <a:t> Event Coordination</a:t>
            </a:r>
          </a:p>
          <a:p>
            <a:pPr lvl="2"/>
            <a:r>
              <a:rPr lang="en-US" dirty="0"/>
              <a:t> Trade Shows</a:t>
            </a:r>
          </a:p>
          <a:p>
            <a:endParaRPr lang="en-US" dirty="0"/>
          </a:p>
        </p:txBody>
      </p:sp>
      <p:pic>
        <p:nvPicPr>
          <p:cNvPr id="4" name="Picture 5" descr="26293216">
            <a:hlinkClick r:id="rId2"/>
            <a:extLst>
              <a:ext uri="{FF2B5EF4-FFF2-40B4-BE49-F238E27FC236}">
                <a16:creationId xmlns:a16="http://schemas.microsoft.com/office/drawing/2014/main" id="{54E3461D-930D-44FA-8D03-FA1BDD484C3F}"/>
              </a:ext>
            </a:extLst>
          </p:cNvPr>
          <p:cNvPicPr>
            <a:picLocks noChangeAspect="1" noChangeArrowheads="1"/>
          </p:cNvPicPr>
          <p:nvPr/>
        </p:nvPicPr>
        <p:blipFill>
          <a:blip r:embed="rId3" cstate="email"/>
          <a:srcRect/>
          <a:stretch>
            <a:fillRect/>
          </a:stretch>
        </p:blipFill>
        <p:spPr bwMode="auto">
          <a:xfrm>
            <a:off x="7199790" y="1337297"/>
            <a:ext cx="3275860" cy="4817441"/>
          </a:xfrm>
          <a:prstGeom prst="rect">
            <a:avLst/>
          </a:prstGeom>
          <a:noFill/>
          <a:ln w="9525">
            <a:noFill/>
            <a:miter lim="800000"/>
            <a:headEnd/>
            <a:tailEnd/>
          </a:ln>
        </p:spPr>
      </p:pic>
    </p:spTree>
    <p:extLst>
      <p:ext uri="{BB962C8B-B14F-4D97-AF65-F5344CB8AC3E}">
        <p14:creationId xmlns:p14="http://schemas.microsoft.com/office/powerpoint/2010/main" val="25063721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Awarding the Best</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p:txBody>
          <a:bodyPr/>
          <a:lstStyle/>
          <a:p>
            <a:pPr lvl="1"/>
            <a:r>
              <a:rPr lang="en-US" dirty="0"/>
              <a:t>Oscars/Academies (motion pictures)</a:t>
            </a:r>
          </a:p>
          <a:p>
            <a:pPr lvl="1"/>
            <a:r>
              <a:rPr lang="en-US" dirty="0"/>
              <a:t>Grammys (music)</a:t>
            </a:r>
          </a:p>
          <a:p>
            <a:pPr lvl="1"/>
            <a:r>
              <a:rPr lang="en-US" dirty="0"/>
              <a:t>Emmys (television, sports programming, newscasts, documentaries)</a:t>
            </a:r>
          </a:p>
          <a:p>
            <a:pPr lvl="1"/>
            <a:r>
              <a:rPr lang="en-US" dirty="0" err="1"/>
              <a:t>Tonys</a:t>
            </a:r>
            <a:r>
              <a:rPr lang="en-US" dirty="0"/>
              <a:t> (theater)</a:t>
            </a:r>
          </a:p>
          <a:p>
            <a:pPr lvl="1"/>
            <a:r>
              <a:rPr lang="en-US" dirty="0"/>
              <a:t>Cannes Film Festival (international films)</a:t>
            </a:r>
          </a:p>
          <a:p>
            <a:endParaRPr lang="en-US" dirty="0"/>
          </a:p>
        </p:txBody>
      </p:sp>
    </p:spTree>
    <p:extLst>
      <p:ext uri="{BB962C8B-B14F-4D97-AF65-F5344CB8AC3E}">
        <p14:creationId xmlns:p14="http://schemas.microsoft.com/office/powerpoint/2010/main" val="3940126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a:xfrm>
            <a:off x="740528" y="407209"/>
            <a:ext cx="10059452" cy="876300"/>
          </a:xfrm>
        </p:spPr>
        <p:txBody>
          <a:bodyPr/>
          <a:lstStyle/>
          <a:p>
            <a:r>
              <a:rPr lang="en-US" dirty="0"/>
              <a:t>Identify the Target Customer</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p:txBody>
          <a:bodyPr/>
          <a:lstStyle/>
          <a:p>
            <a:pPr lvl="1"/>
            <a:r>
              <a:rPr lang="en-US" dirty="0"/>
              <a:t>Demographics</a:t>
            </a:r>
          </a:p>
          <a:p>
            <a:pPr lvl="1"/>
            <a:r>
              <a:rPr lang="en-US" dirty="0"/>
              <a:t>Needs</a:t>
            </a:r>
          </a:p>
          <a:p>
            <a:endParaRPr lang="en-US" dirty="0"/>
          </a:p>
        </p:txBody>
      </p:sp>
    </p:spTree>
    <p:extLst>
      <p:ext uri="{BB962C8B-B14F-4D97-AF65-F5344CB8AC3E}">
        <p14:creationId xmlns:p14="http://schemas.microsoft.com/office/powerpoint/2010/main" val="4234121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a:xfrm>
            <a:off x="740528" y="407209"/>
            <a:ext cx="10059452" cy="876300"/>
          </a:xfrm>
        </p:spPr>
        <p:txBody>
          <a:bodyPr/>
          <a:lstStyle/>
          <a:p>
            <a:r>
              <a:rPr lang="en-US" dirty="0"/>
              <a:t>Set Promotional Goals</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p:txBody>
          <a:bodyPr/>
          <a:lstStyle/>
          <a:p>
            <a:pPr lvl="1"/>
            <a:r>
              <a:rPr lang="en-US" dirty="0"/>
              <a:t>Specific Goals</a:t>
            </a:r>
          </a:p>
          <a:p>
            <a:pPr lvl="1"/>
            <a:r>
              <a:rPr lang="en-US" dirty="0"/>
              <a:t>Measurable Goals</a:t>
            </a:r>
          </a:p>
          <a:p>
            <a:endParaRPr lang="en-US" dirty="0"/>
          </a:p>
        </p:txBody>
      </p:sp>
      <p:pic>
        <p:nvPicPr>
          <p:cNvPr id="4" name="Picture 7" descr="24716282">
            <a:extLst>
              <a:ext uri="{FF2B5EF4-FFF2-40B4-BE49-F238E27FC236}">
                <a16:creationId xmlns:a16="http://schemas.microsoft.com/office/drawing/2014/main" id="{68C76B0D-B1E8-44CA-A7BD-00104308C9E9}"/>
              </a:ext>
            </a:extLst>
          </p:cNvPr>
          <p:cNvPicPr>
            <a:picLocks noChangeAspect="1" noChangeArrowheads="1"/>
          </p:cNvPicPr>
          <p:nvPr/>
        </p:nvPicPr>
        <p:blipFill>
          <a:blip r:embed="rId2" cstate="email"/>
          <a:srcRect/>
          <a:stretch>
            <a:fillRect/>
          </a:stretch>
        </p:blipFill>
        <p:spPr bwMode="auto">
          <a:xfrm>
            <a:off x="6213067" y="1420419"/>
            <a:ext cx="4518741" cy="4518741"/>
          </a:xfrm>
          <a:prstGeom prst="rect">
            <a:avLst/>
          </a:prstGeom>
          <a:noFill/>
          <a:ln w="9525">
            <a:noFill/>
            <a:miter lim="800000"/>
            <a:headEnd/>
            <a:tailEnd/>
          </a:ln>
        </p:spPr>
      </p:pic>
    </p:spTree>
    <p:extLst>
      <p:ext uri="{BB962C8B-B14F-4D97-AF65-F5344CB8AC3E}">
        <p14:creationId xmlns:p14="http://schemas.microsoft.com/office/powerpoint/2010/main" val="3206305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a:xfrm>
            <a:off x="740528" y="407209"/>
            <a:ext cx="10059452" cy="876300"/>
          </a:xfrm>
        </p:spPr>
        <p:txBody>
          <a:bodyPr/>
          <a:lstStyle/>
          <a:p>
            <a:r>
              <a:rPr lang="en-US" dirty="0"/>
              <a:t>Develop a Promotional Budget</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p:txBody>
          <a:bodyPr/>
          <a:lstStyle/>
          <a:p>
            <a:pPr lvl="1"/>
            <a:r>
              <a:rPr lang="en-US" dirty="0"/>
              <a:t>All promotion costs except publicity</a:t>
            </a:r>
          </a:p>
          <a:p>
            <a:pPr lvl="1"/>
            <a:r>
              <a:rPr lang="en-US" dirty="0"/>
              <a:t>Percentage of expected sales</a:t>
            </a:r>
          </a:p>
          <a:p>
            <a:endParaRPr lang="en-US" dirty="0"/>
          </a:p>
        </p:txBody>
      </p:sp>
      <p:pic>
        <p:nvPicPr>
          <p:cNvPr id="5" name="Picture 7" descr="30405267">
            <a:extLst>
              <a:ext uri="{FF2B5EF4-FFF2-40B4-BE49-F238E27FC236}">
                <a16:creationId xmlns:a16="http://schemas.microsoft.com/office/drawing/2014/main" id="{643258A5-E810-4058-8A01-CD101D3621C9}"/>
              </a:ext>
            </a:extLst>
          </p:cNvPr>
          <p:cNvPicPr>
            <a:picLocks noChangeAspect="1" noChangeArrowheads="1"/>
          </p:cNvPicPr>
          <p:nvPr/>
        </p:nvPicPr>
        <p:blipFill>
          <a:blip r:embed="rId2" cstate="email"/>
          <a:srcRect/>
          <a:stretch>
            <a:fillRect/>
          </a:stretch>
        </p:blipFill>
        <p:spPr bwMode="auto">
          <a:xfrm>
            <a:off x="6374512" y="1681579"/>
            <a:ext cx="4808578" cy="3201139"/>
          </a:xfrm>
          <a:prstGeom prst="rect">
            <a:avLst/>
          </a:prstGeom>
          <a:noFill/>
          <a:ln w="9525">
            <a:noFill/>
            <a:miter lim="800000"/>
            <a:headEnd/>
            <a:tailEnd/>
          </a:ln>
        </p:spPr>
      </p:pic>
    </p:spTree>
    <p:extLst>
      <p:ext uri="{BB962C8B-B14F-4D97-AF65-F5344CB8AC3E}">
        <p14:creationId xmlns:p14="http://schemas.microsoft.com/office/powerpoint/2010/main" val="1424412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Select the Promotional Mix</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p:txBody>
          <a:bodyPr/>
          <a:lstStyle/>
          <a:p>
            <a:pPr lvl="1"/>
            <a:r>
              <a:rPr lang="en-US" dirty="0"/>
              <a:t>Blending of the promotional elements of advertising, sales promotion, publicity, and personal selling</a:t>
            </a:r>
          </a:p>
          <a:p>
            <a:pPr lvl="1"/>
            <a:r>
              <a:rPr lang="en-US" dirty="0"/>
              <a:t>Based upon targeted customers</a:t>
            </a:r>
          </a:p>
          <a:p>
            <a:endParaRPr lang="en-US" dirty="0"/>
          </a:p>
        </p:txBody>
      </p:sp>
    </p:spTree>
    <p:extLst>
      <p:ext uri="{BB962C8B-B14F-4D97-AF65-F5344CB8AC3E}">
        <p14:creationId xmlns:p14="http://schemas.microsoft.com/office/powerpoint/2010/main" val="2098284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Advertising</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p:txBody>
          <a:bodyPr/>
          <a:lstStyle/>
          <a:p>
            <a:pPr lvl="1"/>
            <a:r>
              <a:rPr lang="en-US" dirty="0"/>
              <a:t>Traditional advertising-expensive but effective to reach Baby Boomers with more income to buy high-end products</a:t>
            </a:r>
          </a:p>
          <a:p>
            <a:pPr lvl="1"/>
            <a:r>
              <a:rPr lang="en-US" dirty="0" err="1"/>
              <a:t>Advergame</a:t>
            </a:r>
            <a:r>
              <a:rPr lang="en-US" dirty="0"/>
              <a:t>-an electronic or online game that incorporates marketing content to promote a product or service</a:t>
            </a:r>
          </a:p>
          <a:p>
            <a:endParaRPr lang="en-US" dirty="0"/>
          </a:p>
        </p:txBody>
      </p:sp>
    </p:spTree>
    <p:extLst>
      <p:ext uri="{BB962C8B-B14F-4D97-AF65-F5344CB8AC3E}">
        <p14:creationId xmlns:p14="http://schemas.microsoft.com/office/powerpoint/2010/main" val="168413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Measure the Results</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p:txBody>
          <a:bodyPr/>
          <a:lstStyle/>
          <a:p>
            <a:pPr lvl="1"/>
            <a:r>
              <a:rPr lang="en-US" dirty="0"/>
              <a:t>Quantitative Measurement</a:t>
            </a:r>
          </a:p>
          <a:p>
            <a:pPr lvl="1"/>
            <a:r>
              <a:rPr lang="en-US" dirty="0"/>
              <a:t>Qualitative Measurement</a:t>
            </a:r>
          </a:p>
          <a:p>
            <a:endParaRPr lang="en-US" dirty="0"/>
          </a:p>
        </p:txBody>
      </p:sp>
      <p:pic>
        <p:nvPicPr>
          <p:cNvPr id="4" name="Picture 7" descr="37704053">
            <a:extLst>
              <a:ext uri="{FF2B5EF4-FFF2-40B4-BE49-F238E27FC236}">
                <a16:creationId xmlns:a16="http://schemas.microsoft.com/office/drawing/2014/main" id="{E2D9CD30-CC96-45EF-B0C3-57498CD2349F}"/>
              </a:ext>
            </a:extLst>
          </p:cNvPr>
          <p:cNvPicPr>
            <a:picLocks noChangeAspect="1" noChangeArrowheads="1"/>
          </p:cNvPicPr>
          <p:nvPr/>
        </p:nvPicPr>
        <p:blipFill>
          <a:blip r:embed="rId2" cstate="email"/>
          <a:srcRect/>
          <a:stretch>
            <a:fillRect/>
          </a:stretch>
        </p:blipFill>
        <p:spPr bwMode="auto">
          <a:xfrm>
            <a:off x="6092825" y="1568254"/>
            <a:ext cx="4786944" cy="3186737"/>
          </a:xfrm>
          <a:prstGeom prst="rect">
            <a:avLst/>
          </a:prstGeom>
          <a:noFill/>
          <a:ln w="9525">
            <a:noFill/>
            <a:miter lim="800000"/>
            <a:headEnd/>
            <a:tailEnd/>
          </a:ln>
        </p:spPr>
      </p:pic>
    </p:spTree>
    <p:extLst>
      <p:ext uri="{BB962C8B-B14F-4D97-AF65-F5344CB8AC3E}">
        <p14:creationId xmlns:p14="http://schemas.microsoft.com/office/powerpoint/2010/main" val="2374246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Promotional Trends</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p:txBody>
          <a:bodyPr/>
          <a:lstStyle/>
          <a:p>
            <a:pPr lvl="1"/>
            <a:r>
              <a:rPr lang="en-US" dirty="0"/>
              <a:t>Technology</a:t>
            </a:r>
          </a:p>
          <a:p>
            <a:pPr lvl="1"/>
            <a:r>
              <a:rPr lang="en-US" dirty="0"/>
              <a:t>Social Network</a:t>
            </a:r>
          </a:p>
          <a:p>
            <a:pPr lvl="1"/>
            <a:r>
              <a:rPr lang="en-US" dirty="0"/>
              <a:t>Movie Promotions</a:t>
            </a:r>
          </a:p>
          <a:p>
            <a:pPr lvl="2"/>
            <a:r>
              <a:rPr lang="en-US" dirty="0"/>
              <a:t> Trailers</a:t>
            </a:r>
          </a:p>
          <a:p>
            <a:pPr lvl="2"/>
            <a:r>
              <a:rPr lang="en-US" dirty="0"/>
              <a:t> Well-coordinated promotional plan</a:t>
            </a:r>
          </a:p>
          <a:p>
            <a:pPr lvl="2"/>
            <a:r>
              <a:rPr lang="en-US" dirty="0"/>
              <a:t> Pay-per-view advertisements</a:t>
            </a:r>
          </a:p>
          <a:p>
            <a:endParaRPr lang="en-US" dirty="0"/>
          </a:p>
        </p:txBody>
      </p:sp>
    </p:spTree>
    <p:extLst>
      <p:ext uri="{BB962C8B-B14F-4D97-AF65-F5344CB8AC3E}">
        <p14:creationId xmlns:p14="http://schemas.microsoft.com/office/powerpoint/2010/main" val="399939176"/>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371B5C7F-2497-4FAB-9E2E-E6A7EB669C3E}">
  <ds:schemaRefs>
    <ds:schemaRef ds:uri="http://purl.org/dc/terms/"/>
    <ds:schemaRef ds:uri="http://www.w3.org/XML/1998/namespace"/>
    <ds:schemaRef ds:uri="http://schemas.microsoft.com/sharepoint/v3"/>
    <ds:schemaRef ds:uri="http://schemas.microsoft.com/office/infopath/2007/PartnerControls"/>
    <ds:schemaRef ds:uri="http://schemas.openxmlformats.org/package/2006/metadata/core-properties"/>
    <ds:schemaRef ds:uri="56ea17bb-c96d-4826-b465-01eec0dd23dd"/>
    <ds:schemaRef ds:uri="http://schemas.microsoft.com/office/2006/documentManagement/types"/>
    <ds:schemaRef ds:uri="http://schemas.microsoft.com/office/2006/metadata/properties"/>
    <ds:schemaRef ds:uri="05d88611-e516-4d1a-b12e-39107e78b3d0"/>
    <ds:schemaRef ds:uri="http://purl.org/dc/dcmitype/"/>
    <ds:schemaRef ds:uri="http://purl.org/dc/elements/1.1/"/>
  </ds:schemaRefs>
</ds:datastoreItem>
</file>

<file path=customXml/itemProps3.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33</TotalTime>
  <Words>191</Words>
  <Application>Microsoft Office PowerPoint</Application>
  <PresentationFormat>Widescreen</PresentationFormat>
  <Paragraphs>45</Paragraphs>
  <Slides>13</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13</vt:i4>
      </vt:variant>
    </vt:vector>
  </HeadingPairs>
  <TitlesOfParts>
    <vt:vector size="20"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Identify the Target Customer</vt:lpstr>
      <vt:lpstr>Set Promotional Goals</vt:lpstr>
      <vt:lpstr>Develop a Promotional Budget</vt:lpstr>
      <vt:lpstr>Select the Promotional Mix</vt:lpstr>
      <vt:lpstr>Advertising</vt:lpstr>
      <vt:lpstr>Measure the Results</vt:lpstr>
      <vt:lpstr>Promotional Trends</vt:lpstr>
      <vt:lpstr>Promotional Trends</vt:lpstr>
      <vt:lpstr>Positioning a Product</vt:lpstr>
      <vt:lpstr>Promotional Events</vt:lpstr>
      <vt:lpstr>Awarding the Best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8</cp:revision>
  <cp:lastPrinted>2017-07-07T16:17:37Z</cp:lastPrinted>
  <dcterms:created xsi:type="dcterms:W3CDTF">2017-07-11T23:58:30Z</dcterms:created>
  <dcterms:modified xsi:type="dcterms:W3CDTF">2017-07-13T19:58:49Z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