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18"/>
  </p:notesMasterIdLst>
  <p:sldIdLst>
    <p:sldId id="321" r:id="rId7"/>
    <p:sldId id="335" r:id="rId8"/>
    <p:sldId id="325" r:id="rId9"/>
    <p:sldId id="326" r:id="rId10"/>
    <p:sldId id="327" r:id="rId11"/>
    <p:sldId id="328" r:id="rId12"/>
    <p:sldId id="329" r:id="rId13"/>
    <p:sldId id="330" r:id="rId14"/>
    <p:sldId id="331" r:id="rId15"/>
    <p:sldId id="332" r:id="rId16"/>
    <p:sldId id="333" r:id="rId17"/>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8" autoAdjust="0"/>
    <p:restoredTop sz="95190" autoAdjust="0"/>
  </p:normalViewPr>
  <p:slideViewPr>
    <p:cSldViewPr snapToGrid="0">
      <p:cViewPr varScale="1">
        <p:scale>
          <a:sx n="112" d="100"/>
          <a:sy n="112" d="100"/>
        </p:scale>
        <p:origin x="413" y="86"/>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E0CC8E0-2600-4615-A037-168FA932F2BB}"/>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D995959B-7E58-4D3C-A12E-3D8468AF7471}"/>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17F05F6E-D111-4879-AEF6-718D8FF439CB}" type="datetimeFigureOut">
              <a:rPr lang="en-US"/>
              <a:pPr>
                <a:defRPr/>
              </a:pPr>
              <a:t>7/21/2017</a:t>
            </a:fld>
            <a:endParaRPr lang="en-US"/>
          </a:p>
        </p:txBody>
      </p:sp>
      <p:sp>
        <p:nvSpPr>
          <p:cNvPr id="4" name="Slide Image Placeholder 3">
            <a:extLst>
              <a:ext uri="{FF2B5EF4-FFF2-40B4-BE49-F238E27FC236}">
                <a16:creationId xmlns:a16="http://schemas.microsoft.com/office/drawing/2014/main" id="{C39A3787-38F1-4A06-AD5F-E493ABAF01A6}"/>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B73477F1-FEBE-415D-A7DF-0EA7F76DB562}"/>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A9393A09-9EC5-4B3D-9589-DB7907417F5E}"/>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8A10F3E0-D9E0-4D6D-A15C-BDF68DE84197}"/>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62958A1B-2C1C-4542-99AF-7E370734AA9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BDC0B304-2041-46CA-995C-628C3963A06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92A3D8FF-22C7-4698-93D6-EF61D92013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17412" name="Footer Placeholder 3">
            <a:extLst>
              <a:ext uri="{FF2B5EF4-FFF2-40B4-BE49-F238E27FC236}">
                <a16:creationId xmlns:a16="http://schemas.microsoft.com/office/drawing/2014/main" id="{962654A6-01DD-43FF-AC56-592B04053BBC}"/>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17413" name="Slide Number Placeholder 4">
            <a:extLst>
              <a:ext uri="{FF2B5EF4-FFF2-40B4-BE49-F238E27FC236}">
                <a16:creationId xmlns:a16="http://schemas.microsoft.com/office/drawing/2014/main" id="{D80A4272-1402-4627-9118-7E410004F8E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0ECFFA12-AFDA-48F9-AE6C-B52F48BEE949}" type="slidenum">
              <a:rPr lang="en-US" altLang="en-US">
                <a:latin typeface="Times New Roman" panose="02020603050405020304" pitchFamily="18" charset="0"/>
              </a:rPr>
              <a:pPr eaLnBrk="0" fontAlgn="base" hangingPunct="0">
                <a:spcBef>
                  <a:spcPct val="0"/>
                </a:spcBef>
                <a:spcAft>
                  <a:spcPct val="0"/>
                </a:spcAft>
              </a:pPr>
              <a:t>3</a:t>
            </a:fld>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BC5D39DD-9DDD-4354-9CBC-AB502074E65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7D672347-8582-4413-8902-9E041A55F1B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19460" name="Footer Placeholder 3">
            <a:extLst>
              <a:ext uri="{FF2B5EF4-FFF2-40B4-BE49-F238E27FC236}">
                <a16:creationId xmlns:a16="http://schemas.microsoft.com/office/drawing/2014/main" id="{A3E9B288-5629-45B6-9545-FFCEC142571C}"/>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19461" name="Slide Number Placeholder 4">
            <a:extLst>
              <a:ext uri="{FF2B5EF4-FFF2-40B4-BE49-F238E27FC236}">
                <a16:creationId xmlns:a16="http://schemas.microsoft.com/office/drawing/2014/main" id="{7193B7E4-BAC8-4278-A5FD-73D95EE7508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442CAC87-9997-4C42-9AF3-1C586D0053F4}" type="slidenum">
              <a:rPr lang="en-US" altLang="en-US">
                <a:latin typeface="Times New Roman" panose="02020603050405020304" pitchFamily="18" charset="0"/>
              </a:rPr>
              <a:pPr eaLnBrk="0" fontAlgn="base" hangingPunct="0">
                <a:spcBef>
                  <a:spcPct val="0"/>
                </a:spcBef>
                <a:spcAft>
                  <a:spcPct val="0"/>
                </a:spcAft>
              </a:pPr>
              <a:t>4</a:t>
            </a:fld>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033A4E36-22E9-4FD7-AE1D-15AF499CE3E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5DCEC836-7977-41CE-B9D7-706A033C79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1508" name="Footer Placeholder 3">
            <a:extLst>
              <a:ext uri="{FF2B5EF4-FFF2-40B4-BE49-F238E27FC236}">
                <a16:creationId xmlns:a16="http://schemas.microsoft.com/office/drawing/2014/main" id="{19A5ABE2-18C2-4C65-9DB2-F11839CBE97D}"/>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1509" name="Slide Number Placeholder 4">
            <a:extLst>
              <a:ext uri="{FF2B5EF4-FFF2-40B4-BE49-F238E27FC236}">
                <a16:creationId xmlns:a16="http://schemas.microsoft.com/office/drawing/2014/main" id="{91A7F021-B45E-489A-B23A-1BB1DEDDBEA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062CF90A-AE41-4DF6-87A0-0AC7BADA4A09}" type="slidenum">
              <a:rPr lang="en-US" altLang="en-US">
                <a:latin typeface="Times New Roman" panose="02020603050405020304" pitchFamily="18" charset="0"/>
              </a:rPr>
              <a:pPr eaLnBrk="0" fontAlgn="base" hangingPunct="0">
                <a:spcBef>
                  <a:spcPct val="0"/>
                </a:spcBef>
                <a:spcAft>
                  <a:spcPct val="0"/>
                </a:spcAft>
              </a:pPr>
              <a:t>5</a:t>
            </a:fld>
            <a:endParaRPr lang="en-US" altLang="en-US">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7D2B774C-30B7-4F36-9A5C-21CCA88B17A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F937D265-C4AA-49CC-A256-8ED01D414B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3556" name="Footer Placeholder 3">
            <a:extLst>
              <a:ext uri="{FF2B5EF4-FFF2-40B4-BE49-F238E27FC236}">
                <a16:creationId xmlns:a16="http://schemas.microsoft.com/office/drawing/2014/main" id="{77B5B3E5-21B3-4193-B07B-22D939A1EDDA}"/>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3557" name="Slide Number Placeholder 4">
            <a:extLst>
              <a:ext uri="{FF2B5EF4-FFF2-40B4-BE49-F238E27FC236}">
                <a16:creationId xmlns:a16="http://schemas.microsoft.com/office/drawing/2014/main" id="{B6A08D9F-9C4B-4991-9140-C3A36A95F79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B6B4614C-39DD-4484-8131-095A9689B605}" type="slidenum">
              <a:rPr lang="en-US" altLang="en-US">
                <a:latin typeface="Times New Roman" panose="02020603050405020304" pitchFamily="18" charset="0"/>
              </a:rPr>
              <a:pPr eaLnBrk="0" fontAlgn="base" hangingPunct="0">
                <a:spcBef>
                  <a:spcPct val="0"/>
                </a:spcBef>
                <a:spcAft>
                  <a:spcPct val="0"/>
                </a:spcAft>
              </a:pPr>
              <a:t>6</a:t>
            </a:fld>
            <a:endParaRPr lang="en-US" altLang="en-US">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A7A63DAB-C44B-4B58-A033-BCC62942673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43E80886-09FE-48A5-AC78-2AD085ED2AC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5604" name="Footer Placeholder 3">
            <a:extLst>
              <a:ext uri="{FF2B5EF4-FFF2-40B4-BE49-F238E27FC236}">
                <a16:creationId xmlns:a16="http://schemas.microsoft.com/office/drawing/2014/main" id="{78255913-2ADF-4BEE-B29E-DF98203F8659}"/>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5605" name="Slide Number Placeholder 4">
            <a:extLst>
              <a:ext uri="{FF2B5EF4-FFF2-40B4-BE49-F238E27FC236}">
                <a16:creationId xmlns:a16="http://schemas.microsoft.com/office/drawing/2014/main" id="{106C72B9-D460-4B8B-884F-1551F1D6DA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5F001064-8053-49AB-BD29-0E95E8BBF152}" type="slidenum">
              <a:rPr lang="en-US" altLang="en-US">
                <a:latin typeface="Times New Roman" panose="02020603050405020304" pitchFamily="18" charset="0"/>
              </a:rPr>
              <a:pPr eaLnBrk="0" fontAlgn="base" hangingPunct="0">
                <a:spcBef>
                  <a:spcPct val="0"/>
                </a:spcBef>
                <a:spcAft>
                  <a:spcPct val="0"/>
                </a:spcAft>
              </a:pPr>
              <a:t>7</a:t>
            </a:fld>
            <a:endParaRPr lang="en-US" altLang="en-US">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B606D92A-E30C-4B5C-B301-B6918004E3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461FE21A-52CA-4AF6-A444-6A340E24BBD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7652" name="Footer Placeholder 3">
            <a:extLst>
              <a:ext uri="{FF2B5EF4-FFF2-40B4-BE49-F238E27FC236}">
                <a16:creationId xmlns:a16="http://schemas.microsoft.com/office/drawing/2014/main" id="{A99892BB-39EE-4896-8E61-BF6AF5789F2B}"/>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7653" name="Slide Number Placeholder 4">
            <a:extLst>
              <a:ext uri="{FF2B5EF4-FFF2-40B4-BE49-F238E27FC236}">
                <a16:creationId xmlns:a16="http://schemas.microsoft.com/office/drawing/2014/main" id="{7833EC3B-D457-476F-9E29-D7B04D498C1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944E8D96-18A7-48F2-B6DA-BC98F3FBA51D}" type="slidenum">
              <a:rPr lang="en-US" altLang="en-US">
                <a:latin typeface="Times New Roman" panose="02020603050405020304" pitchFamily="18" charset="0"/>
              </a:rPr>
              <a:pPr eaLnBrk="0" fontAlgn="base" hangingPunct="0">
                <a:spcBef>
                  <a:spcPct val="0"/>
                </a:spcBef>
                <a:spcAft>
                  <a:spcPct val="0"/>
                </a:spcAft>
              </a:pPr>
              <a:t>8</a:t>
            </a:fld>
            <a:endParaRPr lang="en-US" altLang="en-US">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43B7C081-22F4-493F-B16F-1DB0548F8DD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F6E93509-8CAF-421E-9223-9C23BAE791B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9700" name="Footer Placeholder 3">
            <a:extLst>
              <a:ext uri="{FF2B5EF4-FFF2-40B4-BE49-F238E27FC236}">
                <a16:creationId xmlns:a16="http://schemas.microsoft.com/office/drawing/2014/main" id="{97DBCE4B-139C-4A35-A0D1-B6E1CB849C29}"/>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9701" name="Slide Number Placeholder 4">
            <a:extLst>
              <a:ext uri="{FF2B5EF4-FFF2-40B4-BE49-F238E27FC236}">
                <a16:creationId xmlns:a16="http://schemas.microsoft.com/office/drawing/2014/main" id="{CBB367C1-719C-4B03-A7C7-130D94C91C0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E6DAF4AF-026E-42D2-AA71-813E9246F9A6}" type="slidenum">
              <a:rPr lang="en-US" altLang="en-US">
                <a:latin typeface="Times New Roman" panose="02020603050405020304" pitchFamily="18" charset="0"/>
              </a:rPr>
              <a:pPr eaLnBrk="0" fontAlgn="base" hangingPunct="0">
                <a:spcBef>
                  <a:spcPct val="0"/>
                </a:spcBef>
                <a:spcAft>
                  <a:spcPct val="0"/>
                </a:spcAft>
              </a:pPr>
              <a:t>9</a:t>
            </a:fld>
            <a:endParaRPr lang="en-US" altLang="en-US">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077D93C0-0D26-4AA9-B26F-D0B68438E6A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B4D88F73-A2FD-44F9-8575-5CAFEAEAB14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31748" name="Footer Placeholder 3">
            <a:extLst>
              <a:ext uri="{FF2B5EF4-FFF2-40B4-BE49-F238E27FC236}">
                <a16:creationId xmlns:a16="http://schemas.microsoft.com/office/drawing/2014/main" id="{245E6472-3C68-4A1F-8862-141D6405017A}"/>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31749" name="Slide Number Placeholder 4">
            <a:extLst>
              <a:ext uri="{FF2B5EF4-FFF2-40B4-BE49-F238E27FC236}">
                <a16:creationId xmlns:a16="http://schemas.microsoft.com/office/drawing/2014/main" id="{0EED2C28-9497-49FA-965D-0454E9EB70A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A8E942EE-7F22-47FD-B90E-659DE1DC63E1}" type="slidenum">
              <a:rPr lang="en-US" altLang="en-US">
                <a:latin typeface="Times New Roman" panose="02020603050405020304" pitchFamily="18" charset="0"/>
              </a:rPr>
              <a:pPr eaLnBrk="0" fontAlgn="base" hangingPunct="0">
                <a:spcBef>
                  <a:spcPct val="0"/>
                </a:spcBef>
                <a:spcAft>
                  <a:spcPct val="0"/>
                </a:spcAft>
              </a:pPr>
              <a:t>10</a:t>
            </a:fld>
            <a:endParaRPr lang="en-US" altLang="en-US">
              <a:latin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1B939838-1252-425C-8F48-9EDBB529E94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96941E5F-0D08-4C80-AC1F-56A54431EA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33796" name="Footer Placeholder 3">
            <a:extLst>
              <a:ext uri="{FF2B5EF4-FFF2-40B4-BE49-F238E27FC236}">
                <a16:creationId xmlns:a16="http://schemas.microsoft.com/office/drawing/2014/main" id="{CC85B6C4-072E-44D4-BA6C-42F5AEDCCE07}"/>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33797" name="Slide Number Placeholder 4">
            <a:extLst>
              <a:ext uri="{FF2B5EF4-FFF2-40B4-BE49-F238E27FC236}">
                <a16:creationId xmlns:a16="http://schemas.microsoft.com/office/drawing/2014/main" id="{0763E7FB-2FD9-4399-AF1E-59C5BEB5AF1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792263BA-78EC-40CD-8B80-0F3EB0A069F4}" type="slidenum">
              <a:rPr lang="en-US" altLang="en-US">
                <a:latin typeface="Times New Roman" panose="02020603050405020304" pitchFamily="18" charset="0"/>
              </a:rPr>
              <a:pPr eaLnBrk="0" fontAlgn="base" hangingPunct="0">
                <a:spcBef>
                  <a:spcPct val="0"/>
                </a:spcBef>
                <a:spcAft>
                  <a:spcPct val="0"/>
                </a:spcAft>
              </a:pPr>
              <a:t>11</a:t>
            </a:fld>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DA8053A-E15D-4BA3-9296-65AE8CD8E75D}"/>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9FF3E634-6D54-400B-BE47-ED6A8CA01D0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158B96F8-B524-454C-A8D8-8E38E53763D0}"/>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9512BCB9-7CF3-4EE3-9EDC-776BEE979AD2}"/>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2070134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8DCDFB31-5D96-459C-9F3D-2D6EF9AE094F}"/>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98FBD9A7-7A4F-4A57-9184-99F1FBCABAB5}"/>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DBD00242-6035-4609-AB0D-4415CFFBAB63}"/>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3118354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2C5C12C-3EE5-4A4A-BAB4-90665E7B2B35}"/>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Copyright © Texas Education Agency, 2013</a:t>
            </a:r>
            <a:endParaRPr lang="en-US" altLang="en-US"/>
          </a:p>
        </p:txBody>
      </p:sp>
      <p:sp>
        <p:nvSpPr>
          <p:cNvPr id="5" name="Footer Placeholder 4">
            <a:extLst>
              <a:ext uri="{FF2B5EF4-FFF2-40B4-BE49-F238E27FC236}">
                <a16:creationId xmlns:a16="http://schemas.microsoft.com/office/drawing/2014/main" id="{4067DB29-3A3A-4B72-A847-CCF06352C778}"/>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6" name="Slide Number Placeholder 5">
            <a:extLst>
              <a:ext uri="{FF2B5EF4-FFF2-40B4-BE49-F238E27FC236}">
                <a16:creationId xmlns:a16="http://schemas.microsoft.com/office/drawing/2014/main" id="{D1242474-5DA0-4DEA-8161-64ACDE858BF4}"/>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A0438438-9F11-4788-9A51-64508AF1F834}" type="slidenum">
              <a:rPr lang="en-US" altLang="en-US"/>
              <a:pPr>
                <a:defRPr/>
              </a:pPr>
              <a:t>‹#›</a:t>
            </a:fld>
            <a:endParaRPr lang="en-US" altLang="en-US" dirty="0"/>
          </a:p>
        </p:txBody>
      </p:sp>
    </p:spTree>
    <p:extLst>
      <p:ext uri="{BB962C8B-B14F-4D97-AF65-F5344CB8AC3E}">
        <p14:creationId xmlns:p14="http://schemas.microsoft.com/office/powerpoint/2010/main" val="4138370897"/>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963312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414950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526695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00843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2609859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515910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5209527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774146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194B0DA-1DA4-48DE-81A8-789DD9501F14}"/>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20D951D8-60B5-48A0-9B5D-47A9CB891CA2}"/>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DF9CF32F-FFAC-40F1-A7B8-1291B1BDE9B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35405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379171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74618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10581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45903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4189523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45573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A53ED526-92D9-48ED-B658-925182E558ED}"/>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2553597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A98892A8-FCA9-4E9B-905A-4FF8E7E70CE1}"/>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5C3822BB-BD30-4CED-B833-65613924ED91}"/>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908FE8C5-C301-45A3-847A-4AF4AC894913}"/>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31922080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EC18C0E-2624-436C-B36D-5D59E6031C8A}"/>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4393FA87-5317-4A63-B3CE-7BD2873DD698}"/>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989B12-1B80-4C80-A009-0D492BC93ACF}"/>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7B4CE784-446B-4E51-98BE-52C183907000}"/>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1CC993C8-D075-4422-AB72-B4E6C29BE998}"/>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26B468DF-AEAD-4081-87C5-89EC090FD060}"/>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DD8D7936-A6F0-484D-885F-237C4150F29B}"/>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81E1DF95-9B91-439B-8930-E8105C4943CE}"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2481740638"/>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18.jpeg"/></Relationships>
</file>

<file path=ppt/slides/_rels/slide1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20.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E3F4EF3-3714-4BF5-95AB-22C1D3B03DB8}"/>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Digital &amp; Interactive Media</a:t>
            </a:r>
          </a:p>
          <a:p>
            <a:pPr lvl="1" fontAlgn="auto">
              <a:spcAft>
                <a:spcPts val="0"/>
              </a:spcAft>
              <a:defRPr/>
            </a:pPr>
            <a:r>
              <a:rPr lang="en-US" dirty="0"/>
              <a:t>Photography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131A7D55-CADD-4DB3-B4F5-76C9421E555C}"/>
              </a:ext>
            </a:extLst>
          </p:cNvPr>
          <p:cNvSpPr>
            <a:spLocks noGrp="1"/>
          </p:cNvSpPr>
          <p:nvPr>
            <p:ph type="title"/>
          </p:nvPr>
        </p:nvSpPr>
        <p:spPr/>
        <p:txBody>
          <a:bodyPr/>
          <a:lstStyle/>
          <a:p>
            <a:pPr fontAlgn="auto">
              <a:spcAft>
                <a:spcPts val="0"/>
              </a:spcAft>
              <a:defRPr/>
            </a:pPr>
            <a:r>
              <a:rPr lang="en-US"/>
              <a:t>Composition Techniques</a:t>
            </a:r>
          </a:p>
        </p:txBody>
      </p:sp>
      <p:sp>
        <p:nvSpPr>
          <p:cNvPr id="30723" name="Content Placeholder 2">
            <a:extLst>
              <a:ext uri="{FF2B5EF4-FFF2-40B4-BE49-F238E27FC236}">
                <a16:creationId xmlns:a16="http://schemas.microsoft.com/office/drawing/2014/main" id="{7B01E1CD-FE39-42E6-B612-6FF6ABB2B98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panose="05000000000000000000" pitchFamily="2" charset="2"/>
              <a:buNone/>
            </a:pPr>
            <a:r>
              <a:rPr lang="en-US" altLang="en-US" b="1" dirty="0"/>
              <a:t>Perspective</a:t>
            </a:r>
          </a:p>
          <a:p>
            <a:pPr lvl="1"/>
            <a:r>
              <a:rPr lang="en-US" altLang="en-US" dirty="0"/>
              <a:t>Low – Camera position is level but low to the ground</a:t>
            </a:r>
          </a:p>
          <a:p>
            <a:pPr lvl="1"/>
            <a:r>
              <a:rPr lang="en-US" altLang="en-US" dirty="0"/>
              <a:t>High – Camera position is level but high above the ground</a:t>
            </a:r>
          </a:p>
          <a:p>
            <a:pPr lvl="1"/>
            <a:r>
              <a:rPr lang="en-US" altLang="en-US" dirty="0"/>
              <a:t>Down – Camera position is tilted down while positioned high above the ground</a:t>
            </a:r>
          </a:p>
          <a:p>
            <a:pPr lvl="1"/>
            <a:r>
              <a:rPr lang="en-US" altLang="en-US" dirty="0"/>
              <a:t>Up – Camera position is tilted up while positioned near ground level</a:t>
            </a:r>
          </a:p>
          <a:p>
            <a:endParaRPr lang="en-US" altLang="en-US" dirty="0"/>
          </a:p>
        </p:txBody>
      </p:sp>
      <p:pic>
        <p:nvPicPr>
          <p:cNvPr id="30726" name="Picture 4" descr="C:\Users\Mom\AppData\Local\Microsoft\Windows\Temporary Internet Files\Content.IE5\NVDAGQ6J\MP900447617[1].jpg">
            <a:extLst>
              <a:ext uri="{FF2B5EF4-FFF2-40B4-BE49-F238E27FC236}">
                <a16:creationId xmlns:a16="http://schemas.microsoft.com/office/drawing/2014/main" id="{56307033-E299-45DA-91AC-B36F3F91F7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4343400"/>
            <a:ext cx="2159000"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7" name="Picture 13" descr="C:\Users\Mom\AppData\Local\Microsoft\Windows\Temporary Internet Files\Content.IE5\XVDIKUWN\MP900448016[1].jpg">
            <a:extLst>
              <a:ext uri="{FF2B5EF4-FFF2-40B4-BE49-F238E27FC236}">
                <a16:creationId xmlns:a16="http://schemas.microsoft.com/office/drawing/2014/main" id="{422FC8BB-8154-4A47-A318-9F0FCB56F02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2400" y="1447800"/>
            <a:ext cx="159385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2531C9BC-EDD6-4EDA-8274-0B9681C0178D}"/>
              </a:ext>
            </a:extLst>
          </p:cNvPr>
          <p:cNvSpPr>
            <a:spLocks noGrp="1"/>
          </p:cNvSpPr>
          <p:nvPr>
            <p:ph type="title"/>
          </p:nvPr>
        </p:nvSpPr>
        <p:spPr/>
        <p:txBody>
          <a:bodyPr/>
          <a:lstStyle/>
          <a:p>
            <a:pPr fontAlgn="auto">
              <a:spcAft>
                <a:spcPts val="0"/>
              </a:spcAft>
              <a:defRPr/>
            </a:pPr>
            <a:r>
              <a:rPr lang="en-US"/>
              <a:t>Composition Techniques</a:t>
            </a:r>
          </a:p>
        </p:txBody>
      </p:sp>
      <p:sp>
        <p:nvSpPr>
          <p:cNvPr id="32771" name="Content Placeholder 2">
            <a:extLst>
              <a:ext uri="{FF2B5EF4-FFF2-40B4-BE49-F238E27FC236}">
                <a16:creationId xmlns:a16="http://schemas.microsoft.com/office/drawing/2014/main" id="{06AE33B6-9707-4D28-97ED-E8C82BFB389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panose="05000000000000000000" pitchFamily="2" charset="2"/>
              <a:buNone/>
            </a:pPr>
            <a:r>
              <a:rPr lang="en-US" altLang="en-US" b="1" dirty="0"/>
              <a:t>Subject Awareness</a:t>
            </a:r>
          </a:p>
          <a:p>
            <a:pPr lvl="1"/>
            <a:r>
              <a:rPr lang="en-US" altLang="en-US" dirty="0"/>
              <a:t>Posed</a:t>
            </a:r>
          </a:p>
          <a:p>
            <a:pPr lvl="2"/>
            <a:r>
              <a:rPr lang="en-US" altLang="en-US" dirty="0"/>
              <a:t>Subject is aware that picture is being taken</a:t>
            </a:r>
          </a:p>
          <a:p>
            <a:pPr lvl="2"/>
            <a:r>
              <a:rPr lang="en-US" altLang="en-US" dirty="0"/>
              <a:t>Subject arranges self or expression purposely for the picture</a:t>
            </a:r>
          </a:p>
          <a:p>
            <a:pPr lvl="1"/>
            <a:r>
              <a:rPr lang="en-US" altLang="en-US" dirty="0"/>
              <a:t>Candid</a:t>
            </a:r>
          </a:p>
          <a:p>
            <a:pPr lvl="2"/>
            <a:r>
              <a:rPr lang="en-US" altLang="en-US" dirty="0"/>
              <a:t>Subject is not aware that picture is being taken</a:t>
            </a:r>
          </a:p>
          <a:p>
            <a:pPr lvl="2"/>
            <a:r>
              <a:rPr lang="en-US" altLang="en-US" dirty="0"/>
              <a:t>Subject appears in natural setting</a:t>
            </a:r>
          </a:p>
        </p:txBody>
      </p:sp>
      <p:pic>
        <p:nvPicPr>
          <p:cNvPr id="32774" name="Picture 2" descr="C:\Users\Mom\AppData\Local\Microsoft\Windows\Temporary Internet Files\Content.IE5\LI4DMLR4\MP900442917[1].jpg">
            <a:extLst>
              <a:ext uri="{FF2B5EF4-FFF2-40B4-BE49-F238E27FC236}">
                <a16:creationId xmlns:a16="http://schemas.microsoft.com/office/drawing/2014/main" id="{1152316A-58D2-4170-8A36-B845644069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99829" y="825213"/>
            <a:ext cx="2250743" cy="3372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5" name="Picture 3" descr="C:\Users\Mom\AppData\Local\Microsoft\Windows\Temporary Internet Files\Content.IE5\9OYHPE7C\MP900443677[1].jpg">
            <a:extLst>
              <a:ext uri="{FF2B5EF4-FFF2-40B4-BE49-F238E27FC236}">
                <a16:creationId xmlns:a16="http://schemas.microsoft.com/office/drawing/2014/main" id="{0498813F-5835-429D-9A5A-D35A8821CB3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64275" y="3370998"/>
            <a:ext cx="2158819" cy="2783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EE2359C5-CFCD-4A79-A375-FBFEF8C4F487}"/>
              </a:ext>
            </a:extLst>
          </p:cNvPr>
          <p:cNvSpPr>
            <a:spLocks noGrp="1"/>
          </p:cNvSpPr>
          <p:nvPr>
            <p:ph type="title"/>
          </p:nvPr>
        </p:nvSpPr>
        <p:spPr/>
        <p:txBody>
          <a:bodyPr/>
          <a:lstStyle/>
          <a:p>
            <a:pPr fontAlgn="auto">
              <a:spcAft>
                <a:spcPts val="0"/>
              </a:spcAft>
              <a:defRPr/>
            </a:pPr>
            <a:r>
              <a:rPr lang="en-US"/>
              <a:t>Lesson Objectives</a:t>
            </a:r>
          </a:p>
        </p:txBody>
      </p:sp>
      <p:sp>
        <p:nvSpPr>
          <p:cNvPr id="16387" name="Content Placeholder 2">
            <a:extLst>
              <a:ext uri="{FF2B5EF4-FFF2-40B4-BE49-F238E27FC236}">
                <a16:creationId xmlns:a16="http://schemas.microsoft.com/office/drawing/2014/main" id="{517729A7-4F2F-4969-8445-98A54E2CD84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Identify features of a digital camera device</a:t>
            </a:r>
          </a:p>
          <a:p>
            <a:pPr lvl="1"/>
            <a:r>
              <a:rPr lang="en-US" altLang="en-US" dirty="0"/>
              <a:t>Identify types of composition techniques</a:t>
            </a:r>
          </a:p>
          <a:p>
            <a:pPr lvl="1"/>
            <a:r>
              <a:rPr lang="en-US" altLang="en-US" dirty="0"/>
              <a:t>Capture still-shot images using a digital camera</a:t>
            </a:r>
          </a:p>
          <a:p>
            <a:pPr lvl="1"/>
            <a:r>
              <a:rPr lang="en-US" altLang="en-US" dirty="0"/>
              <a:t>Transfer still-shot images to memory device</a:t>
            </a:r>
          </a:p>
          <a:p>
            <a:pPr lvl="1"/>
            <a:r>
              <a:rPr lang="en-US" altLang="en-US" dirty="0"/>
              <a:t>Enhance photographs by using digital manipulation software</a:t>
            </a:r>
          </a:p>
          <a:p>
            <a:pPr lvl="1"/>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2E81DC15-9EB8-445E-990E-F537DF2B1264}"/>
              </a:ext>
            </a:extLst>
          </p:cNvPr>
          <p:cNvSpPr>
            <a:spLocks noGrp="1"/>
          </p:cNvSpPr>
          <p:nvPr>
            <p:ph type="title"/>
          </p:nvPr>
        </p:nvSpPr>
        <p:spPr/>
        <p:txBody>
          <a:bodyPr/>
          <a:lstStyle/>
          <a:p>
            <a:pPr fontAlgn="auto">
              <a:spcAft>
                <a:spcPts val="0"/>
              </a:spcAft>
              <a:defRPr/>
            </a:pPr>
            <a:r>
              <a:rPr lang="en-US"/>
              <a:t>Digital Camera Features</a:t>
            </a:r>
          </a:p>
        </p:txBody>
      </p:sp>
      <p:sp>
        <p:nvSpPr>
          <p:cNvPr id="18435" name="Content Placeholder 2">
            <a:extLst>
              <a:ext uri="{FF2B5EF4-FFF2-40B4-BE49-F238E27FC236}">
                <a16:creationId xmlns:a16="http://schemas.microsoft.com/office/drawing/2014/main" id="{A76552E8-4069-4D9F-BFCF-FA3C308C7D4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Most cameras have the same basic features:</a:t>
            </a:r>
          </a:p>
          <a:p>
            <a:pPr lvl="1"/>
            <a:r>
              <a:rPr lang="en-US" altLang="en-US" dirty="0"/>
              <a:t>Battery – replace or recharge as needed</a:t>
            </a:r>
          </a:p>
          <a:p>
            <a:pPr lvl="1"/>
            <a:r>
              <a:rPr lang="en-US" altLang="en-US" dirty="0"/>
              <a:t>Power On/Off switch – switch camera off when not in use to preserve battery life</a:t>
            </a:r>
          </a:p>
          <a:p>
            <a:pPr lvl="1"/>
            <a:r>
              <a:rPr lang="en-US" altLang="en-US" dirty="0"/>
              <a:t>Lens – keep clean from dust/fingerprints; clean with soft cloth</a:t>
            </a:r>
          </a:p>
          <a:p>
            <a:pPr lvl="1"/>
            <a:r>
              <a:rPr lang="en-US" altLang="en-US" dirty="0"/>
              <a:t>Viewing screen – keep clean from dust/fingerprints; clean with soft cloth</a:t>
            </a:r>
          </a:p>
          <a:p>
            <a:pPr lvl="1"/>
            <a:r>
              <a:rPr lang="en-US" altLang="en-US" dirty="0"/>
              <a:t>Memory – removable card or internal memory</a:t>
            </a:r>
          </a:p>
          <a:p>
            <a:pPr lvl="1"/>
            <a:r>
              <a:rPr lang="en-US" altLang="en-US" dirty="0"/>
              <a:t>Strap – for carrying purposes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A50E91C4-93ED-4558-92D0-FB7468AFD546}"/>
              </a:ext>
            </a:extLst>
          </p:cNvPr>
          <p:cNvSpPr>
            <a:spLocks noGrp="1"/>
          </p:cNvSpPr>
          <p:nvPr>
            <p:ph type="title"/>
          </p:nvPr>
        </p:nvSpPr>
        <p:spPr/>
        <p:txBody>
          <a:bodyPr/>
          <a:lstStyle/>
          <a:p>
            <a:pPr fontAlgn="auto">
              <a:spcAft>
                <a:spcPts val="0"/>
              </a:spcAft>
              <a:defRPr/>
            </a:pPr>
            <a:r>
              <a:rPr lang="en-US"/>
              <a:t>Composition Techniques</a:t>
            </a:r>
          </a:p>
        </p:txBody>
      </p:sp>
      <p:sp>
        <p:nvSpPr>
          <p:cNvPr id="20483" name="Content Placeholder 2">
            <a:extLst>
              <a:ext uri="{FF2B5EF4-FFF2-40B4-BE49-F238E27FC236}">
                <a16:creationId xmlns:a16="http://schemas.microsoft.com/office/drawing/2014/main" id="{6B0C1C0C-9712-4E2B-8F67-1798ACF3B43E}"/>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panose="05000000000000000000" pitchFamily="2" charset="2"/>
              <a:buNone/>
            </a:pPr>
            <a:r>
              <a:rPr lang="en-US" altLang="en-US" b="1" dirty="0"/>
              <a:t>Rule of Thirds</a:t>
            </a:r>
          </a:p>
          <a:p>
            <a:pPr lvl="1"/>
            <a:r>
              <a:rPr lang="en-US" altLang="en-US" dirty="0"/>
              <a:t>Viewing area of picture is divided into a 3x3 grid (using imaginary lines)</a:t>
            </a:r>
          </a:p>
          <a:p>
            <a:pPr lvl="1"/>
            <a:r>
              <a:rPr lang="en-US" altLang="en-US" dirty="0"/>
              <a:t>Main subject is positioned in viewing area at one of the four intersections</a:t>
            </a:r>
          </a:p>
          <a:p>
            <a:pPr lvl="1"/>
            <a:r>
              <a:rPr lang="en-US" altLang="en-US" dirty="0"/>
              <a:t>Main subject should appear to be moving toward center square of grid</a:t>
            </a:r>
          </a:p>
        </p:txBody>
      </p:sp>
      <p:grpSp>
        <p:nvGrpSpPr>
          <p:cNvPr id="20486" name="Group 16">
            <a:extLst>
              <a:ext uri="{FF2B5EF4-FFF2-40B4-BE49-F238E27FC236}">
                <a16:creationId xmlns:a16="http://schemas.microsoft.com/office/drawing/2014/main" id="{142E0189-92AD-4DCE-8DE6-067A29FB2C0F}"/>
              </a:ext>
            </a:extLst>
          </p:cNvPr>
          <p:cNvGrpSpPr>
            <a:grpSpLocks/>
          </p:cNvGrpSpPr>
          <p:nvPr/>
        </p:nvGrpSpPr>
        <p:grpSpPr bwMode="auto">
          <a:xfrm>
            <a:off x="7144603" y="1981525"/>
            <a:ext cx="4130723" cy="3380095"/>
            <a:chOff x="4572000" y="2209800"/>
            <a:chExt cx="3581400" cy="2438400"/>
          </a:xfrm>
        </p:grpSpPr>
        <p:pic>
          <p:nvPicPr>
            <p:cNvPr id="20487" name="Picture 2" descr="C:\Users\Mom\AppData\Local\Microsoft\Windows\Temporary Internet Files\Content.IE5\NVDAGQ6J\MP900178903[1].jpg">
              <a:extLst>
                <a:ext uri="{FF2B5EF4-FFF2-40B4-BE49-F238E27FC236}">
                  <a16:creationId xmlns:a16="http://schemas.microsoft.com/office/drawing/2014/main" id="{FDE3FBE1-2C27-4B6A-B0F7-E2EABE90F6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2514600"/>
              <a:ext cx="25400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0488" name="Straight Connector 8">
              <a:extLst>
                <a:ext uri="{FF2B5EF4-FFF2-40B4-BE49-F238E27FC236}">
                  <a16:creationId xmlns:a16="http://schemas.microsoft.com/office/drawing/2014/main" id="{DDB17D95-7241-4C7C-89A2-5B58A9B5BA4E}"/>
                </a:ext>
              </a:extLst>
            </p:cNvPr>
            <p:cNvCxnSpPr>
              <a:cxnSpLocks noChangeShapeType="1"/>
            </p:cNvCxnSpPr>
            <p:nvPr/>
          </p:nvCxnSpPr>
          <p:spPr bwMode="auto">
            <a:xfrm rot="5400000">
              <a:off x="4657725" y="3429000"/>
              <a:ext cx="2438400" cy="0"/>
            </a:xfrm>
            <a:prstGeom prst="line">
              <a:avLst/>
            </a:prstGeom>
            <a:noFill/>
            <a:ln w="28575" algn="ctr">
              <a:solidFill>
                <a:srgbClr val="002060"/>
              </a:solidFill>
              <a:prstDash val="dash"/>
              <a:round/>
              <a:headEnd type="none" w="sm" len="sm"/>
              <a:tailEnd type="none" w="sm" len="sm"/>
            </a:ln>
            <a:extLst>
              <a:ext uri="{909E8E84-426E-40DD-AFC4-6F175D3DCCD1}">
                <a14:hiddenFill xmlns:a14="http://schemas.microsoft.com/office/drawing/2010/main">
                  <a:noFill/>
                </a14:hiddenFill>
              </a:ext>
            </a:extLst>
          </p:spPr>
        </p:cxnSp>
        <p:cxnSp>
          <p:nvCxnSpPr>
            <p:cNvPr id="20489" name="Straight Connector 11">
              <a:extLst>
                <a:ext uri="{FF2B5EF4-FFF2-40B4-BE49-F238E27FC236}">
                  <a16:creationId xmlns:a16="http://schemas.microsoft.com/office/drawing/2014/main" id="{1A382945-E010-45AE-B230-AF07D841D285}"/>
                </a:ext>
              </a:extLst>
            </p:cNvPr>
            <p:cNvCxnSpPr>
              <a:cxnSpLocks noChangeShapeType="1"/>
            </p:cNvCxnSpPr>
            <p:nvPr/>
          </p:nvCxnSpPr>
          <p:spPr bwMode="auto">
            <a:xfrm rot="5400000">
              <a:off x="5629275" y="3429000"/>
              <a:ext cx="2438400" cy="0"/>
            </a:xfrm>
            <a:prstGeom prst="line">
              <a:avLst/>
            </a:prstGeom>
            <a:noFill/>
            <a:ln w="28575" algn="ctr">
              <a:solidFill>
                <a:srgbClr val="002060"/>
              </a:solidFill>
              <a:prstDash val="dash"/>
              <a:round/>
              <a:headEnd type="none" w="sm" len="sm"/>
              <a:tailEnd type="none" w="sm" len="sm"/>
            </a:ln>
            <a:extLst>
              <a:ext uri="{909E8E84-426E-40DD-AFC4-6F175D3DCCD1}">
                <a14:hiddenFill xmlns:a14="http://schemas.microsoft.com/office/drawing/2010/main">
                  <a:noFill/>
                </a14:hiddenFill>
              </a:ext>
            </a:extLst>
          </p:spPr>
        </p:cxnSp>
        <p:cxnSp>
          <p:nvCxnSpPr>
            <p:cNvPr id="20490" name="Straight Connector 13">
              <a:extLst>
                <a:ext uri="{FF2B5EF4-FFF2-40B4-BE49-F238E27FC236}">
                  <a16:creationId xmlns:a16="http://schemas.microsoft.com/office/drawing/2014/main" id="{874ECC88-BFCE-4050-88D5-00E516BA1F1E}"/>
                </a:ext>
              </a:extLst>
            </p:cNvPr>
            <p:cNvCxnSpPr>
              <a:cxnSpLocks noChangeShapeType="1"/>
            </p:cNvCxnSpPr>
            <p:nvPr/>
          </p:nvCxnSpPr>
          <p:spPr bwMode="auto">
            <a:xfrm rot="10800000">
              <a:off x="4572000" y="3000376"/>
              <a:ext cx="3581400" cy="0"/>
            </a:xfrm>
            <a:prstGeom prst="line">
              <a:avLst/>
            </a:prstGeom>
            <a:noFill/>
            <a:ln w="28575" algn="ctr">
              <a:solidFill>
                <a:srgbClr val="002060"/>
              </a:solidFill>
              <a:prstDash val="dash"/>
              <a:round/>
              <a:headEnd type="none" w="sm" len="sm"/>
              <a:tailEnd type="none" w="sm" len="sm"/>
            </a:ln>
            <a:extLst>
              <a:ext uri="{909E8E84-426E-40DD-AFC4-6F175D3DCCD1}">
                <a14:hiddenFill xmlns:a14="http://schemas.microsoft.com/office/drawing/2010/main">
                  <a:noFill/>
                </a14:hiddenFill>
              </a:ext>
            </a:extLst>
          </p:spPr>
        </p:cxnSp>
        <p:cxnSp>
          <p:nvCxnSpPr>
            <p:cNvPr id="20491" name="Straight Connector 15">
              <a:extLst>
                <a:ext uri="{FF2B5EF4-FFF2-40B4-BE49-F238E27FC236}">
                  <a16:creationId xmlns:a16="http://schemas.microsoft.com/office/drawing/2014/main" id="{5D7ED6F1-F596-4556-9C77-254F6F802E45}"/>
                </a:ext>
              </a:extLst>
            </p:cNvPr>
            <p:cNvCxnSpPr>
              <a:cxnSpLocks noChangeShapeType="1"/>
            </p:cNvCxnSpPr>
            <p:nvPr/>
          </p:nvCxnSpPr>
          <p:spPr bwMode="auto">
            <a:xfrm rot="10800000">
              <a:off x="4572000" y="3600451"/>
              <a:ext cx="3581400" cy="0"/>
            </a:xfrm>
            <a:prstGeom prst="line">
              <a:avLst/>
            </a:prstGeom>
            <a:noFill/>
            <a:ln w="28575" algn="ctr">
              <a:solidFill>
                <a:srgbClr val="002060"/>
              </a:solidFill>
              <a:prstDash val="dash"/>
              <a:round/>
              <a:headEnd type="none" w="sm" len="sm"/>
              <a:tailEnd type="none" w="sm" len="sm"/>
            </a:ln>
            <a:extLst>
              <a:ext uri="{909E8E84-426E-40DD-AFC4-6F175D3DCCD1}">
                <a14:hiddenFill xmlns:a14="http://schemas.microsoft.com/office/drawing/2010/main">
                  <a:noFill/>
                </a14:hiddenFill>
              </a:ext>
            </a:extLst>
          </p:spPr>
        </p:cxn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E9827FC8-531A-4ECC-8B42-3AE41B5822EF}"/>
              </a:ext>
            </a:extLst>
          </p:cNvPr>
          <p:cNvSpPr>
            <a:spLocks noGrp="1"/>
          </p:cNvSpPr>
          <p:nvPr>
            <p:ph type="title"/>
          </p:nvPr>
        </p:nvSpPr>
        <p:spPr/>
        <p:txBody>
          <a:bodyPr/>
          <a:lstStyle/>
          <a:p>
            <a:pPr fontAlgn="auto">
              <a:spcAft>
                <a:spcPts val="0"/>
              </a:spcAft>
              <a:defRPr/>
            </a:pPr>
            <a:r>
              <a:rPr lang="en-US"/>
              <a:t>Composition Techniques</a:t>
            </a:r>
          </a:p>
        </p:txBody>
      </p:sp>
      <p:sp>
        <p:nvSpPr>
          <p:cNvPr id="21507" name="Content Placeholder 2">
            <a:extLst>
              <a:ext uri="{FF2B5EF4-FFF2-40B4-BE49-F238E27FC236}">
                <a16:creationId xmlns:a16="http://schemas.microsoft.com/office/drawing/2014/main" id="{8B490702-887F-4957-9111-A4BE4EE2A21D}"/>
              </a:ext>
            </a:extLst>
          </p:cNvPr>
          <p:cNvSpPr>
            <a:spLocks noGrp="1"/>
          </p:cNvSpPr>
          <p:nvPr>
            <p:ph sz="half" idx="1"/>
          </p:nvPr>
        </p:nvSpPr>
        <p:spPr/>
        <p:txBody>
          <a:bodyPr/>
          <a:lstStyle/>
          <a:p>
            <a:pPr fontAlgn="auto">
              <a:spcAft>
                <a:spcPts val="0"/>
              </a:spcAft>
              <a:buFont typeface="Wingdings" pitchFamily="2" charset="2"/>
              <a:buNone/>
              <a:defRPr/>
            </a:pPr>
            <a:r>
              <a:rPr lang="en-US" b="1" dirty="0"/>
              <a:t>Lighting</a:t>
            </a:r>
          </a:p>
          <a:p>
            <a:pPr lvl="1" fontAlgn="auto">
              <a:spcAft>
                <a:spcPts val="0"/>
              </a:spcAft>
              <a:defRPr/>
            </a:pPr>
            <a:r>
              <a:rPr lang="en-US" dirty="0"/>
              <a:t>Front Light – Light source falls on the front of the subject</a:t>
            </a:r>
          </a:p>
          <a:p>
            <a:pPr lvl="2" fontAlgn="auto">
              <a:spcAft>
                <a:spcPts val="0"/>
              </a:spcAft>
              <a:defRPr/>
            </a:pPr>
            <a:r>
              <a:rPr lang="en-US" dirty="0"/>
              <a:t>Shadow of the subject will appear behind the subject</a:t>
            </a:r>
          </a:p>
          <a:p>
            <a:pPr lvl="1" indent="0" fontAlgn="auto">
              <a:spcAft>
                <a:spcPts val="0"/>
              </a:spcAft>
              <a:buNone/>
              <a:defRPr/>
            </a:pPr>
            <a:endParaRPr lang="en-US" dirty="0"/>
          </a:p>
          <a:p>
            <a:pPr lvl="1" fontAlgn="auto">
              <a:spcAft>
                <a:spcPts val="0"/>
              </a:spcAft>
              <a:defRPr/>
            </a:pPr>
            <a:r>
              <a:rPr lang="en-US" dirty="0"/>
              <a:t>Side Light – Light source falls on the side of the subject</a:t>
            </a:r>
          </a:p>
          <a:p>
            <a:pPr lvl="2" fontAlgn="auto">
              <a:spcAft>
                <a:spcPts val="0"/>
              </a:spcAft>
              <a:defRPr/>
            </a:pPr>
            <a:r>
              <a:rPr lang="en-US" dirty="0"/>
              <a:t>Shadow of the subject will appear to the side of the subject</a:t>
            </a:r>
          </a:p>
        </p:txBody>
      </p:sp>
      <p:pic>
        <p:nvPicPr>
          <p:cNvPr id="22534" name="Picture 14" descr="C:\Users\Mom\AppData\Local\Microsoft\Windows\Temporary Internet Files\Content.IE5\XVDIKUWN\MP900443865[1].jpg">
            <a:extLst>
              <a:ext uri="{FF2B5EF4-FFF2-40B4-BE49-F238E27FC236}">
                <a16:creationId xmlns:a16="http://schemas.microsoft.com/office/drawing/2014/main" id="{9050E9F8-9DD6-4B3C-8DE8-D08EDB4B5A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027859"/>
            <a:ext cx="1920922" cy="2868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5" name="Picture 16" descr="C:\Users\Mom\AppData\Local\Microsoft\Windows\Temporary Internet Files\Content.IE5\LI4DMLR4\MP900403044[1].jpg">
            <a:extLst>
              <a:ext uri="{FF2B5EF4-FFF2-40B4-BE49-F238E27FC236}">
                <a16:creationId xmlns:a16="http://schemas.microsoft.com/office/drawing/2014/main" id="{FC626004-CC5F-4603-AD0F-7AA903816E1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43800" y="4192137"/>
            <a:ext cx="2659314" cy="1778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36C26C9A-5611-455C-9951-ADE38F63E3D9}"/>
              </a:ext>
            </a:extLst>
          </p:cNvPr>
          <p:cNvSpPr>
            <a:spLocks noGrp="1"/>
          </p:cNvSpPr>
          <p:nvPr>
            <p:ph type="title"/>
          </p:nvPr>
        </p:nvSpPr>
        <p:spPr/>
        <p:txBody>
          <a:bodyPr/>
          <a:lstStyle/>
          <a:p>
            <a:pPr fontAlgn="auto">
              <a:spcAft>
                <a:spcPts val="0"/>
              </a:spcAft>
              <a:defRPr/>
            </a:pPr>
            <a:r>
              <a:rPr lang="en-US"/>
              <a:t>Composition Techniques</a:t>
            </a:r>
          </a:p>
        </p:txBody>
      </p:sp>
      <p:sp>
        <p:nvSpPr>
          <p:cNvPr id="24579" name="Content Placeholder 2">
            <a:extLst>
              <a:ext uri="{FF2B5EF4-FFF2-40B4-BE49-F238E27FC236}">
                <a16:creationId xmlns:a16="http://schemas.microsoft.com/office/drawing/2014/main" id="{2DE700BF-0628-4B79-8AEE-AD9E6C3E26F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panose="05000000000000000000" pitchFamily="2" charset="2"/>
              <a:buNone/>
            </a:pPr>
            <a:r>
              <a:rPr lang="en-US" altLang="en-US" b="1" dirty="0"/>
              <a:t>Lighting</a:t>
            </a:r>
          </a:p>
          <a:p>
            <a:pPr lvl="1"/>
            <a:r>
              <a:rPr lang="en-US" altLang="en-US" dirty="0"/>
              <a:t>Back Light – Light source falls on the back of the subject</a:t>
            </a:r>
          </a:p>
          <a:p>
            <a:pPr lvl="2"/>
            <a:r>
              <a:rPr lang="en-US" altLang="en-US" dirty="0"/>
              <a:t>This usually darkens the subject’s features and puts them in shadow</a:t>
            </a:r>
          </a:p>
          <a:p>
            <a:pPr lvl="2"/>
            <a:r>
              <a:rPr lang="en-US" altLang="en-US" dirty="0"/>
              <a:t>Shouldn’t be used unless wanting to disguise the subject’s features purposely for effect</a:t>
            </a:r>
          </a:p>
        </p:txBody>
      </p:sp>
      <p:pic>
        <p:nvPicPr>
          <p:cNvPr id="24582" name="Picture 5" descr="C:\Users\Mom\AppData\Local\Microsoft\Windows\Temporary Internet Files\Content.IE5\NVDAGQ6J\MP900428003[1].jpg">
            <a:extLst>
              <a:ext uri="{FF2B5EF4-FFF2-40B4-BE49-F238E27FC236}">
                <a16:creationId xmlns:a16="http://schemas.microsoft.com/office/drawing/2014/main" id="{812D2521-8BC0-4B48-A52D-B54EDC1421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42200" y="1232264"/>
            <a:ext cx="2692400" cy="2555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3" name="Picture 2" descr="C:\Users\Mom\AppData\Local\Microsoft\Windows\Temporary Internet Files\Content.IE5\XVDIKUWN\MP900438631[1].jpg">
            <a:extLst>
              <a:ext uri="{FF2B5EF4-FFF2-40B4-BE49-F238E27FC236}">
                <a16:creationId xmlns:a16="http://schemas.microsoft.com/office/drawing/2014/main" id="{649A4E5F-1D8C-43BE-B467-365127510FA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42200" y="3962400"/>
            <a:ext cx="2692400" cy="202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101F9177-DDF0-4342-A424-0DC4BD97D138}"/>
              </a:ext>
            </a:extLst>
          </p:cNvPr>
          <p:cNvSpPr>
            <a:spLocks noGrp="1"/>
          </p:cNvSpPr>
          <p:nvPr>
            <p:ph type="title"/>
          </p:nvPr>
        </p:nvSpPr>
        <p:spPr/>
        <p:txBody>
          <a:bodyPr/>
          <a:lstStyle/>
          <a:p>
            <a:pPr fontAlgn="auto">
              <a:spcAft>
                <a:spcPts val="0"/>
              </a:spcAft>
              <a:defRPr/>
            </a:pPr>
            <a:r>
              <a:rPr lang="en-US"/>
              <a:t>Composition Techniques</a:t>
            </a:r>
          </a:p>
        </p:txBody>
      </p:sp>
      <p:sp>
        <p:nvSpPr>
          <p:cNvPr id="26627" name="Content Placeholder 2">
            <a:extLst>
              <a:ext uri="{FF2B5EF4-FFF2-40B4-BE49-F238E27FC236}">
                <a16:creationId xmlns:a16="http://schemas.microsoft.com/office/drawing/2014/main" id="{69ADA86D-2051-4F4C-998B-B761991FBE2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panose="05000000000000000000" pitchFamily="2" charset="2"/>
              <a:buNone/>
            </a:pPr>
            <a:r>
              <a:rPr lang="en-US" altLang="en-US" b="1" dirty="0"/>
              <a:t>Lighting</a:t>
            </a:r>
          </a:p>
          <a:p>
            <a:pPr lvl="1"/>
            <a:r>
              <a:rPr lang="en-US" altLang="en-US" dirty="0"/>
              <a:t>Flat Light </a:t>
            </a:r>
          </a:p>
          <a:p>
            <a:pPr lvl="2"/>
            <a:r>
              <a:rPr lang="en-US" altLang="en-US" dirty="0"/>
              <a:t>Outdoors</a:t>
            </a:r>
          </a:p>
          <a:p>
            <a:pPr lvl="2"/>
            <a:r>
              <a:rPr lang="en-US" altLang="en-US" dirty="0"/>
              <a:t>Cloudy/overcast</a:t>
            </a:r>
          </a:p>
          <a:p>
            <a:pPr lvl="2"/>
            <a:r>
              <a:rPr lang="en-US" altLang="en-US" dirty="0"/>
              <a:t>No obvious shadows</a:t>
            </a:r>
          </a:p>
          <a:p>
            <a:pPr lvl="1">
              <a:buFont typeface="Wingdings" panose="05000000000000000000" pitchFamily="2" charset="2"/>
              <a:buNone/>
            </a:pPr>
            <a:endParaRPr lang="en-US" altLang="en-US" dirty="0"/>
          </a:p>
          <a:p>
            <a:pPr lvl="1"/>
            <a:r>
              <a:rPr lang="en-US" altLang="en-US" dirty="0"/>
              <a:t>Dark Background/Flash</a:t>
            </a:r>
          </a:p>
          <a:p>
            <a:pPr lvl="2"/>
            <a:r>
              <a:rPr lang="en-US" altLang="en-US" dirty="0"/>
              <a:t>Dimly lit room</a:t>
            </a:r>
          </a:p>
          <a:p>
            <a:pPr lvl="2"/>
            <a:r>
              <a:rPr lang="en-US" altLang="en-US" dirty="0"/>
              <a:t>Outside at night</a:t>
            </a:r>
          </a:p>
          <a:p>
            <a:pPr lvl="2"/>
            <a:r>
              <a:rPr lang="en-US" altLang="en-US" dirty="0"/>
              <a:t>Camera flash helps to capture foreground</a:t>
            </a:r>
          </a:p>
        </p:txBody>
      </p:sp>
      <p:pic>
        <p:nvPicPr>
          <p:cNvPr id="26630" name="Picture 3" descr="C:\Users\Mom\AppData\Local\Microsoft\Windows\Temporary Internet Files\Content.IE5\NVDAGQ6J\MP900177547[1].jpg">
            <a:extLst>
              <a:ext uri="{FF2B5EF4-FFF2-40B4-BE49-F238E27FC236}">
                <a16:creationId xmlns:a16="http://schemas.microsoft.com/office/drawing/2014/main" id="{DB024097-FA06-4FB3-80CD-1620E8ACFC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6999" y="1547181"/>
            <a:ext cx="1561691" cy="2471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1" name="Picture 9" descr="C:\Users\Mom\AppData\Local\Microsoft\Windows\Temporary Internet Files\Content.IE5\XVDIKUWN\MP900443382[1].jpg">
            <a:extLst>
              <a:ext uri="{FF2B5EF4-FFF2-40B4-BE49-F238E27FC236}">
                <a16:creationId xmlns:a16="http://schemas.microsoft.com/office/drawing/2014/main" id="{C3194479-1D7F-456A-8824-E2BB94147BE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02458" y="1547181"/>
            <a:ext cx="1639935" cy="2456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2" name="Picture 10" descr="C:\Users\Mom\AppData\Local\Microsoft\Windows\Temporary Internet Files\Content.IE5\XVDIKUWN\MP900446856[1].jpg">
            <a:extLst>
              <a:ext uri="{FF2B5EF4-FFF2-40B4-BE49-F238E27FC236}">
                <a16:creationId xmlns:a16="http://schemas.microsoft.com/office/drawing/2014/main" id="{58CBF211-6D38-4C59-8BA5-CFD7B790367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77000" y="4192588"/>
            <a:ext cx="1561691" cy="2077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3" name="Picture 14" descr="C:\Users\Mom\AppData\Local\Microsoft\Windows\Temporary Internet Files\Content.IE5\9OYHPE7C\MP900440906[1].jpg">
            <a:extLst>
              <a:ext uri="{FF2B5EF4-FFF2-40B4-BE49-F238E27FC236}">
                <a16:creationId xmlns:a16="http://schemas.microsoft.com/office/drawing/2014/main" id="{91C5B40A-4B37-42A0-BF5F-69C3B40C833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02458" y="4192588"/>
            <a:ext cx="3111913" cy="2077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B04786FC-2413-4FC4-A34C-A49B26CC5348}"/>
              </a:ext>
            </a:extLst>
          </p:cNvPr>
          <p:cNvSpPr>
            <a:spLocks noGrp="1"/>
          </p:cNvSpPr>
          <p:nvPr>
            <p:ph type="title"/>
          </p:nvPr>
        </p:nvSpPr>
        <p:spPr/>
        <p:txBody>
          <a:bodyPr/>
          <a:lstStyle/>
          <a:p>
            <a:pPr fontAlgn="auto">
              <a:spcAft>
                <a:spcPts val="0"/>
              </a:spcAft>
              <a:defRPr/>
            </a:pPr>
            <a:r>
              <a:rPr lang="en-US"/>
              <a:t>Composition Techniques</a:t>
            </a:r>
          </a:p>
        </p:txBody>
      </p:sp>
      <p:sp>
        <p:nvSpPr>
          <p:cNvPr id="28675" name="Content Placeholder 2">
            <a:extLst>
              <a:ext uri="{FF2B5EF4-FFF2-40B4-BE49-F238E27FC236}">
                <a16:creationId xmlns:a16="http://schemas.microsoft.com/office/drawing/2014/main" id="{570870CF-627C-405F-959E-7D20B3B1C0E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panose="05000000000000000000" pitchFamily="2" charset="2"/>
              <a:buNone/>
            </a:pPr>
            <a:r>
              <a:rPr lang="en-US" altLang="en-US" b="1" dirty="0"/>
              <a:t>Selective Focus</a:t>
            </a:r>
          </a:p>
          <a:p>
            <a:pPr lvl="1"/>
            <a:r>
              <a:rPr lang="en-US" altLang="en-US" dirty="0"/>
              <a:t>Background focus  </a:t>
            </a:r>
          </a:p>
          <a:p>
            <a:pPr lvl="2"/>
            <a:r>
              <a:rPr lang="en-US" altLang="en-US" dirty="0"/>
              <a:t>Objects in background are in sharp focus</a:t>
            </a:r>
          </a:p>
          <a:p>
            <a:pPr lvl="2"/>
            <a:r>
              <a:rPr lang="en-US" altLang="en-US" dirty="0"/>
              <a:t>Objects in foreground are blurry</a:t>
            </a:r>
          </a:p>
          <a:p>
            <a:pPr lvl="1"/>
            <a:endParaRPr lang="en-US" altLang="en-US" dirty="0"/>
          </a:p>
          <a:p>
            <a:pPr lvl="1"/>
            <a:r>
              <a:rPr lang="en-US" altLang="en-US" dirty="0"/>
              <a:t>Foreground focus  </a:t>
            </a:r>
          </a:p>
          <a:p>
            <a:pPr lvl="2"/>
            <a:r>
              <a:rPr lang="en-US" altLang="en-US" dirty="0"/>
              <a:t>Objects in foreground are in sharp focus</a:t>
            </a:r>
          </a:p>
          <a:p>
            <a:pPr lvl="2"/>
            <a:r>
              <a:rPr lang="en-US" altLang="en-US" dirty="0"/>
              <a:t>Objects in background are blurry</a:t>
            </a:r>
          </a:p>
          <a:p>
            <a:endParaRPr lang="en-US" altLang="en-US" dirty="0"/>
          </a:p>
        </p:txBody>
      </p:sp>
      <p:pic>
        <p:nvPicPr>
          <p:cNvPr id="28678" name="Picture 6" descr="C:\Users\Mom\AppData\Local\Microsoft\Windows\Temporary Internet Files\Content.IE5\LI4DMLR4\MP900448317[1].jpg">
            <a:extLst>
              <a:ext uri="{FF2B5EF4-FFF2-40B4-BE49-F238E27FC236}">
                <a16:creationId xmlns:a16="http://schemas.microsoft.com/office/drawing/2014/main" id="{689A9DAE-8178-4234-A2B5-6700D6FF7F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4038600"/>
            <a:ext cx="2819400" cy="1881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9" name="Picture 37" descr="C:\Users\Mom\AppData\Local\Microsoft\Windows\Temporary Internet Files\Content.IE5\XVDIKUWN\MP900448878[1].jpg">
            <a:extLst>
              <a:ext uri="{FF2B5EF4-FFF2-40B4-BE49-F238E27FC236}">
                <a16:creationId xmlns:a16="http://schemas.microsoft.com/office/drawing/2014/main" id="{FC4D9AFF-ED77-4CA0-ADB9-12834AA5153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01089" y="1676399"/>
            <a:ext cx="2857311" cy="2142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elements/1.1/"/>
    <ds:schemaRef ds:uri="http://schemas.microsoft.com/office/2006/documentManagement/types"/>
    <ds:schemaRef ds:uri="http://purl.org/dc/dcmitype/"/>
    <ds:schemaRef ds:uri="http://schemas.openxmlformats.org/package/2006/metadata/core-properties"/>
    <ds:schemaRef ds:uri="http://purl.org/dc/terms/"/>
    <ds:schemaRef ds:uri="http://schemas.microsoft.com/office/infopath/2007/PartnerControls"/>
    <ds:schemaRef ds:uri="56ea17bb-c96d-4826-b465-01eec0dd23dd"/>
    <ds:schemaRef ds:uri="http://schemas.microsoft.com/sharepoint/v3"/>
    <ds:schemaRef ds:uri="http://schemas.microsoft.com/office/2006/metadata/properties"/>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44</TotalTime>
  <Words>437</Words>
  <Application>Microsoft Office PowerPoint</Application>
  <PresentationFormat>Widescreen</PresentationFormat>
  <Paragraphs>85</Paragraphs>
  <Slides>11</Slides>
  <Notes>9</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11</vt:i4>
      </vt:variant>
    </vt:vector>
  </HeadingPairs>
  <TitlesOfParts>
    <vt:vector size="21" baseType="lpstr">
      <vt:lpstr>.AppleSystemUIFont</vt:lpstr>
      <vt:lpstr>Arial</vt:lpstr>
      <vt:lpstr>Calibri</vt:lpstr>
      <vt:lpstr>Open Sans</vt:lpstr>
      <vt:lpstr>Open Sans SemiBold</vt:lpstr>
      <vt:lpstr>Times New Roman</vt:lpstr>
      <vt:lpstr>Wingdings</vt:lpstr>
      <vt:lpstr>2_Office Theme</vt:lpstr>
      <vt:lpstr>3_Office Theme</vt:lpstr>
      <vt:lpstr>4_Office Theme</vt:lpstr>
      <vt:lpstr>PowerPoint Presentation</vt:lpstr>
      <vt:lpstr>PowerPoint Presentation</vt:lpstr>
      <vt:lpstr>Lesson Objectives</vt:lpstr>
      <vt:lpstr>Digital Camera Features</vt:lpstr>
      <vt:lpstr>Composition Techniques</vt:lpstr>
      <vt:lpstr>Composition Techniques</vt:lpstr>
      <vt:lpstr>Composition Techniques</vt:lpstr>
      <vt:lpstr>Composition Techniques</vt:lpstr>
      <vt:lpstr>Composition Techniques</vt:lpstr>
      <vt:lpstr>Composition Techniques</vt:lpstr>
      <vt:lpstr>Composition Techniques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9</cp:revision>
  <cp:lastPrinted>2017-07-07T16:17:37Z</cp:lastPrinted>
  <dcterms:created xsi:type="dcterms:W3CDTF">2017-07-11T23:58:30Z</dcterms:created>
  <dcterms:modified xsi:type="dcterms:W3CDTF">2017-07-21T22:03:58Z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