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6"/>
  </p:notesMasterIdLst>
  <p:sldIdLst>
    <p:sldId id="321" r:id="rId7"/>
    <p:sldId id="332" r:id="rId8"/>
    <p:sldId id="325" r:id="rId9"/>
    <p:sldId id="326" r:id="rId10"/>
    <p:sldId id="327" r:id="rId11"/>
    <p:sldId id="328" r:id="rId12"/>
    <p:sldId id="329" r:id="rId13"/>
    <p:sldId id="330" r:id="rId14"/>
    <p:sldId id="331" r:id="rId15"/>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8ECC15-E9C2-4C65-9FFF-6A9DCA8CE7D4}"/>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C1A0E7A8-327E-4567-A0E9-94A0E7C43D94}"/>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EDFCFD69-81E4-4A33-84FB-17EE6D833DF3}" type="datetimeFigureOut">
              <a:rPr lang="en-US"/>
              <a:pPr>
                <a:defRPr/>
              </a:pPr>
              <a:t>7/26/2017</a:t>
            </a:fld>
            <a:endParaRPr lang="en-US"/>
          </a:p>
        </p:txBody>
      </p:sp>
      <p:sp>
        <p:nvSpPr>
          <p:cNvPr id="4" name="Slide Image Placeholder 3">
            <a:extLst>
              <a:ext uri="{FF2B5EF4-FFF2-40B4-BE49-F238E27FC236}">
                <a16:creationId xmlns:a16="http://schemas.microsoft.com/office/drawing/2014/main" id="{6374EDC3-E2BF-4585-92D7-9FB70295D226}"/>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A6A18B2F-86DD-43CB-98A1-2A102E6C0239}"/>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3C9EAD8-6D7B-4136-9B8D-18D6578BE4A8}"/>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169A76CA-5F6F-4674-B7AC-DA6C2A7E2D80}"/>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315C0DCF-A76A-4250-8523-AC16654ECB1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E4FD96C-3F5E-496A-A2A5-0E543E1272C0}"/>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85C71812-8799-4248-85E2-60FD385283D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E443B040-D8A9-4B9D-BC9F-093296DC78E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C9185387-ABAB-47A7-951F-921C7B6C5DCE}"/>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365489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6A0C556-8F3F-414F-B437-598740C24F20}"/>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6451DE6E-1A43-4150-ADF2-D6D3022C12F6}"/>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89CED333-4B80-4A6F-975F-E09EDF3A8DAF}"/>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41753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0593B3-8450-446A-ACA9-22509CFF8EEE}"/>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2012.  All rights reserved.</a:t>
            </a:r>
          </a:p>
        </p:txBody>
      </p:sp>
      <p:sp>
        <p:nvSpPr>
          <p:cNvPr id="5" name="Footer Placeholder 4">
            <a:extLst>
              <a:ext uri="{FF2B5EF4-FFF2-40B4-BE49-F238E27FC236}">
                <a16:creationId xmlns:a16="http://schemas.microsoft.com/office/drawing/2014/main" id="{5DEEFB53-0921-499F-B895-0FD832D3E93E}"/>
              </a:ext>
            </a:extLst>
          </p:cNvPr>
          <p:cNvSpPr>
            <a:spLocks noGrp="1"/>
          </p:cNvSpPr>
          <p:nvPr>
            <p:ph type="ftr" sz="quarter" idx="11"/>
          </p:nvPr>
        </p:nvSpPr>
        <p:spPr>
          <a:xfrm>
            <a:off x="4165600" y="6248400"/>
            <a:ext cx="6096000" cy="457200"/>
          </a:xfrm>
          <a:prstGeom prst="rect">
            <a:avLst/>
          </a:prstGeom>
        </p:spPr>
        <p:txBody>
          <a:bodyPr/>
          <a:lstStyle>
            <a:lvl1pPr eaLnBrk="1" fontAlgn="auto" hangingPunct="1">
              <a:spcBef>
                <a:spcPts val="0"/>
              </a:spcBef>
              <a:spcAft>
                <a:spcPts val="0"/>
              </a:spcAft>
              <a:defRPr>
                <a:latin typeface="Arial" charset="0"/>
                <a:ea typeface="+mn-ea"/>
                <a:cs typeface="+mn-cs"/>
              </a:defRPr>
            </a:lvl1pPr>
          </a:lstStyle>
          <a:p>
            <a:pPr>
              <a:defRPr/>
            </a:pPr>
            <a:endParaRPr lang="en-US" altLang="en-US"/>
          </a:p>
        </p:txBody>
      </p:sp>
      <p:sp>
        <p:nvSpPr>
          <p:cNvPr id="6" name="Slide Number Placeholder 5">
            <a:extLst>
              <a:ext uri="{FF2B5EF4-FFF2-40B4-BE49-F238E27FC236}">
                <a16:creationId xmlns:a16="http://schemas.microsoft.com/office/drawing/2014/main" id="{75339113-3693-4397-A854-D7F2BF6E03EE}"/>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B1F7BF64-12D8-4D0E-808B-E4FBC279F54B}" type="slidenum">
              <a:rPr lang="en-US"/>
              <a:pPr>
                <a:defRPr/>
              </a:pPr>
              <a:t>‹#›</a:t>
            </a:fld>
            <a:endParaRPr lang="en-US"/>
          </a:p>
        </p:txBody>
      </p:sp>
    </p:spTree>
    <p:extLst>
      <p:ext uri="{BB962C8B-B14F-4D97-AF65-F5344CB8AC3E}">
        <p14:creationId xmlns:p14="http://schemas.microsoft.com/office/powerpoint/2010/main" val="371336661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729669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5841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64454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592124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929225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844350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563660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99080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F1F816-7737-4E0C-A585-CBF8C093012E}"/>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6C51A1D2-7F2B-4981-B73B-D7378AA15E03}"/>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646D1533-D37E-4FE9-8A8D-DA50FA10F6B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359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28384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89448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9780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63821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29413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9164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3EE17308-11FC-436E-B872-F830B4DB0C27}"/>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777531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050EC31-AB49-4D6F-A2E4-C114F1F5BC8C}"/>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0AEF3E81-DFE4-4467-89CC-28BC6AB1F249}"/>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7FB8D3F-2048-48D1-BB03-CA5E82C836DF}"/>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9426877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B68C30B-B14E-469D-A1CD-A491DED5F8AA}"/>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E9F1FE8-F25F-486A-8899-83B2FFA390F4}"/>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D53BD8-5EAC-4107-B5CB-2FB220C32A8D}"/>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9D5240F2-8716-4B1C-BC49-553E60EDCEEF}"/>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2AFB5F40-FA1D-4220-BFE0-D531A0016C77}"/>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5CC0FE47-619E-41E4-8F98-159958E7B4F8}"/>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D2C4E167-CE25-4857-A620-4711E09F731A}"/>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18C806CA-A910-44BB-A99A-DD478CBDD9BB}"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24355946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2FFFF13-402B-4D4C-B561-F137F2088BB9}"/>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Digital and Interactive Multimedia </a:t>
            </a:r>
          </a:p>
          <a:p>
            <a:pPr lvl="1" fontAlgn="auto">
              <a:spcAft>
                <a:spcPts val="0"/>
              </a:spcAft>
              <a:defRPr/>
            </a:pPr>
            <a:r>
              <a:rPr lang="en-US" dirty="0"/>
              <a:t>Video Production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37A0228-2271-4ADC-B2C8-95D460AB7A11}"/>
              </a:ext>
            </a:extLst>
          </p:cNvPr>
          <p:cNvSpPr>
            <a:spLocks noGrp="1"/>
          </p:cNvSpPr>
          <p:nvPr>
            <p:ph type="title"/>
          </p:nvPr>
        </p:nvSpPr>
        <p:spPr/>
        <p:txBody>
          <a:bodyPr/>
          <a:lstStyle/>
          <a:p>
            <a:pPr fontAlgn="auto">
              <a:spcAft>
                <a:spcPts val="0"/>
              </a:spcAft>
              <a:defRPr/>
            </a:pPr>
            <a:r>
              <a:rPr lang="en-US" altLang="en-US">
                <a:ea typeface="ＭＳ Ｐゴシック" pitchFamily="34" charset="-128"/>
              </a:rPr>
              <a:t>Video Production</a:t>
            </a:r>
          </a:p>
        </p:txBody>
      </p:sp>
      <p:sp>
        <p:nvSpPr>
          <p:cNvPr id="17411" name="Content Placeholder 2">
            <a:extLst>
              <a:ext uri="{FF2B5EF4-FFF2-40B4-BE49-F238E27FC236}">
                <a16:creationId xmlns:a16="http://schemas.microsoft.com/office/drawing/2014/main" id="{BA01BB95-4D51-40E8-BFE0-3AB9AF3D0BB7}"/>
              </a:ext>
            </a:extLst>
          </p:cNvPr>
          <p:cNvSpPr>
            <a:spLocks noGrp="1"/>
          </p:cNvSpPr>
          <p:nvPr>
            <p:ph sz="half" idx="1"/>
          </p:nvPr>
        </p:nvSpPr>
        <p:spPr/>
        <p:txBody>
          <a:bodyPr/>
          <a:lstStyle/>
          <a:p>
            <a:pPr lvl="1" fontAlgn="auto">
              <a:spcAft>
                <a:spcPts val="0"/>
              </a:spcAft>
              <a:defRPr/>
            </a:pPr>
            <a:r>
              <a:rPr lang="en-US" dirty="0"/>
              <a:t>What do you know about video pre-production, video production, and post-production video techniques?  </a:t>
            </a:r>
          </a:p>
          <a:p>
            <a:pPr lvl="1" fontAlgn="auto">
              <a:spcAft>
                <a:spcPts val="0"/>
              </a:spcAft>
              <a:defRPr/>
            </a:pPr>
            <a:r>
              <a:rPr lang="en-US" dirty="0"/>
              <a:t>Why is each stage important? </a:t>
            </a:r>
          </a:p>
          <a:p>
            <a:pPr fontAlgn="auto">
              <a:spcAft>
                <a:spcPts val="0"/>
              </a:spcAft>
              <a:buFont typeface="Wingdings" charset="0"/>
              <a:buChar char="l"/>
              <a:defRPr/>
            </a:pPr>
            <a:endParaRPr lang="en-US" dirty="0"/>
          </a:p>
          <a:p>
            <a:pPr marL="0" indent="0" algn="ctr" fontAlgn="auto">
              <a:spcAft>
                <a:spcPts val="0"/>
              </a:spcAft>
              <a:buFont typeface="Arial" panose="020B0604020202020204" pitchFamily="34" charset="0"/>
              <a:buNone/>
              <a:defRPr/>
            </a:pPr>
            <a:endParaRPr lang="en-US" sz="9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5687E8A-8D3E-408F-A2FF-C706CECAB894}"/>
              </a:ext>
            </a:extLst>
          </p:cNvPr>
          <p:cNvSpPr>
            <a:spLocks noGrp="1"/>
          </p:cNvSpPr>
          <p:nvPr>
            <p:ph type="title"/>
          </p:nvPr>
        </p:nvSpPr>
        <p:spPr/>
        <p:txBody>
          <a:bodyPr/>
          <a:lstStyle/>
          <a:p>
            <a:pPr fontAlgn="auto">
              <a:spcAft>
                <a:spcPts val="0"/>
              </a:spcAft>
              <a:defRPr/>
            </a:pPr>
            <a:r>
              <a:rPr lang="en-US" altLang="en-US">
                <a:ea typeface="ＭＳ Ｐゴシック" pitchFamily="34" charset="-128"/>
              </a:rPr>
              <a:t>Housekeeping</a:t>
            </a:r>
          </a:p>
        </p:txBody>
      </p:sp>
      <p:sp>
        <p:nvSpPr>
          <p:cNvPr id="21506" name="Content Placeholder 2">
            <a:extLst>
              <a:ext uri="{FF2B5EF4-FFF2-40B4-BE49-F238E27FC236}">
                <a16:creationId xmlns:a16="http://schemas.microsoft.com/office/drawing/2014/main" id="{6BF27423-6979-4A75-A1E1-1434F6293773}"/>
              </a:ext>
            </a:extLst>
          </p:cNvPr>
          <p:cNvSpPr>
            <a:spLocks noGrp="1"/>
          </p:cNvSpPr>
          <p:nvPr>
            <p:ph sz="half" idx="1"/>
          </p:nvPr>
        </p:nvSpPr>
        <p:spPr/>
        <p:txBody>
          <a:bodyPr/>
          <a:lstStyle/>
          <a:p>
            <a:pPr lvl="1" indent="-228600" fontAlgn="auto">
              <a:spcAft>
                <a:spcPts val="0"/>
              </a:spcAft>
              <a:defRPr/>
            </a:pPr>
            <a:r>
              <a:rPr lang="en-US" dirty="0"/>
              <a:t>Classroom management and equipment check out procedures.</a:t>
            </a:r>
          </a:p>
          <a:p>
            <a:pPr lvl="1" indent="-228600" fontAlgn="auto">
              <a:spcAft>
                <a:spcPts val="0"/>
              </a:spcAft>
              <a:defRPr/>
            </a:pPr>
            <a:r>
              <a:rPr lang="en-US" dirty="0"/>
              <a:t>Video production safety:  </a:t>
            </a:r>
          </a:p>
          <a:p>
            <a:pPr lvl="2" fontAlgn="auto">
              <a:spcAft>
                <a:spcPts val="0"/>
              </a:spcAft>
              <a:defRPr/>
            </a:pPr>
            <a:r>
              <a:rPr lang="en-US" dirty="0"/>
              <a:t>Planning is essential</a:t>
            </a:r>
          </a:p>
          <a:p>
            <a:pPr lvl="2" fontAlgn="auto">
              <a:spcAft>
                <a:spcPts val="0"/>
              </a:spcAft>
              <a:defRPr/>
            </a:pPr>
            <a:r>
              <a:rPr lang="en-US" dirty="0" err="1"/>
              <a:t>Cyberbullying</a:t>
            </a:r>
            <a:r>
              <a:rPr lang="en-US" dirty="0"/>
              <a:t> </a:t>
            </a:r>
          </a:p>
          <a:p>
            <a:pPr lvl="2" fontAlgn="auto">
              <a:spcAft>
                <a:spcPts val="0"/>
              </a:spcAft>
              <a:defRPr/>
            </a:pPr>
            <a:r>
              <a:rPr lang="en-US" dirty="0"/>
              <a:t>Digital Citizenship</a:t>
            </a:r>
          </a:p>
          <a:p>
            <a:pPr lvl="2" fontAlgn="auto">
              <a:spcAft>
                <a:spcPts val="0"/>
              </a:spcAft>
              <a:defRPr/>
            </a:pPr>
            <a:r>
              <a:rPr lang="en-US" dirty="0"/>
              <a:t>Fair Use</a:t>
            </a:r>
          </a:p>
          <a:p>
            <a:pPr marL="685800" lvl="3" indent="0" fontAlgn="auto">
              <a:spcAft>
                <a:spcPts val="0"/>
              </a:spcAft>
              <a:buNone/>
              <a:defRPr/>
            </a:pPr>
            <a:endParaRPr lang="en-US" dirty="0"/>
          </a:p>
          <a:p>
            <a:pPr marL="114300" lvl="1" indent="0" fontAlgn="auto">
              <a:spcAft>
                <a:spcPts val="0"/>
              </a:spcAft>
              <a:buNone/>
              <a:defRPr/>
            </a:pPr>
            <a:endParaRPr lang="en-US" dirty="0"/>
          </a:p>
          <a:p>
            <a:pPr marL="114300" lvl="1" indent="0" fontAlgn="auto">
              <a:spcAft>
                <a:spcPts val="0"/>
              </a:spcAft>
              <a:buNone/>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E170126-3C92-4C2C-A02F-D942A38B3E6A}"/>
              </a:ext>
            </a:extLst>
          </p:cNvPr>
          <p:cNvSpPr>
            <a:spLocks noGrp="1"/>
          </p:cNvSpPr>
          <p:nvPr>
            <p:ph type="title"/>
          </p:nvPr>
        </p:nvSpPr>
        <p:spPr/>
        <p:txBody>
          <a:bodyPr/>
          <a:lstStyle/>
          <a:p>
            <a:pPr fontAlgn="auto">
              <a:spcAft>
                <a:spcPts val="0"/>
              </a:spcAft>
              <a:defRPr/>
            </a:pPr>
            <a:r>
              <a:rPr lang="en-US" altLang="en-US">
                <a:ea typeface="ＭＳ Ｐゴシック" pitchFamily="34" charset="-128"/>
              </a:rPr>
              <a:t>Digital Citizenship</a:t>
            </a:r>
          </a:p>
        </p:txBody>
      </p:sp>
      <p:sp>
        <p:nvSpPr>
          <p:cNvPr id="18435" name="Content Placeholder 2">
            <a:extLst>
              <a:ext uri="{FF2B5EF4-FFF2-40B4-BE49-F238E27FC236}">
                <a16:creationId xmlns:a16="http://schemas.microsoft.com/office/drawing/2014/main" id="{477BCC21-E1E7-442E-8370-24FA635DDD7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ea typeface="MS PGothic" panose="020B0600070205080204" pitchFamily="34" charset="-128"/>
              </a:rPr>
              <a:t>Why is it important to follow fair use guidelines?  </a:t>
            </a:r>
          </a:p>
          <a:p>
            <a:pPr lvl="1"/>
            <a:r>
              <a:rPr lang="en-US" altLang="en-US" dirty="0">
                <a:ea typeface="MS PGothic" panose="020B0600070205080204" pitchFamily="34" charset="-128"/>
              </a:rPr>
              <a:t>Why is copyright and trademark important to consider during all phases of video production?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C91AA28-D36D-4548-A573-3EEF980309E6}"/>
              </a:ext>
            </a:extLst>
          </p:cNvPr>
          <p:cNvSpPr>
            <a:spLocks noGrp="1"/>
          </p:cNvSpPr>
          <p:nvPr>
            <p:ph type="title"/>
          </p:nvPr>
        </p:nvSpPr>
        <p:spPr/>
        <p:txBody>
          <a:bodyPr/>
          <a:lstStyle/>
          <a:p>
            <a:pPr fontAlgn="auto">
              <a:spcAft>
                <a:spcPts val="0"/>
              </a:spcAft>
              <a:defRPr/>
            </a:pPr>
            <a:r>
              <a:rPr lang="en-US" altLang="en-US">
                <a:ea typeface="ＭＳ Ｐゴシック" pitchFamily="34" charset="-128"/>
              </a:rPr>
              <a:t>Directions</a:t>
            </a:r>
          </a:p>
        </p:txBody>
      </p:sp>
      <p:sp>
        <p:nvSpPr>
          <p:cNvPr id="3" name="Content Placeholder 2">
            <a:extLst>
              <a:ext uri="{FF2B5EF4-FFF2-40B4-BE49-F238E27FC236}">
                <a16:creationId xmlns:a16="http://schemas.microsoft.com/office/drawing/2014/main" id="{9602F8F0-8FCB-4BAD-B9BB-83DFC910FE75}"/>
              </a:ext>
            </a:extLst>
          </p:cNvPr>
          <p:cNvSpPr>
            <a:spLocks noGrp="1"/>
          </p:cNvSpPr>
          <p:nvPr>
            <p:ph sz="half" idx="1"/>
          </p:nvPr>
        </p:nvSpPr>
        <p:spPr/>
        <p:txBody>
          <a:bodyPr/>
          <a:lstStyle/>
          <a:p>
            <a:pPr lvl="1" fontAlgn="auto">
              <a:spcAft>
                <a:spcPts val="0"/>
              </a:spcAft>
              <a:defRPr/>
            </a:pPr>
            <a:r>
              <a:rPr lang="en-US" dirty="0"/>
              <a:t>In groups of 2-3, teams will research a question and complete the tasks related to the group topic.  </a:t>
            </a:r>
          </a:p>
          <a:p>
            <a:pPr lvl="1" fontAlgn="auto">
              <a:spcAft>
                <a:spcPts val="0"/>
              </a:spcAft>
              <a:defRPr/>
            </a:pPr>
            <a:r>
              <a:rPr lang="en-US" dirty="0"/>
              <a:t>Each student will create a summary or outline  detailing the main points found in the research of their appointed topic.  All research MUST be cited.</a:t>
            </a:r>
          </a:p>
          <a:p>
            <a:pPr lvl="1" fontAlgn="auto">
              <a:spcAft>
                <a:spcPts val="0"/>
              </a:spcAft>
              <a:defRPr/>
            </a:pPr>
            <a:r>
              <a:rPr lang="en-US" dirty="0"/>
              <a:t>Each group will produce a multimedia presentation or video production to be shared via the web on each topic.</a:t>
            </a:r>
          </a:p>
          <a:p>
            <a:pPr lvl="1" fontAlgn="auto">
              <a:spcAft>
                <a:spcPts val="0"/>
              </a:spcAft>
              <a:defRPr/>
            </a:pPr>
            <a:endParaRPr lang="en-US" dirty="0"/>
          </a:p>
          <a:p>
            <a:pPr fontAlgn="auto">
              <a:spcAft>
                <a:spcPts val="0"/>
              </a:spcAft>
              <a:buFont typeface="Wingdings" charset="0"/>
              <a:buChar char="l"/>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F20F5CFA-CE16-4E9D-A86D-3D173B0B26E3}"/>
              </a:ext>
            </a:extLst>
          </p:cNvPr>
          <p:cNvSpPr>
            <a:spLocks noGrp="1"/>
          </p:cNvSpPr>
          <p:nvPr>
            <p:ph type="title"/>
          </p:nvPr>
        </p:nvSpPr>
        <p:spPr/>
        <p:txBody>
          <a:bodyPr/>
          <a:lstStyle/>
          <a:p>
            <a:pPr fontAlgn="auto">
              <a:spcAft>
                <a:spcPts val="0"/>
              </a:spcAft>
              <a:defRPr/>
            </a:pPr>
            <a:r>
              <a:rPr lang="en-US" altLang="en-US" dirty="0">
                <a:ea typeface="ＭＳ Ｐゴシック" pitchFamily="34" charset="-128"/>
              </a:rPr>
              <a:t>Topic One:  Pre-Production</a:t>
            </a:r>
          </a:p>
        </p:txBody>
      </p:sp>
      <p:sp>
        <p:nvSpPr>
          <p:cNvPr id="20483" name="Content Placeholder 2">
            <a:extLst>
              <a:ext uri="{FF2B5EF4-FFF2-40B4-BE49-F238E27FC236}">
                <a16:creationId xmlns:a16="http://schemas.microsoft.com/office/drawing/2014/main" id="{1D00DCF0-C0E5-4BD9-B2FA-CA3CCD6FA80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ea typeface="MS PGothic" panose="020B0600070205080204" pitchFamily="34" charset="-128"/>
              </a:rPr>
              <a:t>Student #1 – storyboard strategies, steps for creating a storyboard and script writing.</a:t>
            </a:r>
          </a:p>
          <a:p>
            <a:pPr lvl="1"/>
            <a:r>
              <a:rPr lang="en-US" altLang="en-US" dirty="0">
                <a:ea typeface="MS PGothic" panose="020B0600070205080204" pitchFamily="34" charset="-128"/>
              </a:rPr>
              <a:t>Student #2 – target market planning for video production and planning interviews for video production.</a:t>
            </a:r>
          </a:p>
          <a:p>
            <a:pPr lvl="1"/>
            <a:r>
              <a:rPr lang="en-US" altLang="en-US" dirty="0">
                <a:ea typeface="MS PGothic" panose="020B0600070205080204" pitchFamily="34" charset="-128"/>
              </a:rPr>
              <a:t>Student #3 - roles in film and video production safety.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2D04038-3235-4654-8717-714EE8D4139D}"/>
              </a:ext>
            </a:extLst>
          </p:cNvPr>
          <p:cNvSpPr>
            <a:spLocks noGrp="1"/>
          </p:cNvSpPr>
          <p:nvPr>
            <p:ph type="title"/>
          </p:nvPr>
        </p:nvSpPr>
        <p:spPr/>
        <p:txBody>
          <a:bodyPr/>
          <a:lstStyle/>
          <a:p>
            <a:pPr fontAlgn="auto">
              <a:spcAft>
                <a:spcPts val="0"/>
              </a:spcAft>
              <a:defRPr/>
            </a:pPr>
            <a:r>
              <a:rPr lang="en-US" altLang="en-US">
                <a:ea typeface="ＭＳ Ｐゴシック" pitchFamily="34" charset="-128"/>
              </a:rPr>
              <a:t>Topic Two: Production</a:t>
            </a:r>
          </a:p>
        </p:txBody>
      </p:sp>
      <p:sp>
        <p:nvSpPr>
          <p:cNvPr id="21507" name="Content Placeholder 2">
            <a:extLst>
              <a:ext uri="{FF2B5EF4-FFF2-40B4-BE49-F238E27FC236}">
                <a16:creationId xmlns:a16="http://schemas.microsoft.com/office/drawing/2014/main" id="{6D8DEA0D-6305-4C44-B44A-96A932ACE8E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ea typeface="MS PGothic" panose="020B0600070205080204" pitchFamily="34" charset="-128"/>
              </a:rPr>
              <a:t>Student #1 - rule of thirds and film techniques.</a:t>
            </a:r>
          </a:p>
          <a:p>
            <a:pPr lvl="1"/>
            <a:r>
              <a:rPr lang="en-US" altLang="en-US" dirty="0">
                <a:ea typeface="MS PGothic" panose="020B0600070205080204" pitchFamily="34" charset="-128"/>
              </a:rPr>
              <a:t>Student #2 – effective video camera angles.</a:t>
            </a:r>
          </a:p>
          <a:p>
            <a:pPr lvl="1"/>
            <a:r>
              <a:rPr lang="en-US" altLang="en-US" dirty="0">
                <a:ea typeface="MS PGothic" panose="020B0600070205080204" pitchFamily="34" charset="-128"/>
              </a:rPr>
              <a:t>Student #3 - lighting and audio techniques.</a:t>
            </a:r>
          </a:p>
          <a:p>
            <a:pPr>
              <a:buFont typeface="Wingdings" panose="05000000000000000000" pitchFamily="2" charset="2"/>
              <a:buNone/>
            </a:pPr>
            <a:endParaRPr lang="en-US" altLang="en-US" dirty="0">
              <a:ea typeface="MS PGothic" panose="020B0600070205080204" pitchFamily="34" charset="-128"/>
            </a:endParaRPr>
          </a:p>
          <a:p>
            <a:endParaRPr lang="en-US" altLang="en-US" dirty="0">
              <a:ea typeface="MS PGothic"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Title 1">
            <a:extLst>
              <a:ext uri="{FF2B5EF4-FFF2-40B4-BE49-F238E27FC236}">
                <a16:creationId xmlns:a16="http://schemas.microsoft.com/office/drawing/2014/main" id="{9EA0C5BD-B518-420F-857B-3CE098024224}"/>
              </a:ext>
            </a:extLst>
          </p:cNvPr>
          <p:cNvSpPr>
            <a:spLocks noGrp="1"/>
          </p:cNvSpPr>
          <p:nvPr>
            <p:ph type="title"/>
          </p:nvPr>
        </p:nvSpPr>
        <p:spPr/>
        <p:txBody>
          <a:bodyPr/>
          <a:lstStyle/>
          <a:p>
            <a:pPr fontAlgn="auto">
              <a:spcAft>
                <a:spcPts val="0"/>
              </a:spcAft>
              <a:defRPr/>
            </a:pPr>
            <a:r>
              <a:rPr lang="en-US" altLang="en-US" dirty="0">
                <a:ea typeface="ＭＳ Ｐゴシック" pitchFamily="34" charset="-128"/>
              </a:rPr>
              <a:t>Topic Two: Post-Production</a:t>
            </a:r>
          </a:p>
        </p:txBody>
      </p:sp>
      <p:sp>
        <p:nvSpPr>
          <p:cNvPr id="22530" name="Content Placeholder 2">
            <a:extLst>
              <a:ext uri="{FF2B5EF4-FFF2-40B4-BE49-F238E27FC236}">
                <a16:creationId xmlns:a16="http://schemas.microsoft.com/office/drawing/2014/main" id="{9CB1DEB6-D796-46B4-9A05-9A1308AFBF8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ea typeface="MS PGothic" panose="020B0600070205080204" pitchFamily="34" charset="-128"/>
              </a:rPr>
              <a:t> Student #1 – video editing tips.</a:t>
            </a:r>
          </a:p>
          <a:p>
            <a:pPr lvl="1"/>
            <a:r>
              <a:rPr lang="en-US" altLang="en-US" dirty="0">
                <a:ea typeface="MS PGothic" panose="020B0600070205080204" pitchFamily="34" charset="-128"/>
              </a:rPr>
              <a:t> Student #2 – distribution.</a:t>
            </a:r>
          </a:p>
          <a:p>
            <a:pPr lvl="1"/>
            <a:r>
              <a:rPr lang="en-US" altLang="en-US" dirty="0">
                <a:ea typeface="MS PGothic" panose="020B0600070205080204" pitchFamily="34" charset="-128"/>
              </a:rPr>
              <a:t> Student #3 – evaluating video productions.</a:t>
            </a:r>
          </a:p>
          <a:p>
            <a:pPr lvl="1">
              <a:buNone/>
            </a:pPr>
            <a:endParaRPr lang="en-US" altLang="en-US" dirty="0">
              <a:ea typeface="MS PGothic" panose="020B0600070205080204" pitchFamily="34" charset="-128"/>
            </a:endParaRP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sharepoint/v3"/>
    <ds:schemaRef ds:uri="http://schemas.openxmlformats.org/package/2006/metadata/core-properties"/>
    <ds:schemaRef ds:uri="http://purl.org/dc/dcmitype/"/>
    <ds:schemaRef ds:uri="http://schemas.microsoft.com/office/2006/metadata/properties"/>
    <ds:schemaRef ds:uri="http://purl.org/dc/terms/"/>
    <ds:schemaRef ds:uri="http://schemas.microsoft.com/office/2006/documentManagement/types"/>
    <ds:schemaRef ds:uri="http://purl.org/dc/elements/1.1/"/>
    <ds:schemaRef ds:uri="http://schemas.microsoft.com/office/infopath/2007/PartnerControls"/>
    <ds:schemaRef ds:uri="56ea17bb-c96d-4826-b465-01eec0dd23dd"/>
    <ds:schemaRef ds:uri="05d88611-e516-4d1a-b12e-39107e78b3d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35</TotalTime>
  <Words>257</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9</vt:i4>
      </vt:variant>
    </vt:vector>
  </HeadingPairs>
  <TitlesOfParts>
    <vt:vector size="20" baseType="lpstr">
      <vt:lpstr>ＭＳ Ｐゴシック</vt:lpstr>
      <vt:lpstr>ＭＳ Ｐゴシック</vt:lpstr>
      <vt:lpstr>.AppleSystemUIFont</vt:lpstr>
      <vt:lpstr>Arial</vt:lpstr>
      <vt:lpstr>Calibri</vt:lpstr>
      <vt:lpstr>Open Sans</vt:lpstr>
      <vt:lpstr>Open Sans SemiBold</vt:lpstr>
      <vt:lpstr>Wingdings</vt:lpstr>
      <vt:lpstr>2_Office Theme</vt:lpstr>
      <vt:lpstr>3_Office Theme</vt:lpstr>
      <vt:lpstr>4_Office Theme</vt:lpstr>
      <vt:lpstr>PowerPoint Presentation</vt:lpstr>
      <vt:lpstr>PowerPoint Presentation</vt:lpstr>
      <vt:lpstr>Video Production</vt:lpstr>
      <vt:lpstr>Housekeeping</vt:lpstr>
      <vt:lpstr>Digital Citizenship</vt:lpstr>
      <vt:lpstr>Directions</vt:lpstr>
      <vt:lpstr>Topic One:  Pre-Production</vt:lpstr>
      <vt:lpstr>Topic Two: Production</vt:lpstr>
      <vt:lpstr>Topic Two: Post-Production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14</cp:revision>
  <cp:lastPrinted>2017-07-07T16:17:37Z</cp:lastPrinted>
  <dcterms:created xsi:type="dcterms:W3CDTF">2017-07-11T23:58:30Z</dcterms:created>
  <dcterms:modified xsi:type="dcterms:W3CDTF">2017-07-26T13:58:47Z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