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3" r:id="rId6"/>
  </p:sldMasterIdLst>
  <p:notesMasterIdLst>
    <p:notesMasterId r:id="rId14"/>
  </p:notesMasterIdLst>
  <p:sldIdLst>
    <p:sldId id="321" r:id="rId7"/>
    <p:sldId id="330" r:id="rId8"/>
    <p:sldId id="325" r:id="rId9"/>
    <p:sldId id="326" r:id="rId10"/>
    <p:sldId id="327" r:id="rId11"/>
    <p:sldId id="328" r:id="rId12"/>
    <p:sldId id="329" r:id="rId13"/>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Chris Cambron" initials="" lastIdx="1" clrIdx="1"/>
  <p:cmAuthor id="3" name="Chris Cambron"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112" d="100"/>
          <a:sy n="112" d="100"/>
        </p:scale>
        <p:origin x="470" y="86"/>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2FB131B-24DD-4D2D-A53A-D227B7B4D0E6}"/>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168006C2-8E4A-40A4-A011-6C302F0D0745}"/>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DC6DECFB-AF85-4EA1-948B-0D5A462BB3EA}" type="datetimeFigureOut">
              <a:rPr lang="en-US"/>
              <a:pPr>
                <a:defRPr/>
              </a:pPr>
              <a:t>7/21/2017</a:t>
            </a:fld>
            <a:endParaRPr lang="en-US"/>
          </a:p>
        </p:txBody>
      </p:sp>
      <p:sp>
        <p:nvSpPr>
          <p:cNvPr id="4" name="Slide Image Placeholder 3">
            <a:extLst>
              <a:ext uri="{FF2B5EF4-FFF2-40B4-BE49-F238E27FC236}">
                <a16:creationId xmlns:a16="http://schemas.microsoft.com/office/drawing/2014/main" id="{FBE25CD4-B7E4-4304-9128-E3D6008F6D81}"/>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95454A75-D843-4119-A7F5-BCF61E8F8C33}"/>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F8BFC57-45E8-44CF-AEB0-35A98538E426}"/>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59E194C5-6DCC-4E85-A674-C4C8CA724BB0}"/>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41C260D5-6663-4929-9772-5BD1B84564E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AB4FB8A-9AF4-453A-B85D-C1D902C0AB01}"/>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604B5C82-19E8-4228-9A0D-5FEFF9D3D05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133DD5C0-3FB5-4F89-A130-6BACAF4A3E10}"/>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C7116955-96DF-4818-A510-1B1F5D2680CE}"/>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2620350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110F1A1C-88E1-41E2-8ACB-5922576D7E28}"/>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11467314-CA99-459E-BDA9-A55240EC43DE}"/>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D6AA2A3D-8BAA-414D-B198-27A7E2F2C3DB}"/>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113269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EACD1-4DBD-482C-B362-3158F3DE2F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D49478-1423-4BCC-A67E-8874CE33C6C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6703CD-6409-4928-8273-425D3C92EBA2}"/>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5" name="Footer Placeholder 4">
            <a:extLst>
              <a:ext uri="{FF2B5EF4-FFF2-40B4-BE49-F238E27FC236}">
                <a16:creationId xmlns:a16="http://schemas.microsoft.com/office/drawing/2014/main" id="{343E42F8-B671-43CF-9A40-D26D444FC0B1}"/>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6" name="Slide Number Placeholder 5">
            <a:extLst>
              <a:ext uri="{FF2B5EF4-FFF2-40B4-BE49-F238E27FC236}">
                <a16:creationId xmlns:a16="http://schemas.microsoft.com/office/drawing/2014/main" id="{E450BBCA-C25E-40E9-9F3F-5F554CEA7793}"/>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249F7B76-D0D6-4A6F-997D-F82AEAEB9813}" type="slidenum">
              <a:rPr lang="en-US" altLang="en-US"/>
              <a:pPr>
                <a:defRPr/>
              </a:pPr>
              <a:t>‹#›</a:t>
            </a:fld>
            <a:endParaRPr lang="en-US" altLang="en-US"/>
          </a:p>
        </p:txBody>
      </p:sp>
    </p:spTree>
    <p:extLst>
      <p:ext uri="{BB962C8B-B14F-4D97-AF65-F5344CB8AC3E}">
        <p14:creationId xmlns:p14="http://schemas.microsoft.com/office/powerpoint/2010/main" val="22628192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3307610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644310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940104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078363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10156971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722637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2120032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298522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5F97A04-782D-4535-95B0-AA430C77B2AC}"/>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826FFE3E-AA7D-4A1C-A928-9DF7D105CCEC}"/>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B19C5370-64A0-43D3-B846-1C87C76F221D}"/>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40240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633402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1835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76908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61767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2681612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82522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4BA662C1-187D-468F-B9A0-FE45FC71E5A4}"/>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602591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52373879-2F3A-4F37-B8EC-A2932ED94323}"/>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F5874455-C06D-4968-90A6-7B55F4702963}"/>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B48ACFAB-A57B-42DA-81A4-812FF9B52EF5}"/>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402512949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F66E50F8-AD20-4963-8E87-EA11BA07B5E0}"/>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642E1117-689A-4F88-9D37-2E63898E9875}"/>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6"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17223E-C341-46A6-8CAC-4A1D260C09F6}"/>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718CC035-8F5B-43B6-95C3-91E2D4DF176A}"/>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B73F522D-3FF4-4AF4-967D-EE007AACFB0B}"/>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EC829EEE-E271-47D9-8CFC-D33944014B12}"/>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7D262EDB-5C58-4326-8610-1B86D09A9F51}"/>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17BF9645-6F5E-4111-8901-B7666A090544}"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7" r:id="rId1"/>
    <p:sldLayoutId id="2147483808" r:id="rId2"/>
    <p:sldLayoutId id="2147483802" r:id="rId3"/>
    <p:sldLayoutId id="2147483803" r:id="rId4"/>
    <p:sldLayoutId id="2147483804" r:id="rId5"/>
    <p:sldLayoutId id="2147483805" r:id="rId6"/>
    <p:sldLayoutId id="2147483809" r:id="rId7"/>
    <p:sldLayoutId id="2147483810" r:id="rId8"/>
    <p:sldLayoutId id="2147483811" r:id="rId9"/>
    <p:sldLayoutId id="2147483812"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2417949273"/>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C6E1AF3-0AC1-49E6-80D9-B39CD696DBF9}"/>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Distinguishing Pathogenic</a:t>
            </a:r>
            <a:br>
              <a:rPr lang="en-US" dirty="0"/>
            </a:br>
            <a:r>
              <a:rPr lang="en-US" dirty="0"/>
              <a:t>Organisms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3419739D-D5EF-412D-A4FD-2DA88FCB1D12}"/>
              </a:ext>
            </a:extLst>
          </p:cNvPr>
          <p:cNvSpPr>
            <a:spLocks noGrp="1" noChangeArrowheads="1"/>
          </p:cNvSpPr>
          <p:nvPr>
            <p:ph type="title"/>
          </p:nvPr>
        </p:nvSpPr>
        <p:spPr/>
        <p:txBody>
          <a:bodyPr/>
          <a:lstStyle/>
          <a:p>
            <a:pPr fontAlgn="auto">
              <a:spcAft>
                <a:spcPts val="0"/>
              </a:spcAft>
              <a:defRPr/>
            </a:pPr>
            <a:r>
              <a:rPr lang="en-US" altLang="en-US" dirty="0"/>
              <a:t>Pathogenic organisms</a:t>
            </a:r>
          </a:p>
        </p:txBody>
      </p:sp>
      <p:sp>
        <p:nvSpPr>
          <p:cNvPr id="14339" name="Rectangle 3">
            <a:extLst>
              <a:ext uri="{FF2B5EF4-FFF2-40B4-BE49-F238E27FC236}">
                <a16:creationId xmlns:a16="http://schemas.microsoft.com/office/drawing/2014/main" id="{7D14FD2C-CCE0-4797-B5EF-8A333FC3A93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Pathogenic organisms can be macroscopic or microscopic</a:t>
            </a:r>
          </a:p>
          <a:p>
            <a:pPr lvl="1"/>
            <a:r>
              <a:rPr lang="en-US" altLang="en-US" dirty="0"/>
              <a:t>Macroscopic organisms: can be seen with the unaided eye</a:t>
            </a:r>
          </a:p>
          <a:p>
            <a:pPr lvl="1"/>
            <a:r>
              <a:rPr lang="en-US" altLang="en-US" dirty="0"/>
              <a:t>Microscopic organisms: cannot be seen with the naked eye; most pathogenic organisms are microscopic </a:t>
            </a:r>
          </a:p>
          <a:p>
            <a:pPr lvl="1"/>
            <a:r>
              <a:rPr lang="en-US" altLang="en-US" dirty="0"/>
              <a:t>Pathogens: any organism that causes a disease</a:t>
            </a:r>
          </a:p>
          <a:p>
            <a:pPr lvl="1"/>
            <a:r>
              <a:rPr lang="en-US" altLang="en-US" dirty="0"/>
              <a:t>Microscopic organisms include:</a:t>
            </a:r>
          </a:p>
          <a:p>
            <a:pPr lvl="2"/>
            <a:r>
              <a:rPr lang="en-US" altLang="en-US" dirty="0"/>
              <a:t>Bacteria</a:t>
            </a:r>
          </a:p>
          <a:p>
            <a:pPr lvl="2"/>
            <a:r>
              <a:rPr lang="en-US" altLang="en-US" dirty="0"/>
              <a:t>Viruses</a:t>
            </a:r>
          </a:p>
          <a:p>
            <a:pPr lvl="2"/>
            <a:r>
              <a:rPr lang="en-US" altLang="en-US" dirty="0"/>
              <a:t>Fungus</a:t>
            </a:r>
          </a:p>
          <a:p>
            <a:pPr lvl="2"/>
            <a:r>
              <a:rPr lang="en-US" altLang="en-US" dirty="0"/>
              <a:t>Parasites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a:extLst>
              <a:ext uri="{FF2B5EF4-FFF2-40B4-BE49-F238E27FC236}">
                <a16:creationId xmlns:a16="http://schemas.microsoft.com/office/drawing/2014/main" id="{71F55736-118C-4B40-B2F9-B04B1C11B7D5}"/>
              </a:ext>
            </a:extLst>
          </p:cNvPr>
          <p:cNvSpPr>
            <a:spLocks noGrp="1" noChangeArrowheads="1"/>
          </p:cNvSpPr>
          <p:nvPr>
            <p:ph type="title"/>
          </p:nvPr>
        </p:nvSpPr>
        <p:spPr/>
        <p:txBody>
          <a:bodyPr/>
          <a:lstStyle/>
          <a:p>
            <a:pPr fontAlgn="auto">
              <a:spcAft>
                <a:spcPts val="0"/>
              </a:spcAft>
              <a:defRPr/>
            </a:pPr>
            <a:r>
              <a:rPr lang="en-US" altLang="en-US"/>
              <a:t>Bacteria</a:t>
            </a:r>
          </a:p>
        </p:txBody>
      </p:sp>
      <p:sp>
        <p:nvSpPr>
          <p:cNvPr id="15363" name="Rectangle 5">
            <a:extLst>
              <a:ext uri="{FF2B5EF4-FFF2-40B4-BE49-F238E27FC236}">
                <a16:creationId xmlns:a16="http://schemas.microsoft.com/office/drawing/2014/main" id="{2E5786C7-8445-4285-A165-14B606A316F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Cocci: spherical-shaped</a:t>
            </a:r>
          </a:p>
          <a:p>
            <a:pPr lvl="2"/>
            <a:r>
              <a:rPr lang="en-US" altLang="en-US" i="1" dirty="0"/>
              <a:t>(</a:t>
            </a:r>
            <a:r>
              <a:rPr lang="en-US" altLang="en-US" dirty="0"/>
              <a:t>ex</a:t>
            </a:r>
            <a:r>
              <a:rPr lang="en-US" altLang="en-US" i="1" dirty="0"/>
              <a:t>:  Streptococcus)</a:t>
            </a:r>
          </a:p>
          <a:p>
            <a:pPr lvl="1"/>
            <a:r>
              <a:rPr lang="en-US" altLang="en-US" dirty="0"/>
              <a:t>Bacilli: rod-shaped</a:t>
            </a:r>
          </a:p>
          <a:p>
            <a:pPr lvl="2"/>
            <a:r>
              <a:rPr lang="en-US" altLang="en-US" i="1" dirty="0"/>
              <a:t>(</a:t>
            </a:r>
            <a:r>
              <a:rPr lang="en-US" altLang="en-US" dirty="0"/>
              <a:t>ex</a:t>
            </a:r>
            <a:r>
              <a:rPr lang="en-US" altLang="en-US" i="1" dirty="0"/>
              <a:t>: Clostridium)</a:t>
            </a:r>
          </a:p>
          <a:p>
            <a:pPr lvl="1"/>
            <a:r>
              <a:rPr lang="en-US" altLang="en-US" dirty="0" err="1"/>
              <a:t>Spirilli</a:t>
            </a:r>
            <a:r>
              <a:rPr lang="en-US" altLang="en-US" dirty="0"/>
              <a:t>: spiral-shaped</a:t>
            </a:r>
          </a:p>
          <a:p>
            <a:pPr lvl="2"/>
            <a:r>
              <a:rPr lang="en-US" altLang="en-US" dirty="0"/>
              <a:t>(ex</a:t>
            </a:r>
            <a:r>
              <a:rPr lang="en-US" altLang="en-US" i="1" dirty="0"/>
              <a:t>: Treponema)</a:t>
            </a:r>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4F334941-1B92-4537-80DB-10B3BFE820C3}"/>
              </a:ext>
            </a:extLst>
          </p:cNvPr>
          <p:cNvSpPr>
            <a:spLocks noGrp="1" noChangeArrowheads="1"/>
          </p:cNvSpPr>
          <p:nvPr>
            <p:ph type="title"/>
          </p:nvPr>
        </p:nvSpPr>
        <p:spPr/>
        <p:txBody>
          <a:bodyPr/>
          <a:lstStyle/>
          <a:p>
            <a:pPr fontAlgn="auto">
              <a:spcAft>
                <a:spcPts val="0"/>
              </a:spcAft>
              <a:defRPr/>
            </a:pPr>
            <a:r>
              <a:rPr lang="en-US" altLang="en-US"/>
              <a:t>Virus	</a:t>
            </a:r>
          </a:p>
        </p:txBody>
      </p:sp>
      <p:sp>
        <p:nvSpPr>
          <p:cNvPr id="16387" name="Rectangle 3">
            <a:extLst>
              <a:ext uri="{FF2B5EF4-FFF2-40B4-BE49-F238E27FC236}">
                <a16:creationId xmlns:a16="http://schemas.microsoft.com/office/drawing/2014/main" id="{62DF409F-771A-40BB-8E40-D2D256B3A78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Can be seen with an electron microscope</a:t>
            </a:r>
          </a:p>
          <a:p>
            <a:pPr lvl="1"/>
            <a:r>
              <a:rPr lang="en-US" altLang="en-US" dirty="0"/>
              <a:t>Contain DNA or RNA </a:t>
            </a:r>
          </a:p>
          <a:p>
            <a:pPr lvl="1"/>
            <a:r>
              <a:rPr lang="en-US" altLang="en-US" dirty="0"/>
              <a:t>Use the host cell to replicate</a:t>
            </a:r>
          </a:p>
          <a:p>
            <a:pPr lvl="1"/>
            <a:r>
              <a:rPr lang="en-US" altLang="en-US" dirty="0"/>
              <a:t>Examples: </a:t>
            </a:r>
          </a:p>
          <a:p>
            <a:pPr lvl="2"/>
            <a:r>
              <a:rPr lang="en-US" altLang="en-US" dirty="0"/>
              <a:t>Hepatitis</a:t>
            </a:r>
          </a:p>
          <a:p>
            <a:pPr lvl="2"/>
            <a:r>
              <a:rPr lang="en-US" altLang="en-US" dirty="0"/>
              <a:t>Human papillomavirus (wart virus)</a:t>
            </a:r>
          </a:p>
          <a:p>
            <a:pPr lvl="2"/>
            <a:r>
              <a:rPr lang="en-US" altLang="en-US" dirty="0"/>
              <a:t>Hantavirus (Korean hemorrhagic fever virus)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F3827416-D660-42A7-B74E-93729E68691F}"/>
              </a:ext>
            </a:extLst>
          </p:cNvPr>
          <p:cNvSpPr>
            <a:spLocks noGrp="1" noChangeArrowheads="1"/>
          </p:cNvSpPr>
          <p:nvPr>
            <p:ph type="title"/>
          </p:nvPr>
        </p:nvSpPr>
        <p:spPr/>
        <p:txBody>
          <a:bodyPr/>
          <a:lstStyle/>
          <a:p>
            <a:pPr fontAlgn="auto">
              <a:spcAft>
                <a:spcPts val="0"/>
              </a:spcAft>
              <a:defRPr/>
            </a:pPr>
            <a:r>
              <a:rPr lang="en-US" altLang="en-US"/>
              <a:t>Fungi (Mycology)	</a:t>
            </a:r>
          </a:p>
        </p:txBody>
      </p:sp>
      <p:sp>
        <p:nvSpPr>
          <p:cNvPr id="17411" name="Rectangle 3">
            <a:extLst>
              <a:ext uri="{FF2B5EF4-FFF2-40B4-BE49-F238E27FC236}">
                <a16:creationId xmlns:a16="http://schemas.microsoft.com/office/drawing/2014/main" id="{2167520C-A800-4690-A769-C58C1BEBFA7A}"/>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Microscopic</a:t>
            </a:r>
          </a:p>
          <a:p>
            <a:pPr lvl="1"/>
            <a:r>
              <a:rPr lang="en-US" altLang="en-US" dirty="0"/>
              <a:t>Approximately 100 species are human pathogens </a:t>
            </a:r>
          </a:p>
          <a:p>
            <a:pPr lvl="1"/>
            <a:r>
              <a:rPr lang="en-US" altLang="en-US" dirty="0"/>
              <a:t>Infects humans by inhalation or inoculation</a:t>
            </a:r>
          </a:p>
          <a:p>
            <a:pPr lvl="1"/>
            <a:r>
              <a:rPr lang="en-US" altLang="en-US" dirty="0"/>
              <a:t>Examples:</a:t>
            </a:r>
          </a:p>
          <a:p>
            <a:pPr lvl="2"/>
            <a:r>
              <a:rPr lang="en-US" altLang="en-US" sz="2400" dirty="0"/>
              <a:t>Yeast-</a:t>
            </a:r>
            <a:r>
              <a:rPr lang="en-US" altLang="en-US" sz="2400" u="sng" dirty="0"/>
              <a:t>Candida </a:t>
            </a:r>
            <a:r>
              <a:rPr lang="en-US" altLang="en-US" sz="2400" u="sng" dirty="0" err="1"/>
              <a:t>albicans</a:t>
            </a:r>
            <a:endParaRPr lang="en-US" altLang="en-US" sz="2400" u="sng" dirty="0"/>
          </a:p>
          <a:p>
            <a:pPr lvl="2"/>
            <a:r>
              <a:rPr lang="en-US" altLang="en-US" sz="2400" dirty="0"/>
              <a:t>Dermatophytes-</a:t>
            </a:r>
            <a:r>
              <a:rPr lang="en-US" altLang="en-US" sz="2400" u="sng" dirty="0"/>
              <a:t>Tinea capitis</a:t>
            </a:r>
          </a:p>
          <a:p>
            <a:pPr lvl="3"/>
            <a:r>
              <a:rPr lang="en-US" altLang="en-US" sz="2200" dirty="0"/>
              <a:t>ringworm</a:t>
            </a:r>
            <a:r>
              <a:rPr lang="en-US" altLang="en-US" sz="2600" dirty="0"/>
              <a:t> of the scalp</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a:extLst>
              <a:ext uri="{FF2B5EF4-FFF2-40B4-BE49-F238E27FC236}">
                <a16:creationId xmlns:a16="http://schemas.microsoft.com/office/drawing/2014/main" id="{859D0E92-9C70-45F7-9828-71C653E4DA96}"/>
              </a:ext>
            </a:extLst>
          </p:cNvPr>
          <p:cNvSpPr>
            <a:spLocks noGrp="1" noChangeArrowheads="1"/>
          </p:cNvSpPr>
          <p:nvPr>
            <p:ph type="title"/>
          </p:nvPr>
        </p:nvSpPr>
        <p:spPr/>
        <p:txBody>
          <a:bodyPr/>
          <a:lstStyle/>
          <a:p>
            <a:pPr fontAlgn="auto">
              <a:spcAft>
                <a:spcPts val="0"/>
              </a:spcAft>
              <a:defRPr/>
            </a:pPr>
            <a:r>
              <a:rPr lang="en-US" altLang="en-US" sz="4000"/>
              <a:t>Macroscopic Organisms</a:t>
            </a:r>
          </a:p>
        </p:txBody>
      </p:sp>
      <p:sp>
        <p:nvSpPr>
          <p:cNvPr id="18435" name="Rectangle 5">
            <a:extLst>
              <a:ext uri="{FF2B5EF4-FFF2-40B4-BE49-F238E27FC236}">
                <a16:creationId xmlns:a16="http://schemas.microsoft.com/office/drawing/2014/main" id="{D919C09F-381A-4E99-AFE3-82A36D27D21C}"/>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Parasite examples:</a:t>
            </a:r>
          </a:p>
          <a:p>
            <a:pPr lvl="1"/>
            <a:r>
              <a:rPr lang="en-US" altLang="en-US" dirty="0"/>
              <a:t>Cestodes: Pork tapeworm</a:t>
            </a:r>
          </a:p>
          <a:p>
            <a:pPr lvl="2"/>
            <a:r>
              <a:rPr lang="en-US" altLang="en-US" dirty="0"/>
              <a:t>Ex:  </a:t>
            </a:r>
            <a:r>
              <a:rPr lang="en-US" altLang="en-US" u="sng" dirty="0"/>
              <a:t>Taenia </a:t>
            </a:r>
            <a:r>
              <a:rPr lang="en-US" altLang="en-US" u="sng" dirty="0" err="1"/>
              <a:t>solium</a:t>
            </a:r>
            <a:endParaRPr lang="en-US" altLang="en-US" u="sng" dirty="0"/>
          </a:p>
          <a:p>
            <a:pPr lvl="1"/>
            <a:r>
              <a:rPr lang="en-US" altLang="en-US" dirty="0"/>
              <a:t>Nematodes: Pinworm</a:t>
            </a:r>
          </a:p>
          <a:p>
            <a:pPr lvl="2"/>
            <a:r>
              <a:rPr lang="en-US" altLang="en-US" dirty="0"/>
              <a:t>Ex:  </a:t>
            </a:r>
            <a:r>
              <a:rPr lang="en-US" altLang="en-US" u="sng" dirty="0" err="1"/>
              <a:t>Enterobius</a:t>
            </a:r>
            <a:r>
              <a:rPr lang="en-US" altLang="en-US" u="sng" dirty="0"/>
              <a:t> </a:t>
            </a:r>
            <a:r>
              <a:rPr lang="en-US" altLang="en-US" u="sng" dirty="0" err="1"/>
              <a:t>vermicularis</a:t>
            </a:r>
            <a:endParaRPr lang="en-US" altLang="en-US" u="sng" dirty="0"/>
          </a:p>
          <a:p>
            <a:pPr lvl="1"/>
            <a:r>
              <a:rPr lang="en-US" altLang="en-US" dirty="0"/>
              <a:t>Trematodes: Intestinal flukes</a:t>
            </a:r>
          </a:p>
          <a:p>
            <a:pPr lvl="2"/>
            <a:r>
              <a:rPr lang="en-US" altLang="en-US" dirty="0"/>
              <a:t>Ex:  </a:t>
            </a:r>
            <a:r>
              <a:rPr lang="en-US" altLang="en-US" u="sng" dirty="0" err="1"/>
              <a:t>Clonorchis</a:t>
            </a:r>
            <a:r>
              <a:rPr lang="en-US" altLang="en-US" u="sng" dirty="0"/>
              <a:t> </a:t>
            </a:r>
            <a:r>
              <a:rPr lang="en-US" altLang="en-US" u="sng" dirty="0" err="1"/>
              <a:t>sinensis</a:t>
            </a:r>
            <a:endParaRPr lang="en-US" altLang="en-US" u="sng" dirty="0"/>
          </a:p>
          <a:p>
            <a:pPr lvl="1">
              <a:buFontTx/>
              <a:buNone/>
            </a:pPr>
            <a:endParaRPr lang="en-US" altLang="en-US" dirty="0"/>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purl.org/dc/elements/1.1/"/>
    <ds:schemaRef ds:uri="http://purl.org/dc/dcmitype/"/>
    <ds:schemaRef ds:uri="http://schemas.microsoft.com/office/2006/metadata/properties"/>
    <ds:schemaRef ds:uri="http://www.w3.org/XML/1998/namespace"/>
    <ds:schemaRef ds:uri="http://schemas.microsoft.com/sharepoint/v3"/>
    <ds:schemaRef ds:uri="http://schemas.microsoft.com/office/infopath/2007/PartnerControls"/>
    <ds:schemaRef ds:uri="05d88611-e516-4d1a-b12e-39107e78b3d0"/>
    <ds:schemaRef ds:uri="http://schemas.microsoft.com/office/2006/documentManagement/types"/>
    <ds:schemaRef ds:uri="http://schemas.openxmlformats.org/package/2006/metadata/core-properties"/>
    <ds:schemaRef ds:uri="56ea17bb-c96d-4826-b465-01eec0dd23dd"/>
    <ds:schemaRef ds:uri="http://purl.org/dc/te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36</TotalTime>
  <Words>167</Words>
  <Application>Microsoft Office PowerPoint</Application>
  <PresentationFormat>Widescreen</PresentationFormat>
  <Paragraphs>42</Paragraphs>
  <Slides>7</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7</vt:i4>
      </vt:variant>
    </vt:vector>
  </HeadingPairs>
  <TitlesOfParts>
    <vt:vector size="16" baseType="lpstr">
      <vt:lpstr>Calibri</vt:lpstr>
      <vt:lpstr>Arial</vt:lpstr>
      <vt:lpstr>Open Sans</vt:lpstr>
      <vt:lpstr>Open Sans SemiBold</vt:lpstr>
      <vt:lpstr>.AppleSystemUIFont</vt:lpstr>
      <vt:lpstr>Symbol</vt:lpstr>
      <vt:lpstr>2_Office Theme</vt:lpstr>
      <vt:lpstr>3_Office Theme</vt:lpstr>
      <vt:lpstr>4_Office Theme</vt:lpstr>
      <vt:lpstr>PowerPoint Presentation</vt:lpstr>
      <vt:lpstr>PowerPoint Presentation</vt:lpstr>
      <vt:lpstr>Pathogenic organisms</vt:lpstr>
      <vt:lpstr>Bacteria</vt:lpstr>
      <vt:lpstr>Virus </vt:lpstr>
      <vt:lpstr>Fungi (Mycology) </vt:lpstr>
      <vt:lpstr>Macroscopic Organisms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9</cp:revision>
  <cp:lastPrinted>2017-07-07T16:17:37Z</cp:lastPrinted>
  <dcterms:created xsi:type="dcterms:W3CDTF">2017-07-11T23:58:30Z</dcterms:created>
  <dcterms:modified xsi:type="dcterms:W3CDTF">2017-07-21T20:37:52Z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