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68" d="100"/>
          <a:sy n="68" d="100"/>
        </p:scale>
        <p:origin x="616"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b="1" dirty="0"/>
              <a:t>Due Process</a:t>
            </a:r>
            <a:endParaRPr lang="en-US" dirty="0"/>
          </a:p>
          <a:p>
            <a:pPr>
              <a:defRPr/>
            </a:pPr>
            <a:r>
              <a:rPr lang="en-US" sz="4400" i="1" dirty="0"/>
              <a:t>Court Systems and Practices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sz="2800" dirty="0"/>
              <a:t>Self-Incrimination (5</a:t>
            </a:r>
            <a:r>
              <a:rPr lang="en-US" sz="2800" baseline="30000" dirty="0"/>
              <a:t>th</a:t>
            </a:r>
            <a:r>
              <a:rPr lang="en-US" sz="2800" dirty="0"/>
              <a:t> Amendment)</a:t>
            </a:r>
          </a:p>
          <a:p>
            <a:pPr lvl="1"/>
            <a:r>
              <a:rPr lang="en-US" dirty="0"/>
              <a:t>A person does not have to give testimony if he or she has a legitimate concern that the testimony will contribute to his or her conviction of the crime.</a:t>
            </a:r>
          </a:p>
          <a:p>
            <a:pPr lvl="1"/>
            <a:r>
              <a:rPr lang="en-US" i="1" dirty="0"/>
              <a:t>Miranda v. Arizona</a:t>
            </a:r>
            <a:r>
              <a:rPr lang="en-US" dirty="0"/>
              <a:t> states that persons arrested must be “read their rights” prior to interrogation about a particular crime.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sz="2800" dirty="0"/>
              <a:t>Double Jeopardy (5</a:t>
            </a:r>
            <a:r>
              <a:rPr lang="en-US" sz="2800" baseline="30000" dirty="0"/>
              <a:t>th</a:t>
            </a:r>
            <a:r>
              <a:rPr lang="en-US" sz="2800" dirty="0"/>
              <a:t> Amendment)</a:t>
            </a:r>
          </a:p>
          <a:p>
            <a:pPr lvl="1"/>
            <a:r>
              <a:rPr lang="en-US" dirty="0"/>
              <a:t>“No person shall be subject for the same offense to be twice put in jeopardy.”</a:t>
            </a:r>
          </a:p>
          <a:p>
            <a:pPr lvl="1"/>
            <a:r>
              <a:rPr lang="en-US" dirty="0"/>
              <a:t>Exceptions to Double jeopardy:</a:t>
            </a:r>
          </a:p>
          <a:p>
            <a:pPr lvl="2"/>
            <a:r>
              <a:rPr lang="en-US" sz="2400" dirty="0"/>
              <a:t>The defendant challenges the conviction on appeal and a new trial is granted.</a:t>
            </a:r>
          </a:p>
          <a:p>
            <a:pPr lvl="2"/>
            <a:r>
              <a:rPr lang="en-US" sz="2400" dirty="0"/>
              <a:t>The defendant can be held liable in both criminal and civil courts.</a:t>
            </a:r>
          </a:p>
          <a:p>
            <a:pPr lvl="2"/>
            <a:r>
              <a:rPr lang="en-US" sz="2400" dirty="0"/>
              <a:t>The defendant can be tried at both the state and federal levels.</a:t>
            </a:r>
          </a:p>
          <a:p>
            <a:pPr lvl="1"/>
            <a:endParaRPr lang="en-US" dirty="0"/>
          </a:p>
        </p:txBody>
      </p:sp>
    </p:spTree>
    <p:extLst>
      <p:ext uri="{BB962C8B-B14F-4D97-AF65-F5344CB8AC3E}">
        <p14:creationId xmlns:p14="http://schemas.microsoft.com/office/powerpoint/2010/main" val="2220443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sz="2800" dirty="0"/>
              <a:t>Speedy Trial  (Sixth Amendment) – the trial must be held as soon as possible; a person cannot be held for long periods without a trial.</a:t>
            </a:r>
          </a:p>
          <a:p>
            <a:r>
              <a:rPr lang="en-US" sz="2800" dirty="0"/>
              <a:t>Confrontation and compulsion of witnesses (Sixth Amendment).</a:t>
            </a:r>
          </a:p>
          <a:p>
            <a:pPr lvl="1"/>
            <a:r>
              <a:rPr lang="en-US" dirty="0"/>
              <a:t>Those accused of a crime have the right to confront those witnesses that will testify against them .</a:t>
            </a:r>
          </a:p>
          <a:p>
            <a:pPr lvl="1"/>
            <a:r>
              <a:rPr lang="en-US" dirty="0"/>
              <a:t>Those accused of a crime have the right to compel witnesses to testify on their behalf.</a:t>
            </a:r>
          </a:p>
          <a:p>
            <a:pPr lvl="1"/>
            <a:endParaRPr lang="en-US" dirty="0"/>
          </a:p>
        </p:txBody>
      </p:sp>
    </p:spTree>
    <p:extLst>
      <p:ext uri="{BB962C8B-B14F-4D97-AF65-F5344CB8AC3E}">
        <p14:creationId xmlns:p14="http://schemas.microsoft.com/office/powerpoint/2010/main" val="82141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800" dirty="0"/>
              <a:t>Informed of Nature and Cause of Accusation (Sixth Amendment) – the accused has a right to know what they are charged with.</a:t>
            </a:r>
          </a:p>
          <a:p>
            <a:pPr lvl="1"/>
            <a:r>
              <a:rPr lang="en-US" sz="2800" dirty="0"/>
              <a:t>Public Trial (Sixth Amendment) – the trial must be open to the public and a public record must be maintained.</a:t>
            </a:r>
          </a:p>
          <a:p>
            <a:pPr lvl="1"/>
            <a:r>
              <a:rPr lang="en-US" sz="2800" dirty="0"/>
              <a:t>Appointment of Counsel (Sixth Amendment) – those accused of a felony crime will be appointed an attorney if they cannot afford one.</a:t>
            </a:r>
          </a:p>
          <a:p>
            <a:pPr marL="342900" lvl="2" indent="0">
              <a:buNone/>
            </a:pPr>
            <a:endParaRPr lang="en-US" dirty="0"/>
          </a:p>
          <a:p>
            <a:pPr lvl="1"/>
            <a:endParaRPr lang="en-US" dirty="0"/>
          </a:p>
        </p:txBody>
      </p:sp>
    </p:spTree>
    <p:extLst>
      <p:ext uri="{BB962C8B-B14F-4D97-AF65-F5344CB8AC3E}">
        <p14:creationId xmlns:p14="http://schemas.microsoft.com/office/powerpoint/2010/main" val="3211079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defRPr/>
            </a:pPr>
            <a:r>
              <a:rPr lang="en-US" sz="2750" dirty="0"/>
              <a:t>Excessive Bail or Fines, and Cruel and Unusual Punishment  (Eighth Amendment)</a:t>
            </a:r>
          </a:p>
          <a:p>
            <a:pPr lvl="1">
              <a:defRPr/>
            </a:pPr>
            <a:r>
              <a:rPr lang="en-US" dirty="0"/>
              <a:t>Penalties can be fines or incarceration, but not excessively painful or physically harmful.</a:t>
            </a:r>
          </a:p>
          <a:p>
            <a:pPr lvl="1">
              <a:defRPr/>
            </a:pPr>
            <a:r>
              <a:rPr lang="en-US" dirty="0"/>
              <a:t>Cruel and Unusual punishment has been expanded to include unsanitary and inhumane conditions of confinement.</a:t>
            </a:r>
          </a:p>
          <a:p>
            <a:pPr lvl="1">
              <a:defRPr/>
            </a:pPr>
            <a:r>
              <a:rPr lang="en-US" dirty="0"/>
              <a:t>Punishment for the crime must be proportionate.</a:t>
            </a:r>
          </a:p>
          <a:p>
            <a:pPr lvl="1"/>
            <a:endParaRPr lang="en-US" dirty="0"/>
          </a:p>
        </p:txBody>
      </p:sp>
    </p:spTree>
    <p:extLst>
      <p:ext uri="{BB962C8B-B14F-4D97-AF65-F5344CB8AC3E}">
        <p14:creationId xmlns:p14="http://schemas.microsoft.com/office/powerpoint/2010/main" val="1123015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defRPr/>
            </a:pPr>
            <a:r>
              <a:rPr lang="en-US" sz="2750" dirty="0"/>
              <a:t>Excessive Bail or Fines, and Cruel and Unusual Punishment  (Eighth Amendment)</a:t>
            </a:r>
          </a:p>
          <a:p>
            <a:pPr lvl="1">
              <a:defRPr/>
            </a:pPr>
            <a:r>
              <a:rPr lang="en-US" dirty="0"/>
              <a:t>Penalties can be fines or incarceration, but not excessively painful or physically harmful.</a:t>
            </a:r>
          </a:p>
          <a:p>
            <a:pPr lvl="1">
              <a:defRPr/>
            </a:pPr>
            <a:r>
              <a:rPr lang="en-US" dirty="0"/>
              <a:t>Cruel and unusual punishment has been expanded to include unsanitary and inhumane conditions of confinement.</a:t>
            </a:r>
          </a:p>
          <a:p>
            <a:pPr lvl="1">
              <a:defRPr/>
            </a:pPr>
            <a:r>
              <a:rPr lang="en-US" dirty="0"/>
              <a:t>Punishment for the crime must be proportionate.</a:t>
            </a:r>
          </a:p>
          <a:p>
            <a:pPr lvl="1"/>
            <a:endParaRPr lang="en-US" dirty="0"/>
          </a:p>
        </p:txBody>
      </p:sp>
    </p:spTree>
    <p:extLst>
      <p:ext uri="{BB962C8B-B14F-4D97-AF65-F5344CB8AC3E}">
        <p14:creationId xmlns:p14="http://schemas.microsoft.com/office/powerpoint/2010/main" val="2402056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Courts must follow guidelines established through statutes and legislation when imposing a sentence.</a:t>
            </a:r>
          </a:p>
          <a:p>
            <a:pPr lvl="1"/>
            <a:r>
              <a:rPr lang="en-US" dirty="0"/>
              <a:t>The discretion of a judge is limited by due process rights. Due process is denied if a judge gives a longer sentence in a second trial than was given in the original trial.</a:t>
            </a:r>
          </a:p>
          <a:p>
            <a:pPr lvl="1"/>
            <a:endParaRPr lang="en-US" dirty="0"/>
          </a:p>
        </p:txBody>
      </p:sp>
    </p:spTree>
    <p:extLst>
      <p:ext uri="{BB962C8B-B14F-4D97-AF65-F5344CB8AC3E}">
        <p14:creationId xmlns:p14="http://schemas.microsoft.com/office/powerpoint/2010/main" val="3433499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Due Process  </a:t>
            </a:r>
          </a:p>
          <a:p>
            <a:pPr lvl="1"/>
            <a:r>
              <a:rPr lang="en-US" dirty="0"/>
              <a:t>An established course for judicial proceedings or other governmental activities designed to safeguard the legal rights of individuals (14</a:t>
            </a:r>
            <a:r>
              <a:rPr lang="en-US" baseline="30000" dirty="0"/>
              <a:t>th</a:t>
            </a:r>
            <a:r>
              <a:rPr lang="en-US" dirty="0"/>
              <a:t> Amendment).</a:t>
            </a:r>
          </a:p>
          <a:p>
            <a:pPr marL="457200" lvl="2" indent="0">
              <a:buNone/>
            </a:pPr>
            <a:endParaRPr lang="en-US" dirty="0"/>
          </a:p>
        </p:txBody>
      </p:sp>
      <p:pic>
        <p:nvPicPr>
          <p:cNvPr id="5" name="Picture 4">
            <a:extLst>
              <a:ext uri="{FF2B5EF4-FFF2-40B4-BE49-F238E27FC236}">
                <a16:creationId xmlns:a16="http://schemas.microsoft.com/office/drawing/2014/main" id="{E25A5E73-A107-48B6-A918-9A8908CCD974}"/>
              </a:ext>
            </a:extLst>
          </p:cNvPr>
          <p:cNvPicPr>
            <a:picLocks noChangeAspect="1"/>
          </p:cNvPicPr>
          <p:nvPr/>
        </p:nvPicPr>
        <p:blipFill>
          <a:blip r:embed="rId2"/>
          <a:stretch>
            <a:fillRect/>
          </a:stretch>
        </p:blipFill>
        <p:spPr>
          <a:xfrm>
            <a:off x="7464379" y="3320473"/>
            <a:ext cx="2542252" cy="2743438"/>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Due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Due Process  </a:t>
            </a:r>
          </a:p>
          <a:p>
            <a:pPr lvl="1"/>
            <a:r>
              <a:rPr lang="en-US" u="sng" dirty="0"/>
              <a:t>Substantive Due Process</a:t>
            </a:r>
            <a:r>
              <a:rPr lang="en-US" dirty="0"/>
              <a:t> – the government cannot make laws that apply to situations in which the government has no business interfering, such as privacy, marriage, or travel.</a:t>
            </a:r>
          </a:p>
          <a:p>
            <a:pPr lvl="1"/>
            <a:r>
              <a:rPr lang="en-US" u="sng" dirty="0"/>
              <a:t>Procedural Due Process</a:t>
            </a:r>
            <a:r>
              <a:rPr lang="en-US" dirty="0"/>
              <a:t> – the government must use fair procedures in fulfilling its responsibilities. Procedures used by the government must be reasonable and consistent.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defRPr/>
            </a:pPr>
            <a:r>
              <a:rPr lang="en-US" dirty="0"/>
              <a:t>Writ of Habeas Corpus (Article I, section 9 of the Constitution)</a:t>
            </a:r>
          </a:p>
          <a:p>
            <a:pPr lvl="1">
              <a:defRPr/>
            </a:pPr>
            <a:r>
              <a:rPr lang="en-US" dirty="0"/>
              <a:t>A directive from a court requiring the government to justify the imprisonment of a citizen.</a:t>
            </a:r>
          </a:p>
          <a:p>
            <a:pPr lvl="1">
              <a:defRPr/>
            </a:pPr>
            <a:r>
              <a:rPr lang="en-US" dirty="0"/>
              <a:t>The government has the burden of proof to justify the arrest and detention in a crime.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defRPr/>
            </a:pPr>
            <a:r>
              <a:rPr lang="en-US" dirty="0"/>
              <a:t>Writ of Habeas Corpus </a:t>
            </a:r>
          </a:p>
          <a:p>
            <a:pPr lvl="1">
              <a:defRPr/>
            </a:pPr>
            <a:r>
              <a:rPr lang="en-US" dirty="0"/>
              <a:t>Individuals convicted, even though they profess their innocence or that they had a tainted trial, can request the habeas corpus privilege and may demand that the government justify their confinement.</a:t>
            </a:r>
          </a:p>
          <a:p>
            <a:pPr lvl="1">
              <a:defRPr/>
            </a:pPr>
            <a:r>
              <a:rPr lang="en-US" dirty="0"/>
              <a:t>A review of court records and evidence may be conducted in order to determine if a violation has occurred.</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defRPr/>
            </a:pPr>
            <a:r>
              <a:rPr lang="en-US" dirty="0"/>
              <a:t>Trial by Jury (Article III and the Sixth Amendment)</a:t>
            </a:r>
          </a:p>
          <a:p>
            <a:pPr lvl="1">
              <a:defRPr/>
            </a:pPr>
            <a:r>
              <a:rPr lang="en-US" dirty="0"/>
              <a:t>Persons charged with a crime have the right to allow citizens to determine their guilt or innocence.</a:t>
            </a:r>
          </a:p>
          <a:p>
            <a:pPr lvl="1">
              <a:defRPr/>
            </a:pPr>
            <a:r>
              <a:rPr lang="en-US" dirty="0"/>
              <a:t>Federal cases must have an indictment from a Grand Jury in order to pursue a criminal trial.</a:t>
            </a:r>
          </a:p>
          <a:p>
            <a:pPr lvl="1">
              <a:defRPr/>
            </a:pPr>
            <a:r>
              <a:rPr lang="en-US" dirty="0"/>
              <a:t>The jury protects persons charged with a crime from corruption within the system.</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Trial by Jury </a:t>
            </a:r>
          </a:p>
          <a:p>
            <a:pPr lvl="1"/>
            <a:r>
              <a:rPr lang="en-US" dirty="0"/>
              <a:t>Persons charged with a crime can waive their right to a trial by jury.</a:t>
            </a:r>
          </a:p>
          <a:p>
            <a:pPr lvl="2"/>
            <a:r>
              <a:rPr lang="en-US" sz="2400" dirty="0"/>
              <a:t>The request must be in writing.</a:t>
            </a:r>
          </a:p>
          <a:p>
            <a:pPr lvl="2"/>
            <a:r>
              <a:rPr lang="en-US" sz="2400" dirty="0"/>
              <a:t>The request must be in open court.</a:t>
            </a:r>
          </a:p>
          <a:p>
            <a:pPr lvl="2"/>
            <a:r>
              <a:rPr lang="en-US" sz="2400" dirty="0"/>
              <a:t>If the death penalty is not sought.</a:t>
            </a:r>
          </a:p>
          <a:p>
            <a:pPr lvl="1"/>
            <a:endParaRPr lang="en-US" dirty="0"/>
          </a:p>
        </p:txBody>
      </p:sp>
      <p:pic>
        <p:nvPicPr>
          <p:cNvPr id="4" name="Picture 3">
            <a:extLst>
              <a:ext uri="{FF2B5EF4-FFF2-40B4-BE49-F238E27FC236}">
                <a16:creationId xmlns:a16="http://schemas.microsoft.com/office/drawing/2014/main" id="{A046DA7E-200F-4B61-980D-2C557B41E89A}"/>
              </a:ext>
            </a:extLst>
          </p:cNvPr>
          <p:cNvPicPr>
            <a:picLocks noChangeAspect="1"/>
          </p:cNvPicPr>
          <p:nvPr/>
        </p:nvPicPr>
        <p:blipFill>
          <a:blip r:embed="rId2"/>
          <a:stretch>
            <a:fillRect/>
          </a:stretch>
        </p:blipFill>
        <p:spPr>
          <a:xfrm>
            <a:off x="8285814" y="3001540"/>
            <a:ext cx="2432462" cy="2519336"/>
          </a:xfrm>
          <a:prstGeom prst="rect">
            <a:avLst/>
          </a:prstGeom>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Due Process Rights During Trial and Sentencing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Trial by Jury </a:t>
            </a:r>
          </a:p>
          <a:p>
            <a:pPr lvl="1"/>
            <a:r>
              <a:rPr lang="en-US" i="1" dirty="0"/>
              <a:t>Blanton v. Las Vegas</a:t>
            </a:r>
            <a:r>
              <a:rPr lang="en-US" dirty="0"/>
              <a:t> (1989) ruled that only those crimes considered as “serious crimes” justified a jury. Crimes that carry a penalty of $500 or more, or six months in jail are considered “serious.”</a:t>
            </a:r>
          </a:p>
          <a:p>
            <a:pPr lvl="1"/>
            <a:r>
              <a:rPr lang="en-US" dirty="0"/>
              <a:t>A Grand Jury is a panel of 12 jurors that decide whether or not there is enough evidence to go to trial.</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schemas.microsoft.com/office/2006/metadata/properties"/>
    <ds:schemaRef ds:uri="http://purl.org/dc/elements/1.1/"/>
    <ds:schemaRef ds:uri="http://purl.org/dc/dcmitype/"/>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05d88611-e516-4d1a-b12e-39107e78b3d0"/>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63</TotalTime>
  <Words>876</Words>
  <Application>Microsoft Office PowerPoint</Application>
  <PresentationFormat>Widescreen</PresentationFormat>
  <Paragraphs>65</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Due Process</vt:lpstr>
      <vt:lpstr>Types of Due Process</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Due Process Rights During Trial and Sentencing</vt:lpstr>
      <vt:lpstr>Sentencing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11</cp:revision>
  <cp:lastPrinted>2017-07-07T16:17:37Z</cp:lastPrinted>
  <dcterms:created xsi:type="dcterms:W3CDTF">2017-07-11T23:58:30Z</dcterms:created>
  <dcterms:modified xsi:type="dcterms:W3CDTF">2017-07-16T16:51:21Z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