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Eating Disorders </a:t>
            </a:r>
          </a:p>
          <a:p>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Bulimia Nervosa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Recurrent episodes of binge eating, characterized by both of the following:</a:t>
            </a:r>
          </a:p>
          <a:p>
            <a:pPr lvl="1"/>
            <a:r>
              <a:rPr lang="en-US" dirty="0"/>
              <a:t>Purging - compensating for the food binge to prevent weight gain, </a:t>
            </a:r>
          </a:p>
          <a:p>
            <a:pPr lvl="1"/>
            <a:r>
              <a:rPr lang="en-US" dirty="0"/>
              <a:t>Binge eating and purging, on average, at least twice a week for three months.</a:t>
            </a:r>
          </a:p>
          <a:p>
            <a:pPr lvl="1"/>
            <a:r>
              <a:rPr lang="en-US" dirty="0"/>
              <a:t>Evaluating self-worth according to body shape and weight.</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Compulsive Eating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large percentage of individuals with eating disorders are compulsive eaters. </a:t>
            </a:r>
          </a:p>
          <a:p>
            <a:pPr lvl="1"/>
            <a:r>
              <a:rPr lang="en-US" dirty="0"/>
              <a:t>A compulsive eater keeps eating beyond the time when hunger has been satisfied. Eating is driven by anxiety, fear, frustration, or anger, rather than by hunger or even pleasure. </a:t>
            </a:r>
          </a:p>
          <a:p>
            <a:pPr lvl="1"/>
            <a:r>
              <a:rPr lang="en-US" dirty="0"/>
              <a:t>Compulsive eaters do not eat for pleasure. </a:t>
            </a:r>
          </a:p>
          <a:p>
            <a:pPr lvl="1"/>
            <a:r>
              <a:rPr lang="en-US" dirty="0"/>
              <a:t>Weight does not indicate compulsive eating. </a:t>
            </a:r>
          </a:p>
          <a:p>
            <a:pPr lvl="1"/>
            <a:endParaRPr lang="en-US" dirty="0"/>
          </a:p>
        </p:txBody>
      </p:sp>
    </p:spTree>
    <p:extLst>
      <p:ext uri="{BB962C8B-B14F-4D97-AF65-F5344CB8AC3E}">
        <p14:creationId xmlns:p14="http://schemas.microsoft.com/office/powerpoint/2010/main" val="2365495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“Bigger-</a:t>
            </a:r>
            <a:r>
              <a:rPr lang="en-US" dirty="0" err="1"/>
              <a:t>exia</a:t>
            </a:r>
            <a:r>
              <a:rPr lang="en-US" dirty="0"/>
              <a: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Describes individuals who use steroids and other ergogenic aids to build muscles.  They are compulsive and excessive about body building workouts. </a:t>
            </a:r>
          </a:p>
          <a:p>
            <a:pPr lvl="1"/>
            <a:r>
              <a:rPr lang="en-US" dirty="0"/>
              <a:t>These individuals see extreme size as something to aspire to. </a:t>
            </a:r>
          </a:p>
          <a:p>
            <a:pPr lvl="1"/>
            <a:r>
              <a:rPr lang="en-US" dirty="0"/>
              <a:t>Many health problems are associated with the use of steroids. </a:t>
            </a:r>
          </a:p>
          <a:p>
            <a:pPr lvl="1"/>
            <a:endParaRPr lang="en-US" dirty="0"/>
          </a:p>
        </p:txBody>
      </p:sp>
    </p:spTree>
    <p:extLst>
      <p:ext uri="{BB962C8B-B14F-4D97-AF65-F5344CB8AC3E}">
        <p14:creationId xmlns:p14="http://schemas.microsoft.com/office/powerpoint/2010/main" val="81648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07773" y="1091499"/>
            <a:ext cx="11055750" cy="4734318"/>
          </a:xfrm>
        </p:spPr>
        <p:txBody>
          <a:bodyPr/>
          <a:lstStyle/>
          <a:p>
            <a:pPr lvl="1"/>
            <a:r>
              <a:rPr lang="en-US" dirty="0"/>
              <a:t>One out of every 150 American females ages 12-30 years will develop an eating disorder.  Statistically athletes are at a greater risk.</a:t>
            </a:r>
          </a:p>
          <a:p>
            <a:pPr lvl="1"/>
            <a:r>
              <a:rPr lang="en-US" dirty="0"/>
              <a:t>1/3 of all Americans are obese and 60% are overweight.  </a:t>
            </a:r>
          </a:p>
          <a:p>
            <a:pPr lvl="1"/>
            <a:r>
              <a:rPr lang="en-US" dirty="0"/>
              <a:t>77% of individuals with eating disorders report that the illness can last anywhere from one to fifteen years or even longer in some cases.</a:t>
            </a:r>
          </a:p>
          <a:p>
            <a:pPr lvl="1"/>
            <a:r>
              <a:rPr lang="en-US" dirty="0"/>
              <a:t>Anyone with an eating disorder is at risk for death.</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7242" y="1223068"/>
            <a:ext cx="11055750" cy="4734318"/>
          </a:xfrm>
        </p:spPr>
        <p:txBody>
          <a:bodyPr/>
          <a:lstStyle/>
          <a:p>
            <a:pPr lvl="1"/>
            <a:r>
              <a:rPr lang="en-US" dirty="0"/>
              <a:t>The mortality rate for eating disorders is approximately 20%.  Death is usually due to a “side effect” of the disorder, i.e. cardiac arrest or kidney failure.</a:t>
            </a:r>
          </a:p>
          <a:p>
            <a:pPr lvl="1"/>
            <a:r>
              <a:rPr lang="en-US" dirty="0"/>
              <a:t>Long-term, irreversible consequences of eating disorders may affect one’s physical and emotional health.  Only 50% of all people with eating disorders report being “cured”.  </a:t>
            </a:r>
          </a:p>
          <a:p>
            <a:pPr lvl="1"/>
            <a:r>
              <a:rPr lang="en-US" dirty="0"/>
              <a:t>10% of all people with eating disorders are male.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typical person with an eating disorder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Obedient.</a:t>
            </a:r>
          </a:p>
          <a:p>
            <a:pPr lvl="1"/>
            <a:r>
              <a:rPr lang="en-US" dirty="0"/>
              <a:t>Perfectionist.</a:t>
            </a:r>
          </a:p>
          <a:p>
            <a:pPr lvl="1"/>
            <a:r>
              <a:rPr lang="en-US" dirty="0"/>
              <a:t>Over-compliant.</a:t>
            </a:r>
          </a:p>
          <a:p>
            <a:pPr lvl="1"/>
            <a:r>
              <a:rPr lang="en-US" dirty="0"/>
              <a:t>Highly motivated.</a:t>
            </a:r>
          </a:p>
          <a:p>
            <a:pPr lvl="1"/>
            <a:r>
              <a:rPr lang="en-US" dirty="0"/>
              <a:t>Successful academically.</a:t>
            </a:r>
          </a:p>
          <a:p>
            <a:pPr lvl="1"/>
            <a:r>
              <a:rPr lang="en-US" dirty="0"/>
              <a:t>Well liked.</a:t>
            </a:r>
          </a:p>
          <a:p>
            <a:pPr lvl="1"/>
            <a:endParaRPr lang="en-US" dirty="0"/>
          </a:p>
        </p:txBody>
      </p:sp>
      <p:sp>
        <p:nvSpPr>
          <p:cNvPr id="4" name="Content Placeholder 3">
            <a:extLst>
              <a:ext uri="{FF2B5EF4-FFF2-40B4-BE49-F238E27FC236}">
                <a16:creationId xmlns:a16="http://schemas.microsoft.com/office/drawing/2014/main" id="{79AEC001-0F2A-465A-9DAF-ADB7F6D01716}"/>
              </a:ext>
            </a:extLst>
          </p:cNvPr>
          <p:cNvSpPr>
            <a:spLocks noGrp="1"/>
          </p:cNvSpPr>
          <p:nvPr>
            <p:ph sz="half" idx="10"/>
          </p:nvPr>
        </p:nvSpPr>
        <p:spPr/>
        <p:txBody>
          <a:bodyPr/>
          <a:lstStyle/>
          <a:p>
            <a:pPr lvl="1"/>
            <a:r>
              <a:rPr lang="en-US" dirty="0"/>
              <a:t>Signs of malnutrition.</a:t>
            </a:r>
          </a:p>
          <a:p>
            <a:pPr lvl="1"/>
            <a:r>
              <a:rPr lang="en-US" dirty="0"/>
              <a:t>Menstrual irregularities.</a:t>
            </a:r>
          </a:p>
          <a:p>
            <a:pPr lvl="1"/>
            <a:r>
              <a:rPr lang="en-US" dirty="0"/>
              <a:t>Loss of hair.</a:t>
            </a:r>
          </a:p>
          <a:p>
            <a:pPr lvl="1"/>
            <a:r>
              <a:rPr lang="en-US" dirty="0"/>
              <a:t>Light-headedness.</a:t>
            </a:r>
          </a:p>
          <a:p>
            <a:pPr lvl="1"/>
            <a:r>
              <a:rPr lang="en-US" dirty="0"/>
              <a:t>Blood-shot eyes.</a:t>
            </a:r>
          </a:p>
          <a:p>
            <a:pPr lvl="1"/>
            <a:r>
              <a:rPr lang="en-US" dirty="0"/>
              <a:t>Good athlete.</a:t>
            </a:r>
          </a:p>
          <a:p>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Signs to look for include: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Lack of confidence in performance.</a:t>
            </a:r>
          </a:p>
          <a:p>
            <a:pPr lvl="1"/>
            <a:r>
              <a:rPr lang="en-US" dirty="0"/>
              <a:t>Ritualistic eating behaviors, such as cutting food into small pieces and playing with it.</a:t>
            </a:r>
          </a:p>
          <a:p>
            <a:pPr lvl="1"/>
            <a:r>
              <a:rPr lang="en-US" dirty="0"/>
              <a:t>Obsession with calories.</a:t>
            </a:r>
          </a:p>
          <a:p>
            <a:pPr lvl="1"/>
            <a:endParaRPr lang="en-US" dirty="0"/>
          </a:p>
        </p:txBody>
      </p:sp>
      <p:sp>
        <p:nvSpPr>
          <p:cNvPr id="4" name="Content Placeholder 3">
            <a:extLst>
              <a:ext uri="{FF2B5EF4-FFF2-40B4-BE49-F238E27FC236}">
                <a16:creationId xmlns:a16="http://schemas.microsoft.com/office/drawing/2014/main" id="{8F7DCFD5-95DC-41CD-9CF9-BE40295D9A25}"/>
              </a:ext>
            </a:extLst>
          </p:cNvPr>
          <p:cNvSpPr>
            <a:spLocks noGrp="1"/>
          </p:cNvSpPr>
          <p:nvPr>
            <p:ph sz="half" idx="10"/>
          </p:nvPr>
        </p:nvSpPr>
        <p:spPr/>
        <p:txBody>
          <a:bodyPr/>
          <a:lstStyle/>
          <a:p>
            <a:pPr lvl="1"/>
            <a:r>
              <a:rPr lang="en-US" dirty="0"/>
              <a:t>Obsession with weight.</a:t>
            </a:r>
          </a:p>
          <a:p>
            <a:pPr lvl="1"/>
            <a:r>
              <a:rPr lang="en-US" dirty="0"/>
              <a:t>Distorted body image.</a:t>
            </a:r>
          </a:p>
          <a:p>
            <a:pPr lvl="1"/>
            <a:r>
              <a:rPr lang="en-US" dirty="0"/>
              <a:t>Wearing layers of baggy clothing to hide thinness.</a:t>
            </a:r>
          </a:p>
          <a:p>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Signs to look for include: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Social isolation.</a:t>
            </a:r>
          </a:p>
          <a:p>
            <a:pPr lvl="1"/>
            <a:r>
              <a:rPr lang="en-US" dirty="0"/>
              <a:t>Nervous at mealtime, avoidance of eating in public.</a:t>
            </a:r>
          </a:p>
          <a:p>
            <a:pPr lvl="1"/>
            <a:r>
              <a:rPr lang="en-US" dirty="0"/>
              <a:t>Patterns of leaving the table directly to go to the bathroom.</a:t>
            </a:r>
          </a:p>
          <a:p>
            <a:pPr lvl="1"/>
            <a:endParaRPr lang="en-US" dirty="0"/>
          </a:p>
        </p:txBody>
      </p:sp>
      <p:sp>
        <p:nvSpPr>
          <p:cNvPr id="4" name="Content Placeholder 3">
            <a:extLst>
              <a:ext uri="{FF2B5EF4-FFF2-40B4-BE49-F238E27FC236}">
                <a16:creationId xmlns:a16="http://schemas.microsoft.com/office/drawing/2014/main" id="{8DB74FC7-6DC5-43CC-9BF6-E1D482E64F85}"/>
              </a:ext>
            </a:extLst>
          </p:cNvPr>
          <p:cNvSpPr>
            <a:spLocks noGrp="1"/>
          </p:cNvSpPr>
          <p:nvPr>
            <p:ph sz="half" idx="10"/>
          </p:nvPr>
        </p:nvSpPr>
        <p:spPr/>
        <p:txBody>
          <a:bodyPr/>
          <a:lstStyle/>
          <a:p>
            <a:pPr lvl="1"/>
            <a:r>
              <a:rPr lang="en-US" dirty="0"/>
              <a:t>Running water in the bathroom after meals to hide the sound of vomiting.</a:t>
            </a:r>
          </a:p>
          <a:p>
            <a:pPr lvl="1"/>
            <a:r>
              <a:rPr lang="en-US" dirty="0"/>
              <a:t>Significant weight loss.</a:t>
            </a:r>
          </a:p>
          <a:p>
            <a:pPr lvl="1"/>
            <a:r>
              <a:rPr lang="en-US" dirty="0"/>
              <a:t>Obsession with grades.</a:t>
            </a:r>
          </a:p>
          <a:p>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Signs to look for include: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Obsession with organization of personal space.</a:t>
            </a:r>
          </a:p>
          <a:p>
            <a:pPr lvl="1"/>
            <a:r>
              <a:rPr lang="en-US" dirty="0"/>
              <a:t>High emotions; tearful, uptight, overly sensitive, restless.</a:t>
            </a:r>
          </a:p>
          <a:p>
            <a:pPr lvl="1"/>
            <a:r>
              <a:rPr lang="en-US" dirty="0"/>
              <a:t>Recurrent overuse injuries and stress fractures.</a:t>
            </a:r>
          </a:p>
          <a:p>
            <a:pPr lvl="1"/>
            <a:endParaRPr lang="en-US" dirty="0"/>
          </a:p>
        </p:txBody>
      </p:sp>
      <p:sp>
        <p:nvSpPr>
          <p:cNvPr id="4" name="Content Placeholder 3">
            <a:extLst>
              <a:ext uri="{FF2B5EF4-FFF2-40B4-BE49-F238E27FC236}">
                <a16:creationId xmlns:a16="http://schemas.microsoft.com/office/drawing/2014/main" id="{325047A1-5638-4BC8-8015-76A156725F89}"/>
              </a:ext>
            </a:extLst>
          </p:cNvPr>
          <p:cNvSpPr>
            <a:spLocks noGrp="1"/>
          </p:cNvSpPr>
          <p:nvPr>
            <p:ph sz="half" idx="10"/>
          </p:nvPr>
        </p:nvSpPr>
        <p:spPr/>
        <p:txBody>
          <a:bodyPr/>
          <a:lstStyle/>
          <a:p>
            <a:pPr lvl="1"/>
            <a:r>
              <a:rPr lang="en-US" dirty="0"/>
              <a:t>Inability to concentrate.</a:t>
            </a:r>
          </a:p>
          <a:p>
            <a:pPr lvl="1"/>
            <a:r>
              <a:rPr lang="en-US" dirty="0"/>
              <a:t>Chronic fatigue.</a:t>
            </a:r>
          </a:p>
          <a:p>
            <a:pPr lvl="1"/>
            <a:r>
              <a:rPr lang="en-US" dirty="0"/>
              <a:t>Compulsive exercising.</a:t>
            </a:r>
          </a:p>
          <a:p>
            <a:pPr lvl="1"/>
            <a:r>
              <a:rPr lang="en-US" dirty="0"/>
              <a:t>Decrease in performance.</a:t>
            </a:r>
          </a:p>
          <a:p>
            <a:pPr lvl="1"/>
            <a:r>
              <a:rPr lang="en-US" dirty="0"/>
              <a:t>Depression.</a:t>
            </a:r>
          </a:p>
          <a:p>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Anorexia Nervosa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Intense fear of gaining weight or becoming fat, even though they are already under-weight.</a:t>
            </a:r>
          </a:p>
          <a:p>
            <a:pPr lvl="1"/>
            <a:r>
              <a:rPr lang="en-US" dirty="0"/>
              <a:t>Distorted body image (i.e., claiming to “feel fat” even when emaciated), with an undue influence of body weight or shape on self-perception.</a:t>
            </a:r>
          </a:p>
          <a:p>
            <a:pPr lvl="1"/>
            <a:r>
              <a:rPr lang="en-US" dirty="0"/>
              <a:t>Weight loss to less than 85% of normal body weight.</a:t>
            </a:r>
          </a:p>
          <a:p>
            <a:pPr lvl="1"/>
            <a:r>
              <a:rPr lang="en-US" dirty="0"/>
              <a:t>Refusal to maintain body weight over a minimal normal weight for age and height.</a:t>
            </a:r>
          </a:p>
          <a:p>
            <a:pPr lvl="1"/>
            <a:r>
              <a:rPr lang="en-US" dirty="0"/>
              <a:t>Denial of the seriousness of the current weight loss.</a:t>
            </a:r>
          </a:p>
          <a:p>
            <a:pPr lvl="1"/>
            <a:r>
              <a:rPr lang="en-US" dirty="0"/>
              <a:t>Absence of at least three consecutive menstrual cycles.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purl.org/dc/terms/"/>
    <ds:schemaRef ds:uri="http://schemas.openxmlformats.org/package/2006/metadata/core-properties"/>
    <ds:schemaRef ds:uri="05d88611-e516-4d1a-b12e-39107e78b3d0"/>
    <ds:schemaRef ds:uri="http://schemas.microsoft.com/sharepoint/v3"/>
    <ds:schemaRef ds:uri="http://schemas.microsoft.com/office/2006/documentManagement/types"/>
    <ds:schemaRef ds:uri="http://purl.org/dc/dcmitype/"/>
    <ds:schemaRef ds:uri="56ea17bb-c96d-4826-b465-01eec0dd23dd"/>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152</TotalTime>
  <Words>599</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PowerPoint Presentation</vt:lpstr>
      <vt:lpstr>PowerPoint Presentation</vt:lpstr>
      <vt:lpstr>The typical person with an eating disorder</vt:lpstr>
      <vt:lpstr>Signs to look for include:</vt:lpstr>
      <vt:lpstr>Signs to look for include:</vt:lpstr>
      <vt:lpstr>Signs to look for include:</vt:lpstr>
      <vt:lpstr>Anorexia Nervosa </vt:lpstr>
      <vt:lpstr>Bulimia Nervosa </vt:lpstr>
      <vt:lpstr>Compulsive Eating</vt:lpstr>
      <vt:lpstr>“Bigger-exia”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2017-07-26T21:48:42Z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