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sldIdLst>
    <p:sldId id="321" r:id="rId6"/>
    <p:sldId id="319" r:id="rId7"/>
    <p:sldId id="323" r:id="rId8"/>
    <p:sldId id="324" r:id="rId9"/>
    <p:sldId id="325" r:id="rId10"/>
    <p:sldId id="326" r:id="rId11"/>
    <p:sldId id="335" r:id="rId12"/>
    <p:sldId id="327" r:id="rId13"/>
    <p:sldId id="328" r:id="rId14"/>
    <p:sldId id="329" r:id="rId15"/>
    <p:sldId id="330" r:id="rId16"/>
    <p:sldId id="331" r:id="rId17"/>
    <p:sldId id="332" r:id="rId18"/>
    <p:sldId id="333" r:id="rId19"/>
    <p:sldId id="33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Everywhere </a:t>
            </a:r>
            <a:br>
              <a:rPr lang="en-US" dirty="0"/>
            </a:br>
            <a:r>
              <a:rPr lang="en-US" dirty="0"/>
              <a:t>you Look, Health Science Touches your Life</a:t>
            </a:r>
          </a:p>
          <a:p>
            <a:pPr lvl="1"/>
            <a:r>
              <a:rPr lang="en-US" dirty="0"/>
              <a:t>Health Science : Career Exploration</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Health Informatics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health informatics pathway offers a wide range of career opportunities.  Careers range from health care administrators who manage health care agencies to individuals responsible for managing patient data, financial information and computer application related to health care processes and procedures.</a:t>
            </a:r>
          </a:p>
          <a:p>
            <a:pPr lvl="1"/>
            <a:endParaRPr lang="en-US" dirty="0"/>
          </a:p>
        </p:txBody>
      </p:sp>
      <p:pic>
        <p:nvPicPr>
          <p:cNvPr id="5" name="Picture 5" descr="16354338">
            <a:extLst>
              <a:ext uri="{FF2B5EF4-FFF2-40B4-BE49-F238E27FC236}">
                <a16:creationId xmlns:a16="http://schemas.microsoft.com/office/drawing/2014/main" id="{2602DA5E-31B8-404D-A236-19A6465E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758" y="3787579"/>
            <a:ext cx="21336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7469422">
            <a:extLst>
              <a:ext uri="{FF2B5EF4-FFF2-40B4-BE49-F238E27FC236}">
                <a16:creationId xmlns:a16="http://schemas.microsoft.com/office/drawing/2014/main" id="{6CA0076C-08DF-4348-9B7D-CB90F42FF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811" y="3742609"/>
            <a:ext cx="31496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34912132">
            <a:extLst>
              <a:ext uri="{FF2B5EF4-FFF2-40B4-BE49-F238E27FC236}">
                <a16:creationId xmlns:a16="http://schemas.microsoft.com/office/drawing/2014/main" id="{36A046B3-C08A-4EAE-8FF5-956A04895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506" y="3742609"/>
            <a:ext cx="1624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6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Support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Careers in the support services provide a therapeutic environment for the delivery of health care.  Career opportunities range from entry level to management including technical and professional careers.</a:t>
            </a:r>
          </a:p>
          <a:p>
            <a:pPr lvl="1"/>
            <a:endParaRPr lang="en-US" dirty="0"/>
          </a:p>
        </p:txBody>
      </p:sp>
      <p:pic>
        <p:nvPicPr>
          <p:cNvPr id="4" name="Picture 3">
            <a:extLst>
              <a:ext uri="{FF2B5EF4-FFF2-40B4-BE49-F238E27FC236}">
                <a16:creationId xmlns:a16="http://schemas.microsoft.com/office/drawing/2014/main" id="{A2D5A052-1BA7-4D14-AEA8-D5DE7A3E5C58}"/>
              </a:ext>
            </a:extLst>
          </p:cNvPr>
          <p:cNvPicPr>
            <a:picLocks noChangeAspect="1"/>
          </p:cNvPicPr>
          <p:nvPr/>
        </p:nvPicPr>
        <p:blipFill>
          <a:blip r:embed="rId2"/>
          <a:stretch>
            <a:fillRect/>
          </a:stretch>
        </p:blipFill>
        <p:spPr>
          <a:xfrm>
            <a:off x="1655323" y="3727359"/>
            <a:ext cx="9144793" cy="1889924"/>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Biotechnology Research and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Careers in the biotechnology research and development pathway involve bioscience research and development as it applies to human health.  These are scientists who may study diseases to discover new treatments, invent medical devices or improve the accuracy of diagnostic tests.</a:t>
            </a:r>
          </a:p>
          <a:p>
            <a:pPr lvl="1"/>
            <a:endParaRPr lang="en-US" dirty="0"/>
          </a:p>
        </p:txBody>
      </p:sp>
      <p:pic>
        <p:nvPicPr>
          <p:cNvPr id="4" name="Picture 6" descr="1368394">
            <a:extLst>
              <a:ext uri="{FF2B5EF4-FFF2-40B4-BE49-F238E27FC236}">
                <a16:creationId xmlns:a16="http://schemas.microsoft.com/office/drawing/2014/main" id="{37EF9236-061B-4D53-AB6A-94EB0CD1A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177" y="3643347"/>
            <a:ext cx="2971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19122526">
            <a:extLst>
              <a:ext uri="{FF2B5EF4-FFF2-40B4-BE49-F238E27FC236}">
                <a16:creationId xmlns:a16="http://schemas.microsoft.com/office/drawing/2014/main" id="{C6D031CF-0B9D-4946-884D-C0D118A53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177" y="3719547"/>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9085012">
            <a:extLst>
              <a:ext uri="{FF2B5EF4-FFF2-40B4-BE49-F238E27FC236}">
                <a16:creationId xmlns:a16="http://schemas.microsoft.com/office/drawing/2014/main" id="{A86CCCE3-00F1-4C76-BDAE-28E86B518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977" y="3567147"/>
            <a:ext cx="147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70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BB9A6-0C34-44BE-B9EB-42922CD7ED26}"/>
              </a:ext>
            </a:extLst>
          </p:cNvPr>
          <p:cNvPicPr>
            <a:picLocks noChangeAspect="1"/>
          </p:cNvPicPr>
          <p:nvPr/>
        </p:nvPicPr>
        <p:blipFill>
          <a:blip r:embed="rId2"/>
          <a:stretch>
            <a:fillRect/>
          </a:stretch>
        </p:blipFill>
        <p:spPr>
          <a:xfrm>
            <a:off x="1719331" y="368391"/>
            <a:ext cx="8687553" cy="6086863"/>
          </a:xfrm>
          <a:prstGeom prst="rect">
            <a:avLst/>
          </a:prstGeom>
        </p:spPr>
      </p:pic>
    </p:spTree>
    <p:extLst>
      <p:ext uri="{BB962C8B-B14F-4D97-AF65-F5344CB8AC3E}">
        <p14:creationId xmlns:p14="http://schemas.microsoft.com/office/powerpoint/2010/main" val="378209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Health science will bring better health care</a:t>
            </a:r>
          </a:p>
          <a:p>
            <a:pPr lvl="1"/>
            <a:r>
              <a:rPr lang="en-US" dirty="0"/>
              <a:t>Outstanding employment opportunities</a:t>
            </a:r>
          </a:p>
          <a:p>
            <a:pPr lvl="1"/>
            <a:endParaRPr lang="en-US" dirty="0"/>
          </a:p>
        </p:txBody>
      </p:sp>
    </p:spTree>
    <p:extLst>
      <p:ext uri="{BB962C8B-B14F-4D97-AF65-F5344CB8AC3E}">
        <p14:creationId xmlns:p14="http://schemas.microsoft.com/office/powerpoint/2010/main" val="306611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www.careerclusters.org</a:t>
            </a:r>
          </a:p>
          <a:p>
            <a:pPr lvl="1"/>
            <a:endParaRPr lang="en-US" dirty="0"/>
          </a:p>
        </p:txBody>
      </p:sp>
    </p:spTree>
    <p:extLst>
      <p:ext uri="{BB962C8B-B14F-4D97-AF65-F5344CB8AC3E}">
        <p14:creationId xmlns:p14="http://schemas.microsoft.com/office/powerpoint/2010/main" val="235807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Stop and look around…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5536331" y="1736184"/>
            <a:ext cx="5858219" cy="4734318"/>
          </a:xfrm>
        </p:spPr>
        <p:txBody>
          <a:bodyPr/>
          <a:lstStyle/>
          <a:p>
            <a:pPr lvl="1"/>
            <a:r>
              <a:rPr lang="en-US" dirty="0"/>
              <a:t>Chances are you have been to the doctor or dentist lately.  Your grandmother may have recently stayed in the hospital.  New developments in biotechnology may have affected the food you ate for breakfast today.</a:t>
            </a:r>
          </a:p>
          <a:p>
            <a:pPr lvl="1"/>
            <a:endParaRPr lang="en-US" dirty="0"/>
          </a:p>
        </p:txBody>
      </p:sp>
      <p:pic>
        <p:nvPicPr>
          <p:cNvPr id="4" name="Picture 3">
            <a:extLst>
              <a:ext uri="{FF2B5EF4-FFF2-40B4-BE49-F238E27FC236}">
                <a16:creationId xmlns:a16="http://schemas.microsoft.com/office/drawing/2014/main" id="{95F68FF0-09AE-41FB-87B7-21A404D999A5}"/>
              </a:ext>
            </a:extLst>
          </p:cNvPr>
          <p:cNvPicPr>
            <a:picLocks noChangeAspect="1"/>
          </p:cNvPicPr>
          <p:nvPr/>
        </p:nvPicPr>
        <p:blipFill>
          <a:blip r:embed="rId2"/>
          <a:stretch>
            <a:fillRect/>
          </a:stretch>
        </p:blipFill>
        <p:spPr>
          <a:xfrm>
            <a:off x="1055836" y="1657762"/>
            <a:ext cx="3962400" cy="4633888"/>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World of Health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many opportunities within the world of health science.  Interested students need to have a solid background in math and science as well as communication, technical and teamwork skills.  Education and training can be obtained in high schools, community colleges, universities and technical schools.  Through the training programs, learners gain knowledge and skills that lead to workplace learning experiences like job shadowing and internships.</a:t>
            </a:r>
          </a:p>
          <a:p>
            <a:pPr lvl="1"/>
            <a:endParaRPr lang="en-US" dirty="0"/>
          </a:p>
        </p:txBody>
      </p:sp>
      <p:pic>
        <p:nvPicPr>
          <p:cNvPr id="4" name="Picture 3">
            <a:extLst>
              <a:ext uri="{FF2B5EF4-FFF2-40B4-BE49-F238E27FC236}">
                <a16:creationId xmlns:a16="http://schemas.microsoft.com/office/drawing/2014/main" id="{AD9581D2-8CD2-4BC8-B8B6-261EE3B48416}"/>
              </a:ext>
            </a:extLst>
          </p:cNvPr>
          <p:cNvPicPr>
            <a:picLocks noChangeAspect="1"/>
          </p:cNvPicPr>
          <p:nvPr/>
        </p:nvPicPr>
        <p:blipFill>
          <a:blip r:embed="rId2"/>
          <a:stretch>
            <a:fillRect/>
          </a:stretch>
        </p:blipFill>
        <p:spPr>
          <a:xfrm>
            <a:off x="1440026" y="4342101"/>
            <a:ext cx="2286198" cy="2164268"/>
          </a:xfrm>
          <a:prstGeom prst="rect">
            <a:avLst/>
          </a:prstGeom>
        </p:spPr>
      </p:pic>
      <p:pic>
        <p:nvPicPr>
          <p:cNvPr id="5" name="Picture 4">
            <a:extLst>
              <a:ext uri="{FF2B5EF4-FFF2-40B4-BE49-F238E27FC236}">
                <a16:creationId xmlns:a16="http://schemas.microsoft.com/office/drawing/2014/main" id="{0026DC61-5A0B-43CA-97EA-7EF3B6E68F53}"/>
              </a:ext>
            </a:extLst>
          </p:cNvPr>
          <p:cNvPicPr>
            <a:picLocks noChangeAspect="1"/>
          </p:cNvPicPr>
          <p:nvPr/>
        </p:nvPicPr>
        <p:blipFill>
          <a:blip r:embed="rId3"/>
          <a:stretch>
            <a:fillRect/>
          </a:stretch>
        </p:blipFill>
        <p:spPr>
          <a:xfrm>
            <a:off x="5457795" y="4263726"/>
            <a:ext cx="2206943" cy="2133785"/>
          </a:xfrm>
          <a:prstGeom prst="rect">
            <a:avLst/>
          </a:prstGeom>
        </p:spPr>
      </p:pic>
      <p:pic>
        <p:nvPicPr>
          <p:cNvPr id="6" name="Picture 5">
            <a:extLst>
              <a:ext uri="{FF2B5EF4-FFF2-40B4-BE49-F238E27FC236}">
                <a16:creationId xmlns:a16="http://schemas.microsoft.com/office/drawing/2014/main" id="{E5CFEC4A-88EA-436D-B6F5-8810F0821F55}"/>
              </a:ext>
            </a:extLst>
          </p:cNvPr>
          <p:cNvPicPr>
            <a:picLocks noChangeAspect="1"/>
          </p:cNvPicPr>
          <p:nvPr/>
        </p:nvPicPr>
        <p:blipFill>
          <a:blip r:embed="rId4"/>
          <a:stretch>
            <a:fillRect/>
          </a:stretch>
        </p:blipFill>
        <p:spPr>
          <a:xfrm>
            <a:off x="8897060" y="4172382"/>
            <a:ext cx="2213040" cy="215817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health science career cluster is divided into 5 career pathways.  Pathways are grouped by common knowledge and skills required for occupations in these career fields.  Each pathway provides instruction as a basis for success in an array of careers and educational pursuits.</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Five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813027" y="3428999"/>
            <a:ext cx="11055750" cy="4734318"/>
          </a:xfrm>
        </p:spPr>
        <p:txBody>
          <a:bodyPr/>
          <a:lstStyle/>
          <a:p>
            <a:pPr lvl="1"/>
            <a:r>
              <a:rPr lang="en-US" dirty="0"/>
              <a:t>Therapeutic Services     </a:t>
            </a:r>
          </a:p>
          <a:p>
            <a:pPr lvl="1"/>
            <a:r>
              <a:rPr lang="en-US" dirty="0"/>
              <a:t>Diagnostic Services</a:t>
            </a:r>
          </a:p>
          <a:p>
            <a:pPr lvl="1"/>
            <a:r>
              <a:rPr lang="en-US" dirty="0"/>
              <a:t>Health Informatics          </a:t>
            </a:r>
          </a:p>
          <a:p>
            <a:pPr lvl="1"/>
            <a:r>
              <a:rPr lang="en-US" dirty="0"/>
              <a:t>Support Services</a:t>
            </a:r>
          </a:p>
          <a:p>
            <a:pPr lvl="1"/>
            <a:r>
              <a:rPr lang="en-US" dirty="0"/>
              <a:t>Biotechnology Research and development</a:t>
            </a:r>
          </a:p>
          <a:p>
            <a:pPr lvl="1"/>
            <a:endParaRPr lang="en-US" dirty="0"/>
          </a:p>
        </p:txBody>
      </p:sp>
      <p:pic>
        <p:nvPicPr>
          <p:cNvPr id="4" name="Picture 3">
            <a:extLst>
              <a:ext uri="{FF2B5EF4-FFF2-40B4-BE49-F238E27FC236}">
                <a16:creationId xmlns:a16="http://schemas.microsoft.com/office/drawing/2014/main" id="{F46FE3DC-FAC7-4E31-A14C-BEC7730BC64A}"/>
              </a:ext>
            </a:extLst>
          </p:cNvPr>
          <p:cNvPicPr>
            <a:picLocks noChangeAspect="1"/>
          </p:cNvPicPr>
          <p:nvPr/>
        </p:nvPicPr>
        <p:blipFill>
          <a:blip r:embed="rId2"/>
          <a:stretch>
            <a:fillRect/>
          </a:stretch>
        </p:blipFill>
        <p:spPr>
          <a:xfrm>
            <a:off x="1364626" y="1411291"/>
            <a:ext cx="2542252" cy="1828959"/>
          </a:xfrm>
          <a:prstGeom prst="rect">
            <a:avLst/>
          </a:prstGeom>
        </p:spPr>
      </p:pic>
      <p:pic>
        <p:nvPicPr>
          <p:cNvPr id="5" name="Picture 4">
            <a:extLst>
              <a:ext uri="{FF2B5EF4-FFF2-40B4-BE49-F238E27FC236}">
                <a16:creationId xmlns:a16="http://schemas.microsoft.com/office/drawing/2014/main" id="{98F7F5CB-0B12-4A8B-8105-9F359AE79405}"/>
              </a:ext>
            </a:extLst>
          </p:cNvPr>
          <p:cNvPicPr>
            <a:picLocks noChangeAspect="1"/>
          </p:cNvPicPr>
          <p:nvPr/>
        </p:nvPicPr>
        <p:blipFill>
          <a:blip r:embed="rId3"/>
          <a:stretch>
            <a:fillRect/>
          </a:stretch>
        </p:blipFill>
        <p:spPr>
          <a:xfrm>
            <a:off x="4869164" y="1411291"/>
            <a:ext cx="2664183" cy="1889924"/>
          </a:xfrm>
          <a:prstGeom prst="rect">
            <a:avLst/>
          </a:prstGeom>
        </p:spPr>
      </p:pic>
      <p:pic>
        <p:nvPicPr>
          <p:cNvPr id="6" name="Picture 7" descr="16355912">
            <a:extLst>
              <a:ext uri="{FF2B5EF4-FFF2-40B4-BE49-F238E27FC236}">
                <a16:creationId xmlns:a16="http://schemas.microsoft.com/office/drawing/2014/main" id="{65952364-F2C4-44D5-8F09-DAB17FDA2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504" y="1398750"/>
            <a:ext cx="2235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Employment Outlook</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Health Science is the largest and fastest growing industry in the United States.  The health care industry employs over 10 million workers in more than 200 careers.</a:t>
            </a:r>
          </a:p>
          <a:p>
            <a:pPr lvl="1"/>
            <a:endParaRPr lang="en-US" dirty="0"/>
          </a:p>
        </p:txBody>
      </p:sp>
      <p:pic>
        <p:nvPicPr>
          <p:cNvPr id="4" name="Picture 3">
            <a:extLst>
              <a:ext uri="{FF2B5EF4-FFF2-40B4-BE49-F238E27FC236}">
                <a16:creationId xmlns:a16="http://schemas.microsoft.com/office/drawing/2014/main" id="{905F7CF3-34D9-4268-ACA4-FACD5A750405}"/>
              </a:ext>
            </a:extLst>
          </p:cNvPr>
          <p:cNvPicPr>
            <a:picLocks noChangeAspect="1"/>
          </p:cNvPicPr>
          <p:nvPr/>
        </p:nvPicPr>
        <p:blipFill>
          <a:blip r:embed="rId2"/>
          <a:stretch>
            <a:fillRect/>
          </a:stretch>
        </p:blipFill>
        <p:spPr>
          <a:xfrm>
            <a:off x="1523603" y="2802406"/>
            <a:ext cx="9144793" cy="3598652"/>
          </a:xfrm>
          <a:prstGeom prst="rect">
            <a:avLst/>
          </a:prstGeom>
        </p:spPr>
      </p:pic>
    </p:spTree>
    <p:extLst>
      <p:ext uri="{BB962C8B-B14F-4D97-AF65-F5344CB8AC3E}">
        <p14:creationId xmlns:p14="http://schemas.microsoft.com/office/powerpoint/2010/main" val="29735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Therapeutic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3381306" y="1420420"/>
            <a:ext cx="5695707" cy="4734318"/>
          </a:xfrm>
        </p:spPr>
        <p:txBody>
          <a:bodyPr/>
          <a:lstStyle/>
          <a:p>
            <a:pPr lvl="1"/>
            <a:r>
              <a:rPr lang="en-US" dirty="0"/>
              <a:t>Careers in therapeutic services are primarily focused on changing the health status of the patient over time.  Health professionals work directly with patients and may provide care, treatment, counseling and health education information.</a:t>
            </a:r>
          </a:p>
          <a:p>
            <a:pPr lvl="1"/>
            <a:endParaRPr lang="en-US" dirty="0"/>
          </a:p>
        </p:txBody>
      </p:sp>
      <p:pic>
        <p:nvPicPr>
          <p:cNvPr id="4" name="Picture 7" descr="19206292">
            <a:extLst>
              <a:ext uri="{FF2B5EF4-FFF2-40B4-BE49-F238E27FC236}">
                <a16:creationId xmlns:a16="http://schemas.microsoft.com/office/drawing/2014/main" id="{AED5F348-6EFE-4771-A5B9-8C5DA977B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71" y="1462051"/>
            <a:ext cx="2057400" cy="16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19151236">
            <a:extLst>
              <a:ext uri="{FF2B5EF4-FFF2-40B4-BE49-F238E27FC236}">
                <a16:creationId xmlns:a16="http://schemas.microsoft.com/office/drawing/2014/main" id="{12B2A360-3364-4AA2-ABC7-ECB940950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22" y="3105013"/>
            <a:ext cx="2030413"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6357603">
            <a:extLst>
              <a:ext uri="{FF2B5EF4-FFF2-40B4-BE49-F238E27FC236}">
                <a16:creationId xmlns:a16="http://schemas.microsoft.com/office/drawing/2014/main" id="{FB0046ED-706D-4B5C-A279-AEF5E13F1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77" y="4778174"/>
            <a:ext cx="2057400" cy="183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19306752">
            <a:extLst>
              <a:ext uri="{FF2B5EF4-FFF2-40B4-BE49-F238E27FC236}">
                <a16:creationId xmlns:a16="http://schemas.microsoft.com/office/drawing/2014/main" id="{E748ECC0-4FB4-4E61-A784-D97FFAB5A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000" y="1391161"/>
            <a:ext cx="2050284" cy="160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7357750">
            <a:extLst>
              <a:ext uri="{FF2B5EF4-FFF2-40B4-BE49-F238E27FC236}">
                <a16:creationId xmlns:a16="http://schemas.microsoft.com/office/drawing/2014/main" id="{EA943C7D-BF9B-4A0B-9703-EAC256BBDE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6000" y="2997361"/>
            <a:ext cx="2050284" cy="178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7699805">
            <a:extLst>
              <a:ext uri="{FF2B5EF4-FFF2-40B4-BE49-F238E27FC236}">
                <a16:creationId xmlns:a16="http://schemas.microsoft.com/office/drawing/2014/main" id="{BB0193BF-68C1-496A-A157-FFEDB79BEC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2600" y="4778174"/>
            <a:ext cx="2057400" cy="17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4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Diagnostic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Careers in diagnostic services use tests and evaluations that aid in the detection, diagnosis and treatment of diseases, injuries or physical conditions. </a:t>
            </a:r>
          </a:p>
        </p:txBody>
      </p:sp>
      <p:pic>
        <p:nvPicPr>
          <p:cNvPr id="4" name="Picture 8" descr="16355237">
            <a:extLst>
              <a:ext uri="{FF2B5EF4-FFF2-40B4-BE49-F238E27FC236}">
                <a16:creationId xmlns:a16="http://schemas.microsoft.com/office/drawing/2014/main" id="{955831B0-399A-416F-89C2-17D43A7FC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062" y="4332193"/>
            <a:ext cx="2006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34812809">
            <a:extLst>
              <a:ext uri="{FF2B5EF4-FFF2-40B4-BE49-F238E27FC236}">
                <a16:creationId xmlns:a16="http://schemas.microsoft.com/office/drawing/2014/main" id="{206524AF-B21D-42C1-9C0C-794CDAD4B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62" y="4332193"/>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41811317">
            <a:extLst>
              <a:ext uri="{FF2B5EF4-FFF2-40B4-BE49-F238E27FC236}">
                <a16:creationId xmlns:a16="http://schemas.microsoft.com/office/drawing/2014/main" id="{C6345A01-2D42-4FA8-9437-68C228E53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462" y="4332193"/>
            <a:ext cx="18780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24231436">
            <a:extLst>
              <a:ext uri="{FF2B5EF4-FFF2-40B4-BE49-F238E27FC236}">
                <a16:creationId xmlns:a16="http://schemas.microsoft.com/office/drawing/2014/main" id="{BFA0AB75-48B3-47C8-8F39-0E85A4191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475" y="4332193"/>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39168773">
            <a:extLst>
              <a:ext uri="{FF2B5EF4-FFF2-40B4-BE49-F238E27FC236}">
                <a16:creationId xmlns:a16="http://schemas.microsoft.com/office/drawing/2014/main" id="{08E6A122-A0F6-4157-8E81-EB0F826CB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6675" y="433219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56ea17bb-c96d-4826-b465-01eec0dd23dd"/>
    <ds:schemaRef ds:uri="http://schemas.microsoft.com/office/2006/metadata/properties"/>
    <ds:schemaRef ds:uri="http://schemas.microsoft.com/office/2006/documentManagement/types"/>
    <ds:schemaRef ds:uri="http://purl.org/dc/dcmitype/"/>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166</TotalTime>
  <Words>426</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Stop and look around…</vt:lpstr>
      <vt:lpstr>The World of Health Science…</vt:lpstr>
      <vt:lpstr>Career Pathways</vt:lpstr>
      <vt:lpstr>The Five Pathways</vt:lpstr>
      <vt:lpstr>Employment Outlook</vt:lpstr>
      <vt:lpstr>Therapeutic Services</vt:lpstr>
      <vt:lpstr>Diagnostic Services</vt:lpstr>
      <vt:lpstr>Health Informatics</vt:lpstr>
      <vt:lpstr>Support Services</vt:lpstr>
      <vt:lpstr>Biotechnology Research and Development</vt:lpstr>
      <vt:lpstr>PowerPoint Presentation</vt:lpstr>
      <vt:lpstr>The Future…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2017-07-24T13:58:13Z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